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256"/>
            <a:ext cx="9162288" cy="4114897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2319514"/>
            <a:ext cx="7772400" cy="1650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ctr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 algn="ctr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 algn="ctr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 algn="ctr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 algn="ctr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 algn="ctr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 algn="ctr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 algn="ctr">
              <a:spcBef>
                <a:spcPts val="0"/>
              </a:spcBef>
              <a:buClr>
                <a:schemeClr val="lt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4114800"/>
            <a:ext cx="7772400" cy="88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1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 sz="4800"/>
            </a:lvl1pPr>
            <a:lvl2pPr lvl="1" rtl="0">
              <a:spcBef>
                <a:spcPts val="0"/>
              </a:spcBef>
              <a:defRPr sz="4800"/>
            </a:lvl2pPr>
            <a:lvl3pPr lvl="2" rtl="0">
              <a:spcBef>
                <a:spcPts val="0"/>
              </a:spcBef>
              <a:defRPr sz="4800"/>
            </a:lvl3pPr>
            <a:lvl4pPr lvl="3" rtl="0">
              <a:spcBef>
                <a:spcPts val="0"/>
              </a:spcBef>
              <a:defRPr sz="4800"/>
            </a:lvl4pPr>
            <a:lvl5pPr lvl="4" rtl="0">
              <a:spcBef>
                <a:spcPts val="0"/>
              </a:spcBef>
              <a:defRPr sz="4800"/>
            </a:lvl5pPr>
            <a:lvl6pPr lvl="5" rtl="0">
              <a:spcBef>
                <a:spcPts val="0"/>
              </a:spcBef>
              <a:defRPr sz="4800"/>
            </a:lvl6pPr>
            <a:lvl7pPr lvl="6" rtl="0">
              <a:spcBef>
                <a:spcPts val="0"/>
              </a:spcBef>
              <a:defRPr sz="4800"/>
            </a:lvl7pPr>
            <a:lvl8pPr lvl="7" rtl="0">
              <a:spcBef>
                <a:spcPts val="0"/>
              </a:spcBef>
              <a:defRPr sz="4800"/>
            </a:lvl8pPr>
            <a:lvl9pPr lvl="8" rtl="0">
              <a:spcBef>
                <a:spcPts val="0"/>
              </a:spcBef>
              <a:defRPr sz="48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730374"/>
            <a:ext cx="4041600" cy="483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4645148" y="1730374"/>
            <a:ext cx="4041600" cy="483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 algn="l">
              <a:spcBef>
                <a:spcPts val="0"/>
              </a:spcBef>
              <a:buSzPct val="100000"/>
              <a:buFont typeface="Georgia"/>
              <a:buNone/>
              <a:defRPr b="0"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0" y="5442546"/>
            <a:ext cx="9162288" cy="1430803"/>
            <a:chOff x="-7937" y="4255637"/>
            <a:chExt cx="9144000" cy="2606675"/>
          </a:xfrm>
        </p:grpSpPr>
        <p:sp>
          <p:nvSpPr>
            <p:cNvPr id="71" name="Shape 71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5662087"/>
            <a:ext cx="8229600" cy="90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  <a:defRPr i="1" sz="24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i="1" sz="24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i="1" sz="24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  <a:defRPr i="1" sz="24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i="1" sz="24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i="1" sz="24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  <a:defRPr i="1" sz="24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i="1" sz="24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i="1" sz="24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0"/>
            <a:ext cx="9159875" cy="6864683"/>
            <a:chOff x="0" y="0"/>
            <a:chExt cx="5770" cy="4324"/>
          </a:xfrm>
        </p:grpSpPr>
        <p:sp>
          <p:nvSpPr>
            <p:cNvPr id="7" name="Shape 7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" name="Shape 8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" name="Shape 9"/>
          <p:cNvGrpSpPr/>
          <p:nvPr/>
        </p:nvGrpSpPr>
        <p:grpSpPr>
          <a:xfrm>
            <a:off x="3175" y="609600"/>
            <a:ext cx="8302625" cy="3787775"/>
            <a:chOff x="3175" y="609600"/>
            <a:chExt cx="8302625" cy="3787775"/>
          </a:xfrm>
        </p:grpSpPr>
        <p:sp>
          <p:nvSpPr>
            <p:cNvPr id="10" name="Shape 10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Shape 23"/>
          <p:cNvSpPr txBox="1"/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l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 algn="l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 algn="l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 algn="l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 algn="l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 algn="l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 algn="l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 algn="l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b="0" i="0" sz="4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l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 algn="l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685800" y="2319514"/>
            <a:ext cx="7772400" cy="1650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KWIC Index Software System</a:t>
            </a:r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3821525" y="4648700"/>
            <a:ext cx="5712000" cy="13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Keerthikumar Ravichandran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Jayabharathi Sundararaj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Swapnil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KWIC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KWIC is Key Word In Context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The KWIC index system shall accept an ordered set of lines, where each line is an ordered set of words, and each word is an ordered set of characters.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 Any line shall be </a:t>
            </a:r>
            <a:r>
              <a:rPr b="1" lang="en"/>
              <a:t>“Circularly Shifted"</a:t>
            </a:r>
            <a:r>
              <a:rPr lang="en"/>
              <a:t> by repeatedly removing the first word and appending it at the end of the line. 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The KWIC index system shall output a listing of all circular shifts of all lines in ascending alphabetical order.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Functional Requirements: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FR1: Accept ordered set of lines, keystroke and pasted characters.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FR2: Accept inputs with maximum of 2048 characters ending with delimiters.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FR3: Output is circularly shifted index and are alphabetically ordered.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Non Functional Requirements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Understandable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Portable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User friendly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Performance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Reusable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Responsiveness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/>
              <a:t>Adaptable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Input &amp; Output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Input: Sequence of lines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Output: Sequence of lines, circularly shifted and alphabetized.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   KWIC Dataflow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697425" y="2524050"/>
            <a:ext cx="1145700" cy="597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2551875" y="2524050"/>
            <a:ext cx="1145700" cy="597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Input</a:t>
            </a:r>
          </a:p>
        </p:txBody>
      </p:sp>
      <p:sp>
        <p:nvSpPr>
          <p:cNvPr id="142" name="Shape 142"/>
          <p:cNvSpPr/>
          <p:nvPr/>
        </p:nvSpPr>
        <p:spPr>
          <a:xfrm>
            <a:off x="4290075" y="2524050"/>
            <a:ext cx="1145700" cy="597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Circular shifter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697425" y="2524050"/>
            <a:ext cx="11457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Input medium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-2941350" y="325852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6276825" y="2507400"/>
            <a:ext cx="1278600" cy="597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6276825" y="2610900"/>
            <a:ext cx="127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6199875" y="2594300"/>
            <a:ext cx="135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Alphabetizer</a:t>
            </a:r>
          </a:p>
        </p:txBody>
      </p:sp>
      <p:sp>
        <p:nvSpPr>
          <p:cNvPr id="148" name="Shape 148"/>
          <p:cNvSpPr/>
          <p:nvPr/>
        </p:nvSpPr>
        <p:spPr>
          <a:xfrm>
            <a:off x="2551875" y="4045900"/>
            <a:ext cx="1355700" cy="597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4611425" y="4045900"/>
            <a:ext cx="1355700" cy="597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2551925" y="4068250"/>
            <a:ext cx="135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Output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4844175" y="4068250"/>
            <a:ext cx="135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Output Medium</a:t>
            </a:r>
          </a:p>
        </p:txBody>
      </p:sp>
      <p:cxnSp>
        <p:nvCxnSpPr>
          <p:cNvPr id="152" name="Shape 152"/>
          <p:cNvCxnSpPr>
            <a:stCxn id="143" idx="3"/>
            <a:endCxn id="141" idx="1"/>
          </p:cNvCxnSpPr>
          <p:nvPr/>
        </p:nvCxnSpPr>
        <p:spPr>
          <a:xfrm>
            <a:off x="1843125" y="2823000"/>
            <a:ext cx="70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3" name="Shape 153"/>
          <p:cNvCxnSpPr/>
          <p:nvPr/>
        </p:nvCxnSpPr>
        <p:spPr>
          <a:xfrm>
            <a:off x="3902525" y="4344850"/>
            <a:ext cx="70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4" name="Shape 154"/>
          <p:cNvCxnSpPr>
            <a:stCxn id="141" idx="3"/>
            <a:endCxn id="142" idx="1"/>
          </p:cNvCxnSpPr>
          <p:nvPr/>
        </p:nvCxnSpPr>
        <p:spPr>
          <a:xfrm>
            <a:off x="3697575" y="2823000"/>
            <a:ext cx="592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5" name="Shape 155"/>
          <p:cNvCxnSpPr>
            <a:stCxn id="142" idx="3"/>
          </p:cNvCxnSpPr>
          <p:nvPr/>
        </p:nvCxnSpPr>
        <p:spPr>
          <a:xfrm>
            <a:off x="5435775" y="2823000"/>
            <a:ext cx="857700" cy="1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6" name="Shape 156"/>
          <p:cNvCxnSpPr>
            <a:stCxn id="147" idx="3"/>
          </p:cNvCxnSpPr>
          <p:nvPr/>
        </p:nvCxnSpPr>
        <p:spPr>
          <a:xfrm flipH="1" rot="10800000">
            <a:off x="7555575" y="2806400"/>
            <a:ext cx="647400" cy="1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7" name="Shape 157"/>
          <p:cNvCxnSpPr/>
          <p:nvPr/>
        </p:nvCxnSpPr>
        <p:spPr>
          <a:xfrm>
            <a:off x="8153175" y="2806400"/>
            <a:ext cx="33299" cy="9131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8" name="Shape 158"/>
          <p:cNvCxnSpPr/>
          <p:nvPr/>
        </p:nvCxnSpPr>
        <p:spPr>
          <a:xfrm flipH="1" rot="10800000">
            <a:off x="2092275" y="3689925"/>
            <a:ext cx="6060899" cy="164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9" name="Shape 159"/>
          <p:cNvCxnSpPr/>
          <p:nvPr/>
        </p:nvCxnSpPr>
        <p:spPr>
          <a:xfrm flipH="1">
            <a:off x="2092375" y="3736200"/>
            <a:ext cx="16499" cy="6434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0" name="Shape 160"/>
          <p:cNvCxnSpPr>
            <a:endCxn id="148" idx="1"/>
          </p:cNvCxnSpPr>
          <p:nvPr/>
        </p:nvCxnSpPr>
        <p:spPr>
          <a:xfrm flipH="1" rot="10800000">
            <a:off x="2092275" y="4344850"/>
            <a:ext cx="459600" cy="2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1" name="Shape 161"/>
          <p:cNvCxnSpPr/>
          <p:nvPr/>
        </p:nvCxnSpPr>
        <p:spPr>
          <a:xfrm>
            <a:off x="1428050" y="5313700"/>
            <a:ext cx="5645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2" name="Shape 162"/>
          <p:cNvSpPr txBox="1"/>
          <p:nvPr/>
        </p:nvSpPr>
        <p:spPr>
          <a:xfrm>
            <a:off x="2175300" y="5131050"/>
            <a:ext cx="1727099" cy="21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Pipe</a:t>
            </a:r>
          </a:p>
        </p:txBody>
      </p:sp>
      <p:cxnSp>
        <p:nvCxnSpPr>
          <p:cNvPr id="163" name="Shape 163"/>
          <p:cNvCxnSpPr/>
          <p:nvPr/>
        </p:nvCxnSpPr>
        <p:spPr>
          <a:xfrm>
            <a:off x="1428050" y="5796250"/>
            <a:ext cx="664199" cy="164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4" name="Shape 164"/>
          <p:cNvSpPr txBox="1"/>
          <p:nvPr/>
        </p:nvSpPr>
        <p:spPr>
          <a:xfrm>
            <a:off x="2266625" y="5567750"/>
            <a:ext cx="2092499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System I/O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Abstract Data Design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57200" y="207504"/>
            <a:ext cx="8229600" cy="139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            Modules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57200" y="1730374"/>
            <a:ext cx="8229600" cy="4837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Input: Reads titles, stores memory.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Circular shifter: constructs array of pairs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&lt;line index; word index&gt;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Alphabetizer: batch sorting of circular shifts.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Output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Master controller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