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4" r:id="rId5"/>
    <p:sldId id="268" r:id="rId6"/>
    <p:sldId id="269" r:id="rId7"/>
    <p:sldId id="270" r:id="rId8"/>
    <p:sldId id="263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428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757EC-5944-4C51-8341-6899CFE83CE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0"/>
      <dgm:spPr/>
    </dgm:pt>
    <dgm:pt modelId="{4AF89652-42C0-4BA6-99A0-1D2B1E38F7DE}" type="pres">
      <dgm:prSet presAssocID="{504757EC-5944-4C51-8341-6899CFE83CE6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5AD24E74-416E-4984-A9B1-68AB6082001B}" type="presOf" srcId="{504757EC-5944-4C51-8341-6899CFE83CE6}" destId="{4AF89652-42C0-4BA6-99A0-1D2B1E38F7DE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838E0C-50F9-4FEE-99C5-4A68A477DBE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9AC10E5-DE5D-4EF1-BD5A-D3D647BB8F86}" type="pres">
      <dgm:prSet presAssocID="{C7838E0C-50F9-4FEE-99C5-4A68A477DBE8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72DC5D9C-E365-4773-B774-E3F7050FF9C9}" type="presOf" srcId="{C7838E0C-50F9-4FEE-99C5-4A68A477DBE8}" destId="{89AC10E5-DE5D-4EF1-BD5A-D3D647BB8F86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8190-75AF-4592-B4CE-4C65C882FC2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AFE07-5CF9-4A85-B9BF-6E029CAC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AFE07-5CF9-4A85-B9BF-6E029CAC5A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242D-EC96-4704-9A6C-17CA80ADA91B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A712-0092-405F-AED7-CF90F82D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OfflineWallet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3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3"/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	Kanishk Ramanand</a:t>
            </a:r>
          </a:p>
          <a:p>
            <a:pPr lvl="3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	      Keerthi Kumar Narayan</a:t>
            </a:r>
          </a:p>
          <a:p>
            <a:pPr lvl="8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Amadeus Software Labs India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Pvt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Ltd.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60" y="2427456"/>
            <a:ext cx="4791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Down Arrow 7"/>
          <p:cNvSpPr/>
          <p:nvPr/>
        </p:nvSpPr>
        <p:spPr>
          <a:xfrm>
            <a:off x="1573466" y="382040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4181127" y="418031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6788788" y="418031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9031740" y="418031"/>
            <a:ext cx="1124712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860188"/>
            <a:ext cx="2286000" cy="3351889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2416614" y="860188"/>
            <a:ext cx="2330484" cy="335188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4877712" y="860188"/>
            <a:ext cx="2311028" cy="3351889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7319353" y="860188"/>
            <a:ext cx="2145659" cy="3351889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8"/>
          <a:stretch>
            <a:fillRect/>
          </a:stretch>
        </p:blipFill>
        <p:spPr>
          <a:xfrm>
            <a:off x="9615342" y="860188"/>
            <a:ext cx="2291313" cy="3351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187" y="4484451"/>
            <a:ext cx="198444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Yanone Kaffeesatz Regular" panose="02000000000000000000" pitchFamily="2" charset="0"/>
              </a:rPr>
              <a:t>Login to the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6614" y="4484451"/>
            <a:ext cx="2330484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Yanone Kaffeesatz Regular" panose="02000000000000000000" pitchFamily="2" charset="0"/>
              </a:rPr>
              <a:t>During Payment the Application identifies if you are OFFLINE / Online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Yanone Kaffeesatz Regular" panose="02000000000000000000" pitchFamily="2" charset="0"/>
              </a:rPr>
              <a:t>A message is shared on the APP, that you are OFFLINE.</a:t>
            </a:r>
            <a:endParaRPr lang="en-US" sz="1600" dirty="0">
              <a:latin typeface="Yanone Kaffeesatz Regular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7712" y="4484451"/>
            <a:ext cx="2330484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Yanone Kaffeesatz Regular" panose="02000000000000000000" pitchFamily="2" charset="0"/>
              </a:rPr>
              <a:t>Your are requested to use NFC to pay your bill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9353" y="4484450"/>
            <a:ext cx="2330484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Yanone Kaffeesatz Regular" panose="02000000000000000000" pitchFamily="2" charset="0"/>
              </a:rPr>
              <a:t>The device looks for the Nearest NFC Device (Likely the Merchant)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60994" y="4484450"/>
            <a:ext cx="2145661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Yanone Kaffeesatz Regular" panose="02000000000000000000" pitchFamily="2" charset="0"/>
              </a:rPr>
              <a:t>The amount deducted is displayed on USER device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Yanone Kaffeesatz Regular" panose="02000000000000000000" pitchFamily="2" charset="0"/>
              </a:rPr>
              <a:t>The Merchant devices stores the encrypted file.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latin typeface="Yanone Kaffeesatz Regular" panose="02000000000000000000" pitchFamily="2" charset="0"/>
              </a:rPr>
              <a:t>The file is synced when the Device is ONLINE</a:t>
            </a:r>
          </a:p>
        </p:txBody>
      </p:sp>
    </p:spTree>
    <p:extLst>
      <p:ext uri="{BB962C8B-B14F-4D97-AF65-F5344CB8AC3E}">
        <p14:creationId xmlns:p14="http://schemas.microsoft.com/office/powerpoint/2010/main" val="29632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				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143000"/>
            <a:ext cx="86410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Use Case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No / intermittent Network, </a:t>
            </a:r>
            <a:r>
              <a:rPr lang="en-US" sz="20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wifi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Internet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399032"/>
            <a:ext cx="10814304" cy="477793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</a:p>
          <a:p>
            <a:pPr marL="0" indent="0">
              <a:buNone/>
            </a:pPr>
            <a:endParaRPr lang="en-US" u="sng" dirty="0" smtClean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9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future will be based on On-the-Go payment solutions and there is a need to process payments even when you are in a NO INTERNET / NETWORK zone.</a:t>
            </a:r>
          </a:p>
          <a:p>
            <a:endParaRPr lang="en-US" sz="19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9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occasions like a Book Fair / Petrol Stations where you may need to proceed paying without the need to wait in long </a:t>
            </a:r>
            <a:br>
              <a:rPr lang="en-US" sz="19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9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queues. Solutions for such cases are missing today and we are proposing the solution.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900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9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 there are no Payment gateways that uses the OFFLINE Payment mode using NFC. 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Why is this solution needed !!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is moving fast to using latest technologies. Every one now a days hold a smart phone.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87260"/>
              </p:ext>
            </p:extLst>
          </p:nvPr>
        </p:nvGraphicFramePr>
        <p:xfrm>
          <a:off x="911352" y="2785142"/>
          <a:ext cx="10442448" cy="1402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10612"/>
                <a:gridCol w="2610612"/>
                <a:gridCol w="2610612"/>
                <a:gridCol w="2610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World </a:t>
                      </a:r>
                      <a:r>
                        <a:rPr lang="en-US" dirty="0" smtClean="0">
                          <a:effectLst/>
                        </a:rPr>
                        <a:t>population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6.5 billion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6.9 billion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</a:rPr>
                        <a:t>7.2 billion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Not using the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17408"/>
              </p:ext>
            </p:extLst>
          </p:nvPr>
        </p:nvGraphicFramePr>
        <p:xfrm>
          <a:off x="911352" y="4322159"/>
          <a:ext cx="10515600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Mobile </a:t>
                      </a:r>
                      <a:r>
                        <a:rPr lang="en-US" i="1" dirty="0" smtClean="0">
                          <a:effectLst/>
                        </a:rPr>
                        <a:t>broadband Subscriptions</a:t>
                      </a:r>
                      <a:endParaRPr lang="en-US" i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Developing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21%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Use Case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No / intermittent Network, </a:t>
            </a:r>
            <a:r>
              <a:rPr lang="en-US" sz="20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wifi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Internet</a:t>
            </a:r>
            <a:endParaRPr lang="en-US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399032"/>
            <a:ext cx="10814304" cy="4777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Solution Overview</a:t>
            </a: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/>
            </a:r>
            <a:br>
              <a:rPr lang="en-US" sz="1800" b="1" u="sng" dirty="0" smtClean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n-US" sz="1800" b="1" u="sng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Use of NFC and Bluetooth technology to connect to the Merchant Device via the Payment App.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</a:br>
            <a:endParaRPr lang="en-US" dirty="0" smtClean="0">
              <a:solidFill>
                <a:schemeClr val="accent2">
                  <a:lumMod val="50000"/>
                </a:schemeClr>
              </a:solidFill>
              <a:latin typeface="Yanone Kaffeesatz Regular" panose="02000000000000000000" pitchFamily="2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 Create a file and store it on the Merchant device which can be parsed and synced to the server when online. Data Encryption policy need to be established.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</a:br>
            <a:endParaRPr lang="en-US" dirty="0" smtClean="0">
              <a:solidFill>
                <a:schemeClr val="accent2">
                  <a:lumMod val="50000"/>
                </a:schemeClr>
              </a:solidFill>
              <a:latin typeface="Yanone Kaffeesatz Regular" panose="02000000000000000000" pitchFamily="2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Automatically Debit from the Customer Wallet when Payment Done.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</a:br>
            <a:endParaRPr lang="en-US" dirty="0" smtClean="0">
              <a:solidFill>
                <a:schemeClr val="accent2">
                  <a:lumMod val="50000"/>
                </a:schemeClr>
              </a:solidFill>
              <a:latin typeface="Yanone Kaffeesatz Regular" panose="02000000000000000000" pitchFamily="2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Yanone Kaffeesatz Regular" panose="02000000000000000000" pitchFamily="2" charset="0"/>
              </a:rPr>
              <a:t>DEMO. 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sz="1400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Tools used : Demo app done using appery.io. Have used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restapi’s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 provided by the tool.  JSON, node.js is used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inturn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</a:t>
            </a:r>
            <a:r>
              <a:rPr lang="en-US" sz="1800" dirty="0" smtClean="0"/>
              <a:t>No Network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Solution 2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Adapting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Couchbase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 architecture which provides a feature for offline payments.</a:t>
            </a:r>
          </a:p>
          <a:p>
            <a:pPr marL="685800" lvl="2">
              <a:spcBef>
                <a:spcPts val="1000"/>
              </a:spcBef>
            </a:pPr>
            <a:endParaRPr lang="en-US" sz="11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When there is no network, there is a sync established using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couchbase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 lite on your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device. This will sync back when n/w is available.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endParaRPr lang="en-US" sz="28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Adapting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Couchbase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 architecture which provides a feature for offline payments.</a:t>
            </a:r>
          </a:p>
          <a:p>
            <a:pPr marL="685800" lvl="2">
              <a:spcBef>
                <a:spcPts val="1000"/>
              </a:spcBef>
            </a:pPr>
            <a:endParaRPr lang="en-US" sz="11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When there is no network, there is a sync established using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couchbase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 lite on your device. This will sync back when n/w is available.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63040" y="2837957"/>
            <a:ext cx="859536" cy="1527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737360" y="3561127"/>
            <a:ext cx="438912" cy="649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Lite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596896" y="2837957"/>
            <a:ext cx="859536" cy="1527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2871216" y="3561127"/>
            <a:ext cx="438912" cy="649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Lite</a:t>
            </a:r>
            <a:endParaRPr lang="en-US" sz="1100" dirty="0"/>
          </a:p>
        </p:txBody>
      </p:sp>
      <p:sp>
        <p:nvSpPr>
          <p:cNvPr id="11" name="Up Arrow 10"/>
          <p:cNvSpPr/>
          <p:nvPr/>
        </p:nvSpPr>
        <p:spPr>
          <a:xfrm rot="5400000">
            <a:off x="5645690" y="2041827"/>
            <a:ext cx="473900" cy="31729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8300" y="30938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463040" y="5377336"/>
            <a:ext cx="859536" cy="1140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1737360" y="5713540"/>
            <a:ext cx="438912" cy="649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Lite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2596896" y="5377336"/>
            <a:ext cx="859536" cy="1140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2871216" y="5713540"/>
            <a:ext cx="438912" cy="649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Lite</a:t>
            </a:r>
            <a:endParaRPr lang="en-US" sz="1100" dirty="0"/>
          </a:p>
        </p:txBody>
      </p:sp>
      <p:cxnSp>
        <p:nvCxnSpPr>
          <p:cNvPr id="17" name="Curved Connector 16"/>
          <p:cNvCxnSpPr>
            <a:stCxn id="8" idx="1"/>
            <a:endCxn id="10" idx="2"/>
          </p:cNvCxnSpPr>
          <p:nvPr/>
        </p:nvCxnSpPr>
        <p:spPr>
          <a:xfrm rot="16200000" flipH="1">
            <a:off x="2251710" y="3266233"/>
            <a:ext cx="324612" cy="914400"/>
          </a:xfrm>
          <a:prstGeom prst="curvedConnector4">
            <a:avLst>
              <a:gd name="adj1" fmla="val -70423"/>
              <a:gd name="adj2" fmla="val 62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306574" y="5453064"/>
            <a:ext cx="324612" cy="914400"/>
          </a:xfrm>
          <a:prstGeom prst="curvedConnector4">
            <a:avLst>
              <a:gd name="adj1" fmla="val -70423"/>
              <a:gd name="adj2" fmla="val 62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 rot="5400000">
            <a:off x="5852954" y="4229581"/>
            <a:ext cx="473900" cy="31729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48300" y="520978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21" name="&quot;No&quot; Symbol 20"/>
          <p:cNvSpPr/>
          <p:nvPr/>
        </p:nvSpPr>
        <p:spPr>
          <a:xfrm>
            <a:off x="3648456" y="5530971"/>
            <a:ext cx="521208" cy="5415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0144" y="2944368"/>
            <a:ext cx="320040" cy="103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LB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Flowchart: Multidocument 22"/>
          <p:cNvSpPr/>
          <p:nvPr/>
        </p:nvSpPr>
        <p:spPr>
          <a:xfrm>
            <a:off x="9654540" y="2445977"/>
            <a:ext cx="1152144" cy="78395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APP Servers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32710" y="2951346"/>
            <a:ext cx="742188" cy="1033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SYNC GATEWAY</a:t>
            </a: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9912096" y="3628311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/>
          <p:cNvSpPr/>
          <p:nvPr/>
        </p:nvSpPr>
        <p:spPr>
          <a:xfrm>
            <a:off x="10064496" y="3780711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10230612" y="3625343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10216896" y="3933111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/>
          <p:cNvSpPr/>
          <p:nvPr/>
        </p:nvSpPr>
        <p:spPr>
          <a:xfrm>
            <a:off x="10451592" y="3746453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038594" y="3093820"/>
            <a:ext cx="971550" cy="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980682" y="3934321"/>
            <a:ext cx="996696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747" y="3180634"/>
            <a:ext cx="1132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http/JSON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368093" y="3349911"/>
            <a:ext cx="253175" cy="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311544" y="2610891"/>
            <a:ext cx="342996" cy="32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81518" y="3725991"/>
            <a:ext cx="659178" cy="41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49102" y="5190145"/>
            <a:ext cx="320040" cy="103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LB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Flowchart: Multidocument 36"/>
          <p:cNvSpPr/>
          <p:nvPr/>
        </p:nvSpPr>
        <p:spPr>
          <a:xfrm>
            <a:off x="9693498" y="4691754"/>
            <a:ext cx="1152144" cy="78395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APP Servers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71668" y="5197123"/>
            <a:ext cx="742188" cy="10332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SYNC GATEWAY</a:t>
            </a: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10103454" y="6026488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77552" y="5339597"/>
            <a:ext cx="971550" cy="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7019640" y="6180098"/>
            <a:ext cx="996696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1705" y="5426411"/>
            <a:ext cx="1132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http/JSON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407051" y="5595688"/>
            <a:ext cx="253175" cy="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350502" y="4856668"/>
            <a:ext cx="342996" cy="32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520476" y="5971768"/>
            <a:ext cx="659178" cy="41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10255854" y="6178888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agnetic Disk 46"/>
          <p:cNvSpPr/>
          <p:nvPr/>
        </p:nvSpPr>
        <p:spPr>
          <a:xfrm>
            <a:off x="10408254" y="6331288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>
          <a:xfrm>
            <a:off x="10587634" y="6129028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agnetic Disk 48"/>
          <p:cNvSpPr/>
          <p:nvPr/>
        </p:nvSpPr>
        <p:spPr>
          <a:xfrm>
            <a:off x="10385727" y="6034872"/>
            <a:ext cx="228600" cy="257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5271568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6031006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09175" y="3471260"/>
            <a:ext cx="924493" cy="2527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CACHE Servers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69465" y="2837684"/>
            <a:ext cx="1469136" cy="3736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IVR System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Use Case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- 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No </a:t>
            </a:r>
            <a:r>
              <a:rPr lang="en-US" sz="20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wifi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Internet. Calls and SMS are working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02302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Solution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Implement an IVR System.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2889504"/>
            <a:ext cx="20772" cy="3822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1288" y="2990088"/>
            <a:ext cx="180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Customer Dials </a:t>
            </a:r>
            <a:r>
              <a:rPr lang="en-US" sz="1100" dirty="0" smtClean="0">
                <a:latin typeface="Arial Narrow" panose="020B0606020202030204" pitchFamily="34" charset="0"/>
              </a:rPr>
              <a:t>Toll </a:t>
            </a:r>
            <a:r>
              <a:rPr lang="en-US" sz="1100" dirty="0" smtClean="0">
                <a:latin typeface="Arial Narrow" panose="020B0606020202030204" pitchFamily="34" charset="0"/>
              </a:rPr>
              <a:t>Free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25056" y="2711990"/>
            <a:ext cx="41910" cy="39265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7824" y="2991888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0800000">
            <a:off x="2980944" y="3538728"/>
            <a:ext cx="394411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4571" y="3209650"/>
            <a:ext cx="2997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Welcome Message and Dial 1 for Payment </a:t>
            </a:r>
            <a:r>
              <a:rPr lang="en-US" sz="1100" dirty="0">
                <a:latin typeface="Arial Narrow" panose="020B0606020202030204" pitchFamily="34" charset="0"/>
              </a:rPr>
              <a:t>to</a:t>
            </a:r>
            <a:r>
              <a:rPr lang="en-US" sz="1100" dirty="0" smtClean="0">
                <a:latin typeface="Arial Narrow" panose="020B0606020202030204" pitchFamily="34" charset="0"/>
              </a:rPr>
              <a:t> Merchant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31108" y="3211450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80944" y="3898128"/>
            <a:ext cx="395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4744" y="3594576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Customer Dials 1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21280" y="3596376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97224" y="3929219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Enter Merchant ID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13760" y="3931019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2990088" y="4242650"/>
            <a:ext cx="394411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90087" y="4661658"/>
            <a:ext cx="395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90087" y="4367065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Customer Enters Merchant ID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86811" y="4353254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782812" y="2705741"/>
            <a:ext cx="4573" cy="4005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4" idx="1"/>
          </p:cNvCxnSpPr>
          <p:nvPr/>
        </p:nvCxnSpPr>
        <p:spPr>
          <a:xfrm flipV="1">
            <a:off x="8247888" y="4734862"/>
            <a:ext cx="1161287" cy="3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09437" y="4504761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Validate Merchant 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590805" y="4289154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6794939" y="5016756"/>
            <a:ext cx="2614236" cy="690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07524" y="5089163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Authenticate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24060" y="5090963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33196" y="4950420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Enter Amount to Pay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49732" y="4952220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3" name="Curved Connector 32"/>
          <p:cNvCxnSpPr/>
          <p:nvPr/>
        </p:nvCxnSpPr>
        <p:spPr>
          <a:xfrm rot="10800000">
            <a:off x="2939413" y="5085832"/>
            <a:ext cx="394411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39413" y="5463928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Input Amount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55949" y="5465728"/>
            <a:ext cx="283464" cy="25981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15784" y="5673567"/>
            <a:ext cx="1993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Check Balance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71164" y="5604266"/>
            <a:ext cx="435475" cy="394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10</a:t>
            </a:r>
            <a:endParaRPr lang="en-US" sz="9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17909" y="5809575"/>
            <a:ext cx="395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6" idx="3"/>
          </p:cNvCxnSpPr>
          <p:nvPr/>
        </p:nvCxnSpPr>
        <p:spPr>
          <a:xfrm flipH="1">
            <a:off x="6908675" y="5804372"/>
            <a:ext cx="2500501" cy="334154"/>
          </a:xfrm>
          <a:prstGeom prst="curvedConnector3">
            <a:avLst>
              <a:gd name="adj1" fmla="val -9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7504939" y="5641939"/>
            <a:ext cx="1776221" cy="8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17722" y="6082899"/>
            <a:ext cx="2861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Narrow" panose="020B0606020202030204" pitchFamily="34" charset="0"/>
              </a:rPr>
              <a:t>Send SMS on payment to Customer and Merchant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73103" y="6013598"/>
            <a:ext cx="435475" cy="3941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11</a:t>
            </a:r>
            <a:endParaRPr lang="en-US" sz="900" dirty="0"/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2999993" y="6418265"/>
            <a:ext cx="394411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0275" y="3108696"/>
            <a:ext cx="395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126146" y="2610086"/>
            <a:ext cx="4573" cy="4005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458826" y="3929219"/>
            <a:ext cx="667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09175" y="2641210"/>
            <a:ext cx="145294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Wallet Servers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333668" y="3471260"/>
            <a:ext cx="703140" cy="254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0376821" y="4060024"/>
            <a:ext cx="616834" cy="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4" grpId="0" animBg="1"/>
      <p:bldP spid="16" grpId="0"/>
      <p:bldP spid="17" grpId="0" animBg="1"/>
      <p:bldP spid="18" grpId="0"/>
      <p:bldP spid="19" grpId="0" animBg="1"/>
      <p:bldP spid="22" grpId="0"/>
      <p:bldP spid="23" grpId="0" animBg="1"/>
      <p:bldP spid="26" grpId="0"/>
      <p:bldP spid="27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  <p:bldP spid="37" grpId="0" animBg="1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smtClean="0">
                <a:solidFill>
                  <a:srgbClr val="0070C0"/>
                </a:solidFill>
                <a:latin typeface="Arial Narrow" panose="020B0606020202030204" pitchFamily="34" charset="0"/>
              </a:rPr>
              <a:t>Solution </a:t>
            </a:r>
            <a:endParaRPr lang="en-US" sz="28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Implement USSD (Unstructured Supplementary Service Data )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architecture.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With this any notifications, alerts or sms acknowledgement can be sent to a phone even the phone is not available over the network range for a week or so.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Use Case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- 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No </a:t>
            </a:r>
            <a:r>
              <a:rPr lang="en-US" sz="20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wifi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Internet. Calls and SMS are working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1" y="3520439"/>
            <a:ext cx="8266176" cy="31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Solution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9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Yanone Kaffeesatz Regular" panose="02000000000000000000" pitchFamily="2" charset="0"/>
              </a:rPr>
              <a:t>Use RSA Cryptography, both Private and Public key can encrypt a message and the opposite key to decrypt it.</a:t>
            </a:r>
          </a:p>
          <a:p>
            <a:r>
              <a:rPr lang="en-US" dirty="0" smtClean="0">
                <a:latin typeface="Yanone Kaffeesatz Regular" panose="02000000000000000000" pitchFamily="2" charset="0"/>
              </a:rPr>
              <a:t>Data transferred from USER device to Merchant can be a XML file.</a:t>
            </a:r>
          </a:p>
          <a:p>
            <a:r>
              <a:rPr lang="en-US" dirty="0" smtClean="0">
                <a:latin typeface="Yanone Kaffeesatz Regular" panose="02000000000000000000" pitchFamily="2" charset="0"/>
              </a:rPr>
              <a:t>As soon as the user taps the merchants device, the other device receives the encrypted data and stores it on the device folder.</a:t>
            </a:r>
          </a:p>
          <a:p>
            <a:r>
              <a:rPr lang="en-US" dirty="0" smtClean="0">
                <a:latin typeface="Yanone Kaffeesatz Regular" panose="02000000000000000000" pitchFamily="2" charset="0"/>
              </a:rPr>
              <a:t>When the Merchant device is ONLINE, the XML transaction files are decrypted to the server and the devices (Merchant, user) updated accordingly.</a:t>
            </a:r>
          </a:p>
          <a:p>
            <a:endParaRPr lang="en-US" dirty="0">
              <a:latin typeface="Yanone Kaffeesatz Regular" panose="02000000000000000000" pitchFamily="2" charset="0"/>
            </a:endParaRPr>
          </a:p>
          <a:p>
            <a:r>
              <a:rPr lang="en-US" b="1" u="sng" dirty="0">
                <a:latin typeface="Yanone Kaffeesatz Regular" panose="02000000000000000000" pitchFamily="2" charset="0"/>
              </a:rPr>
              <a:t>Assumptions </a:t>
            </a:r>
          </a:p>
          <a:p>
            <a:pPr lvl="1"/>
            <a:r>
              <a:rPr lang="en-US" sz="2000" dirty="0">
                <a:latin typeface="Yanone Kaffeesatz Regular" panose="02000000000000000000" pitchFamily="2" charset="0"/>
              </a:rPr>
              <a:t>Merchant and User use the same OFFLINE Payment App.</a:t>
            </a:r>
          </a:p>
          <a:p>
            <a:pPr lvl="1"/>
            <a:r>
              <a:rPr lang="en-US" sz="2000" dirty="0">
                <a:latin typeface="Yanone Kaffeesatz Regular" panose="02000000000000000000" pitchFamily="2" charset="0"/>
              </a:rPr>
              <a:t>The application design should address the issue of installing on different devices.</a:t>
            </a:r>
          </a:p>
          <a:p>
            <a:pPr marL="0" indent="0">
              <a:buNone/>
            </a:pPr>
            <a:endParaRPr lang="en-US" dirty="0">
              <a:latin typeface="Yanone Kaffeesatz Regular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79" y="78565"/>
            <a:ext cx="1441397" cy="2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1371600"/>
            <a:ext cx="5650992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Widescreen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Verdana</vt:lpstr>
      <vt:lpstr>Yanone Kaffeesatz Regular</vt:lpstr>
      <vt:lpstr>Office Theme</vt:lpstr>
      <vt:lpstr>PowerPoint Presentation</vt:lpstr>
      <vt:lpstr>Use Case - No / intermittent Network, wifi, Internet</vt:lpstr>
      <vt:lpstr>Why is this solution needed !!</vt:lpstr>
      <vt:lpstr>Use Case - No / intermittent Network, wifi, Internet</vt:lpstr>
      <vt:lpstr>Use Case – No Network</vt:lpstr>
      <vt:lpstr>Use Case  - No wifi, Internet. Calls and SMS are working</vt:lpstr>
      <vt:lpstr>Use Case  - No wifi, Internet. Calls and SMS are working</vt:lpstr>
      <vt:lpstr>The Solution 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RAMANAND</dc:creator>
  <cp:lastModifiedBy>Keerthi Kumar NARAYAN</cp:lastModifiedBy>
  <cp:revision>96</cp:revision>
  <dcterms:created xsi:type="dcterms:W3CDTF">2016-05-14T06:13:25Z</dcterms:created>
  <dcterms:modified xsi:type="dcterms:W3CDTF">2016-08-20T06:38:19Z</dcterms:modified>
</cp:coreProperties>
</file>