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3" r:id="rId4"/>
    <p:sldId id="264" r:id="rId5"/>
    <p:sldId id="265" r:id="rId6"/>
    <p:sldId id="258" r:id="rId7"/>
    <p:sldId id="259" r:id="rId8"/>
    <p:sldId id="266" r:id="rId9"/>
    <p:sldId id="268" r:id="rId10"/>
    <p:sldId id="267" r:id="rId11"/>
    <p:sldId id="257" r:id="rId12"/>
    <p:sldId id="269" r:id="rId13"/>
    <p:sldId id="260" r:id="rId14"/>
    <p:sldId id="270" r:id="rId15"/>
    <p:sldId id="271" r:id="rId16"/>
    <p:sldId id="272" r:id="rId17"/>
    <p:sldId id="273" r:id="rId18"/>
    <p:sldId id="276" r:id="rId19"/>
    <p:sldId id="274" r:id="rId20"/>
    <p:sldId id="275" r:id="rId21"/>
    <p:sldId id="26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73" d="100"/>
          <a:sy n="73" d="100"/>
        </p:scale>
        <p:origin x="6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08-Feb-17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08-Feb-17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08-Feb-17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08-Feb-17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08-Feb-17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08-Feb-17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08-Feb-17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08-Feb-17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08-Feb-17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08-Feb-17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08-Feb-17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08-Feb-17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08-Feb-17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08-Feb-17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08-Feb-17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08-Feb-17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08-Feb-17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08-Feb-17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elliewithers.weebly.com/" TargetMode="External"/><Relationship Id="rId2" Type="http://schemas.openxmlformats.org/officeDocument/2006/relationships/hyperlink" Target="http://www.livestrong.com/" TargetMode="External"/><Relationship Id="rId1" Type="http://schemas.openxmlformats.org/officeDocument/2006/relationships/slideLayout" Target="../slideLayouts/slideLayout7.xml"/><Relationship Id="rId4" Type="http://schemas.openxmlformats.org/officeDocument/2006/relationships/hyperlink" Target="https://prezi.com/"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0103" y="1756844"/>
            <a:ext cx="7863997" cy="4421887"/>
          </a:xfrm>
          <a:prstGeom prst="rect">
            <a:avLst/>
          </a:prstGeom>
        </p:spPr>
      </p:pic>
      <p:sp>
        <p:nvSpPr>
          <p:cNvPr id="6" name="TextBox 5"/>
          <p:cNvSpPr txBox="1"/>
          <p:nvPr/>
        </p:nvSpPr>
        <p:spPr>
          <a:xfrm>
            <a:off x="3902449" y="248194"/>
            <a:ext cx="4219303" cy="1569660"/>
          </a:xfrm>
          <a:prstGeom prst="rect">
            <a:avLst/>
          </a:prstGeom>
          <a:noFill/>
        </p:spPr>
        <p:txBody>
          <a:bodyPr wrap="square" rtlCol="0">
            <a:spAutoFit/>
          </a:bodyPr>
          <a:lstStyle/>
          <a:p>
            <a:r>
              <a:rPr lang="en-US" sz="4800" dirty="0" smtClean="0"/>
              <a:t>CRESCENT PURE</a:t>
            </a:r>
          </a:p>
          <a:p>
            <a:r>
              <a:rPr lang="en-US" sz="4800" dirty="0"/>
              <a:t> </a:t>
            </a:r>
            <a:r>
              <a:rPr lang="en-US" sz="4800" dirty="0" smtClean="0"/>
              <a:t>      </a:t>
            </a:r>
            <a:r>
              <a:rPr lang="en-US" sz="2800" dirty="0" smtClean="0"/>
              <a:t>CASE STUDY</a:t>
            </a:r>
            <a:endParaRPr lang="en-US" sz="4800" dirty="0"/>
          </a:p>
        </p:txBody>
      </p:sp>
    </p:spTree>
    <p:extLst>
      <p:ext uri="{BB962C8B-B14F-4D97-AF65-F5344CB8AC3E}">
        <p14:creationId xmlns:p14="http://schemas.microsoft.com/office/powerpoint/2010/main" val="12639694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3455125" y="914400"/>
            <a:ext cx="6851469" cy="584775"/>
          </a:xfrm>
          <a:prstGeom prst="rect">
            <a:avLst/>
          </a:prstGeom>
          <a:noFill/>
        </p:spPr>
        <p:txBody>
          <a:bodyPr wrap="square" rtlCol="0">
            <a:spAutoFit/>
          </a:bodyPr>
          <a:lstStyle/>
          <a:p>
            <a:r>
              <a:rPr lang="en-US" sz="3200" dirty="0" smtClean="0"/>
              <a:t>CONS OF SPORTS DRINK</a:t>
            </a:r>
            <a:endParaRPr lang="en-US" sz="3200" dirty="0"/>
          </a:p>
        </p:txBody>
      </p:sp>
      <p:sp>
        <p:nvSpPr>
          <p:cNvPr id="3" name="TextBox 2"/>
          <p:cNvSpPr txBox="1"/>
          <p:nvPr/>
        </p:nvSpPr>
        <p:spPr>
          <a:xfrm>
            <a:off x="1358538" y="1946366"/>
            <a:ext cx="9653451" cy="3416320"/>
          </a:xfrm>
          <a:prstGeom prst="rect">
            <a:avLst/>
          </a:prstGeom>
          <a:noFill/>
        </p:spPr>
        <p:txBody>
          <a:bodyPr wrap="square" rtlCol="0">
            <a:spAutoFit/>
          </a:bodyPr>
          <a:lstStyle/>
          <a:p>
            <a:pPr fontAlgn="base"/>
            <a:r>
              <a:rPr lang="en-US" dirty="0"/>
              <a:t>Con: Tooth Decay</a:t>
            </a:r>
          </a:p>
          <a:p>
            <a:pPr fontAlgn="base"/>
            <a:r>
              <a:rPr lang="en-US" dirty="0" err="1" smtClean="0"/>
              <a:t>Ssports</a:t>
            </a:r>
            <a:r>
              <a:rPr lang="en-US" dirty="0" smtClean="0"/>
              <a:t> </a:t>
            </a:r>
            <a:r>
              <a:rPr lang="en-US" dirty="0"/>
              <a:t>drinks can cause more tooth decay than sodas because of their high sugar content and added artificial flavoring and coloring</a:t>
            </a:r>
            <a:r>
              <a:rPr lang="en-US" dirty="0" smtClean="0"/>
              <a:t>.</a:t>
            </a:r>
          </a:p>
          <a:p>
            <a:pPr fontAlgn="base"/>
            <a:endParaRPr lang="en-US" dirty="0"/>
          </a:p>
          <a:p>
            <a:pPr fontAlgn="base"/>
            <a:endParaRPr lang="en-US" dirty="0" smtClean="0"/>
          </a:p>
          <a:p>
            <a:pPr fontAlgn="base"/>
            <a:endParaRPr lang="en-US" dirty="0"/>
          </a:p>
          <a:p>
            <a:pPr fontAlgn="base"/>
            <a:r>
              <a:rPr lang="en-US" dirty="0"/>
              <a:t>Con: Weight Gain</a:t>
            </a:r>
          </a:p>
          <a:p>
            <a:pPr fontAlgn="base"/>
            <a:r>
              <a:rPr lang="en-US" dirty="0"/>
              <a:t>Sports drinks can work to replenish fluids and electrolytes when you exercise regularly or for long periods at a time. On the other hand, if you drink sports drinks casually or hardly exercise while you drink them, you could be setting yourself up for some unwanted weight gain. Most sports drinks contain the same -- or higher -- amount of sugar as sodas, making them high in carbohydrates. </a:t>
            </a:r>
          </a:p>
          <a:p>
            <a:endParaRPr lang="en-US" dirty="0"/>
          </a:p>
        </p:txBody>
      </p:sp>
    </p:spTree>
    <p:extLst>
      <p:ext uri="{BB962C8B-B14F-4D97-AF65-F5344CB8AC3E}">
        <p14:creationId xmlns:p14="http://schemas.microsoft.com/office/powerpoint/2010/main" val="36265643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5269" y="585652"/>
            <a:ext cx="5795554" cy="5795554"/>
          </a:xfrm>
          <a:prstGeom prst="rect">
            <a:avLst/>
          </a:prstGeom>
        </p:spPr>
      </p:pic>
    </p:spTree>
    <p:extLst>
      <p:ext uri="{BB962C8B-B14F-4D97-AF65-F5344CB8AC3E}">
        <p14:creationId xmlns:p14="http://schemas.microsoft.com/office/powerpoint/2010/main" val="28904427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4663" y="2090058"/>
            <a:ext cx="9483634" cy="3416320"/>
          </a:xfrm>
          <a:prstGeom prst="rect">
            <a:avLst/>
          </a:prstGeom>
          <a:noFill/>
        </p:spPr>
        <p:txBody>
          <a:bodyPr wrap="square" rtlCol="0">
            <a:spAutoFit/>
          </a:bodyPr>
          <a:lstStyle/>
          <a:p>
            <a:r>
              <a:rPr lang="en-US" dirty="0"/>
              <a:t>Soft drinks and energy drinks are often consumed by teenagers and young adults primarily because of their caffeine content</a:t>
            </a:r>
            <a:r>
              <a:rPr lang="en-US" dirty="0" smtClean="0"/>
              <a:t>.</a:t>
            </a:r>
          </a:p>
          <a:p>
            <a:endParaRPr lang="en-US" dirty="0"/>
          </a:p>
          <a:p>
            <a:r>
              <a:rPr lang="en-US" dirty="0"/>
              <a:t> When comparing the two products side by side, on average, energy drinks contain substantially more caffeine than soft drinks. </a:t>
            </a:r>
            <a:endParaRPr lang="en-US" dirty="0" smtClean="0"/>
          </a:p>
          <a:p>
            <a:endParaRPr lang="en-US" dirty="0" smtClean="0"/>
          </a:p>
          <a:p>
            <a:r>
              <a:rPr lang="en-US" dirty="0"/>
              <a:t> While excessive amounts of sugar and caffeine are being consumed by teenagers and young adults through both energy drinks and soda, the side effects are becoming more and more evident in our society.  </a:t>
            </a:r>
            <a:endParaRPr lang="en-US" dirty="0" smtClean="0"/>
          </a:p>
          <a:p>
            <a:endParaRPr lang="en-US" dirty="0"/>
          </a:p>
          <a:p>
            <a:r>
              <a:rPr lang="en-US" dirty="0"/>
              <a:t>M</a:t>
            </a:r>
            <a:r>
              <a:rPr lang="en-US" dirty="0" smtClean="0"/>
              <a:t>ultiple </a:t>
            </a:r>
            <a:r>
              <a:rPr lang="en-US" dirty="0"/>
              <a:t>studies and evidence have unveiled that there is an extreme lack of nutrient value in both soft drinks </a:t>
            </a:r>
            <a:endParaRPr lang="en-US" dirty="0"/>
          </a:p>
        </p:txBody>
      </p:sp>
      <p:sp>
        <p:nvSpPr>
          <p:cNvPr id="3" name="TextBox 2"/>
          <p:cNvSpPr txBox="1"/>
          <p:nvPr/>
        </p:nvSpPr>
        <p:spPr>
          <a:xfrm>
            <a:off x="3265714" y="822960"/>
            <a:ext cx="4970417" cy="523220"/>
          </a:xfrm>
          <a:prstGeom prst="rect">
            <a:avLst/>
          </a:prstGeom>
          <a:noFill/>
        </p:spPr>
        <p:txBody>
          <a:bodyPr wrap="square" rtlCol="0">
            <a:spAutoFit/>
          </a:bodyPr>
          <a:lstStyle/>
          <a:p>
            <a:r>
              <a:rPr lang="en-US" sz="2800" dirty="0" smtClean="0"/>
              <a:t>ENERGY DRINK VS SOFT DRINK</a:t>
            </a:r>
            <a:endParaRPr lang="en-US" sz="2800" dirty="0"/>
          </a:p>
        </p:txBody>
      </p:sp>
    </p:spTree>
    <p:extLst>
      <p:ext uri="{BB962C8B-B14F-4D97-AF65-F5344CB8AC3E}">
        <p14:creationId xmlns:p14="http://schemas.microsoft.com/office/powerpoint/2010/main" val="9153823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0892" y="938756"/>
            <a:ext cx="7118532" cy="5344478"/>
          </a:xfrm>
          <a:prstGeom prst="rect">
            <a:avLst/>
          </a:prstGeom>
        </p:spPr>
      </p:pic>
    </p:spTree>
    <p:extLst>
      <p:ext uri="{BB962C8B-B14F-4D97-AF65-F5344CB8AC3E}">
        <p14:creationId xmlns:p14="http://schemas.microsoft.com/office/powerpoint/2010/main" val="14981697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8801" y="2690948"/>
            <a:ext cx="8804365" cy="2031325"/>
          </a:xfrm>
          <a:prstGeom prst="rect">
            <a:avLst/>
          </a:prstGeom>
          <a:noFill/>
        </p:spPr>
        <p:txBody>
          <a:bodyPr wrap="square" rtlCol="0">
            <a:spAutoFit/>
          </a:bodyPr>
          <a:lstStyle/>
          <a:p>
            <a:r>
              <a:rPr lang="en-US" dirty="0"/>
              <a:t>One positive thing about drinking pop is that it usually has caffeine, a natural </a:t>
            </a:r>
            <a:r>
              <a:rPr lang="en-US" dirty="0" smtClean="0"/>
              <a:t>stimulant</a:t>
            </a:r>
          </a:p>
          <a:p>
            <a:endParaRPr lang="en-US" dirty="0"/>
          </a:p>
          <a:p>
            <a:r>
              <a:rPr lang="en-US" dirty="0" smtClean="0"/>
              <a:t> </a:t>
            </a:r>
            <a:r>
              <a:rPr lang="en-US" dirty="0"/>
              <a:t>found in the kola nut, coffee beans, and tea leaves. Caffeine makes you feel more alert </a:t>
            </a:r>
            <a:r>
              <a:rPr lang="en-US" dirty="0" smtClean="0"/>
              <a:t>and</a:t>
            </a:r>
          </a:p>
          <a:p>
            <a:endParaRPr lang="en-US" dirty="0"/>
          </a:p>
          <a:p>
            <a:r>
              <a:rPr lang="en-US" dirty="0" smtClean="0"/>
              <a:t> </a:t>
            </a:r>
            <a:r>
              <a:rPr lang="en-US" dirty="0"/>
              <a:t>energized, especially when you're tired. Because of this, it might increase your </a:t>
            </a:r>
            <a:r>
              <a:rPr lang="en-US" dirty="0" smtClean="0"/>
              <a:t>performance</a:t>
            </a:r>
          </a:p>
          <a:p>
            <a:endParaRPr lang="en-US" dirty="0"/>
          </a:p>
          <a:p>
            <a:r>
              <a:rPr lang="en-US" dirty="0" smtClean="0"/>
              <a:t> </a:t>
            </a:r>
            <a:r>
              <a:rPr lang="en-US" dirty="0"/>
              <a:t>when you are working on certain things. </a:t>
            </a:r>
            <a:endParaRPr lang="en-US" dirty="0"/>
          </a:p>
        </p:txBody>
      </p:sp>
      <p:sp>
        <p:nvSpPr>
          <p:cNvPr id="5" name="TextBox 4"/>
          <p:cNvSpPr txBox="1"/>
          <p:nvPr/>
        </p:nvSpPr>
        <p:spPr>
          <a:xfrm>
            <a:off x="4140926" y="783771"/>
            <a:ext cx="3709851" cy="523220"/>
          </a:xfrm>
          <a:prstGeom prst="rect">
            <a:avLst/>
          </a:prstGeom>
          <a:noFill/>
        </p:spPr>
        <p:txBody>
          <a:bodyPr wrap="square" rtlCol="0">
            <a:spAutoFit/>
          </a:bodyPr>
          <a:lstStyle/>
          <a:p>
            <a:r>
              <a:rPr lang="en-US" sz="2800" dirty="0" smtClean="0"/>
              <a:t>PROS OF SOFT DRINK</a:t>
            </a:r>
            <a:endParaRPr lang="en-US" sz="2800" dirty="0"/>
          </a:p>
        </p:txBody>
      </p:sp>
    </p:spTree>
    <p:extLst>
      <p:ext uri="{BB962C8B-B14F-4D97-AF65-F5344CB8AC3E}">
        <p14:creationId xmlns:p14="http://schemas.microsoft.com/office/powerpoint/2010/main" val="27830868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9977" y="2551837"/>
            <a:ext cx="7694023" cy="2585323"/>
          </a:xfrm>
          <a:prstGeom prst="rect">
            <a:avLst/>
          </a:prstGeom>
        </p:spPr>
        <p:txBody>
          <a:bodyPr wrap="square">
            <a:spAutoFit/>
          </a:bodyPr>
          <a:lstStyle/>
          <a:p>
            <a:r>
              <a:rPr lang="en-US" dirty="0">
                <a:latin typeface="Arial" panose="020B0604020202020204" pitchFamily="34" charset="0"/>
              </a:rPr>
              <a:t>Pop has a very high amount of calories, mostly coming from </a:t>
            </a:r>
            <a:endParaRPr lang="en-US" dirty="0" smtClean="0">
              <a:latin typeface="Arial" panose="020B0604020202020204" pitchFamily="34" charset="0"/>
            </a:endParaRPr>
          </a:p>
          <a:p>
            <a:endParaRPr lang="en-US" dirty="0">
              <a:latin typeface="Arial" panose="020B0604020202020204" pitchFamily="34" charset="0"/>
            </a:endParaRPr>
          </a:p>
          <a:p>
            <a:r>
              <a:rPr lang="en-US" dirty="0" smtClean="0">
                <a:latin typeface="Arial" panose="020B0604020202020204" pitchFamily="34" charset="0"/>
              </a:rPr>
              <a:t>sugar</a:t>
            </a:r>
            <a:r>
              <a:rPr lang="en-US" dirty="0">
                <a:latin typeface="Arial" panose="020B0604020202020204" pitchFamily="34" charset="0"/>
              </a:rPr>
              <a:t>. People who drink soda on a regular basis tend to consume </a:t>
            </a:r>
            <a:r>
              <a:rPr lang="en-US" dirty="0" smtClean="0">
                <a:latin typeface="Arial" panose="020B0604020202020204" pitchFamily="34" charset="0"/>
              </a:rPr>
              <a:t>more</a:t>
            </a:r>
          </a:p>
          <a:p>
            <a:endParaRPr lang="en-US" dirty="0">
              <a:latin typeface="Arial" panose="020B0604020202020204" pitchFamily="34" charset="0"/>
            </a:endParaRPr>
          </a:p>
          <a:p>
            <a:r>
              <a:rPr lang="en-US" dirty="0" smtClean="0">
                <a:latin typeface="Arial" panose="020B0604020202020204" pitchFamily="34" charset="0"/>
              </a:rPr>
              <a:t> </a:t>
            </a:r>
            <a:r>
              <a:rPr lang="en-US" dirty="0">
                <a:latin typeface="Arial" panose="020B0604020202020204" pitchFamily="34" charset="0"/>
              </a:rPr>
              <a:t>calories each day than those who do not, and typically experience weight </a:t>
            </a:r>
            <a:endParaRPr lang="en-US" dirty="0" smtClean="0">
              <a:latin typeface="Arial" panose="020B0604020202020204" pitchFamily="34" charset="0"/>
            </a:endParaRPr>
          </a:p>
          <a:p>
            <a:endParaRPr lang="en-US" dirty="0">
              <a:latin typeface="Arial" panose="020B0604020202020204" pitchFamily="34" charset="0"/>
            </a:endParaRPr>
          </a:p>
          <a:p>
            <a:r>
              <a:rPr lang="en-US" dirty="0" smtClean="0">
                <a:latin typeface="Arial" panose="020B0604020202020204" pitchFamily="34" charset="0"/>
              </a:rPr>
              <a:t>gain</a:t>
            </a:r>
            <a:r>
              <a:rPr lang="en-US" dirty="0">
                <a:latin typeface="Arial" panose="020B0604020202020204" pitchFamily="34" charset="0"/>
              </a:rPr>
              <a:t>. Drinking two cans of soda per day can lead to a 2 lb. weight gain </a:t>
            </a:r>
            <a:endParaRPr lang="en-US" dirty="0" smtClean="0">
              <a:latin typeface="Arial" panose="020B0604020202020204" pitchFamily="34" charset="0"/>
            </a:endParaRPr>
          </a:p>
          <a:p>
            <a:endParaRPr lang="en-US" dirty="0">
              <a:latin typeface="Arial" panose="020B0604020202020204" pitchFamily="34" charset="0"/>
            </a:endParaRPr>
          </a:p>
          <a:p>
            <a:r>
              <a:rPr lang="en-US" dirty="0" smtClean="0">
                <a:latin typeface="Arial" panose="020B0604020202020204" pitchFamily="34" charset="0"/>
              </a:rPr>
              <a:t>over </a:t>
            </a:r>
            <a:r>
              <a:rPr lang="en-US" dirty="0">
                <a:latin typeface="Arial" panose="020B0604020202020204" pitchFamily="34" charset="0"/>
              </a:rPr>
              <a:t>a month.</a:t>
            </a:r>
            <a:endParaRPr lang="en-US" dirty="0"/>
          </a:p>
        </p:txBody>
      </p:sp>
      <p:sp>
        <p:nvSpPr>
          <p:cNvPr id="3" name="TextBox 2"/>
          <p:cNvSpPr txBox="1"/>
          <p:nvPr/>
        </p:nvSpPr>
        <p:spPr>
          <a:xfrm>
            <a:off x="3971109" y="705394"/>
            <a:ext cx="3762102" cy="523220"/>
          </a:xfrm>
          <a:prstGeom prst="rect">
            <a:avLst/>
          </a:prstGeom>
          <a:noFill/>
        </p:spPr>
        <p:txBody>
          <a:bodyPr wrap="square" rtlCol="0">
            <a:spAutoFit/>
          </a:bodyPr>
          <a:lstStyle/>
          <a:p>
            <a:r>
              <a:rPr lang="en-US" sz="2800" dirty="0" smtClean="0"/>
              <a:t>CONS OF SOFT DRINK</a:t>
            </a:r>
            <a:endParaRPr lang="en-US" sz="2800" dirty="0"/>
          </a:p>
        </p:txBody>
      </p:sp>
    </p:spTree>
    <p:extLst>
      <p:ext uri="{BB962C8B-B14F-4D97-AF65-F5344CB8AC3E}">
        <p14:creationId xmlns:p14="http://schemas.microsoft.com/office/powerpoint/2010/main" val="38115173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17013" y="1679257"/>
            <a:ext cx="5152196" cy="3872457"/>
          </a:xfrm>
          <a:prstGeom prst="rect">
            <a:avLst/>
          </a:prstGeom>
        </p:spPr>
      </p:pic>
    </p:spTree>
    <p:extLst>
      <p:ext uri="{BB962C8B-B14F-4D97-AF65-F5344CB8AC3E}">
        <p14:creationId xmlns:p14="http://schemas.microsoft.com/office/powerpoint/2010/main" val="6819029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9166" y="1672046"/>
            <a:ext cx="8961120" cy="3970318"/>
          </a:xfrm>
          <a:prstGeom prst="rect">
            <a:avLst/>
          </a:prstGeom>
        </p:spPr>
        <p:txBody>
          <a:bodyPr wrap="square">
            <a:spAutoFit/>
          </a:bodyPr>
          <a:lstStyle/>
          <a:p>
            <a:pPr fontAlgn="base"/>
            <a:r>
              <a:rPr lang="en-US" dirty="0">
                <a:latin typeface="inherit"/>
              </a:rPr>
              <a:t>The organic food industry is </a:t>
            </a:r>
            <a:r>
              <a:rPr lang="en-US" dirty="0" smtClean="0">
                <a:latin typeface="inherit"/>
              </a:rPr>
              <a:t>booming</a:t>
            </a:r>
            <a:r>
              <a:rPr lang="en-US" dirty="0">
                <a:latin typeface="inherit"/>
              </a:rPr>
              <a:t>. </a:t>
            </a:r>
            <a:endParaRPr lang="en-US" dirty="0" smtClean="0">
              <a:latin typeface="inherit"/>
            </a:endParaRPr>
          </a:p>
          <a:p>
            <a:pPr fontAlgn="base"/>
            <a:endParaRPr lang="en-US" dirty="0" smtClean="0">
              <a:latin typeface="inherit"/>
            </a:endParaRPr>
          </a:p>
          <a:p>
            <a:pPr fontAlgn="base"/>
            <a:endParaRPr lang="en-US" dirty="0" smtClean="0">
              <a:latin typeface="inherit"/>
            </a:endParaRPr>
          </a:p>
          <a:p>
            <a:pPr fontAlgn="base"/>
            <a:r>
              <a:rPr lang="en-US" dirty="0" smtClean="0">
                <a:latin typeface="inherit"/>
              </a:rPr>
              <a:t>Organic food is </a:t>
            </a:r>
            <a:r>
              <a:rPr lang="en-US" dirty="0">
                <a:latin typeface="inherit"/>
              </a:rPr>
              <a:t>made without:</a:t>
            </a:r>
          </a:p>
          <a:p>
            <a:pPr fontAlgn="base"/>
            <a:endParaRPr lang="en-US" dirty="0" smtClean="0">
              <a:latin typeface="inherit"/>
            </a:endParaRPr>
          </a:p>
          <a:p>
            <a:pPr fontAlgn="base"/>
            <a:r>
              <a:rPr lang="en-US" dirty="0" smtClean="0">
                <a:latin typeface="inherit"/>
              </a:rPr>
              <a:t>synthetic </a:t>
            </a:r>
            <a:r>
              <a:rPr lang="en-US" dirty="0">
                <a:latin typeface="inherit"/>
              </a:rPr>
              <a:t>fertilizers and pesticides</a:t>
            </a:r>
          </a:p>
          <a:p>
            <a:pPr fontAlgn="base"/>
            <a:endParaRPr lang="en-US" dirty="0" smtClean="0">
              <a:latin typeface="inherit"/>
            </a:endParaRPr>
          </a:p>
          <a:p>
            <a:pPr fontAlgn="base"/>
            <a:r>
              <a:rPr lang="en-US" dirty="0" smtClean="0">
                <a:latin typeface="inherit"/>
              </a:rPr>
              <a:t>genetic </a:t>
            </a:r>
            <a:r>
              <a:rPr lang="en-US" dirty="0">
                <a:latin typeface="inherit"/>
              </a:rPr>
              <a:t>engineering</a:t>
            </a:r>
          </a:p>
          <a:p>
            <a:pPr fontAlgn="base"/>
            <a:endParaRPr lang="en-US" dirty="0" smtClean="0">
              <a:latin typeface="inherit"/>
            </a:endParaRPr>
          </a:p>
          <a:p>
            <a:pPr fontAlgn="base"/>
            <a:r>
              <a:rPr lang="en-US" dirty="0" smtClean="0">
                <a:latin typeface="inherit"/>
              </a:rPr>
              <a:t>sewage </a:t>
            </a:r>
            <a:r>
              <a:rPr lang="en-US" dirty="0">
                <a:latin typeface="inherit"/>
              </a:rPr>
              <a:t>sludge</a:t>
            </a:r>
          </a:p>
          <a:p>
            <a:pPr fontAlgn="base"/>
            <a:endParaRPr lang="en-US" dirty="0" smtClean="0">
              <a:latin typeface="inherit"/>
            </a:endParaRPr>
          </a:p>
          <a:p>
            <a:pPr fontAlgn="base"/>
            <a:r>
              <a:rPr lang="en-US" dirty="0" smtClean="0">
                <a:latin typeface="inherit"/>
              </a:rPr>
              <a:t>Radiation</a:t>
            </a:r>
          </a:p>
          <a:p>
            <a:pPr fontAlgn="base">
              <a:buFont typeface="Arial" panose="020B0604020202020204" pitchFamily="34" charset="0"/>
              <a:buChar char="•"/>
            </a:pPr>
            <a:endParaRPr lang="en-US" dirty="0" smtClean="0">
              <a:latin typeface="inherit"/>
            </a:endParaRPr>
          </a:p>
          <a:p>
            <a:pPr fontAlgn="base">
              <a:buFont typeface="Arial" panose="020B0604020202020204" pitchFamily="34" charset="0"/>
              <a:buChar char="•"/>
            </a:pPr>
            <a:endParaRPr lang="en-US" dirty="0">
              <a:latin typeface="inherit"/>
            </a:endParaRPr>
          </a:p>
        </p:txBody>
      </p:sp>
      <p:sp>
        <p:nvSpPr>
          <p:cNvPr id="3" name="TextBox 2"/>
          <p:cNvSpPr txBox="1"/>
          <p:nvPr/>
        </p:nvSpPr>
        <p:spPr>
          <a:xfrm>
            <a:off x="4715691" y="496388"/>
            <a:ext cx="3174275" cy="523220"/>
          </a:xfrm>
          <a:prstGeom prst="rect">
            <a:avLst/>
          </a:prstGeom>
          <a:noFill/>
        </p:spPr>
        <p:txBody>
          <a:bodyPr wrap="square" rtlCol="0">
            <a:spAutoFit/>
          </a:bodyPr>
          <a:lstStyle/>
          <a:p>
            <a:r>
              <a:rPr lang="en-US" sz="2800" dirty="0" smtClean="0"/>
              <a:t>ORGANIC FOOD</a:t>
            </a:r>
            <a:endParaRPr lang="en-US" sz="2800" dirty="0"/>
          </a:p>
        </p:txBody>
      </p:sp>
    </p:spTree>
    <p:extLst>
      <p:ext uri="{BB962C8B-B14F-4D97-AF65-F5344CB8AC3E}">
        <p14:creationId xmlns:p14="http://schemas.microsoft.com/office/powerpoint/2010/main" val="40639661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9977" y="1306286"/>
            <a:ext cx="8007531" cy="4801314"/>
          </a:xfrm>
          <a:prstGeom prst="rect">
            <a:avLst/>
          </a:prstGeom>
        </p:spPr>
        <p:txBody>
          <a:bodyPr wrap="square">
            <a:spAutoFit/>
          </a:bodyPr>
          <a:lstStyle/>
          <a:p>
            <a:pPr fontAlgn="base"/>
            <a:r>
              <a:rPr lang="en-US" dirty="0" smtClean="0">
                <a:latin typeface="inherit"/>
              </a:rPr>
              <a:t>PROS  OF ORGANIC FOOD</a:t>
            </a:r>
          </a:p>
          <a:p>
            <a:pPr fontAlgn="base"/>
            <a:endParaRPr lang="en-US" dirty="0">
              <a:latin typeface="inherit"/>
            </a:endParaRPr>
          </a:p>
          <a:p>
            <a:pPr fontAlgn="base"/>
            <a:r>
              <a:rPr lang="en-US" dirty="0"/>
              <a:t>Organic foods are free of harmful pesticides, antibiotics, GMOs, and additives.</a:t>
            </a:r>
            <a:endParaRPr lang="en-US" b="1" dirty="0"/>
          </a:p>
          <a:p>
            <a:pPr fontAlgn="base"/>
            <a:r>
              <a:rPr lang="en-US" dirty="0"/>
              <a:t>They have less of an environmental impact than conventional farming</a:t>
            </a:r>
            <a:r>
              <a:rPr lang="en-US" dirty="0" smtClean="0"/>
              <a:t>.</a:t>
            </a:r>
          </a:p>
          <a:p>
            <a:pPr fontAlgn="base"/>
            <a:endParaRPr lang="en-US" b="1" dirty="0"/>
          </a:p>
          <a:p>
            <a:pPr fontAlgn="base"/>
            <a:r>
              <a:rPr lang="en-US" dirty="0"/>
              <a:t>The nutritional value is typically higher in organic foods</a:t>
            </a:r>
            <a:r>
              <a:rPr lang="en-US" dirty="0" smtClean="0"/>
              <a:t>.</a:t>
            </a:r>
          </a:p>
          <a:p>
            <a:pPr fontAlgn="base"/>
            <a:endParaRPr lang="en-US" b="1" dirty="0"/>
          </a:p>
          <a:p>
            <a:pPr fontAlgn="base"/>
            <a:endParaRPr lang="en-US" b="1" dirty="0" smtClean="0"/>
          </a:p>
          <a:p>
            <a:pPr fontAlgn="base"/>
            <a:endParaRPr lang="en-US" b="1" dirty="0"/>
          </a:p>
          <a:p>
            <a:pPr fontAlgn="base"/>
            <a:endParaRPr lang="en-US" b="1" dirty="0"/>
          </a:p>
          <a:p>
            <a:pPr fontAlgn="base"/>
            <a:r>
              <a:rPr lang="en-US" dirty="0" smtClean="0">
                <a:latin typeface="inherit"/>
              </a:rPr>
              <a:t>CONS OF ORGANIC FOOD</a:t>
            </a:r>
          </a:p>
          <a:p>
            <a:pPr fontAlgn="base"/>
            <a:endParaRPr lang="en-US" dirty="0">
              <a:latin typeface="inherit"/>
            </a:endParaRPr>
          </a:p>
          <a:p>
            <a:pPr fontAlgn="base"/>
            <a:r>
              <a:rPr lang="en-US" dirty="0"/>
              <a:t>Organic foods are more expensive.</a:t>
            </a:r>
            <a:endParaRPr lang="en-US" b="1" dirty="0"/>
          </a:p>
          <a:p>
            <a:pPr fontAlgn="base"/>
            <a:r>
              <a:rPr lang="en-US" dirty="0"/>
              <a:t>All foods, including organic, are prone to food-born illnesses </a:t>
            </a:r>
            <a:r>
              <a:rPr lang="en-US" dirty="0" err="1"/>
              <a:t>like</a:t>
            </a:r>
            <a:r>
              <a:rPr lang="en-US" i="1" dirty="0" err="1"/>
              <a:t>E</a:t>
            </a:r>
            <a:r>
              <a:rPr lang="en-US" i="1" dirty="0"/>
              <a:t>. coli</a:t>
            </a:r>
            <a:r>
              <a:rPr lang="en-US" dirty="0"/>
              <a:t> and salmonella</a:t>
            </a:r>
            <a:r>
              <a:rPr lang="en-US" dirty="0" smtClean="0"/>
              <a:t>.</a:t>
            </a:r>
          </a:p>
          <a:p>
            <a:pPr fontAlgn="base"/>
            <a:endParaRPr lang="en-US" b="1" dirty="0"/>
          </a:p>
          <a:p>
            <a:pPr fontAlgn="base"/>
            <a:r>
              <a:rPr lang="en-US" dirty="0"/>
              <a:t>Organic fruits and vegetables may have a shorter shelf life.</a:t>
            </a:r>
            <a:endParaRPr lang="en-US" b="1" dirty="0"/>
          </a:p>
        </p:txBody>
      </p:sp>
    </p:spTree>
    <p:extLst>
      <p:ext uri="{BB962C8B-B14F-4D97-AF65-F5344CB8AC3E}">
        <p14:creationId xmlns:p14="http://schemas.microsoft.com/office/powerpoint/2010/main" val="39428317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organic foo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620" y="1045027"/>
            <a:ext cx="8980368" cy="4714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91797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4035" y="2024743"/>
            <a:ext cx="9914708" cy="4247317"/>
          </a:xfrm>
          <a:prstGeom prst="rect">
            <a:avLst/>
          </a:prstGeom>
          <a:noFill/>
        </p:spPr>
        <p:txBody>
          <a:bodyPr wrap="square" rtlCol="0">
            <a:spAutoFit/>
          </a:bodyPr>
          <a:lstStyle/>
          <a:p>
            <a:pPr marL="285750" indent="-285750">
              <a:buFont typeface="Arial" panose="020B0604020202020204" pitchFamily="34" charset="0"/>
              <a:buChar char="•"/>
            </a:pPr>
            <a:r>
              <a:rPr lang="en-US" dirty="0"/>
              <a:t>Portland Drake Beverages (PDB) is a manufacturer of organic juices and sparkling waters, which bought Crescent that is founded in 2008 by Peter </a:t>
            </a:r>
            <a:r>
              <a:rPr lang="en-US" dirty="0" smtClean="0"/>
              <a:t>Hooper </a:t>
            </a:r>
            <a:r>
              <a:rPr lang="en-US" dirty="0"/>
              <a:t>whom already realized a market opportunity for a healthy energizing drink.</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Although he has started that production and selling of Crescent as a hobby, later on it became a business because of growing local demand. </a:t>
            </a:r>
            <a:endParaRPr lang="en-US" dirty="0" smtClean="0"/>
          </a:p>
          <a:p>
            <a:pPr marL="285750" indent="-285750">
              <a:buFont typeface="Arial" panose="020B0604020202020204" pitchFamily="34" charset="0"/>
              <a:buChar char="•"/>
            </a:pPr>
            <a:endParaRPr lang="en-US" dirty="0" smtClean="0"/>
          </a:p>
          <a:p>
            <a:endParaRPr lang="en-US" dirty="0"/>
          </a:p>
          <a:p>
            <a:pPr marL="285750" indent="-285750">
              <a:buFont typeface="Arial" panose="020B0604020202020204" pitchFamily="34" charset="0"/>
              <a:buChar char="•"/>
            </a:pPr>
            <a:r>
              <a:rPr lang="en-US" dirty="0" smtClean="0"/>
              <a:t>Crescent </a:t>
            </a:r>
            <a:r>
              <a:rPr lang="en-US" dirty="0"/>
              <a:t>Pure Case is mainly about acquisition of Crescent by PDB in which market researches and customer surveys are realized in order to identify the best category for Crescent to be successful in United States.</a:t>
            </a:r>
            <a:endParaRPr lang="en-US" b="1" dirty="0" smtClean="0"/>
          </a:p>
          <a:p>
            <a:pPr marL="285750" indent="-285750">
              <a:buFont typeface="Arial" panose="020B0604020202020204" pitchFamily="34" charset="0"/>
              <a:buChar char="•"/>
            </a:pPr>
            <a:endParaRPr lang="en-US" b="1" dirty="0"/>
          </a:p>
          <a:p>
            <a:r>
              <a:rPr lang="en-US" b="1" dirty="0" smtClean="0"/>
              <a:t> </a:t>
            </a:r>
          </a:p>
          <a:p>
            <a:endParaRPr lang="en-US" b="1" dirty="0"/>
          </a:p>
          <a:p>
            <a:endParaRPr lang="en-US" dirty="0"/>
          </a:p>
        </p:txBody>
      </p:sp>
      <p:sp>
        <p:nvSpPr>
          <p:cNvPr id="3" name="TextBox 2"/>
          <p:cNvSpPr txBox="1"/>
          <p:nvPr/>
        </p:nvSpPr>
        <p:spPr>
          <a:xfrm>
            <a:off x="3154681" y="679268"/>
            <a:ext cx="5826034" cy="584775"/>
          </a:xfrm>
          <a:prstGeom prst="rect">
            <a:avLst/>
          </a:prstGeom>
          <a:noFill/>
        </p:spPr>
        <p:txBody>
          <a:bodyPr wrap="square" rtlCol="0">
            <a:spAutoFit/>
          </a:bodyPr>
          <a:lstStyle/>
          <a:p>
            <a:r>
              <a:rPr lang="en-US" sz="3200" b="1" dirty="0" smtClean="0"/>
              <a:t>HISTORY OF CRESCENT PURE</a:t>
            </a:r>
            <a:endParaRPr lang="en-US" sz="3200" b="1" dirty="0"/>
          </a:p>
        </p:txBody>
      </p:sp>
    </p:spTree>
    <p:extLst>
      <p:ext uri="{BB962C8B-B14F-4D97-AF65-F5344CB8AC3E}">
        <p14:creationId xmlns:p14="http://schemas.microsoft.com/office/powerpoint/2010/main" val="28039863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19795" y="705395"/>
            <a:ext cx="6962502" cy="3877985"/>
          </a:xfrm>
          <a:prstGeom prst="rect">
            <a:avLst/>
          </a:prstGeom>
          <a:noFill/>
        </p:spPr>
        <p:txBody>
          <a:bodyPr wrap="square" rtlCol="0">
            <a:spAutoFit/>
          </a:bodyPr>
          <a:lstStyle/>
          <a:p>
            <a:r>
              <a:rPr lang="en-US" sz="2800" dirty="0" smtClean="0"/>
              <a:t>     REFERENCES</a:t>
            </a:r>
          </a:p>
          <a:p>
            <a:endParaRPr lang="en-US" sz="2800" dirty="0"/>
          </a:p>
          <a:p>
            <a:endParaRPr lang="en-US" sz="2800" dirty="0" smtClean="0"/>
          </a:p>
          <a:p>
            <a:pPr marL="457200" indent="-457200">
              <a:buFont typeface="Arial" panose="020B0604020202020204" pitchFamily="34" charset="0"/>
              <a:buChar char="•"/>
            </a:pPr>
            <a:r>
              <a:rPr lang="en-US" dirty="0">
                <a:hlinkClick r:id="rId2"/>
              </a:rPr>
              <a:t>http://</a:t>
            </a:r>
            <a:r>
              <a:rPr lang="en-US" dirty="0" smtClean="0">
                <a:hlinkClick r:id="rId2"/>
              </a:rPr>
              <a:t>www.livestrong.com</a:t>
            </a:r>
            <a:endParaRPr lang="en-US" dirty="0" smtClean="0"/>
          </a:p>
          <a:p>
            <a:endParaRPr lang="en-US" dirty="0"/>
          </a:p>
          <a:p>
            <a:endParaRPr lang="en-US" dirty="0" smtClean="0"/>
          </a:p>
          <a:p>
            <a:pPr marL="457200" indent="-457200">
              <a:buFont typeface="Arial" panose="020B0604020202020204" pitchFamily="34" charset="0"/>
              <a:buChar char="•"/>
            </a:pPr>
            <a:r>
              <a:rPr lang="en-US" dirty="0">
                <a:hlinkClick r:id="rId3"/>
              </a:rPr>
              <a:t>http://</a:t>
            </a:r>
            <a:r>
              <a:rPr lang="en-US" dirty="0" smtClean="0">
                <a:hlinkClick r:id="rId3"/>
              </a:rPr>
              <a:t>elliewithers.weebly.com</a:t>
            </a: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r>
              <a:rPr lang="en-US" dirty="0">
                <a:hlinkClick r:id="rId4"/>
              </a:rPr>
              <a:t>https://</a:t>
            </a:r>
            <a:r>
              <a:rPr lang="en-US" dirty="0" smtClean="0">
                <a:hlinkClick r:id="rId4"/>
              </a:rPr>
              <a:t>prezi.com</a:t>
            </a:r>
            <a:endParaRPr lang="en-US" dirty="0" smtClean="0"/>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25568041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0915" y="728254"/>
            <a:ext cx="6152606" cy="4614455"/>
          </a:xfrm>
          <a:prstGeom prst="rect">
            <a:avLst/>
          </a:prstGeom>
        </p:spPr>
      </p:pic>
      <p:sp>
        <p:nvSpPr>
          <p:cNvPr id="3" name="TextBox 2"/>
          <p:cNvSpPr txBox="1"/>
          <p:nvPr/>
        </p:nvSpPr>
        <p:spPr>
          <a:xfrm>
            <a:off x="0" y="728254"/>
            <a:ext cx="5003075" cy="1200329"/>
          </a:xfrm>
          <a:prstGeom prst="rect">
            <a:avLst/>
          </a:prstGeom>
          <a:noFill/>
        </p:spPr>
        <p:txBody>
          <a:bodyPr wrap="square" rtlCol="0">
            <a:spAutoFit/>
          </a:bodyPr>
          <a:lstStyle/>
          <a:p>
            <a:r>
              <a:rPr lang="en-US" sz="2400" dirty="0" smtClean="0"/>
              <a:t>Under</a:t>
            </a:r>
          </a:p>
          <a:p>
            <a:r>
              <a:rPr lang="en-US" sz="2400" dirty="0" smtClean="0"/>
              <a:t>Prof .Sameer </a:t>
            </a:r>
            <a:r>
              <a:rPr lang="en-US" sz="2400" dirty="0" err="1" smtClean="0"/>
              <a:t>Mathur</a:t>
            </a:r>
            <a:endParaRPr lang="en-US" sz="2400" dirty="0" smtClean="0"/>
          </a:p>
          <a:p>
            <a:r>
              <a:rPr lang="en-US" sz="2400" dirty="0" smtClean="0"/>
              <a:t>IIM Lucknow</a:t>
            </a:r>
            <a:endParaRPr lang="en-US" sz="2400" dirty="0"/>
          </a:p>
        </p:txBody>
      </p:sp>
      <p:sp>
        <p:nvSpPr>
          <p:cNvPr id="4" name="TextBox 3"/>
          <p:cNvSpPr txBox="1"/>
          <p:nvPr/>
        </p:nvSpPr>
        <p:spPr>
          <a:xfrm>
            <a:off x="9396548" y="5525589"/>
            <a:ext cx="2795452" cy="1200329"/>
          </a:xfrm>
          <a:prstGeom prst="rect">
            <a:avLst/>
          </a:prstGeom>
          <a:noFill/>
        </p:spPr>
        <p:txBody>
          <a:bodyPr wrap="square" rtlCol="0">
            <a:spAutoFit/>
          </a:bodyPr>
          <a:lstStyle/>
          <a:p>
            <a:r>
              <a:rPr lang="en-US" sz="2400" dirty="0" smtClean="0"/>
              <a:t>Created by</a:t>
            </a:r>
          </a:p>
          <a:p>
            <a:r>
              <a:rPr lang="en-US" sz="2400" dirty="0" err="1" smtClean="0"/>
              <a:t>Ponnuru.Meghana</a:t>
            </a:r>
            <a:endParaRPr lang="en-US" sz="2400" dirty="0" smtClean="0"/>
          </a:p>
          <a:p>
            <a:r>
              <a:rPr lang="en-US" sz="2400" dirty="0" smtClean="0"/>
              <a:t>VNIT</a:t>
            </a:r>
            <a:endParaRPr lang="en-US" sz="2400" dirty="0"/>
          </a:p>
        </p:txBody>
      </p:sp>
    </p:spTree>
    <p:extLst>
      <p:ext uri="{BB962C8B-B14F-4D97-AF65-F5344CB8AC3E}">
        <p14:creationId xmlns:p14="http://schemas.microsoft.com/office/powerpoint/2010/main" val="33901929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Peter Hoo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5685" y="1476103"/>
            <a:ext cx="4323805" cy="432380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937760" y="849086"/>
            <a:ext cx="3892732" cy="369332"/>
          </a:xfrm>
          <a:prstGeom prst="rect">
            <a:avLst/>
          </a:prstGeom>
          <a:noFill/>
        </p:spPr>
        <p:txBody>
          <a:bodyPr wrap="square" rtlCol="0">
            <a:spAutoFit/>
          </a:bodyPr>
          <a:lstStyle/>
          <a:p>
            <a:r>
              <a:rPr lang="en-US" dirty="0" smtClean="0"/>
              <a:t>Peter Hooper</a:t>
            </a:r>
            <a:endParaRPr lang="en-US" dirty="0"/>
          </a:p>
        </p:txBody>
      </p:sp>
    </p:spTree>
    <p:extLst>
      <p:ext uri="{BB962C8B-B14F-4D97-AF65-F5344CB8AC3E}">
        <p14:creationId xmlns:p14="http://schemas.microsoft.com/office/powerpoint/2010/main" val="10692465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29664" y="664437"/>
            <a:ext cx="7605703" cy="5710238"/>
          </a:xfrm>
          <a:prstGeom prst="rect">
            <a:avLst/>
          </a:prstGeom>
        </p:spPr>
      </p:pic>
    </p:spTree>
    <p:extLst>
      <p:ext uri="{BB962C8B-B14F-4D97-AF65-F5344CB8AC3E}">
        <p14:creationId xmlns:p14="http://schemas.microsoft.com/office/powerpoint/2010/main" val="32121680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77736" y="1087305"/>
            <a:ext cx="6566263" cy="3847207"/>
          </a:xfrm>
          <a:prstGeom prst="rect">
            <a:avLst/>
          </a:prstGeom>
        </p:spPr>
        <p:txBody>
          <a:bodyPr wrap="square">
            <a:spAutoFit/>
          </a:bodyPr>
          <a:lstStyle/>
          <a:p>
            <a:r>
              <a:rPr lang="en-US" sz="2800" dirty="0" smtClean="0">
                <a:latin typeface="Merriweather"/>
              </a:rPr>
              <a:t>              Energy </a:t>
            </a:r>
            <a:r>
              <a:rPr lang="en-US" sz="2800" dirty="0">
                <a:latin typeface="Merriweather"/>
              </a:rPr>
              <a:t>Drink </a:t>
            </a:r>
            <a:r>
              <a:rPr lang="en-US" sz="2800" dirty="0" smtClean="0">
                <a:latin typeface="Merriweather"/>
              </a:rPr>
              <a:t>Benefits</a:t>
            </a:r>
          </a:p>
          <a:p>
            <a:endParaRPr lang="en-US" dirty="0">
              <a:latin typeface="Merriweather"/>
            </a:endParaRPr>
          </a:p>
          <a:p>
            <a:r>
              <a:rPr lang="en-US" dirty="0">
                <a:latin typeface="Open Sans"/>
              </a:rPr>
              <a:t>More </a:t>
            </a:r>
            <a:r>
              <a:rPr lang="en-US" dirty="0" smtClean="0">
                <a:latin typeface="Open Sans"/>
              </a:rPr>
              <a:t>Energy</a:t>
            </a:r>
          </a:p>
          <a:p>
            <a:endParaRPr lang="en-US" dirty="0" smtClean="0">
              <a:latin typeface="Open Sans"/>
            </a:endParaRPr>
          </a:p>
          <a:p>
            <a:r>
              <a:rPr lang="en-US" dirty="0" smtClean="0">
                <a:latin typeface="Open Sans"/>
              </a:rPr>
              <a:t>Standardized </a:t>
            </a:r>
            <a:r>
              <a:rPr lang="en-US" dirty="0">
                <a:latin typeface="Open Sans"/>
              </a:rPr>
              <a:t>caffeine </a:t>
            </a:r>
            <a:r>
              <a:rPr lang="en-US" dirty="0" smtClean="0">
                <a:latin typeface="Open Sans"/>
              </a:rPr>
              <a:t>amount</a:t>
            </a:r>
          </a:p>
          <a:p>
            <a:endParaRPr lang="en-US" dirty="0" smtClean="0">
              <a:latin typeface="Open Sans"/>
            </a:endParaRPr>
          </a:p>
          <a:p>
            <a:r>
              <a:rPr lang="en-US" dirty="0" smtClean="0">
                <a:latin typeface="Open Sans"/>
              </a:rPr>
              <a:t>Fast </a:t>
            </a:r>
            <a:r>
              <a:rPr lang="en-US" dirty="0">
                <a:latin typeface="Open Sans"/>
              </a:rPr>
              <a:t>caffeine </a:t>
            </a:r>
            <a:r>
              <a:rPr lang="en-US" dirty="0" smtClean="0">
                <a:latin typeface="Open Sans"/>
              </a:rPr>
              <a:t>delivery</a:t>
            </a:r>
          </a:p>
          <a:p>
            <a:pPr>
              <a:buFont typeface="+mj-lt"/>
              <a:buAutoNum type="arabicPeriod"/>
            </a:pPr>
            <a:endParaRPr lang="en-US" dirty="0">
              <a:latin typeface="Open Sans"/>
            </a:endParaRPr>
          </a:p>
          <a:p>
            <a:r>
              <a:rPr lang="en-US" dirty="0" smtClean="0">
                <a:latin typeface="Open Sans"/>
              </a:rPr>
              <a:t>A </a:t>
            </a:r>
            <a:r>
              <a:rPr lang="en-US" dirty="0">
                <a:latin typeface="Open Sans"/>
              </a:rPr>
              <a:t>variety of </a:t>
            </a:r>
            <a:r>
              <a:rPr lang="en-US" dirty="0" smtClean="0">
                <a:latin typeface="Open Sans"/>
              </a:rPr>
              <a:t>flavors</a:t>
            </a:r>
          </a:p>
          <a:p>
            <a:endParaRPr lang="en-US" dirty="0" smtClean="0">
              <a:latin typeface="Open Sans"/>
            </a:endParaRPr>
          </a:p>
          <a:p>
            <a:r>
              <a:rPr lang="en-US" dirty="0" smtClean="0">
                <a:latin typeface="Open Sans"/>
              </a:rPr>
              <a:t>Additional supplements</a:t>
            </a:r>
          </a:p>
          <a:p>
            <a:endParaRPr lang="en-US" dirty="0" smtClean="0">
              <a:latin typeface="Open Sans"/>
            </a:endParaRPr>
          </a:p>
          <a:p>
            <a:r>
              <a:rPr lang="en-US" dirty="0" smtClean="0">
                <a:latin typeface="Open Sans"/>
              </a:rPr>
              <a:t>Refreshing</a:t>
            </a:r>
            <a:endParaRPr lang="en-US" i="0" dirty="0">
              <a:effectLst/>
              <a:latin typeface="Open Sans"/>
            </a:endParaRPr>
          </a:p>
        </p:txBody>
      </p:sp>
    </p:spTree>
    <p:extLst>
      <p:ext uri="{BB962C8B-B14F-4D97-AF65-F5344CB8AC3E}">
        <p14:creationId xmlns:p14="http://schemas.microsoft.com/office/powerpoint/2010/main" val="1175040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9612" y="399643"/>
            <a:ext cx="8389483" cy="5948906"/>
          </a:xfrm>
          <a:prstGeom prst="rect">
            <a:avLst/>
          </a:prstGeom>
        </p:spPr>
      </p:pic>
    </p:spTree>
    <p:extLst>
      <p:ext uri="{BB962C8B-B14F-4D97-AF65-F5344CB8AC3E}">
        <p14:creationId xmlns:p14="http://schemas.microsoft.com/office/powerpoint/2010/main" val="9980902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9362" y="507682"/>
            <a:ext cx="7918884" cy="5945369"/>
          </a:xfrm>
          <a:prstGeom prst="rect">
            <a:avLst/>
          </a:prstGeom>
        </p:spPr>
      </p:pic>
    </p:spTree>
    <p:extLst>
      <p:ext uri="{BB962C8B-B14F-4D97-AF65-F5344CB8AC3E}">
        <p14:creationId xmlns:p14="http://schemas.microsoft.com/office/powerpoint/2010/main" val="19716863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0710" y="1423851"/>
            <a:ext cx="10202090" cy="4247317"/>
          </a:xfrm>
          <a:prstGeom prst="rect">
            <a:avLst/>
          </a:prstGeom>
          <a:noFill/>
        </p:spPr>
        <p:txBody>
          <a:bodyPr wrap="square" rtlCol="0">
            <a:spAutoFit/>
          </a:bodyPr>
          <a:lstStyle/>
          <a:p>
            <a:pPr fontAlgn="base"/>
            <a:r>
              <a:rPr lang="en-US" dirty="0" smtClean="0"/>
              <a:t>Sports </a:t>
            </a:r>
            <a:r>
              <a:rPr lang="en-US" dirty="0"/>
              <a:t>drinks can offer a bit more in terms of energy replacement when you </a:t>
            </a:r>
            <a:r>
              <a:rPr lang="en-US" dirty="0" err="1" smtClean="0"/>
              <a:t>exercise.With</a:t>
            </a:r>
            <a:r>
              <a:rPr lang="en-US" dirty="0" smtClean="0"/>
              <a:t> </a:t>
            </a:r>
            <a:r>
              <a:rPr lang="en-US" dirty="0"/>
              <a:t>so many choices of sports drinks on the market, you need to understand the benefits and negative effects of sports drinks</a:t>
            </a:r>
            <a:r>
              <a:rPr lang="en-US" dirty="0" smtClean="0"/>
              <a:t>.</a:t>
            </a:r>
          </a:p>
          <a:p>
            <a:pPr fontAlgn="base"/>
            <a:endParaRPr lang="en-US" dirty="0"/>
          </a:p>
          <a:p>
            <a:pPr fontAlgn="base"/>
            <a:endParaRPr lang="en-US" dirty="0" smtClean="0"/>
          </a:p>
          <a:p>
            <a:pPr fontAlgn="base"/>
            <a:endParaRPr lang="en-US" dirty="0"/>
          </a:p>
          <a:p>
            <a:pPr fontAlgn="base"/>
            <a:r>
              <a:rPr lang="en-US" dirty="0" smtClean="0"/>
              <a:t>Pro</a:t>
            </a:r>
            <a:r>
              <a:rPr lang="en-US" dirty="0"/>
              <a:t>: Electrolyte Replacement</a:t>
            </a:r>
          </a:p>
          <a:p>
            <a:pPr fontAlgn="base"/>
            <a:r>
              <a:rPr lang="en-US" dirty="0" smtClean="0"/>
              <a:t>Most </a:t>
            </a:r>
            <a:r>
              <a:rPr lang="en-US" dirty="0"/>
              <a:t>sports drinks come packed full of sodium, potassium and other electrolytes to keep you replenished. This is one major advantage they have over water</a:t>
            </a:r>
            <a:r>
              <a:rPr lang="en-US" dirty="0" smtClean="0"/>
              <a:t>.</a:t>
            </a:r>
          </a:p>
          <a:p>
            <a:pPr fontAlgn="base"/>
            <a:endParaRPr lang="en-US" dirty="0"/>
          </a:p>
          <a:p>
            <a:pPr fontAlgn="base"/>
            <a:endParaRPr lang="en-US" dirty="0"/>
          </a:p>
          <a:p>
            <a:pPr fontAlgn="base"/>
            <a:endParaRPr lang="en-US" dirty="0" smtClean="0"/>
          </a:p>
          <a:p>
            <a:pPr fontAlgn="base"/>
            <a:r>
              <a:rPr lang="en-US" dirty="0" smtClean="0"/>
              <a:t>Pro</a:t>
            </a:r>
            <a:r>
              <a:rPr lang="en-US" dirty="0"/>
              <a:t>: Taste</a:t>
            </a:r>
          </a:p>
          <a:p>
            <a:pPr fontAlgn="base"/>
            <a:r>
              <a:rPr lang="en-US" dirty="0"/>
              <a:t>One of the best advantages a sports drink can offer is taste. </a:t>
            </a:r>
            <a:r>
              <a:rPr lang="en-US" dirty="0" smtClean="0"/>
              <a:t>A </a:t>
            </a:r>
            <a:r>
              <a:rPr lang="en-US" dirty="0"/>
              <a:t>delicious sports drink will make it more likely that you'll consume it more often, helping you prevent dehydration.</a:t>
            </a:r>
          </a:p>
          <a:p>
            <a:endParaRPr lang="en-US" dirty="0"/>
          </a:p>
        </p:txBody>
      </p:sp>
      <p:sp>
        <p:nvSpPr>
          <p:cNvPr id="3" name="TextBox 2"/>
          <p:cNvSpPr txBox="1"/>
          <p:nvPr/>
        </p:nvSpPr>
        <p:spPr>
          <a:xfrm>
            <a:off x="3722914" y="509451"/>
            <a:ext cx="4245429" cy="584775"/>
          </a:xfrm>
          <a:prstGeom prst="rect">
            <a:avLst/>
          </a:prstGeom>
          <a:noFill/>
        </p:spPr>
        <p:txBody>
          <a:bodyPr wrap="square" rtlCol="0">
            <a:spAutoFit/>
          </a:bodyPr>
          <a:lstStyle/>
          <a:p>
            <a:r>
              <a:rPr lang="en-US" sz="3200" dirty="0" smtClean="0"/>
              <a:t>PROS OF SPORTS DRINK</a:t>
            </a:r>
            <a:endParaRPr lang="en-US" sz="3200" dirty="0"/>
          </a:p>
        </p:txBody>
      </p:sp>
    </p:spTree>
    <p:extLst>
      <p:ext uri="{BB962C8B-B14F-4D97-AF65-F5344CB8AC3E}">
        <p14:creationId xmlns:p14="http://schemas.microsoft.com/office/powerpoint/2010/main" val="1010214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09750" y="571500"/>
            <a:ext cx="8572500" cy="5715000"/>
          </a:xfrm>
          <a:prstGeom prst="rect">
            <a:avLst/>
          </a:prstGeom>
        </p:spPr>
      </p:pic>
    </p:spTree>
    <p:extLst>
      <p:ext uri="{BB962C8B-B14F-4D97-AF65-F5344CB8AC3E}">
        <p14:creationId xmlns:p14="http://schemas.microsoft.com/office/powerpoint/2010/main" val="6215932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264</TotalTime>
  <Words>538</Words>
  <Application>Microsoft Office PowerPoint</Application>
  <PresentationFormat>Widescreen</PresentationFormat>
  <Paragraphs>116</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inherit</vt:lpstr>
      <vt:lpstr>Merriweather</vt:lpstr>
      <vt:lpstr>Open Sans</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Ponnuru Meghana</dc:creator>
  <cp:lastModifiedBy>Ponnuru Meghana</cp:lastModifiedBy>
  <cp:revision>20</cp:revision>
  <dcterms:created xsi:type="dcterms:W3CDTF">2017-02-08T15:57:48Z</dcterms:created>
  <dcterms:modified xsi:type="dcterms:W3CDTF">2017-02-08T20:22:42Z</dcterms:modified>
</cp:coreProperties>
</file>