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9" r:id="rId4"/>
    <p:sldId id="265" r:id="rId5"/>
    <p:sldId id="263" r:id="rId6"/>
    <p:sldId id="264" r:id="rId7"/>
    <p:sldId id="261" r:id="rId8"/>
    <p:sldId id="262" r:id="rId9"/>
  </p:sldIdLst>
  <p:sldSz cx="9144000" cy="5143500" type="screen16x9"/>
  <p:notesSz cx="9144000" cy="5143500"/>
  <p:embeddedFontLst>
    <p:embeddedFont>
      <p:font typeface="Calibri" panose="020F0502020204030204" pitchFamily="34" charset="0"/>
      <p:regular r:id="rId10"/>
      <p:bold r:id="rId11"/>
      <p:italic r:id="rId12"/>
      <p:boldItalic r:id="rId13"/>
    </p:embeddedFont>
    <p:embeddedFont>
      <p:font typeface="CHCNIJ+PublicSans-Bold" panose="020B0604020202020204"/>
      <p:regular r:id="rId14"/>
    </p:embeddedFont>
    <p:embeddedFont>
      <p:font typeface="SJNKRS+ArialMT" panose="020B0604020202020204"/>
      <p:regular r:id="rId15"/>
    </p:embeddedFont>
    <p:embeddedFont>
      <p:font typeface="SLFRMA+PublicSans-BoldItalic" panose="020B0604020202020204"/>
      <p:regular r:id="rId16"/>
    </p:embeddedFont>
    <p:embeddedFont>
      <p:font typeface="WTWGOU+Arial-BoldMT" panose="020B0604020202020204"/>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816" y="84"/>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11/3/2023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11/3/2023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0" y="2692811"/>
            <a:ext cx="4283968" cy="1090042"/>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a:solidFill>
                  <a:srgbClr val="223669"/>
                </a:solidFill>
                <a:latin typeface="Times New Roman" panose="02020603050405020304" pitchFamily="18" charset="0"/>
                <a:cs typeface="Times New Roman" panose="02020603050405020304" pitchFamily="18" charset="0"/>
              </a:rPr>
              <a:t>“</a:t>
            </a:r>
            <a:r>
              <a:rPr lang="en-IN" sz="2400" b="1" dirty="0">
                <a:solidFill>
                  <a:srgbClr val="223669"/>
                </a:solidFill>
                <a:latin typeface="Times New Roman" panose="02020603050405020304" pitchFamily="18" charset="0"/>
                <a:cs typeface="Times New Roman" panose="02020603050405020304" pitchFamily="18" charset="0"/>
              </a:rPr>
              <a:t>FOOD ORDERING SYSTEM</a:t>
            </a:r>
            <a:r>
              <a:rPr sz="2400" b="1" dirty="0">
                <a:solidFill>
                  <a:srgbClr val="223669"/>
                </a:solidFill>
                <a:latin typeface="Times New Roman" panose="02020603050405020304" pitchFamily="18" charset="0"/>
                <a:cs typeface="Times New Roman" panose="02020603050405020304" pitchFamily="18" charset="0"/>
              </a:rPr>
              <a:t>”</a:t>
            </a:r>
          </a:p>
          <a:p>
            <a:pPr marL="12" marR="0">
              <a:lnSpc>
                <a:spcPts val="2819"/>
              </a:lnSpc>
              <a:spcBef>
                <a:spcPts val="2852"/>
              </a:spcBef>
              <a:spcAft>
                <a:spcPts val="0"/>
              </a:spcAft>
            </a:pPr>
            <a:r>
              <a:rPr lang="en-IN" sz="2400" b="1" dirty="0">
                <a:solidFill>
                  <a:srgbClr val="223669"/>
                </a:solidFill>
                <a:latin typeface="CHCNIJ+PublicSans-Bold"/>
                <a:cs typeface="CHCNIJ+PublicSans-Bold"/>
              </a:rPr>
              <a:t>    </a:t>
            </a:r>
            <a:r>
              <a:rPr sz="2400" b="1" dirty="0">
                <a:solidFill>
                  <a:srgbClr val="223669"/>
                </a:solidFill>
                <a:latin typeface="CHCNIJ+PublicSans-Bold"/>
                <a:cs typeface="CHCNIJ+PublicSans-Bold"/>
              </a:rPr>
              <a:t>Task - 2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34710" y="825130"/>
            <a:ext cx="3257170" cy="286425"/>
          </a:xfrm>
          <a:prstGeom prst="rect">
            <a:avLst/>
          </a:prstGeom>
        </p:spPr>
        <p:txBody>
          <a:bodyPr vert="horz" wrap="square" lIns="0" tIns="0" rIns="0" bIns="0" rtlCol="0">
            <a:spAutoFit/>
          </a:bodyPr>
          <a:lstStyle/>
          <a:p>
            <a:pPr marL="0" marR="0">
              <a:lnSpc>
                <a:spcPts val="2383"/>
              </a:lnSpc>
              <a:spcBef>
                <a:spcPts val="0"/>
              </a:spcBef>
              <a:spcAft>
                <a:spcPts val="0"/>
              </a:spcAft>
            </a:pPr>
            <a:r>
              <a:rPr lang="en-IN" sz="1850" b="1" spc="-10" dirty="0">
                <a:solidFill>
                  <a:srgbClr val="C88C32"/>
                </a:solidFill>
                <a:latin typeface="Times New Roman" panose="02020603050405020304" pitchFamily="18" charset="0"/>
                <a:cs typeface="Times New Roman" panose="02020603050405020304" pitchFamily="18" charset="0"/>
              </a:rPr>
              <a:t>FOOD ORDERING SYSTEM</a:t>
            </a:r>
            <a:endParaRPr sz="1850" b="1" spc="-10" dirty="0">
              <a:solidFill>
                <a:srgbClr val="C88C32"/>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SJNKRS+ArialMT"/>
                <a:cs typeface="SJNKRS+ArialMT"/>
              </a:rPr>
              <a:t>▪</a:t>
            </a:r>
          </a:p>
        </p:txBody>
      </p:sp>
      <p:sp>
        <p:nvSpPr>
          <p:cNvPr id="5" name="object 5"/>
          <p:cNvSpPr txBox="1"/>
          <p:nvPr/>
        </p:nvSpPr>
        <p:spPr>
          <a:xfrm>
            <a:off x="234710" y="1345039"/>
            <a:ext cx="4204733" cy="907749"/>
          </a:xfrm>
          <a:prstGeom prst="rect">
            <a:avLst/>
          </a:prstGeom>
        </p:spPr>
        <p:txBody>
          <a:bodyPr vert="horz" wrap="square" lIns="0" tIns="0" rIns="0" bIns="0" rtlCol="0">
            <a:spAutoFit/>
          </a:bodyPr>
          <a:lstStyle/>
          <a:p>
            <a:pPr marL="0" marR="0">
              <a:lnSpc>
                <a:spcPts val="1800"/>
              </a:lnSpc>
              <a:spcBef>
                <a:spcPts val="0"/>
              </a:spcBef>
              <a:spcAft>
                <a:spcPts val="0"/>
              </a:spcAft>
            </a:pPr>
            <a:r>
              <a:rPr lang="en-IN" sz="1400" dirty="0">
                <a:solidFill>
                  <a:srgbClr val="FFFFFF"/>
                </a:solidFill>
                <a:latin typeface="Times New Roman" panose="02020603050405020304" pitchFamily="18" charset="0"/>
                <a:cs typeface="Times New Roman" panose="02020603050405020304" pitchFamily="18" charset="0"/>
              </a:rPr>
              <a:t>It allows user to browse menus, select dishes, place order and pay for food from restaurant this system stream line the process, providing convenience to customers to make efficient order management for restaurants. </a:t>
            </a:r>
            <a:endParaRPr lang="en-US" sz="1400" dirty="0">
              <a:solidFill>
                <a:srgbClr val="FFFFFF"/>
              </a:solidFill>
              <a:latin typeface="Times New Roman" panose="02020603050405020304" pitchFamily="18" charset="0"/>
              <a:cs typeface="Times New Roman" panose="02020603050405020304" pitchFamily="18" charset="0"/>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WTWGOU+Arial-BoldMT"/>
                <a:cs typeface="WTWGO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WTWGOU+Arial-BoldMT"/>
                <a:cs typeface="WTWGO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WTWGOU+Arial-BoldMT"/>
                <a:cs typeface="WTWGOU+Arial-BoldMT"/>
              </a:rPr>
              <a:t>Batch</a:t>
            </a:r>
          </a:p>
        </p:txBody>
      </p:sp>
      <p:sp>
        <p:nvSpPr>
          <p:cNvPr id="10" name="TextBox 9">
            <a:extLst>
              <a:ext uri="{FF2B5EF4-FFF2-40B4-BE49-F238E27FC236}">
                <a16:creationId xmlns:a16="http://schemas.microsoft.com/office/drawing/2014/main" id="{8662A250-3671-1BA5-98F7-A919768A6197}"/>
              </a:ext>
            </a:extLst>
          </p:cNvPr>
          <p:cNvSpPr txBox="1"/>
          <p:nvPr/>
        </p:nvSpPr>
        <p:spPr>
          <a:xfrm>
            <a:off x="1979712" y="2822944"/>
            <a:ext cx="1512168" cy="369332"/>
          </a:xfrm>
          <a:prstGeom prst="rect">
            <a:avLst/>
          </a:prstGeom>
          <a:noFill/>
        </p:spPr>
        <p:txBody>
          <a:bodyPr wrap="square" rtlCol="0">
            <a:spAutoFit/>
          </a:bodyPr>
          <a:lstStyle/>
          <a:p>
            <a:r>
              <a:rPr lang="en-IN" dirty="0"/>
              <a:t>BARANI  S</a:t>
            </a:r>
            <a:endParaRPr lang="en-US" dirty="0"/>
          </a:p>
        </p:txBody>
      </p:sp>
      <p:sp>
        <p:nvSpPr>
          <p:cNvPr id="11" name="TextBox 10">
            <a:extLst>
              <a:ext uri="{FF2B5EF4-FFF2-40B4-BE49-F238E27FC236}">
                <a16:creationId xmlns:a16="http://schemas.microsoft.com/office/drawing/2014/main" id="{C232C5D3-2B31-F87C-3199-013BBEF15AB8}"/>
              </a:ext>
            </a:extLst>
          </p:cNvPr>
          <p:cNvSpPr txBox="1"/>
          <p:nvPr/>
        </p:nvSpPr>
        <p:spPr>
          <a:xfrm>
            <a:off x="1976414" y="3144939"/>
            <a:ext cx="1512168" cy="369332"/>
          </a:xfrm>
          <a:prstGeom prst="rect">
            <a:avLst/>
          </a:prstGeom>
          <a:noFill/>
        </p:spPr>
        <p:txBody>
          <a:bodyPr wrap="square" rtlCol="0">
            <a:spAutoFit/>
          </a:bodyPr>
          <a:lstStyle/>
          <a:p>
            <a:r>
              <a:rPr lang="en-IN" dirty="0"/>
              <a:t>JEEVITHA  G</a:t>
            </a:r>
            <a:endParaRPr lang="en-US" dirty="0"/>
          </a:p>
        </p:txBody>
      </p:sp>
      <p:sp>
        <p:nvSpPr>
          <p:cNvPr id="12" name="TextBox 11">
            <a:extLst>
              <a:ext uri="{FF2B5EF4-FFF2-40B4-BE49-F238E27FC236}">
                <a16:creationId xmlns:a16="http://schemas.microsoft.com/office/drawing/2014/main" id="{AE6A0E00-EB60-2000-BC64-A54918BA7EAA}"/>
              </a:ext>
            </a:extLst>
          </p:cNvPr>
          <p:cNvSpPr txBox="1"/>
          <p:nvPr/>
        </p:nvSpPr>
        <p:spPr>
          <a:xfrm>
            <a:off x="1976414" y="3950652"/>
            <a:ext cx="1512168" cy="369332"/>
          </a:xfrm>
          <a:prstGeom prst="rect">
            <a:avLst/>
          </a:prstGeom>
          <a:noFill/>
        </p:spPr>
        <p:txBody>
          <a:bodyPr wrap="square" rtlCol="0">
            <a:spAutoFit/>
          </a:bodyPr>
          <a:lstStyle/>
          <a:p>
            <a:r>
              <a:rPr lang="en-IN" dirty="0"/>
              <a:t> NITHYA  K</a:t>
            </a:r>
            <a:endParaRPr lang="en-US" dirty="0"/>
          </a:p>
        </p:txBody>
      </p:sp>
      <p:sp>
        <p:nvSpPr>
          <p:cNvPr id="13" name="TextBox 12">
            <a:extLst>
              <a:ext uri="{FF2B5EF4-FFF2-40B4-BE49-F238E27FC236}">
                <a16:creationId xmlns:a16="http://schemas.microsoft.com/office/drawing/2014/main" id="{E2411581-B005-A55A-DED4-665EFFA9C00C}"/>
              </a:ext>
            </a:extLst>
          </p:cNvPr>
          <p:cNvSpPr txBox="1"/>
          <p:nvPr/>
        </p:nvSpPr>
        <p:spPr>
          <a:xfrm>
            <a:off x="1976414" y="3577766"/>
            <a:ext cx="1794586" cy="369332"/>
          </a:xfrm>
          <a:prstGeom prst="rect">
            <a:avLst/>
          </a:prstGeom>
          <a:noFill/>
        </p:spPr>
        <p:txBody>
          <a:bodyPr wrap="square" rtlCol="0">
            <a:spAutoFit/>
          </a:bodyPr>
          <a:lstStyle/>
          <a:p>
            <a:r>
              <a:rPr lang="en-IN" dirty="0"/>
              <a:t>KEERTHIGA  M</a:t>
            </a:r>
            <a:endParaRPr lang="en-US" dirty="0"/>
          </a:p>
        </p:txBody>
      </p:sp>
      <p:sp>
        <p:nvSpPr>
          <p:cNvPr id="14" name="TextBox 13">
            <a:extLst>
              <a:ext uri="{FF2B5EF4-FFF2-40B4-BE49-F238E27FC236}">
                <a16:creationId xmlns:a16="http://schemas.microsoft.com/office/drawing/2014/main" id="{2F6D8193-5068-9C17-55ED-35B64D1F5213}"/>
              </a:ext>
            </a:extLst>
          </p:cNvPr>
          <p:cNvSpPr txBox="1"/>
          <p:nvPr/>
        </p:nvSpPr>
        <p:spPr>
          <a:xfrm>
            <a:off x="3491880" y="2773830"/>
            <a:ext cx="1512168" cy="369332"/>
          </a:xfrm>
          <a:prstGeom prst="rect">
            <a:avLst/>
          </a:prstGeom>
          <a:noFill/>
        </p:spPr>
        <p:txBody>
          <a:bodyPr wrap="square" rtlCol="0">
            <a:spAutoFit/>
          </a:bodyPr>
          <a:lstStyle/>
          <a:p>
            <a:r>
              <a:rPr lang="en-IN" dirty="0"/>
              <a:t>      1</a:t>
            </a:r>
            <a:endParaRPr lang="en-US" dirty="0"/>
          </a:p>
        </p:txBody>
      </p:sp>
      <p:sp>
        <p:nvSpPr>
          <p:cNvPr id="15" name="TextBox 14">
            <a:extLst>
              <a:ext uri="{FF2B5EF4-FFF2-40B4-BE49-F238E27FC236}">
                <a16:creationId xmlns:a16="http://schemas.microsoft.com/office/drawing/2014/main" id="{7A338EAC-A774-A07F-7102-58F58CBC7AC1}"/>
              </a:ext>
            </a:extLst>
          </p:cNvPr>
          <p:cNvSpPr txBox="1"/>
          <p:nvPr/>
        </p:nvSpPr>
        <p:spPr>
          <a:xfrm>
            <a:off x="3516096" y="3986497"/>
            <a:ext cx="1512168" cy="369332"/>
          </a:xfrm>
          <a:prstGeom prst="rect">
            <a:avLst/>
          </a:prstGeom>
          <a:noFill/>
        </p:spPr>
        <p:txBody>
          <a:bodyPr wrap="square" rtlCol="0">
            <a:spAutoFit/>
          </a:bodyPr>
          <a:lstStyle/>
          <a:p>
            <a:r>
              <a:rPr lang="en-IN" dirty="0"/>
              <a:t>       1</a:t>
            </a:r>
            <a:endParaRPr lang="en-US" dirty="0"/>
          </a:p>
        </p:txBody>
      </p:sp>
      <p:sp>
        <p:nvSpPr>
          <p:cNvPr id="16" name="TextBox 15">
            <a:extLst>
              <a:ext uri="{FF2B5EF4-FFF2-40B4-BE49-F238E27FC236}">
                <a16:creationId xmlns:a16="http://schemas.microsoft.com/office/drawing/2014/main" id="{EEA12999-4F69-F9CE-6648-7110DDAF70E5}"/>
              </a:ext>
            </a:extLst>
          </p:cNvPr>
          <p:cNvSpPr txBox="1"/>
          <p:nvPr/>
        </p:nvSpPr>
        <p:spPr>
          <a:xfrm>
            <a:off x="3543716" y="3556697"/>
            <a:ext cx="1456928" cy="369332"/>
          </a:xfrm>
          <a:prstGeom prst="rect">
            <a:avLst/>
          </a:prstGeom>
          <a:noFill/>
        </p:spPr>
        <p:txBody>
          <a:bodyPr wrap="square" rtlCol="0">
            <a:spAutoFit/>
          </a:bodyPr>
          <a:lstStyle/>
          <a:p>
            <a:r>
              <a:rPr lang="en-IN" dirty="0"/>
              <a:t>      1</a:t>
            </a:r>
            <a:endParaRPr lang="en-US" dirty="0"/>
          </a:p>
        </p:txBody>
      </p:sp>
      <p:sp>
        <p:nvSpPr>
          <p:cNvPr id="17" name="TextBox 16">
            <a:extLst>
              <a:ext uri="{FF2B5EF4-FFF2-40B4-BE49-F238E27FC236}">
                <a16:creationId xmlns:a16="http://schemas.microsoft.com/office/drawing/2014/main" id="{42F53131-698B-C7C8-F74E-9CE0FA3B7890}"/>
              </a:ext>
            </a:extLst>
          </p:cNvPr>
          <p:cNvSpPr txBox="1"/>
          <p:nvPr/>
        </p:nvSpPr>
        <p:spPr>
          <a:xfrm>
            <a:off x="3516096" y="3110549"/>
            <a:ext cx="1512168" cy="369332"/>
          </a:xfrm>
          <a:prstGeom prst="rect">
            <a:avLst/>
          </a:prstGeom>
          <a:noFill/>
        </p:spPr>
        <p:txBody>
          <a:bodyPr wrap="square" rtlCol="0">
            <a:spAutoFit/>
          </a:bodyPr>
          <a:lstStyle/>
          <a:p>
            <a:r>
              <a:rPr lang="en-IN" dirty="0"/>
              <a:t>      1</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537204" y="264756"/>
            <a:ext cx="2309241" cy="282513"/>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cs typeface="Times New Roman" panose="02020603050405020304" pitchFamily="18" charset="0"/>
              </a:rPr>
              <a:t>Step-Wise</a:t>
            </a:r>
            <a:r>
              <a:rPr lang="en-IN" b="1" dirty="0">
                <a:solidFill>
                  <a:srgbClr val="223669"/>
                </a:solidFill>
                <a:latin typeface="Times New Roman" panose="02020603050405020304" pitchFamily="18" charset="0"/>
                <a:cs typeface="Times New Roman" panose="02020603050405020304" pitchFamily="18" charset="0"/>
              </a:rPr>
              <a:t> </a:t>
            </a:r>
            <a:r>
              <a:rPr sz="1800" b="1" dirty="0">
                <a:solidFill>
                  <a:srgbClr val="223669"/>
                </a:solidFill>
                <a:latin typeface="Times New Roman" panose="02020603050405020304" pitchFamily="18" charset="0"/>
                <a:cs typeface="Times New Roman" panose="02020603050405020304" pitchFamily="18" charset="0"/>
              </a:rPr>
              <a:t>Description</a:t>
            </a:r>
          </a:p>
        </p:txBody>
      </p:sp>
      <p:sp>
        <p:nvSpPr>
          <p:cNvPr id="5" name="TextBox 4">
            <a:extLst>
              <a:ext uri="{FF2B5EF4-FFF2-40B4-BE49-F238E27FC236}">
                <a16:creationId xmlns:a16="http://schemas.microsoft.com/office/drawing/2014/main" id="{B0295062-73EB-7115-4998-127E6904F5AE}"/>
              </a:ext>
            </a:extLst>
          </p:cNvPr>
          <p:cNvSpPr txBox="1"/>
          <p:nvPr/>
        </p:nvSpPr>
        <p:spPr>
          <a:xfrm>
            <a:off x="683568" y="1017478"/>
            <a:ext cx="8352928" cy="3108543"/>
          </a:xfrm>
          <a:prstGeom prst="rect">
            <a:avLst/>
          </a:prstGeom>
          <a:noFill/>
        </p:spPr>
        <p:txBody>
          <a:bodyPr wrap="square" rtlCol="0">
            <a:spAutoFit/>
          </a:bodyPr>
          <a:lstStyle/>
          <a:p>
            <a:pPr algn="just"/>
            <a:r>
              <a:rPr lang="en-IN" b="1" dirty="0">
                <a:cs typeface="Times New Roman" panose="02020603050405020304" pitchFamily="18" charset="0"/>
              </a:rPr>
              <a:t>Project Introduction</a:t>
            </a:r>
            <a:r>
              <a:rPr lang="en-IN" b="1" dirty="0"/>
              <a:t>: </a:t>
            </a:r>
          </a:p>
          <a:p>
            <a:pPr algn="just"/>
            <a:r>
              <a:rPr lang="en-IN" dirty="0"/>
              <a:t>	Begin by introducing the project and its purpose . This system not only simplifies the ordering process for customers but also offers restaurants and efficient way to manage and fulfil orders.</a:t>
            </a:r>
          </a:p>
          <a:p>
            <a:pPr algn="just"/>
            <a:r>
              <a:rPr lang="en-IN" b="1" dirty="0"/>
              <a:t> </a:t>
            </a:r>
          </a:p>
          <a:p>
            <a:pPr algn="just"/>
            <a:r>
              <a:rPr lang="en-IN" b="1" dirty="0"/>
              <a:t>Scope Definition:</a:t>
            </a:r>
          </a:p>
          <a:p>
            <a:pPr algn="just"/>
            <a:r>
              <a:rPr lang="en-IN" dirty="0"/>
              <a:t>	The scope of a  food ordering system can be detailed further to include  specific features and functionalities such as User registration and profile, menu presentation, order placement , cart management  , checkout and payment , order confirmation</a:t>
            </a:r>
            <a:r>
              <a:rPr lang="en-IN" sz="1600" dirty="0"/>
              <a:t>.</a:t>
            </a:r>
          </a:p>
          <a:p>
            <a:pPr algn="just"/>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1B451-AE1C-CA5C-F2C5-0E479D0A323B}"/>
              </a:ext>
            </a:extLst>
          </p:cNvPr>
          <p:cNvSpPr>
            <a:spLocks noGrp="1"/>
          </p:cNvSpPr>
          <p:nvPr>
            <p:ph type="title"/>
          </p:nvPr>
        </p:nvSpPr>
        <p:spPr>
          <a:xfrm>
            <a:off x="377666" y="427735"/>
            <a:ext cx="6797992" cy="2523768"/>
          </a:xfrm>
        </p:spPr>
        <p:txBody>
          <a:bodyPr/>
          <a:lstStyle/>
          <a:p>
            <a:r>
              <a:rPr lang="en-US" b="1" dirty="0"/>
              <a:t>Functional Requirements:</a:t>
            </a:r>
            <a:br>
              <a:rPr lang="en-US" b="1" dirty="0"/>
            </a:br>
            <a:r>
              <a:rPr lang="en-GB" sz="2000" dirty="0"/>
              <a:t>	</a:t>
            </a:r>
            <a:r>
              <a:rPr lang="en-GB" sz="1800" dirty="0"/>
              <a:t>1.Registration</a:t>
            </a:r>
            <a:br>
              <a:rPr lang="en-GB" sz="1800" dirty="0"/>
            </a:br>
            <a:r>
              <a:rPr lang="en-GB" sz="1800" dirty="0"/>
              <a:t>	2.Login</a:t>
            </a:r>
            <a:br>
              <a:rPr lang="en-GB" sz="1800" dirty="0"/>
            </a:br>
            <a:r>
              <a:rPr lang="en-GB" sz="1800" dirty="0"/>
              <a:t>	3.Display the menu</a:t>
            </a:r>
            <a:br>
              <a:rPr lang="en-GB" sz="1800" dirty="0"/>
            </a:br>
            <a:r>
              <a:rPr lang="en-GB" sz="1800" dirty="0"/>
              <a:t>	4.Modify menu</a:t>
            </a:r>
            <a:br>
              <a:rPr lang="en-GB" sz="1800" dirty="0"/>
            </a:br>
            <a:r>
              <a:rPr lang="en-GB" sz="1800" dirty="0"/>
              <a:t>	5.Select food items</a:t>
            </a:r>
            <a:br>
              <a:rPr lang="en-GB" sz="1800" dirty="0"/>
            </a:br>
            <a:r>
              <a:rPr lang="en-GB" sz="1800" dirty="0"/>
              <a:t>	6.Change the order</a:t>
            </a:r>
            <a:br>
              <a:rPr lang="en-GB" sz="1800" dirty="0"/>
            </a:br>
            <a:r>
              <a:rPr lang="en-GB" sz="1800" dirty="0"/>
              <a:t>	7.Review the order before submitting</a:t>
            </a:r>
            <a:br>
              <a:rPr lang="en-GB" sz="1800" dirty="0"/>
            </a:br>
            <a:r>
              <a:rPr lang="en-GB" sz="1800" dirty="0"/>
              <a:t>	8.Payment</a:t>
            </a:r>
            <a:r>
              <a:rPr lang="en-US" sz="1800" dirty="0"/>
              <a:t> &amp; Provide delivery</a:t>
            </a:r>
            <a:endParaRPr lang="en-US" dirty="0"/>
          </a:p>
        </p:txBody>
      </p:sp>
      <p:sp>
        <p:nvSpPr>
          <p:cNvPr id="3" name="Text Placeholder 2">
            <a:extLst>
              <a:ext uri="{FF2B5EF4-FFF2-40B4-BE49-F238E27FC236}">
                <a16:creationId xmlns:a16="http://schemas.microsoft.com/office/drawing/2014/main" id="{1BED6B77-6B3B-8D90-D03C-C9A4A26968C9}"/>
              </a:ext>
            </a:extLst>
          </p:cNvPr>
          <p:cNvSpPr>
            <a:spLocks noGrp="1"/>
          </p:cNvSpPr>
          <p:nvPr>
            <p:ph type="body" idx="1"/>
          </p:nvPr>
        </p:nvSpPr>
        <p:spPr>
          <a:xfrm>
            <a:off x="539552" y="2951502"/>
            <a:ext cx="7230040" cy="1384995"/>
          </a:xfrm>
        </p:spPr>
        <p:txBody>
          <a:bodyPr/>
          <a:lstStyle/>
          <a:p>
            <a:pPr algn="just"/>
            <a:r>
              <a:rPr lang="en-GB" b="1" dirty="0"/>
              <a:t> </a:t>
            </a:r>
          </a:p>
          <a:p>
            <a:pPr algn="just"/>
            <a:r>
              <a:rPr lang="en-GB" b="1" dirty="0"/>
              <a:t>Testing Requirements:</a:t>
            </a:r>
          </a:p>
          <a:p>
            <a:pPr algn="just"/>
            <a:r>
              <a:rPr lang="en-GB" sz="1600" dirty="0"/>
              <a:t>	</a:t>
            </a:r>
            <a:r>
              <a:rPr lang="en-GB" sz="1800" dirty="0"/>
              <a:t>The testing strategy, including functional, usability, performance, security, compatibility, integration, regression testing.</a:t>
            </a:r>
          </a:p>
          <a:p>
            <a:endParaRPr lang="en-US" dirty="0"/>
          </a:p>
        </p:txBody>
      </p:sp>
    </p:spTree>
    <p:extLst>
      <p:ext uri="{BB962C8B-B14F-4D97-AF65-F5344CB8AC3E}">
        <p14:creationId xmlns:p14="http://schemas.microsoft.com/office/powerpoint/2010/main" val="461274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F540F-850A-067D-BF1D-1A782736DA3D}"/>
              </a:ext>
            </a:extLst>
          </p:cNvPr>
          <p:cNvSpPr>
            <a:spLocks noGrp="1"/>
          </p:cNvSpPr>
          <p:nvPr>
            <p:ph type="title"/>
          </p:nvPr>
        </p:nvSpPr>
        <p:spPr>
          <a:xfrm>
            <a:off x="377666" y="427735"/>
            <a:ext cx="6797992" cy="553998"/>
          </a:xfrm>
        </p:spPr>
        <p:txBody>
          <a:bodyPr/>
          <a:lstStyle/>
          <a:p>
            <a:r>
              <a:rPr lang="en-US" sz="1800" b="1" dirty="0">
                <a:solidFill>
                  <a:srgbClr val="C88C32"/>
                </a:solidFill>
                <a:latin typeface="Times New Roman" panose="02020603050405020304" pitchFamily="18" charset="0"/>
                <a:cs typeface="Times New Roman" panose="02020603050405020304" pitchFamily="18" charset="0"/>
              </a:rPr>
              <a:t>Summary</a:t>
            </a:r>
            <a:r>
              <a:rPr lang="en-US" b="1" dirty="0">
                <a:solidFill>
                  <a:srgbClr val="C88C32"/>
                </a:solidFill>
                <a:latin typeface="Times New Roman" panose="02020603050405020304" pitchFamily="18" charset="0"/>
                <a:cs typeface="Times New Roman" panose="02020603050405020304" pitchFamily="18" charset="0"/>
              </a:rPr>
              <a:t> </a:t>
            </a:r>
            <a:r>
              <a:rPr lang="en-US" sz="1800" b="1" dirty="0">
                <a:solidFill>
                  <a:srgbClr val="C88C32"/>
                </a:solidFill>
                <a:latin typeface="Times New Roman" panose="02020603050405020304" pitchFamily="18" charset="0"/>
                <a:cs typeface="Times New Roman" panose="02020603050405020304" pitchFamily="18" charset="0"/>
              </a:rPr>
              <a:t>of your</a:t>
            </a:r>
            <a:r>
              <a:rPr lang="en-US" b="1" dirty="0">
                <a:solidFill>
                  <a:srgbClr val="C88C32"/>
                </a:solidFill>
                <a:latin typeface="Times New Roman" panose="02020603050405020304" pitchFamily="18" charset="0"/>
                <a:cs typeface="Times New Roman" panose="02020603050405020304" pitchFamily="18" charset="0"/>
              </a:rPr>
              <a:t> </a:t>
            </a:r>
            <a:r>
              <a:rPr lang="en-US" sz="1800" b="1" dirty="0">
                <a:solidFill>
                  <a:srgbClr val="C88C32"/>
                </a:solidFill>
                <a:latin typeface="Times New Roman" panose="02020603050405020304" pitchFamily="18" charset="0"/>
                <a:cs typeface="Times New Roman" panose="02020603050405020304" pitchFamily="18" charset="0"/>
              </a:rPr>
              <a:t>task</a:t>
            </a:r>
            <a:br>
              <a:rPr lang="en-US" sz="1800" b="1" dirty="0">
                <a:solidFill>
                  <a:srgbClr val="C88C32"/>
                </a:solidFill>
                <a:latin typeface="Times New Roman" panose="02020603050405020304" pitchFamily="18"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114ADD2A-0F2F-0443-D77E-2D661FCA86C6}"/>
              </a:ext>
            </a:extLst>
          </p:cNvPr>
          <p:cNvSpPr>
            <a:spLocks noGrp="1"/>
          </p:cNvSpPr>
          <p:nvPr>
            <p:ph type="body" idx="1"/>
          </p:nvPr>
        </p:nvSpPr>
        <p:spPr>
          <a:xfrm>
            <a:off x="405238" y="981733"/>
            <a:ext cx="8361096" cy="1877437"/>
          </a:xfrm>
        </p:spPr>
        <p:txBody>
          <a:bodyPr/>
          <a:lstStyle/>
          <a:p>
            <a:r>
              <a:rPr lang="en-IN" sz="1600" dirty="0"/>
              <a:t>	</a:t>
            </a:r>
            <a:r>
              <a:rPr lang="en-IN" dirty="0"/>
              <a:t>A food ordering system is a digital platform that simplifies the process of ordering food from various restaurant it allow user to explore menus , select dished, customize order and securely place them for delivery or pick up. </a:t>
            </a:r>
          </a:p>
          <a:p>
            <a:endParaRPr lang="en-IN" sz="1600" dirty="0"/>
          </a:p>
          <a:p>
            <a:endParaRPr lang="en-IN" sz="1600" dirty="0"/>
          </a:p>
          <a:p>
            <a:r>
              <a:rPr lang="en-IN" sz="1600" dirty="0"/>
              <a:t>	</a:t>
            </a:r>
            <a:r>
              <a:rPr lang="en-IN" dirty="0"/>
              <a:t>Overall, this system revolutionizes the way people access and enjoy food, offering convenience and accessibility in the dining experience</a:t>
            </a:r>
            <a:r>
              <a:rPr lang="en-IN" sz="1600" dirty="0"/>
              <a:t>.  </a:t>
            </a:r>
            <a:endParaRPr lang="en-US" sz="1600" dirty="0"/>
          </a:p>
        </p:txBody>
      </p:sp>
    </p:spTree>
    <p:extLst>
      <p:ext uri="{BB962C8B-B14F-4D97-AF65-F5344CB8AC3E}">
        <p14:creationId xmlns:p14="http://schemas.microsoft.com/office/powerpoint/2010/main" val="9582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87236-E043-4A35-E9F9-280BEF2B5953}"/>
              </a:ext>
            </a:extLst>
          </p:cNvPr>
          <p:cNvSpPr>
            <a:spLocks noGrp="1"/>
          </p:cNvSpPr>
          <p:nvPr>
            <p:ph type="title"/>
          </p:nvPr>
        </p:nvSpPr>
        <p:spPr/>
        <p:txBody>
          <a:bodyPr/>
          <a:lstStyle/>
          <a:p>
            <a:endParaRPr lang="en-US" dirty="0"/>
          </a:p>
        </p:txBody>
      </p:sp>
      <p:pic>
        <p:nvPicPr>
          <p:cNvPr id="5" name="Picture 4">
            <a:extLst>
              <a:ext uri="{FF2B5EF4-FFF2-40B4-BE49-F238E27FC236}">
                <a16:creationId xmlns:a16="http://schemas.microsoft.com/office/drawing/2014/main" id="{C6F568C1-E653-78F1-80B6-B429ABDD74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5"/>
            <a:ext cx="9144000" cy="5140990"/>
          </a:xfrm>
          <a:prstGeom prst="rect">
            <a:avLst/>
          </a:prstGeom>
        </p:spPr>
      </p:pic>
    </p:spTree>
    <p:extLst>
      <p:ext uri="{BB962C8B-B14F-4D97-AF65-F5344CB8AC3E}">
        <p14:creationId xmlns:p14="http://schemas.microsoft.com/office/powerpoint/2010/main" val="1471398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SLFRMA+PublicSans-BoldItalic"/>
                <a:cs typeface="SLFRMA+PublicSans-BoldItalic"/>
              </a:rPr>
              <a:t>Submission</a:t>
            </a:r>
            <a:r>
              <a:rPr sz="1800" b="1" spc="-45" dirty="0">
                <a:solidFill>
                  <a:srgbClr val="FFFFFF"/>
                </a:solidFill>
                <a:latin typeface="SLFRMA+PublicSans-BoldItalic"/>
                <a:cs typeface="SLFRMA+PublicSans-BoldItalic"/>
              </a:rPr>
              <a:t> </a:t>
            </a:r>
            <a:r>
              <a:rPr sz="1800" b="1" dirty="0">
                <a:solidFill>
                  <a:srgbClr val="FFFFFF"/>
                </a:solidFill>
                <a:latin typeface="SLFRMA+PublicSans-BoldItalic"/>
                <a:cs typeface="SLFRMA+PublicSans-BoldItalic"/>
              </a:rPr>
              <a:t>Github</a:t>
            </a:r>
          </a:p>
        </p:txBody>
      </p:sp>
      <p:sp>
        <p:nvSpPr>
          <p:cNvPr id="4" name="object 4"/>
          <p:cNvSpPr txBox="1"/>
          <p:nvPr/>
        </p:nvSpPr>
        <p:spPr>
          <a:xfrm>
            <a:off x="4273458" y="2270922"/>
            <a:ext cx="2527274"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BD8738"/>
                </a:solidFill>
                <a:latin typeface="SLFRMA+PublicSans-BoldItalic"/>
                <a:cs typeface="SLFRMA+PublicSans-BoldItalic"/>
              </a:rPr>
              <a:t>Insert</a:t>
            </a:r>
            <a:r>
              <a:rPr sz="1400" b="1" spc="-34" dirty="0">
                <a:solidFill>
                  <a:srgbClr val="BD8738"/>
                </a:solidFill>
                <a:latin typeface="SLFRMA+PublicSans-BoldItalic"/>
                <a:cs typeface="SLFRMA+PublicSans-BoldItalic"/>
              </a:rPr>
              <a:t> </a:t>
            </a:r>
            <a:r>
              <a:rPr sz="1400" b="1" dirty="0">
                <a:solidFill>
                  <a:srgbClr val="BD8738"/>
                </a:solidFill>
                <a:latin typeface="SLFRMA+PublicSans-BoldItalic"/>
                <a:cs typeface="SLFRMA+PublicSans-BoldItalic"/>
              </a:rPr>
              <a:t>Your</a:t>
            </a:r>
            <a:r>
              <a:rPr sz="1400" b="1" spc="-34" dirty="0">
                <a:solidFill>
                  <a:srgbClr val="BD8738"/>
                </a:solidFill>
                <a:latin typeface="SLFRMA+PublicSans-BoldItalic"/>
                <a:cs typeface="SLFRMA+PublicSans-BoldItalic"/>
              </a:rPr>
              <a:t> </a:t>
            </a:r>
            <a:r>
              <a:rPr sz="1400" b="1" dirty="0">
                <a:solidFill>
                  <a:srgbClr val="BD8738"/>
                </a:solidFill>
                <a:latin typeface="SLFRMA+PublicSans-BoldItalic"/>
                <a:cs typeface="SLFRMA+PublicSans-BoldItalic"/>
              </a:rPr>
              <a:t>Github</a:t>
            </a:r>
            <a:r>
              <a:rPr sz="1400" b="1" spc="-34" dirty="0">
                <a:solidFill>
                  <a:srgbClr val="BD8738"/>
                </a:solidFill>
                <a:latin typeface="SLFRMA+PublicSans-BoldItalic"/>
                <a:cs typeface="SLFRMA+PublicSans-BoldItalic"/>
              </a:rPr>
              <a:t> </a:t>
            </a:r>
            <a:r>
              <a:rPr sz="1400" b="1" dirty="0">
                <a:solidFill>
                  <a:srgbClr val="BD8738"/>
                </a:solidFill>
                <a:latin typeface="SLFRMA+PublicSans-BoldItalic"/>
                <a:cs typeface="SLFRMA+PublicSans-BoldItalic"/>
              </a:rPr>
              <a:t>Link</a:t>
            </a:r>
            <a:r>
              <a:rPr sz="1400" b="1" spc="-34" dirty="0">
                <a:solidFill>
                  <a:srgbClr val="BD8738"/>
                </a:solidFill>
                <a:latin typeface="SLFRMA+PublicSans-BoldItalic"/>
                <a:cs typeface="SLFRMA+PublicSans-BoldItalic"/>
              </a:rPr>
              <a:t> </a:t>
            </a:r>
            <a:r>
              <a:rPr sz="1400" b="1" dirty="0">
                <a:solidFill>
                  <a:srgbClr val="BD8738"/>
                </a:solidFill>
                <a:latin typeface="SLFRMA+PublicSans-BoldItalic"/>
                <a:cs typeface="SLFRMA+PublicSans-BoldItalic"/>
              </a:rPr>
              <a:t>Here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TotalTime>
  <Words>312</Words>
  <Application>Microsoft Office PowerPoint</Application>
  <PresentationFormat>On-screen Show (16:9)</PresentationFormat>
  <Paragraphs>33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Calibri</vt:lpstr>
      <vt:lpstr>SJNKRS+ArialMT</vt:lpstr>
      <vt:lpstr>CHCNIJ+PublicSans-Bold</vt:lpstr>
      <vt:lpstr>WTWGOU+Arial-BoldMT</vt:lpstr>
      <vt:lpstr>Times New Roman</vt:lpstr>
      <vt:lpstr>SLFRMA+PublicSans-BoldItalic</vt:lpstr>
      <vt:lpstr>Theme Office</vt:lpstr>
      <vt:lpstr>PowerPoint Presentation</vt:lpstr>
      <vt:lpstr>PowerPoint Presentation</vt:lpstr>
      <vt:lpstr>PowerPoint Presentation</vt:lpstr>
      <vt:lpstr>Functional Requirements:  1.Registration  2.Login  3.Display the menu  4.Modify menu  5.Select food items  6.Change the order  7.Review the order before submitting  8.Payment &amp; Provide delivery</vt:lpstr>
      <vt:lpstr>Summary of your task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ELCOT</dc:creator>
  <cp:lastModifiedBy>Mugilan M</cp:lastModifiedBy>
  <cp:revision>13</cp:revision>
  <dcterms:modified xsi:type="dcterms:W3CDTF">2023-11-03T06:24:40Z</dcterms:modified>
</cp:coreProperties>
</file>