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81" r:id="rId22"/>
    <p:sldId id="282" r:id="rId23"/>
    <p:sldId id="283" r:id="rId24"/>
    <p:sldId id="284" r:id="rId25"/>
    <p:sldId id="285" r:id="rId26"/>
    <p:sldId id="286" r:id="rId27"/>
    <p:sldId id="287" r:id="rId28"/>
    <p:sldId id="288" r:id="rId29"/>
    <p:sldId id="289" r:id="rId30"/>
    <p:sldId id="290" r:id="rId31"/>
    <p:sldId id="276" r:id="rId32"/>
  </p:sldIdLst>
  <p:sldSz cx="12192000" cy="6858000"/>
  <p:notesSz cx="6858000" cy="9144000"/>
  <p:embeddedFontLst>
    <p:embeddedFont>
      <p:font typeface="Abril Fatface" panose="020B0604020202020204" charset="0"/>
      <p:regular r:id="rId34"/>
    </p:embeddedFont>
    <p:embeddedFont>
      <p:font typeface="Barlow Condensed" panose="00000506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DM Sans" panose="020B0604020202020204" charset="0"/>
      <p:regular r:id="rId43"/>
      <p:bold r:id="rId44"/>
      <p:italic r:id="rId45"/>
      <p:boldItalic r:id="rId46"/>
    </p:embeddedFont>
    <p:embeddedFont>
      <p:font typeface="Griffy"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327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790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095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2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970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63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870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74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8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0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48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fcd4d2601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fcd4d260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cd4d260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cd4d260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fcd4d260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4" name="Google Shape;3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5" name="Google Shape;3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6" name="Google Shape;3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7" name="Google Shape;39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8" name="Google Shape;3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9" name="Google Shape;3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0" name="Google Shape;4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6" name="Google Shape;43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438" name="Google Shape;43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4"/>
        <p:cNvGrpSpPr/>
        <p:nvPr/>
      </p:nvGrpSpPr>
      <p:grpSpPr>
        <a:xfrm>
          <a:off x="0" y="0"/>
          <a:ext cx="0" cy="0"/>
          <a:chOff x="0" y="0"/>
          <a:chExt cx="0" cy="0"/>
        </a:xfrm>
      </p:grpSpPr>
      <p:sp>
        <p:nvSpPr>
          <p:cNvPr id="445" name="Google Shape;445;p14"/>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4"/>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4"/>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4"/>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9" name="Google Shape;449;p14"/>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0" name="Google Shape;450;p14"/>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1" name="Google Shape;451;p14"/>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52" name="Google Shape;452;p14"/>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3" name="Google Shape;453;p14"/>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4"/>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4"/>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6" name="Google Shape;456;p14"/>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7" name="Google Shape;457;p14"/>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6" name="Google Shape;526;p15"/>
          <p:cNvSpPr txBox="1">
            <a:spLocks noGrp="1"/>
          </p:cNvSpPr>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7" name="Google Shape;527;p15"/>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8" name="Google Shape;528;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29" name="Google Shape;529;p15"/>
          <p:cNvSpPr txBox="1">
            <a:spLocks noGrp="1"/>
          </p:cNvSpPr>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30" name="Google Shape;530;p15"/>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78"/>
        <p:cNvGrpSpPr/>
        <p:nvPr/>
      </p:nvGrpSpPr>
      <p:grpSpPr>
        <a:xfrm>
          <a:off x="0" y="0"/>
          <a:ext cx="0" cy="0"/>
          <a:chOff x="0" y="0"/>
          <a:chExt cx="0" cy="0"/>
        </a:xfrm>
      </p:grpSpPr>
      <p:sp>
        <p:nvSpPr>
          <p:cNvPr id="579" name="Google Shape;579;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80" name="Google Shape;580;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15"/>
        <p:cNvGrpSpPr/>
        <p:nvPr/>
      </p:nvGrpSpPr>
      <p:grpSpPr>
        <a:xfrm>
          <a:off x="0" y="0"/>
          <a:ext cx="0" cy="0"/>
          <a:chOff x="0" y="0"/>
          <a:chExt cx="0" cy="0"/>
        </a:xfrm>
      </p:grpSpPr>
      <p:sp>
        <p:nvSpPr>
          <p:cNvPr id="616" name="Google Shape;616;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17" name="Google Shape;617;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6" name="Google Shape;316;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3" name="Google Shape;353;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4" name="Google Shape;354;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5" name="Google Shape;355;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56" name="Google Shape;356;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7" name="Google Shape;357;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8" name="Google Shape;358;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5.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45.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2"/>
          <p:cNvSpPr/>
          <p:nvPr/>
        </p:nvSpPr>
        <p:spPr>
          <a:xfrm>
            <a:off x="1336750" y="4545333"/>
            <a:ext cx="4396230" cy="1078785"/>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1702660" y="4685015"/>
            <a:ext cx="4174158" cy="1078786"/>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2400" b="1" dirty="0"/>
              <a:t>By Sai Keerthi Namballa</a:t>
            </a:r>
          </a:p>
          <a:p>
            <a:pPr marL="0" lvl="0" indent="0" algn="l" rtl="0">
              <a:lnSpc>
                <a:spcPct val="100000"/>
              </a:lnSpc>
              <a:spcBef>
                <a:spcPts val="0"/>
              </a:spcBef>
              <a:spcAft>
                <a:spcPts val="0"/>
              </a:spcAft>
              <a:buNone/>
            </a:pPr>
            <a:r>
              <a:rPr lang="en" sz="2400" b="1" dirty="0"/>
              <a:t>Alpha-MLSA</a:t>
            </a:r>
          </a:p>
          <a:p>
            <a:pPr marL="0" lvl="0" indent="0" algn="l" rtl="0">
              <a:lnSpc>
                <a:spcPct val="100000"/>
              </a:lnSpc>
              <a:spcBef>
                <a:spcPts val="0"/>
              </a:spcBef>
              <a:spcAft>
                <a:spcPts val="0"/>
              </a:spcAft>
              <a:buNone/>
            </a:pPr>
            <a:endParaRPr dirty="0"/>
          </a:p>
        </p:txBody>
      </p:sp>
      <p:sp>
        <p:nvSpPr>
          <p:cNvPr id="744" name="Google Shape;744;p22"/>
          <p:cNvSpPr/>
          <p:nvPr/>
        </p:nvSpPr>
        <p:spPr>
          <a:xfrm>
            <a:off x="1336749" y="1345915"/>
            <a:ext cx="9154788" cy="974448"/>
          </a:xfrm>
          <a:prstGeom prst="rect">
            <a:avLst/>
          </a:prstGeom>
        </p:spPr>
        <p:txBody>
          <a:bodyPr>
            <a:prstTxWarp prst="textPlain">
              <a:avLst/>
            </a:prstTxWarp>
          </a:bodyPr>
          <a:lstStyle/>
          <a:p>
            <a:pPr lvl="0" algn="ctr"/>
            <a:r>
              <a:rPr lang="en-IN" b="1" dirty="0">
                <a:gradFill>
                  <a:gsLst>
                    <a:gs pos="0">
                      <a:schemeClr val="accent1"/>
                    </a:gs>
                    <a:gs pos="100000">
                      <a:schemeClr val="accent2"/>
                    </a:gs>
                  </a:gsLst>
                  <a:lin ang="2700006" scaled="0"/>
                </a:gradFill>
                <a:latin typeface="DM Sans"/>
              </a:rPr>
              <a:t>Introduction to Cloud Computing</a:t>
            </a:r>
            <a:endParaRPr b="1" i="0" dirty="0">
              <a:ln>
                <a:noFill/>
              </a:ln>
              <a:gradFill>
                <a:gsLst>
                  <a:gs pos="0">
                    <a:schemeClr val="accent1"/>
                  </a:gs>
                  <a:gs pos="100000">
                    <a:schemeClr val="accent2"/>
                  </a:gs>
                </a:gsLst>
                <a:lin ang="2700006" scaled="0"/>
              </a:gradFill>
              <a:latin typeface="DM Sans"/>
            </a:endParaRPr>
          </a:p>
        </p:txBody>
      </p:sp>
      <p:sp>
        <p:nvSpPr>
          <p:cNvPr id="745" name="Google Shape;745;p22"/>
          <p:cNvSpPr/>
          <p:nvPr/>
        </p:nvSpPr>
        <p:spPr>
          <a:xfrm>
            <a:off x="1336750" y="2534600"/>
            <a:ext cx="5116526" cy="635257"/>
          </a:xfrm>
          <a:prstGeom prst="rect">
            <a:avLst/>
          </a:prstGeom>
        </p:spPr>
        <p:txBody>
          <a:bodyPr>
            <a:prstTxWarp prst="textPlain">
              <a:avLst/>
            </a:prstTxWarp>
          </a:bodyPr>
          <a:lstStyle/>
          <a:p>
            <a:pPr lvl="0" algn="ctr"/>
            <a:r>
              <a:rPr lang="en-IN" b="1" dirty="0">
                <a:gradFill>
                  <a:gsLst>
                    <a:gs pos="0">
                      <a:schemeClr val="accent1"/>
                    </a:gs>
                    <a:gs pos="100000">
                      <a:schemeClr val="accent2"/>
                    </a:gs>
                  </a:gsLst>
                  <a:lin ang="2700006" scaled="0"/>
                </a:gradFill>
                <a:latin typeface="DM Sans"/>
              </a:rPr>
              <a:t>And Microsoft Azure</a:t>
            </a:r>
            <a:endParaRPr b="1" i="0" dirty="0">
              <a:ln>
                <a:noFill/>
              </a:ln>
              <a:gradFill>
                <a:gsLst>
                  <a:gs pos="0">
                    <a:schemeClr val="accent1"/>
                  </a:gs>
                  <a:gs pos="100000">
                    <a:schemeClr val="accent2"/>
                  </a:gs>
                </a:gsLst>
                <a:lin ang="2700006" scaled="0"/>
              </a:gradFill>
              <a:latin typeface="DM Sans"/>
            </a:endParaRPr>
          </a:p>
        </p:txBody>
      </p:sp>
      <p:pic>
        <p:nvPicPr>
          <p:cNvPr id="7" name="Picture 6">
            <a:extLst>
              <a:ext uri="{FF2B5EF4-FFF2-40B4-BE49-F238E27FC236}">
                <a16:creationId xmlns:a16="http://schemas.microsoft.com/office/drawing/2014/main" id="{2B6A2AC1-ECB1-4FC3-8E5C-76A5DAB18E39}"/>
              </a:ext>
            </a:extLst>
          </p:cNvPr>
          <p:cNvPicPr>
            <a:picLocks noChangeAspect="1"/>
          </p:cNvPicPr>
          <p:nvPr/>
        </p:nvPicPr>
        <p:blipFill>
          <a:blip r:embed="rId3"/>
          <a:stretch>
            <a:fillRect/>
          </a:stretch>
        </p:blipFill>
        <p:spPr>
          <a:xfrm>
            <a:off x="8342616" y="3111511"/>
            <a:ext cx="3362402" cy="3557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2"/>
          <p:cNvSpPr txBox="1">
            <a:spLocks noGrp="1"/>
          </p:cNvSpPr>
          <p:nvPr>
            <p:ph type="title"/>
          </p:nvPr>
        </p:nvSpPr>
        <p:spPr>
          <a:xfrm>
            <a:off x="111971" y="124412"/>
            <a:ext cx="6106200" cy="94399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4800" dirty="0"/>
              <a:t>Service Models</a:t>
            </a:r>
            <a:endParaRPr sz="4800" dirty="0"/>
          </a:p>
          <a:p>
            <a:pPr marL="0" lvl="0" indent="0" algn="l" rtl="0">
              <a:spcBef>
                <a:spcPts val="0"/>
              </a:spcBef>
              <a:spcAft>
                <a:spcPts val="0"/>
              </a:spcAft>
              <a:buNone/>
            </a:pPr>
            <a:endParaRPr sz="6800" dirty="0"/>
          </a:p>
          <a:p>
            <a:pPr marL="0" lvl="0" indent="0" algn="l" rtl="0">
              <a:spcBef>
                <a:spcPts val="0"/>
              </a:spcBef>
              <a:spcAft>
                <a:spcPts val="0"/>
              </a:spcAft>
              <a:buNone/>
            </a:pPr>
            <a:endParaRPr sz="6800" dirty="0"/>
          </a:p>
        </p:txBody>
      </p:sp>
      <p:pic>
        <p:nvPicPr>
          <p:cNvPr id="7" name="Picture 6">
            <a:extLst>
              <a:ext uri="{FF2B5EF4-FFF2-40B4-BE49-F238E27FC236}">
                <a16:creationId xmlns:a16="http://schemas.microsoft.com/office/drawing/2014/main" id="{E5C6CE93-F813-4686-9C6A-5C4AAA18DBC3}"/>
              </a:ext>
            </a:extLst>
          </p:cNvPr>
          <p:cNvPicPr>
            <a:picLocks noChangeAspect="1"/>
          </p:cNvPicPr>
          <p:nvPr/>
        </p:nvPicPr>
        <p:blipFill rotWithShape="1">
          <a:blip r:embed="rId3"/>
          <a:srcRect l="1762" t="26632" r="65284" b="31023"/>
          <a:stretch/>
        </p:blipFill>
        <p:spPr>
          <a:xfrm>
            <a:off x="7209322" y="658972"/>
            <a:ext cx="2531445" cy="1626669"/>
          </a:xfrm>
          <a:prstGeom prst="rect">
            <a:avLst/>
          </a:prstGeom>
        </p:spPr>
      </p:pic>
      <p:pic>
        <p:nvPicPr>
          <p:cNvPr id="9" name="Picture 8">
            <a:extLst>
              <a:ext uri="{FF2B5EF4-FFF2-40B4-BE49-F238E27FC236}">
                <a16:creationId xmlns:a16="http://schemas.microsoft.com/office/drawing/2014/main" id="{F2FC0C07-5C63-4CCA-9006-CE6F5DAD4347}"/>
              </a:ext>
            </a:extLst>
          </p:cNvPr>
          <p:cNvPicPr>
            <a:picLocks noChangeAspect="1"/>
          </p:cNvPicPr>
          <p:nvPr/>
        </p:nvPicPr>
        <p:blipFill rotWithShape="1">
          <a:blip r:embed="rId3"/>
          <a:srcRect l="35056" t="24948" r="35154" b="25648"/>
          <a:stretch/>
        </p:blipFill>
        <p:spPr>
          <a:xfrm>
            <a:off x="7305576" y="2516263"/>
            <a:ext cx="2435191" cy="2083871"/>
          </a:xfrm>
          <a:prstGeom prst="rect">
            <a:avLst/>
          </a:prstGeom>
        </p:spPr>
      </p:pic>
      <p:pic>
        <p:nvPicPr>
          <p:cNvPr id="11" name="Picture 10">
            <a:extLst>
              <a:ext uri="{FF2B5EF4-FFF2-40B4-BE49-F238E27FC236}">
                <a16:creationId xmlns:a16="http://schemas.microsoft.com/office/drawing/2014/main" id="{1D8427EC-A9E2-4747-B728-F25B6EA6CCEA}"/>
              </a:ext>
            </a:extLst>
          </p:cNvPr>
          <p:cNvPicPr>
            <a:picLocks noChangeAspect="1"/>
          </p:cNvPicPr>
          <p:nvPr/>
        </p:nvPicPr>
        <p:blipFill rotWithShape="1">
          <a:blip r:embed="rId3"/>
          <a:srcRect l="69422" t="27193" r="4730" b="31263"/>
          <a:stretch/>
        </p:blipFill>
        <p:spPr>
          <a:xfrm>
            <a:off x="7478829" y="4600134"/>
            <a:ext cx="2261938" cy="1908709"/>
          </a:xfrm>
          <a:prstGeom prst="rect">
            <a:avLst/>
          </a:prstGeom>
        </p:spPr>
      </p:pic>
      <p:sp>
        <p:nvSpPr>
          <p:cNvPr id="12" name="TextBox 11">
            <a:extLst>
              <a:ext uri="{FF2B5EF4-FFF2-40B4-BE49-F238E27FC236}">
                <a16:creationId xmlns:a16="http://schemas.microsoft.com/office/drawing/2014/main" id="{1F765433-5C33-44CF-BE90-E037C5F17860}"/>
              </a:ext>
            </a:extLst>
          </p:cNvPr>
          <p:cNvSpPr txBox="1"/>
          <p:nvPr/>
        </p:nvSpPr>
        <p:spPr>
          <a:xfrm>
            <a:off x="8152599" y="1916309"/>
            <a:ext cx="1241659" cy="369332"/>
          </a:xfrm>
          <a:prstGeom prst="rect">
            <a:avLst/>
          </a:prstGeom>
          <a:noFill/>
        </p:spPr>
        <p:txBody>
          <a:bodyPr wrap="square" rtlCol="0">
            <a:spAutoFit/>
          </a:bodyPr>
          <a:lstStyle/>
          <a:p>
            <a:r>
              <a:rPr lang="en-IN" sz="1800" dirty="0">
                <a:solidFill>
                  <a:schemeClr val="bg2"/>
                </a:solidFill>
                <a:latin typeface="DM Sans" panose="020B0604020202020204" charset="0"/>
              </a:rPr>
              <a:t>IaaS</a:t>
            </a:r>
          </a:p>
        </p:txBody>
      </p:sp>
      <p:sp>
        <p:nvSpPr>
          <p:cNvPr id="13" name="TextBox 12">
            <a:extLst>
              <a:ext uri="{FF2B5EF4-FFF2-40B4-BE49-F238E27FC236}">
                <a16:creationId xmlns:a16="http://schemas.microsoft.com/office/drawing/2014/main" id="{A3B65802-D0FA-4C27-B797-ED9234976C23}"/>
              </a:ext>
            </a:extLst>
          </p:cNvPr>
          <p:cNvSpPr txBox="1"/>
          <p:nvPr/>
        </p:nvSpPr>
        <p:spPr>
          <a:xfrm>
            <a:off x="8181474" y="3971661"/>
            <a:ext cx="1337911" cy="369332"/>
          </a:xfrm>
          <a:prstGeom prst="rect">
            <a:avLst/>
          </a:prstGeom>
          <a:noFill/>
        </p:spPr>
        <p:txBody>
          <a:bodyPr wrap="square" rtlCol="0">
            <a:spAutoFit/>
          </a:bodyPr>
          <a:lstStyle/>
          <a:p>
            <a:r>
              <a:rPr lang="en-IN" sz="1800" dirty="0">
                <a:solidFill>
                  <a:schemeClr val="bg2"/>
                </a:solidFill>
                <a:latin typeface="DM Sans" panose="020B0604020202020204" charset="0"/>
              </a:rPr>
              <a:t>PaaS</a:t>
            </a:r>
          </a:p>
        </p:txBody>
      </p:sp>
      <p:sp>
        <p:nvSpPr>
          <p:cNvPr id="14" name="TextBox 13">
            <a:extLst>
              <a:ext uri="{FF2B5EF4-FFF2-40B4-BE49-F238E27FC236}">
                <a16:creationId xmlns:a16="http://schemas.microsoft.com/office/drawing/2014/main" id="{CB0F918C-7385-47CA-BB5B-51E6FF17BE08}"/>
              </a:ext>
            </a:extLst>
          </p:cNvPr>
          <p:cNvSpPr txBox="1"/>
          <p:nvPr/>
        </p:nvSpPr>
        <p:spPr>
          <a:xfrm>
            <a:off x="8272913" y="6055532"/>
            <a:ext cx="1001029" cy="369332"/>
          </a:xfrm>
          <a:prstGeom prst="rect">
            <a:avLst/>
          </a:prstGeom>
          <a:noFill/>
        </p:spPr>
        <p:txBody>
          <a:bodyPr wrap="square" rtlCol="0">
            <a:spAutoFit/>
          </a:bodyPr>
          <a:lstStyle/>
          <a:p>
            <a:r>
              <a:rPr lang="en-IN" sz="1800" dirty="0">
                <a:solidFill>
                  <a:schemeClr val="bg2"/>
                </a:solidFill>
                <a:latin typeface="DM Sans" panose="020B0604020202020204" charset="0"/>
              </a:rPr>
              <a:t>SaaS</a:t>
            </a:r>
          </a:p>
        </p:txBody>
      </p:sp>
      <p:pic>
        <p:nvPicPr>
          <p:cNvPr id="16" name="Picture 15">
            <a:extLst>
              <a:ext uri="{FF2B5EF4-FFF2-40B4-BE49-F238E27FC236}">
                <a16:creationId xmlns:a16="http://schemas.microsoft.com/office/drawing/2014/main" id="{D5433BB5-E1B7-41ED-9C6B-404A168BAA05}"/>
              </a:ext>
            </a:extLst>
          </p:cNvPr>
          <p:cNvPicPr>
            <a:picLocks noChangeAspect="1"/>
          </p:cNvPicPr>
          <p:nvPr/>
        </p:nvPicPr>
        <p:blipFill rotWithShape="1">
          <a:blip r:embed="rId4"/>
          <a:srcRect l="44346" t="10060" r="13570" b="40771"/>
          <a:stretch/>
        </p:blipFill>
        <p:spPr>
          <a:xfrm>
            <a:off x="1329765" y="2598820"/>
            <a:ext cx="2685699" cy="1742173"/>
          </a:xfrm>
          <a:prstGeom prst="rect">
            <a:avLst/>
          </a:prstGeom>
        </p:spPr>
      </p:pic>
      <p:sp>
        <p:nvSpPr>
          <p:cNvPr id="17" name="Arrow: Right 16">
            <a:extLst>
              <a:ext uri="{FF2B5EF4-FFF2-40B4-BE49-F238E27FC236}">
                <a16:creationId xmlns:a16="http://schemas.microsoft.com/office/drawing/2014/main" id="{F5332C4B-87D5-4B3F-9B04-A5557DC9BBFF}"/>
              </a:ext>
            </a:extLst>
          </p:cNvPr>
          <p:cNvSpPr/>
          <p:nvPr/>
        </p:nvSpPr>
        <p:spPr>
          <a:xfrm>
            <a:off x="4015464" y="3428999"/>
            <a:ext cx="3463365" cy="362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C6F2DD21-B1BB-456B-8A67-82EF8EFAF345}"/>
              </a:ext>
            </a:extLst>
          </p:cNvPr>
          <p:cNvSpPr/>
          <p:nvPr/>
        </p:nvSpPr>
        <p:spPr>
          <a:xfrm>
            <a:off x="4630003" y="1383351"/>
            <a:ext cx="2848826" cy="27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0349F4F8-114A-4BD4-869C-53C0B738DE74}"/>
              </a:ext>
            </a:extLst>
          </p:cNvPr>
          <p:cNvSpPr/>
          <p:nvPr/>
        </p:nvSpPr>
        <p:spPr>
          <a:xfrm>
            <a:off x="4630003" y="5594683"/>
            <a:ext cx="2848826" cy="27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ACD6C365-4A91-4162-B656-09A252395ED5}"/>
              </a:ext>
            </a:extLst>
          </p:cNvPr>
          <p:cNvSpPr/>
          <p:nvPr/>
        </p:nvSpPr>
        <p:spPr>
          <a:xfrm>
            <a:off x="4630003" y="1540043"/>
            <a:ext cx="134502" cy="199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37EF26E1-DCCC-42AC-AEF0-1E40D447DBC3}"/>
              </a:ext>
            </a:extLst>
          </p:cNvPr>
          <p:cNvSpPr/>
          <p:nvPr/>
        </p:nvSpPr>
        <p:spPr>
          <a:xfrm>
            <a:off x="4630003" y="3653901"/>
            <a:ext cx="134502" cy="199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2" name="Google Shape;842;p33"/>
          <p:cNvSpPr txBox="1">
            <a:spLocks noGrp="1"/>
          </p:cNvSpPr>
          <p:nvPr>
            <p:ph type="title"/>
          </p:nvPr>
        </p:nvSpPr>
        <p:spPr>
          <a:xfrm>
            <a:off x="124743" y="103788"/>
            <a:ext cx="9447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Service Models: SaaS?</a:t>
            </a:r>
            <a:endParaRPr dirty="0"/>
          </a:p>
        </p:txBody>
      </p:sp>
      <p:sp>
        <p:nvSpPr>
          <p:cNvPr id="843" name="Google Shape;843;p33"/>
          <p:cNvSpPr txBox="1">
            <a:spLocks noGrp="1"/>
          </p:cNvSpPr>
          <p:nvPr>
            <p:ph type="subTitle" idx="1"/>
          </p:nvPr>
        </p:nvSpPr>
        <p:spPr>
          <a:xfrm>
            <a:off x="7449433" y="1583531"/>
            <a:ext cx="3946878"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IN" sz="2800" dirty="0"/>
              <a:t>Software as a Service</a:t>
            </a:r>
            <a:endParaRPr sz="2800" dirty="0"/>
          </a:p>
        </p:txBody>
      </p:sp>
      <p:sp>
        <p:nvSpPr>
          <p:cNvPr id="848" name="Google Shape;848;p33"/>
          <p:cNvSpPr txBox="1">
            <a:spLocks noGrp="1"/>
          </p:cNvSpPr>
          <p:nvPr>
            <p:ph type="body" idx="4"/>
          </p:nvPr>
        </p:nvSpPr>
        <p:spPr>
          <a:xfrm>
            <a:off x="7599204" y="2757808"/>
            <a:ext cx="3946878" cy="134238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dirty="0"/>
              <a:t>Cloud Provider leases applications or software which are owned by them to it’s client.</a:t>
            </a:r>
          </a:p>
        </p:txBody>
      </p:sp>
      <p:pic>
        <p:nvPicPr>
          <p:cNvPr id="7" name="Picture 6">
            <a:extLst>
              <a:ext uri="{FF2B5EF4-FFF2-40B4-BE49-F238E27FC236}">
                <a16:creationId xmlns:a16="http://schemas.microsoft.com/office/drawing/2014/main" id="{60FF590C-E1C7-4F69-B0D2-970D205A0F19}"/>
              </a:ext>
            </a:extLst>
          </p:cNvPr>
          <p:cNvPicPr>
            <a:picLocks noChangeAspect="1"/>
          </p:cNvPicPr>
          <p:nvPr/>
        </p:nvPicPr>
        <p:blipFill>
          <a:blip r:embed="rId3"/>
          <a:stretch>
            <a:fillRect/>
          </a:stretch>
        </p:blipFill>
        <p:spPr>
          <a:xfrm>
            <a:off x="558265" y="1886981"/>
            <a:ext cx="6723146" cy="2696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5" name="Google Shape;826;p31">
            <a:extLst>
              <a:ext uri="{FF2B5EF4-FFF2-40B4-BE49-F238E27FC236}">
                <a16:creationId xmlns:a16="http://schemas.microsoft.com/office/drawing/2014/main" id="{CACC0A74-669F-49FA-A4A3-86860638BBEA}"/>
              </a:ext>
            </a:extLst>
          </p:cNvPr>
          <p:cNvSpPr txBox="1">
            <a:spLocks noGrp="1"/>
          </p:cNvSpPr>
          <p:nvPr>
            <p:ph type="title"/>
          </p:nvPr>
        </p:nvSpPr>
        <p:spPr>
          <a:xfrm>
            <a:off x="144380" y="121988"/>
            <a:ext cx="6901313" cy="7442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4000" dirty="0"/>
              <a:t>Service Models: PaaS?</a:t>
            </a:r>
            <a:endParaRPr sz="4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731B81C4-822F-43ED-8E53-40EDA0E5371F}"/>
              </a:ext>
            </a:extLst>
          </p:cNvPr>
          <p:cNvSpPr txBox="1"/>
          <p:nvPr/>
        </p:nvSpPr>
        <p:spPr>
          <a:xfrm>
            <a:off x="6712017" y="2926080"/>
            <a:ext cx="4905676" cy="646331"/>
          </a:xfrm>
          <a:prstGeom prst="rect">
            <a:avLst/>
          </a:prstGeom>
          <a:noFill/>
        </p:spPr>
        <p:txBody>
          <a:bodyPr wrap="square" rtlCol="0">
            <a:spAutoFit/>
          </a:bodyPr>
          <a:lstStyle/>
          <a:p>
            <a:r>
              <a:rPr lang="en-IN" sz="1800" dirty="0">
                <a:solidFill>
                  <a:schemeClr val="bg2"/>
                </a:solidFill>
                <a:latin typeface="DM Sans" panose="020B0604020202020204" charset="0"/>
              </a:rPr>
              <a:t>No control over the underlying architecture including OS, storage, servers etc.</a:t>
            </a:r>
          </a:p>
        </p:txBody>
      </p:sp>
      <p:pic>
        <p:nvPicPr>
          <p:cNvPr id="10" name="Picture 9">
            <a:extLst>
              <a:ext uri="{FF2B5EF4-FFF2-40B4-BE49-F238E27FC236}">
                <a16:creationId xmlns:a16="http://schemas.microsoft.com/office/drawing/2014/main" id="{6CF44DE4-5919-4E38-8185-B9FBB3D28F66}"/>
              </a:ext>
            </a:extLst>
          </p:cNvPr>
          <p:cNvPicPr>
            <a:picLocks noChangeAspect="1"/>
          </p:cNvPicPr>
          <p:nvPr/>
        </p:nvPicPr>
        <p:blipFill>
          <a:blip r:embed="rId3"/>
          <a:stretch>
            <a:fillRect/>
          </a:stretch>
        </p:blipFill>
        <p:spPr>
          <a:xfrm>
            <a:off x="29915" y="1753244"/>
            <a:ext cx="6066085" cy="33515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5"/>
          <p:cNvSpPr txBox="1">
            <a:spLocks noGrp="1"/>
          </p:cNvSpPr>
          <p:nvPr>
            <p:ph type="title" idx="2"/>
          </p:nvPr>
        </p:nvSpPr>
        <p:spPr>
          <a:xfrm>
            <a:off x="108633" y="70402"/>
            <a:ext cx="6369169"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Service Models: IaaS?</a:t>
            </a:r>
            <a:endParaRPr dirty="0"/>
          </a:p>
        </p:txBody>
      </p:sp>
      <p:sp>
        <p:nvSpPr>
          <p:cNvPr id="861" name="Google Shape;861;p35"/>
          <p:cNvSpPr txBox="1">
            <a:spLocks noGrp="1"/>
          </p:cNvSpPr>
          <p:nvPr>
            <p:ph type="body" idx="5"/>
          </p:nvPr>
        </p:nvSpPr>
        <p:spPr>
          <a:xfrm>
            <a:off x="6705188" y="1401845"/>
            <a:ext cx="3949977" cy="652661"/>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t>Infrastructure as a Service</a:t>
            </a:r>
            <a:endParaRPr b="1" dirty="0"/>
          </a:p>
        </p:txBody>
      </p:sp>
      <p:sp>
        <p:nvSpPr>
          <p:cNvPr id="12" name="TextBox 11">
            <a:extLst>
              <a:ext uri="{FF2B5EF4-FFF2-40B4-BE49-F238E27FC236}">
                <a16:creationId xmlns:a16="http://schemas.microsoft.com/office/drawing/2014/main" id="{CDD68B06-B6AA-4E98-A9A2-D7F2FF9ABA09}"/>
              </a:ext>
            </a:extLst>
          </p:cNvPr>
          <p:cNvSpPr txBox="1"/>
          <p:nvPr/>
        </p:nvSpPr>
        <p:spPr>
          <a:xfrm>
            <a:off x="6920563" y="2227760"/>
            <a:ext cx="4061862" cy="2192908"/>
          </a:xfrm>
          <a:prstGeom prst="rect">
            <a:avLst/>
          </a:prstGeom>
          <a:noFill/>
        </p:spPr>
        <p:txBody>
          <a:bodyPr wrap="square">
            <a:spAutoFit/>
          </a:bodyPr>
          <a:lstStyle/>
          <a:p>
            <a:pPr lvl="0" algn="l" rtl="0">
              <a:spcBef>
                <a:spcPts val="0"/>
              </a:spcBef>
              <a:spcAft>
                <a:spcPts val="2100"/>
              </a:spcAft>
            </a:pPr>
            <a:r>
              <a:rPr lang="en-US" sz="1400" dirty="0">
                <a:solidFill>
                  <a:schemeClr val="bg2"/>
                </a:solidFill>
              </a:rPr>
              <a:t>Provides </a:t>
            </a:r>
            <a:r>
              <a:rPr lang="en-US" dirty="0">
                <a:solidFill>
                  <a:schemeClr val="bg2"/>
                </a:solidFill>
              </a:rPr>
              <a:t>vi</a:t>
            </a:r>
            <a:r>
              <a:rPr lang="en-US" sz="1400" dirty="0">
                <a:solidFill>
                  <a:schemeClr val="bg2"/>
                </a:solidFill>
              </a:rPr>
              <a:t>rtualized computing resources over the internet.</a:t>
            </a:r>
          </a:p>
          <a:p>
            <a:pPr lvl="0" algn="l" rtl="0">
              <a:spcBef>
                <a:spcPts val="0"/>
              </a:spcBef>
              <a:spcAft>
                <a:spcPts val="2100"/>
              </a:spcAft>
            </a:pPr>
            <a:r>
              <a:rPr lang="en-US" dirty="0">
                <a:solidFill>
                  <a:schemeClr val="bg2"/>
                </a:solidFill>
              </a:rPr>
              <a:t>No worries about the underlying physical machine.</a:t>
            </a:r>
          </a:p>
          <a:p>
            <a:pPr lvl="0" algn="l" rtl="0">
              <a:spcBef>
                <a:spcPts val="0"/>
              </a:spcBef>
              <a:spcAft>
                <a:spcPts val="2100"/>
              </a:spcAft>
            </a:pPr>
            <a:r>
              <a:rPr lang="en-US" sz="1400" dirty="0">
                <a:solidFill>
                  <a:schemeClr val="bg2"/>
                </a:solidFill>
              </a:rPr>
              <a:t>Abstract the user from the physical machine.</a:t>
            </a:r>
          </a:p>
          <a:p>
            <a:pPr marL="285750" lvl="0" indent="-285750" algn="l" rtl="0">
              <a:spcBef>
                <a:spcPts val="0"/>
              </a:spcBef>
              <a:spcAft>
                <a:spcPts val="2100"/>
              </a:spcAft>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2B76E40D-9607-4E9C-80A8-A659FE29BD1B}"/>
              </a:ext>
            </a:extLst>
          </p:cNvPr>
          <p:cNvPicPr>
            <a:picLocks noChangeAspect="1"/>
          </p:cNvPicPr>
          <p:nvPr/>
        </p:nvPicPr>
        <p:blipFill>
          <a:blip r:embed="rId3"/>
          <a:stretch>
            <a:fillRect/>
          </a:stretch>
        </p:blipFill>
        <p:spPr>
          <a:xfrm>
            <a:off x="666750" y="1150519"/>
            <a:ext cx="5429250" cy="4171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25" name="Google Shape;854;p34">
            <a:extLst>
              <a:ext uri="{FF2B5EF4-FFF2-40B4-BE49-F238E27FC236}">
                <a16:creationId xmlns:a16="http://schemas.microsoft.com/office/drawing/2014/main" id="{66B38EB4-AFC6-40EB-AA12-E09CEDD9A87D}"/>
              </a:ext>
            </a:extLst>
          </p:cNvPr>
          <p:cNvSpPr/>
          <p:nvPr/>
        </p:nvSpPr>
        <p:spPr>
          <a:xfrm>
            <a:off x="3080086" y="2849078"/>
            <a:ext cx="6718432" cy="808522"/>
          </a:xfrm>
          <a:prstGeom prst="rect">
            <a:avLst/>
          </a:prstGeom>
        </p:spPr>
        <p:txBody>
          <a:bodyPr>
            <a:prstTxWarp prst="textPlain">
              <a:avLst/>
            </a:prstTxWarp>
          </a:bodyPr>
          <a:lstStyle/>
          <a:p>
            <a:pPr lvl="0" algn="ctr"/>
            <a:r>
              <a:rPr lang="en-IN" b="1" dirty="0">
                <a:gradFill>
                  <a:gsLst>
                    <a:gs pos="0">
                      <a:schemeClr val="accent1"/>
                    </a:gs>
                    <a:gs pos="100000">
                      <a:schemeClr val="accent2"/>
                    </a:gs>
                  </a:gsLst>
                  <a:lin ang="2700006" scaled="0"/>
                </a:gradFill>
                <a:latin typeface="DM Sans"/>
              </a:rPr>
              <a:t>Deployment Models </a:t>
            </a:r>
            <a:endParaRPr lang="en-IN" b="1" i="0" dirty="0">
              <a:ln>
                <a:noFill/>
              </a:ln>
              <a:gradFill>
                <a:gsLst>
                  <a:gs pos="0">
                    <a:schemeClr val="accent1"/>
                  </a:gs>
                  <a:gs pos="100000">
                    <a:schemeClr val="accent2"/>
                  </a:gs>
                </a:gsLst>
                <a:lin ang="2700006" scaled="0"/>
              </a:gra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8" name="Google Shape;898;p37"/>
          <p:cNvSpPr txBox="1">
            <a:spLocks noGrp="1"/>
          </p:cNvSpPr>
          <p:nvPr>
            <p:ph type="title"/>
          </p:nvPr>
        </p:nvSpPr>
        <p:spPr>
          <a:xfrm>
            <a:off x="120645" y="102486"/>
            <a:ext cx="606839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Deployment Models</a:t>
            </a:r>
            <a:endParaRPr dirty="0"/>
          </a:p>
        </p:txBody>
      </p:sp>
      <p:pic>
        <p:nvPicPr>
          <p:cNvPr id="3" name="Picture 2">
            <a:extLst>
              <a:ext uri="{FF2B5EF4-FFF2-40B4-BE49-F238E27FC236}">
                <a16:creationId xmlns:a16="http://schemas.microsoft.com/office/drawing/2014/main" id="{4346A957-D15A-4211-A71E-3F8DACE86ED1}"/>
              </a:ext>
            </a:extLst>
          </p:cNvPr>
          <p:cNvPicPr>
            <a:picLocks noChangeAspect="1"/>
          </p:cNvPicPr>
          <p:nvPr/>
        </p:nvPicPr>
        <p:blipFill>
          <a:blip r:embed="rId3"/>
          <a:stretch>
            <a:fillRect/>
          </a:stretch>
        </p:blipFill>
        <p:spPr>
          <a:xfrm>
            <a:off x="2507379" y="1430504"/>
            <a:ext cx="7363327" cy="47874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8"/>
          <p:cNvSpPr txBox="1">
            <a:spLocks noGrp="1"/>
          </p:cNvSpPr>
          <p:nvPr>
            <p:ph type="title"/>
          </p:nvPr>
        </p:nvSpPr>
        <p:spPr>
          <a:xfrm>
            <a:off x="136467" y="121729"/>
            <a:ext cx="6052577"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Deployment Models</a:t>
            </a:r>
            <a:endParaRPr dirty="0"/>
          </a:p>
        </p:txBody>
      </p:sp>
      <p:pic>
        <p:nvPicPr>
          <p:cNvPr id="5" name="Picture 4">
            <a:extLst>
              <a:ext uri="{FF2B5EF4-FFF2-40B4-BE49-F238E27FC236}">
                <a16:creationId xmlns:a16="http://schemas.microsoft.com/office/drawing/2014/main" id="{CA42041A-DA9A-473F-8519-5C652A17C937}"/>
              </a:ext>
            </a:extLst>
          </p:cNvPr>
          <p:cNvPicPr>
            <a:picLocks noChangeAspect="1"/>
          </p:cNvPicPr>
          <p:nvPr/>
        </p:nvPicPr>
        <p:blipFill rotWithShape="1">
          <a:blip r:embed="rId3"/>
          <a:srcRect t="26106" r="53024"/>
          <a:stretch/>
        </p:blipFill>
        <p:spPr>
          <a:xfrm>
            <a:off x="923574" y="2079057"/>
            <a:ext cx="3638802" cy="2993288"/>
          </a:xfrm>
          <a:prstGeom prst="rect">
            <a:avLst/>
          </a:prstGeom>
        </p:spPr>
      </p:pic>
      <p:sp>
        <p:nvSpPr>
          <p:cNvPr id="6" name="Arrow: Curved Down 5">
            <a:extLst>
              <a:ext uri="{FF2B5EF4-FFF2-40B4-BE49-F238E27FC236}">
                <a16:creationId xmlns:a16="http://schemas.microsoft.com/office/drawing/2014/main" id="{B7647412-A34F-4967-A907-97ABA578CAFF}"/>
              </a:ext>
            </a:extLst>
          </p:cNvPr>
          <p:cNvSpPr/>
          <p:nvPr/>
        </p:nvSpPr>
        <p:spPr>
          <a:xfrm>
            <a:off x="4102624" y="1882375"/>
            <a:ext cx="1876926" cy="577811"/>
          </a:xfrm>
          <a:prstGeom prst="curved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pic>
        <p:nvPicPr>
          <p:cNvPr id="8" name="Picture 7">
            <a:extLst>
              <a:ext uri="{FF2B5EF4-FFF2-40B4-BE49-F238E27FC236}">
                <a16:creationId xmlns:a16="http://schemas.microsoft.com/office/drawing/2014/main" id="{CFAA2C35-17A1-4C84-BA7A-70635A014FA4}"/>
              </a:ext>
            </a:extLst>
          </p:cNvPr>
          <p:cNvPicPr>
            <a:picLocks noChangeAspect="1"/>
          </p:cNvPicPr>
          <p:nvPr/>
        </p:nvPicPr>
        <p:blipFill rotWithShape="1">
          <a:blip r:embed="rId4"/>
          <a:srcRect l="50000" t="12074" b="13480"/>
          <a:stretch/>
        </p:blipFill>
        <p:spPr>
          <a:xfrm>
            <a:off x="5979550" y="2079057"/>
            <a:ext cx="4898553" cy="4558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40" name="Google Shape;1140;p39"/>
          <p:cNvSpPr txBox="1">
            <a:spLocks noGrp="1"/>
          </p:cNvSpPr>
          <p:nvPr>
            <p:ph type="title"/>
          </p:nvPr>
        </p:nvSpPr>
        <p:spPr>
          <a:xfrm>
            <a:off x="69091" y="42322"/>
            <a:ext cx="5860072"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Deployment Models</a:t>
            </a:r>
            <a:endParaRPr dirty="0"/>
          </a:p>
        </p:txBody>
      </p:sp>
      <p:pic>
        <p:nvPicPr>
          <p:cNvPr id="3" name="Picture 2">
            <a:extLst>
              <a:ext uri="{FF2B5EF4-FFF2-40B4-BE49-F238E27FC236}">
                <a16:creationId xmlns:a16="http://schemas.microsoft.com/office/drawing/2014/main" id="{161B71C2-C141-4062-844B-DDD5B55EACA8}"/>
              </a:ext>
            </a:extLst>
          </p:cNvPr>
          <p:cNvPicPr>
            <a:picLocks noChangeAspect="1"/>
          </p:cNvPicPr>
          <p:nvPr/>
        </p:nvPicPr>
        <p:blipFill rotWithShape="1">
          <a:blip r:embed="rId3"/>
          <a:srcRect l="55177" t="24754" b="7764"/>
          <a:stretch/>
        </p:blipFill>
        <p:spPr>
          <a:xfrm>
            <a:off x="933651" y="2062213"/>
            <a:ext cx="3471962" cy="2733574"/>
          </a:xfrm>
          <a:prstGeom prst="rect">
            <a:avLst/>
          </a:prstGeom>
        </p:spPr>
      </p:pic>
      <p:sp>
        <p:nvSpPr>
          <p:cNvPr id="4" name="Arrow: Curved Down 3">
            <a:extLst>
              <a:ext uri="{FF2B5EF4-FFF2-40B4-BE49-F238E27FC236}">
                <a16:creationId xmlns:a16="http://schemas.microsoft.com/office/drawing/2014/main" id="{28997A7A-AB0F-4D78-B9CC-F5C90A926310}"/>
              </a:ext>
            </a:extLst>
          </p:cNvPr>
          <p:cNvSpPr/>
          <p:nvPr/>
        </p:nvSpPr>
        <p:spPr>
          <a:xfrm>
            <a:off x="3715352" y="1347537"/>
            <a:ext cx="2800952" cy="943276"/>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D939E01B-4B7A-43E1-87E0-7CB9C15FDB54}"/>
              </a:ext>
            </a:extLst>
          </p:cNvPr>
          <p:cNvPicPr>
            <a:picLocks noChangeAspect="1"/>
          </p:cNvPicPr>
          <p:nvPr/>
        </p:nvPicPr>
        <p:blipFill rotWithShape="1">
          <a:blip r:embed="rId4"/>
          <a:srcRect l="1" t="13608" r="50938" b="21922"/>
          <a:stretch/>
        </p:blipFill>
        <p:spPr>
          <a:xfrm>
            <a:off x="6350051" y="2290813"/>
            <a:ext cx="4699751" cy="38597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Deployment Models</a:t>
            </a:r>
            <a:endParaRPr dirty="0"/>
          </a:p>
        </p:txBody>
      </p:sp>
      <p:pic>
        <p:nvPicPr>
          <p:cNvPr id="3" name="Picture 2">
            <a:extLst>
              <a:ext uri="{FF2B5EF4-FFF2-40B4-BE49-F238E27FC236}">
                <a16:creationId xmlns:a16="http://schemas.microsoft.com/office/drawing/2014/main" id="{F7F62014-10DD-4E91-869D-B1C03431AD21}"/>
              </a:ext>
            </a:extLst>
          </p:cNvPr>
          <p:cNvPicPr>
            <a:picLocks noChangeAspect="1"/>
          </p:cNvPicPr>
          <p:nvPr/>
        </p:nvPicPr>
        <p:blipFill>
          <a:blip r:embed="rId3"/>
          <a:stretch>
            <a:fillRect/>
          </a:stretch>
        </p:blipFill>
        <p:spPr>
          <a:xfrm>
            <a:off x="652814" y="1832109"/>
            <a:ext cx="4487077" cy="2491332"/>
          </a:xfrm>
          <a:prstGeom prst="rect">
            <a:avLst/>
          </a:prstGeom>
        </p:spPr>
      </p:pic>
      <p:pic>
        <p:nvPicPr>
          <p:cNvPr id="7" name="Picture 6">
            <a:extLst>
              <a:ext uri="{FF2B5EF4-FFF2-40B4-BE49-F238E27FC236}">
                <a16:creationId xmlns:a16="http://schemas.microsoft.com/office/drawing/2014/main" id="{3F1EB1D8-15F4-4F00-94C9-6D6AB910D920}"/>
              </a:ext>
            </a:extLst>
          </p:cNvPr>
          <p:cNvPicPr>
            <a:picLocks noChangeAspect="1"/>
          </p:cNvPicPr>
          <p:nvPr/>
        </p:nvPicPr>
        <p:blipFill>
          <a:blip r:embed="rId4"/>
          <a:stretch>
            <a:fillRect/>
          </a:stretch>
        </p:blipFill>
        <p:spPr>
          <a:xfrm>
            <a:off x="6096000" y="1832109"/>
            <a:ext cx="5905500" cy="3829050"/>
          </a:xfrm>
          <a:prstGeom prst="rect">
            <a:avLst/>
          </a:prstGeom>
        </p:spPr>
      </p:pic>
      <p:sp>
        <p:nvSpPr>
          <p:cNvPr id="8" name="Arrow: Curved Down 7">
            <a:extLst>
              <a:ext uri="{FF2B5EF4-FFF2-40B4-BE49-F238E27FC236}">
                <a16:creationId xmlns:a16="http://schemas.microsoft.com/office/drawing/2014/main" id="{D5512B6E-E9EB-4BDC-8D6D-92DF9F05D94B}"/>
              </a:ext>
            </a:extLst>
          </p:cNvPr>
          <p:cNvSpPr/>
          <p:nvPr/>
        </p:nvSpPr>
        <p:spPr>
          <a:xfrm>
            <a:off x="4899259" y="1225669"/>
            <a:ext cx="2127183" cy="7635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41"/>
          <p:cNvSpPr txBox="1">
            <a:spLocks noGrp="1"/>
          </p:cNvSpPr>
          <p:nvPr>
            <p:ph type="title"/>
          </p:nvPr>
        </p:nvSpPr>
        <p:spPr>
          <a:xfrm>
            <a:off x="263200" y="143681"/>
            <a:ext cx="5581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solidFill>
                  <a:schemeClr val="accent2"/>
                </a:solidFill>
              </a:rPr>
              <a:t>Cloud Providers</a:t>
            </a:r>
            <a:endParaRPr dirty="0">
              <a:solidFill>
                <a:schemeClr val="accent2"/>
              </a:solidFill>
            </a:endParaRPr>
          </a:p>
        </p:txBody>
      </p:sp>
      <p:pic>
        <p:nvPicPr>
          <p:cNvPr id="5" name="Picture 4">
            <a:extLst>
              <a:ext uri="{FF2B5EF4-FFF2-40B4-BE49-F238E27FC236}">
                <a16:creationId xmlns:a16="http://schemas.microsoft.com/office/drawing/2014/main" id="{F505A495-8259-4925-B573-35D9EDEF59D9}"/>
              </a:ext>
            </a:extLst>
          </p:cNvPr>
          <p:cNvPicPr>
            <a:picLocks noChangeAspect="1"/>
          </p:cNvPicPr>
          <p:nvPr/>
        </p:nvPicPr>
        <p:blipFill>
          <a:blip r:embed="rId3"/>
          <a:stretch>
            <a:fillRect/>
          </a:stretch>
        </p:blipFill>
        <p:spPr>
          <a:xfrm>
            <a:off x="1261313" y="1714654"/>
            <a:ext cx="1792637" cy="1088758"/>
          </a:xfrm>
          <a:prstGeom prst="rect">
            <a:avLst/>
          </a:prstGeom>
        </p:spPr>
      </p:pic>
      <p:pic>
        <p:nvPicPr>
          <p:cNvPr id="7" name="Picture 6">
            <a:extLst>
              <a:ext uri="{FF2B5EF4-FFF2-40B4-BE49-F238E27FC236}">
                <a16:creationId xmlns:a16="http://schemas.microsoft.com/office/drawing/2014/main" id="{BD7E7D48-DE6A-441D-8A04-E87230025373}"/>
              </a:ext>
            </a:extLst>
          </p:cNvPr>
          <p:cNvPicPr>
            <a:picLocks noChangeAspect="1"/>
          </p:cNvPicPr>
          <p:nvPr/>
        </p:nvPicPr>
        <p:blipFill>
          <a:blip r:embed="rId4"/>
          <a:stretch>
            <a:fillRect/>
          </a:stretch>
        </p:blipFill>
        <p:spPr>
          <a:xfrm>
            <a:off x="8334776" y="1249108"/>
            <a:ext cx="3494672" cy="1833437"/>
          </a:xfrm>
          <a:prstGeom prst="rect">
            <a:avLst/>
          </a:prstGeom>
        </p:spPr>
      </p:pic>
      <p:pic>
        <p:nvPicPr>
          <p:cNvPr id="9" name="Picture 8">
            <a:extLst>
              <a:ext uri="{FF2B5EF4-FFF2-40B4-BE49-F238E27FC236}">
                <a16:creationId xmlns:a16="http://schemas.microsoft.com/office/drawing/2014/main" id="{5509B337-CF58-435D-A3F5-D74509228877}"/>
              </a:ext>
            </a:extLst>
          </p:cNvPr>
          <p:cNvPicPr>
            <a:picLocks noChangeAspect="1"/>
          </p:cNvPicPr>
          <p:nvPr/>
        </p:nvPicPr>
        <p:blipFill>
          <a:blip r:embed="rId5"/>
          <a:stretch>
            <a:fillRect/>
          </a:stretch>
        </p:blipFill>
        <p:spPr>
          <a:xfrm>
            <a:off x="1261313" y="3975234"/>
            <a:ext cx="2147106" cy="2147106"/>
          </a:xfrm>
          <a:prstGeom prst="rect">
            <a:avLst/>
          </a:prstGeom>
        </p:spPr>
      </p:pic>
      <p:pic>
        <p:nvPicPr>
          <p:cNvPr id="11" name="Picture 10">
            <a:extLst>
              <a:ext uri="{FF2B5EF4-FFF2-40B4-BE49-F238E27FC236}">
                <a16:creationId xmlns:a16="http://schemas.microsoft.com/office/drawing/2014/main" id="{37CD9F54-47B3-4537-AC2A-833A63D43DB8}"/>
              </a:ext>
            </a:extLst>
          </p:cNvPr>
          <p:cNvPicPr>
            <a:picLocks noChangeAspect="1"/>
          </p:cNvPicPr>
          <p:nvPr/>
        </p:nvPicPr>
        <p:blipFill>
          <a:blip r:embed="rId6"/>
          <a:stretch>
            <a:fillRect/>
          </a:stretch>
        </p:blipFill>
        <p:spPr>
          <a:xfrm>
            <a:off x="9086994" y="3979215"/>
            <a:ext cx="2143125" cy="2143125"/>
          </a:xfrm>
          <a:prstGeom prst="rect">
            <a:avLst/>
          </a:prstGeom>
        </p:spPr>
      </p:pic>
      <p:pic>
        <p:nvPicPr>
          <p:cNvPr id="13" name="Picture 12">
            <a:extLst>
              <a:ext uri="{FF2B5EF4-FFF2-40B4-BE49-F238E27FC236}">
                <a16:creationId xmlns:a16="http://schemas.microsoft.com/office/drawing/2014/main" id="{9A6FBB05-18F0-476D-8781-3DE256B0B405}"/>
              </a:ext>
            </a:extLst>
          </p:cNvPr>
          <p:cNvPicPr>
            <a:picLocks noChangeAspect="1"/>
          </p:cNvPicPr>
          <p:nvPr/>
        </p:nvPicPr>
        <p:blipFill>
          <a:blip r:embed="rId7"/>
          <a:stretch>
            <a:fillRect/>
          </a:stretch>
        </p:blipFill>
        <p:spPr>
          <a:xfrm>
            <a:off x="3584885" y="2165826"/>
            <a:ext cx="5325643" cy="2438246"/>
          </a:xfrm>
          <a:prstGeom prst="rect">
            <a:avLst/>
          </a:prstGeom>
        </p:spPr>
      </p:pic>
      <p:sp>
        <p:nvSpPr>
          <p:cNvPr id="14" name="TextBox 13">
            <a:extLst>
              <a:ext uri="{FF2B5EF4-FFF2-40B4-BE49-F238E27FC236}">
                <a16:creationId xmlns:a16="http://schemas.microsoft.com/office/drawing/2014/main" id="{15BE2B26-0DD2-4427-A043-7A65A65E31ED}"/>
              </a:ext>
            </a:extLst>
          </p:cNvPr>
          <p:cNvSpPr txBox="1"/>
          <p:nvPr/>
        </p:nvSpPr>
        <p:spPr>
          <a:xfrm>
            <a:off x="1261313" y="2928656"/>
            <a:ext cx="1590910" cy="307777"/>
          </a:xfrm>
          <a:prstGeom prst="rect">
            <a:avLst/>
          </a:prstGeom>
          <a:noFill/>
        </p:spPr>
        <p:txBody>
          <a:bodyPr wrap="square" rtlCol="0">
            <a:spAutoFit/>
          </a:bodyPr>
          <a:lstStyle/>
          <a:p>
            <a:pPr algn="ctr"/>
            <a:r>
              <a:rPr lang="en-IN" dirty="0">
                <a:solidFill>
                  <a:schemeClr val="bg2"/>
                </a:solidFill>
                <a:latin typeface="DM Sans" panose="020B0604020202020204" charset="0"/>
              </a:rPr>
              <a:t>Amazon AWS</a:t>
            </a:r>
          </a:p>
        </p:txBody>
      </p:sp>
      <p:sp>
        <p:nvSpPr>
          <p:cNvPr id="45" name="TextBox 44">
            <a:extLst>
              <a:ext uri="{FF2B5EF4-FFF2-40B4-BE49-F238E27FC236}">
                <a16:creationId xmlns:a16="http://schemas.microsoft.com/office/drawing/2014/main" id="{2A718FF1-BC8B-49D5-BA1B-1269F46757DC}"/>
              </a:ext>
            </a:extLst>
          </p:cNvPr>
          <p:cNvSpPr txBox="1"/>
          <p:nvPr/>
        </p:nvSpPr>
        <p:spPr>
          <a:xfrm>
            <a:off x="9363101" y="5798603"/>
            <a:ext cx="1590910" cy="307777"/>
          </a:xfrm>
          <a:prstGeom prst="rect">
            <a:avLst/>
          </a:prstGeom>
          <a:noFill/>
        </p:spPr>
        <p:txBody>
          <a:bodyPr wrap="square" rtlCol="0">
            <a:spAutoFit/>
          </a:bodyPr>
          <a:lstStyle/>
          <a:p>
            <a:pPr algn="ctr"/>
            <a:r>
              <a:rPr lang="en-IN" dirty="0">
                <a:solidFill>
                  <a:schemeClr val="bg2"/>
                </a:solidFill>
                <a:latin typeface="DM Sans" panose="020B0604020202020204" charset="0"/>
              </a:rPr>
              <a:t>Digital Ocean</a:t>
            </a:r>
          </a:p>
        </p:txBody>
      </p:sp>
      <p:sp>
        <p:nvSpPr>
          <p:cNvPr id="46" name="TextBox 45">
            <a:extLst>
              <a:ext uri="{FF2B5EF4-FFF2-40B4-BE49-F238E27FC236}">
                <a16:creationId xmlns:a16="http://schemas.microsoft.com/office/drawing/2014/main" id="{79837EF8-2C43-4E19-B69B-564BD297780B}"/>
              </a:ext>
            </a:extLst>
          </p:cNvPr>
          <p:cNvSpPr txBox="1"/>
          <p:nvPr/>
        </p:nvSpPr>
        <p:spPr>
          <a:xfrm>
            <a:off x="1413713" y="5968451"/>
            <a:ext cx="1590910" cy="307777"/>
          </a:xfrm>
          <a:prstGeom prst="rect">
            <a:avLst/>
          </a:prstGeom>
          <a:noFill/>
        </p:spPr>
        <p:txBody>
          <a:bodyPr wrap="square" rtlCol="0">
            <a:spAutoFit/>
          </a:bodyPr>
          <a:lstStyle/>
          <a:p>
            <a:pPr algn="ctr"/>
            <a:r>
              <a:rPr lang="en-IN" dirty="0">
                <a:solidFill>
                  <a:schemeClr val="bg2"/>
                </a:solidFill>
                <a:latin typeface="DM Sans" panose="020B0604020202020204" charset="0"/>
              </a:rPr>
              <a:t>IBM Cloud</a:t>
            </a:r>
          </a:p>
        </p:txBody>
      </p:sp>
      <p:sp>
        <p:nvSpPr>
          <p:cNvPr id="47" name="TextBox 46">
            <a:extLst>
              <a:ext uri="{FF2B5EF4-FFF2-40B4-BE49-F238E27FC236}">
                <a16:creationId xmlns:a16="http://schemas.microsoft.com/office/drawing/2014/main" id="{A8F89611-00CA-40F5-8AAD-E732B99E8F71}"/>
              </a:ext>
            </a:extLst>
          </p:cNvPr>
          <p:cNvSpPr txBox="1"/>
          <p:nvPr/>
        </p:nvSpPr>
        <p:spPr>
          <a:xfrm>
            <a:off x="9259719" y="2871736"/>
            <a:ext cx="2040339" cy="307777"/>
          </a:xfrm>
          <a:prstGeom prst="rect">
            <a:avLst/>
          </a:prstGeom>
          <a:noFill/>
        </p:spPr>
        <p:txBody>
          <a:bodyPr wrap="square" rtlCol="0">
            <a:spAutoFit/>
          </a:bodyPr>
          <a:lstStyle/>
          <a:p>
            <a:pPr algn="ctr"/>
            <a:r>
              <a:rPr lang="en-IN" dirty="0">
                <a:solidFill>
                  <a:schemeClr val="bg2"/>
                </a:solidFill>
                <a:latin typeface="DM Sans" panose="020B0604020202020204" charset="0"/>
              </a:rPr>
              <a:t>Google Cloud Provider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4"/>
          <p:cNvSpPr/>
          <p:nvPr/>
        </p:nvSpPr>
        <p:spPr>
          <a:xfrm>
            <a:off x="616242" y="250257"/>
            <a:ext cx="6573829" cy="752423"/>
          </a:xfrm>
          <a:prstGeom prst="rect">
            <a:avLst/>
          </a:prstGeom>
        </p:spPr>
        <p:txBody>
          <a:bodyPr>
            <a:prstTxWarp prst="textPlain">
              <a:avLst/>
            </a:prstTxWarp>
          </a:bodyPr>
          <a:lstStyle/>
          <a:p>
            <a:pPr lvl="0" algn="ctr"/>
            <a:r>
              <a:rPr lang="en-IN" b="1" dirty="0">
                <a:gradFill>
                  <a:gsLst>
                    <a:gs pos="0">
                      <a:schemeClr val="accent1"/>
                    </a:gs>
                    <a:gs pos="100000">
                      <a:schemeClr val="accent2"/>
                    </a:gs>
                  </a:gsLst>
                  <a:lin ang="2698631" scaled="0"/>
                </a:gradFill>
                <a:latin typeface="DM Sans"/>
              </a:rPr>
              <a:t>In today’s session</a:t>
            </a:r>
            <a:endParaRPr b="1" i="0" dirty="0">
              <a:ln>
                <a:noFill/>
              </a:ln>
              <a:gradFill>
                <a:gsLst>
                  <a:gs pos="0">
                    <a:schemeClr val="accent1"/>
                  </a:gs>
                  <a:gs pos="100000">
                    <a:schemeClr val="accent2"/>
                  </a:gs>
                </a:gsLst>
                <a:lin ang="2698631" scaled="0"/>
              </a:gradFill>
              <a:latin typeface="DM Sans"/>
            </a:endParaRPr>
          </a:p>
        </p:txBody>
      </p:sp>
      <p:sp>
        <p:nvSpPr>
          <p:cNvPr id="762" name="Google Shape;762;p24"/>
          <p:cNvSpPr txBox="1">
            <a:spLocks noGrp="1"/>
          </p:cNvSpPr>
          <p:nvPr>
            <p:ph type="title" idx="5"/>
          </p:nvPr>
        </p:nvSpPr>
        <p:spPr>
          <a:xfrm>
            <a:off x="984268" y="1498848"/>
            <a:ext cx="4751782"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3100" dirty="0">
                <a:solidFill>
                  <a:schemeClr val="accent1"/>
                </a:solidFill>
              </a:rPr>
              <a:t>01 – </a:t>
            </a:r>
            <a:r>
              <a:rPr lang="en-IN" sz="3100" dirty="0">
                <a:solidFill>
                  <a:schemeClr val="accent1"/>
                </a:solidFill>
              </a:rPr>
              <a:t>What</a:t>
            </a:r>
            <a:r>
              <a:rPr lang="en" sz="3100" dirty="0">
                <a:solidFill>
                  <a:schemeClr val="accent1"/>
                </a:solidFill>
              </a:rPr>
              <a:t> is Cloud?</a:t>
            </a:r>
            <a:endParaRPr sz="3100" dirty="0">
              <a:solidFill>
                <a:schemeClr val="accent1"/>
              </a:solidFill>
            </a:endParaRPr>
          </a:p>
        </p:txBody>
      </p:sp>
      <p:sp>
        <p:nvSpPr>
          <p:cNvPr id="763" name="Google Shape;763;p24"/>
          <p:cNvSpPr txBox="1">
            <a:spLocks noGrp="1"/>
          </p:cNvSpPr>
          <p:nvPr>
            <p:ph type="title" idx="6"/>
          </p:nvPr>
        </p:nvSpPr>
        <p:spPr>
          <a:xfrm>
            <a:off x="984268" y="2190259"/>
            <a:ext cx="6318331"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3100" dirty="0">
                <a:solidFill>
                  <a:schemeClr val="accent2"/>
                </a:solidFill>
              </a:rPr>
              <a:t>02 – Intro to Cloud Computing?</a:t>
            </a:r>
            <a:endParaRPr sz="3100" dirty="0">
              <a:solidFill>
                <a:schemeClr val="accent2"/>
              </a:solidFill>
            </a:endParaRPr>
          </a:p>
        </p:txBody>
      </p:sp>
      <p:sp>
        <p:nvSpPr>
          <p:cNvPr id="764" name="Google Shape;764;p24"/>
          <p:cNvSpPr txBox="1">
            <a:spLocks noGrp="1"/>
          </p:cNvSpPr>
          <p:nvPr>
            <p:ph type="title" idx="7"/>
          </p:nvPr>
        </p:nvSpPr>
        <p:spPr>
          <a:xfrm>
            <a:off x="984268" y="3760717"/>
            <a:ext cx="5424036"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3100" dirty="0">
                <a:solidFill>
                  <a:schemeClr val="accent2"/>
                </a:solidFill>
              </a:rPr>
              <a:t>04 – Deployment Models</a:t>
            </a:r>
            <a:endParaRPr sz="3100" dirty="0">
              <a:solidFill>
                <a:schemeClr val="accent2"/>
              </a:solidFill>
            </a:endParaRPr>
          </a:p>
        </p:txBody>
      </p:sp>
      <p:sp>
        <p:nvSpPr>
          <p:cNvPr id="765" name="Google Shape;765;p24"/>
          <p:cNvSpPr txBox="1">
            <a:spLocks noGrp="1"/>
          </p:cNvSpPr>
          <p:nvPr>
            <p:ph type="title" idx="8"/>
          </p:nvPr>
        </p:nvSpPr>
        <p:spPr>
          <a:xfrm>
            <a:off x="984268" y="4479640"/>
            <a:ext cx="4403758"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3100" dirty="0">
                <a:solidFill>
                  <a:schemeClr val="bg1"/>
                </a:solidFill>
              </a:rPr>
              <a:t>05 – Azure</a:t>
            </a:r>
            <a:endParaRPr sz="3100" dirty="0">
              <a:solidFill>
                <a:schemeClr val="bg1"/>
              </a:solidFill>
            </a:endParaRPr>
          </a:p>
        </p:txBody>
      </p:sp>
      <p:sp>
        <p:nvSpPr>
          <p:cNvPr id="768" name="Google Shape;768;p24"/>
          <p:cNvSpPr txBox="1">
            <a:spLocks noGrp="1"/>
          </p:cNvSpPr>
          <p:nvPr>
            <p:ph type="title" idx="5"/>
          </p:nvPr>
        </p:nvSpPr>
        <p:spPr>
          <a:xfrm>
            <a:off x="984268" y="2975488"/>
            <a:ext cx="4910026"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3100" dirty="0">
                <a:solidFill>
                  <a:schemeClr val="accent1"/>
                </a:solidFill>
              </a:rPr>
              <a:t>03 – Service Models</a:t>
            </a:r>
            <a:endParaRPr sz="3100" dirty="0">
              <a:solidFill>
                <a:schemeClr val="accent1"/>
              </a:solidFill>
            </a:endParaRPr>
          </a:p>
        </p:txBody>
      </p:sp>
      <p:sp>
        <p:nvSpPr>
          <p:cNvPr id="21" name="Google Shape;769;p24">
            <a:extLst>
              <a:ext uri="{FF2B5EF4-FFF2-40B4-BE49-F238E27FC236}">
                <a16:creationId xmlns:a16="http://schemas.microsoft.com/office/drawing/2014/main" id="{63D087FA-2B69-4DED-AC1C-5A34790F82C3}"/>
              </a:ext>
            </a:extLst>
          </p:cNvPr>
          <p:cNvSpPr txBox="1">
            <a:spLocks/>
          </p:cNvSpPr>
          <p:nvPr/>
        </p:nvSpPr>
        <p:spPr>
          <a:xfrm>
            <a:off x="984268" y="5134836"/>
            <a:ext cx="4182378" cy="663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Aldrich"/>
              <a:buNone/>
              <a:defRPr sz="3500" b="1" i="0" u="none" strike="noStrike" cap="none">
                <a:solidFill>
                  <a:schemeClr val="lt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500"/>
              <a:buFont typeface="Abril Fatface"/>
              <a:buNone/>
              <a:defRPr sz="3500" b="1" i="0" u="none" strike="noStrike" cap="none">
                <a:solidFill>
                  <a:schemeClr val="dk1"/>
                </a:solidFill>
                <a:latin typeface="Abril Fatface"/>
                <a:ea typeface="Abril Fatface"/>
                <a:cs typeface="Abril Fatface"/>
                <a:sym typeface="Abril Fatface"/>
              </a:defRPr>
            </a:lvl9pPr>
          </a:lstStyle>
          <a:p>
            <a:pPr algn="l"/>
            <a:r>
              <a:rPr lang="en-IN" sz="3100" dirty="0">
                <a:solidFill>
                  <a:schemeClr val="accent2"/>
                </a:solidFill>
              </a:rPr>
              <a:t>06 – Azure 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875899" y="2615014"/>
            <a:ext cx="10751419" cy="162797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6600" dirty="0"/>
              <a:t>What is Microsoft Azure?</a:t>
            </a:r>
            <a:endParaRPr sz="6600" dirty="0"/>
          </a:p>
        </p:txBody>
      </p:sp>
    </p:spTree>
    <p:extLst>
      <p:ext uri="{BB962C8B-B14F-4D97-AF65-F5344CB8AC3E}">
        <p14:creationId xmlns:p14="http://schemas.microsoft.com/office/powerpoint/2010/main" val="366005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Use Case</a:t>
            </a:r>
            <a:endParaRPr dirty="0"/>
          </a:p>
        </p:txBody>
      </p:sp>
      <p:pic>
        <p:nvPicPr>
          <p:cNvPr id="4" name="Picture 3">
            <a:extLst>
              <a:ext uri="{FF2B5EF4-FFF2-40B4-BE49-F238E27FC236}">
                <a16:creationId xmlns:a16="http://schemas.microsoft.com/office/drawing/2014/main" id="{61B11229-27D9-4331-82D0-BBCCE98B71AF}"/>
              </a:ext>
            </a:extLst>
          </p:cNvPr>
          <p:cNvPicPr>
            <a:picLocks noChangeAspect="1"/>
          </p:cNvPicPr>
          <p:nvPr/>
        </p:nvPicPr>
        <p:blipFill>
          <a:blip r:embed="rId3"/>
          <a:stretch>
            <a:fillRect/>
          </a:stretch>
        </p:blipFill>
        <p:spPr>
          <a:xfrm>
            <a:off x="2541069" y="1047749"/>
            <a:ext cx="7113070" cy="5526305"/>
          </a:xfrm>
          <a:prstGeom prst="rect">
            <a:avLst/>
          </a:prstGeom>
        </p:spPr>
      </p:pic>
    </p:spTree>
    <p:extLst>
      <p:ext uri="{BB962C8B-B14F-4D97-AF65-F5344CB8AC3E}">
        <p14:creationId xmlns:p14="http://schemas.microsoft.com/office/powerpoint/2010/main" val="179847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7884777"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Use Case Implementation</a:t>
            </a:r>
            <a:endParaRPr dirty="0"/>
          </a:p>
        </p:txBody>
      </p:sp>
      <p:sp>
        <p:nvSpPr>
          <p:cNvPr id="5" name="Rectangle 4">
            <a:extLst>
              <a:ext uri="{FF2B5EF4-FFF2-40B4-BE49-F238E27FC236}">
                <a16:creationId xmlns:a16="http://schemas.microsoft.com/office/drawing/2014/main" id="{C0220067-E668-4E1A-A9F2-5A865ABDA727}"/>
              </a:ext>
            </a:extLst>
          </p:cNvPr>
          <p:cNvSpPr/>
          <p:nvPr/>
        </p:nvSpPr>
        <p:spPr>
          <a:xfrm>
            <a:off x="4985886" y="1270535"/>
            <a:ext cx="3089710" cy="521689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5846BAD-3C3C-4A7E-8FB5-B045A577F748}"/>
              </a:ext>
            </a:extLst>
          </p:cNvPr>
          <p:cNvPicPr>
            <a:picLocks noChangeAspect="1"/>
          </p:cNvPicPr>
          <p:nvPr/>
        </p:nvPicPr>
        <p:blipFill rotWithShape="1">
          <a:blip r:embed="rId3"/>
          <a:srcRect t="8747" b="15131"/>
          <a:stretch/>
        </p:blipFill>
        <p:spPr>
          <a:xfrm>
            <a:off x="5136853" y="1482290"/>
            <a:ext cx="2787775" cy="1559293"/>
          </a:xfrm>
          <a:prstGeom prst="rect">
            <a:avLst/>
          </a:prstGeom>
        </p:spPr>
      </p:pic>
      <p:pic>
        <p:nvPicPr>
          <p:cNvPr id="9" name="Picture 8">
            <a:extLst>
              <a:ext uri="{FF2B5EF4-FFF2-40B4-BE49-F238E27FC236}">
                <a16:creationId xmlns:a16="http://schemas.microsoft.com/office/drawing/2014/main" id="{612B570D-B142-4ED8-9B5F-E7F5847DD1DD}"/>
              </a:ext>
            </a:extLst>
          </p:cNvPr>
          <p:cNvPicPr>
            <a:picLocks noChangeAspect="1"/>
          </p:cNvPicPr>
          <p:nvPr/>
        </p:nvPicPr>
        <p:blipFill rotWithShape="1">
          <a:blip r:embed="rId3"/>
          <a:srcRect t="8747" b="15131"/>
          <a:stretch/>
        </p:blipFill>
        <p:spPr>
          <a:xfrm>
            <a:off x="5136853" y="3167610"/>
            <a:ext cx="2787775" cy="1559293"/>
          </a:xfrm>
          <a:prstGeom prst="rect">
            <a:avLst/>
          </a:prstGeom>
        </p:spPr>
      </p:pic>
      <p:pic>
        <p:nvPicPr>
          <p:cNvPr id="10" name="Picture 9">
            <a:extLst>
              <a:ext uri="{FF2B5EF4-FFF2-40B4-BE49-F238E27FC236}">
                <a16:creationId xmlns:a16="http://schemas.microsoft.com/office/drawing/2014/main" id="{B843670D-7CAA-4CB6-93DC-A358EE69F3B5}"/>
              </a:ext>
            </a:extLst>
          </p:cNvPr>
          <p:cNvPicPr>
            <a:picLocks noChangeAspect="1"/>
          </p:cNvPicPr>
          <p:nvPr/>
        </p:nvPicPr>
        <p:blipFill rotWithShape="1">
          <a:blip r:embed="rId3"/>
          <a:srcRect t="8747" b="15131"/>
          <a:stretch/>
        </p:blipFill>
        <p:spPr>
          <a:xfrm>
            <a:off x="5153067" y="4928133"/>
            <a:ext cx="2787775" cy="1559293"/>
          </a:xfrm>
          <a:prstGeom prst="rect">
            <a:avLst/>
          </a:prstGeom>
        </p:spPr>
      </p:pic>
      <p:pic>
        <p:nvPicPr>
          <p:cNvPr id="11" name="Picture 10">
            <a:extLst>
              <a:ext uri="{FF2B5EF4-FFF2-40B4-BE49-F238E27FC236}">
                <a16:creationId xmlns:a16="http://schemas.microsoft.com/office/drawing/2014/main" id="{33E2C090-B4BB-4867-A4FA-0FA3FCCB0299}"/>
              </a:ext>
            </a:extLst>
          </p:cNvPr>
          <p:cNvPicPr>
            <a:picLocks noChangeAspect="1"/>
          </p:cNvPicPr>
          <p:nvPr/>
        </p:nvPicPr>
        <p:blipFill>
          <a:blip r:embed="rId4"/>
          <a:stretch>
            <a:fillRect/>
          </a:stretch>
        </p:blipFill>
        <p:spPr>
          <a:xfrm>
            <a:off x="56065" y="2958385"/>
            <a:ext cx="1406975" cy="1406975"/>
          </a:xfrm>
          <a:prstGeom prst="rect">
            <a:avLst/>
          </a:prstGeom>
        </p:spPr>
      </p:pic>
      <p:pic>
        <p:nvPicPr>
          <p:cNvPr id="13" name="Picture 12">
            <a:extLst>
              <a:ext uri="{FF2B5EF4-FFF2-40B4-BE49-F238E27FC236}">
                <a16:creationId xmlns:a16="http://schemas.microsoft.com/office/drawing/2014/main" id="{E120F994-CAD4-4CEC-8C73-36A98E80C598}"/>
              </a:ext>
            </a:extLst>
          </p:cNvPr>
          <p:cNvPicPr>
            <a:picLocks noChangeAspect="1"/>
          </p:cNvPicPr>
          <p:nvPr/>
        </p:nvPicPr>
        <p:blipFill>
          <a:blip r:embed="rId5"/>
          <a:stretch>
            <a:fillRect/>
          </a:stretch>
        </p:blipFill>
        <p:spPr>
          <a:xfrm>
            <a:off x="9539138" y="1472664"/>
            <a:ext cx="3143250" cy="1457325"/>
          </a:xfrm>
          <a:prstGeom prst="rect">
            <a:avLst/>
          </a:prstGeom>
        </p:spPr>
      </p:pic>
      <p:pic>
        <p:nvPicPr>
          <p:cNvPr id="15" name="Picture 14">
            <a:extLst>
              <a:ext uri="{FF2B5EF4-FFF2-40B4-BE49-F238E27FC236}">
                <a16:creationId xmlns:a16="http://schemas.microsoft.com/office/drawing/2014/main" id="{F8116971-2B3B-42E7-B50F-4AC4FB15F18B}"/>
              </a:ext>
            </a:extLst>
          </p:cNvPr>
          <p:cNvPicPr>
            <a:picLocks noChangeAspect="1"/>
          </p:cNvPicPr>
          <p:nvPr/>
        </p:nvPicPr>
        <p:blipFill>
          <a:blip r:embed="rId6"/>
          <a:stretch>
            <a:fillRect/>
          </a:stretch>
        </p:blipFill>
        <p:spPr>
          <a:xfrm>
            <a:off x="9539138" y="4033114"/>
            <a:ext cx="3143250" cy="1790038"/>
          </a:xfrm>
          <a:prstGeom prst="rect">
            <a:avLst/>
          </a:prstGeom>
        </p:spPr>
      </p:pic>
      <p:pic>
        <p:nvPicPr>
          <p:cNvPr id="17" name="Picture 16">
            <a:extLst>
              <a:ext uri="{FF2B5EF4-FFF2-40B4-BE49-F238E27FC236}">
                <a16:creationId xmlns:a16="http://schemas.microsoft.com/office/drawing/2014/main" id="{88C491C6-A931-4143-8937-81A480E1C280}"/>
              </a:ext>
            </a:extLst>
          </p:cNvPr>
          <p:cNvPicPr>
            <a:picLocks noChangeAspect="1"/>
          </p:cNvPicPr>
          <p:nvPr/>
        </p:nvPicPr>
        <p:blipFill rotWithShape="1">
          <a:blip r:embed="rId7"/>
          <a:srcRect b="7433"/>
          <a:stretch/>
        </p:blipFill>
        <p:spPr>
          <a:xfrm>
            <a:off x="1962400" y="2482880"/>
            <a:ext cx="2524125" cy="1675233"/>
          </a:xfrm>
          <a:prstGeom prst="rect">
            <a:avLst/>
          </a:prstGeom>
        </p:spPr>
      </p:pic>
      <p:sp>
        <p:nvSpPr>
          <p:cNvPr id="18" name="Arrow: Right 17">
            <a:extLst>
              <a:ext uri="{FF2B5EF4-FFF2-40B4-BE49-F238E27FC236}">
                <a16:creationId xmlns:a16="http://schemas.microsoft.com/office/drawing/2014/main" id="{D11385F3-58DA-4938-BBCD-C03E1FD83261}"/>
              </a:ext>
            </a:extLst>
          </p:cNvPr>
          <p:cNvSpPr/>
          <p:nvPr/>
        </p:nvSpPr>
        <p:spPr>
          <a:xfrm>
            <a:off x="1566611" y="3661872"/>
            <a:ext cx="462013" cy="14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65AB65F4-2188-452D-8026-03BC09D7148F}"/>
              </a:ext>
            </a:extLst>
          </p:cNvPr>
          <p:cNvSpPr/>
          <p:nvPr/>
        </p:nvSpPr>
        <p:spPr>
          <a:xfrm>
            <a:off x="4149640" y="3664008"/>
            <a:ext cx="462013" cy="14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787DBBB7-5EB6-47FF-B709-0FFE48E9F237}"/>
              </a:ext>
            </a:extLst>
          </p:cNvPr>
          <p:cNvSpPr/>
          <p:nvPr/>
        </p:nvSpPr>
        <p:spPr>
          <a:xfrm rot="19645573">
            <a:off x="8535676" y="2760596"/>
            <a:ext cx="1680653" cy="287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E3CF57-8EC0-45BB-86A2-6B8481BCCF0F}"/>
              </a:ext>
            </a:extLst>
          </p:cNvPr>
          <p:cNvSpPr/>
          <p:nvPr/>
        </p:nvSpPr>
        <p:spPr>
          <a:xfrm rot="1712731">
            <a:off x="8582346" y="4172198"/>
            <a:ext cx="1680653" cy="287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057C9B3-9327-4A24-884F-E4F9BD8673B2}"/>
              </a:ext>
            </a:extLst>
          </p:cNvPr>
          <p:cNvSpPr txBox="1"/>
          <p:nvPr/>
        </p:nvSpPr>
        <p:spPr>
          <a:xfrm>
            <a:off x="244600" y="4211471"/>
            <a:ext cx="1029903" cy="307777"/>
          </a:xfrm>
          <a:prstGeom prst="rect">
            <a:avLst/>
          </a:prstGeom>
          <a:noFill/>
        </p:spPr>
        <p:txBody>
          <a:bodyPr wrap="square" rtlCol="0">
            <a:spAutoFit/>
          </a:bodyPr>
          <a:lstStyle/>
          <a:p>
            <a:r>
              <a:rPr lang="en-IN" dirty="0">
                <a:solidFill>
                  <a:schemeClr val="bg2"/>
                </a:solidFill>
                <a:latin typeface="DM Sans" panose="020B0604020202020204" charset="0"/>
              </a:rPr>
              <a:t>Userbase</a:t>
            </a:r>
          </a:p>
        </p:txBody>
      </p:sp>
      <p:sp>
        <p:nvSpPr>
          <p:cNvPr id="26" name="TextBox 25">
            <a:extLst>
              <a:ext uri="{FF2B5EF4-FFF2-40B4-BE49-F238E27FC236}">
                <a16:creationId xmlns:a16="http://schemas.microsoft.com/office/drawing/2014/main" id="{B47288FB-46CB-4749-B896-C02F78D765C5}"/>
              </a:ext>
            </a:extLst>
          </p:cNvPr>
          <p:cNvSpPr txBox="1"/>
          <p:nvPr/>
        </p:nvSpPr>
        <p:spPr>
          <a:xfrm>
            <a:off x="2535733" y="4062697"/>
            <a:ext cx="1377457" cy="307777"/>
          </a:xfrm>
          <a:prstGeom prst="rect">
            <a:avLst/>
          </a:prstGeom>
          <a:noFill/>
        </p:spPr>
        <p:txBody>
          <a:bodyPr wrap="square" rtlCol="0">
            <a:spAutoFit/>
          </a:bodyPr>
          <a:lstStyle/>
          <a:p>
            <a:r>
              <a:rPr lang="en-IN" dirty="0">
                <a:solidFill>
                  <a:schemeClr val="bg2"/>
                </a:solidFill>
                <a:latin typeface="DM Sans" panose="020B0604020202020204" charset="0"/>
              </a:rPr>
              <a:t>Load Balancer</a:t>
            </a:r>
          </a:p>
        </p:txBody>
      </p:sp>
      <p:sp>
        <p:nvSpPr>
          <p:cNvPr id="27" name="TextBox 26">
            <a:extLst>
              <a:ext uri="{FF2B5EF4-FFF2-40B4-BE49-F238E27FC236}">
                <a16:creationId xmlns:a16="http://schemas.microsoft.com/office/drawing/2014/main" id="{AAC8A1FF-327E-4BFA-A307-6320BBE8BD2D}"/>
              </a:ext>
            </a:extLst>
          </p:cNvPr>
          <p:cNvSpPr txBox="1"/>
          <p:nvPr/>
        </p:nvSpPr>
        <p:spPr>
          <a:xfrm>
            <a:off x="6025413" y="6534767"/>
            <a:ext cx="2165685" cy="307777"/>
          </a:xfrm>
          <a:prstGeom prst="rect">
            <a:avLst/>
          </a:prstGeom>
          <a:noFill/>
        </p:spPr>
        <p:txBody>
          <a:bodyPr wrap="square" rtlCol="0">
            <a:spAutoFit/>
          </a:bodyPr>
          <a:lstStyle/>
          <a:p>
            <a:r>
              <a:rPr lang="en-IN" dirty="0">
                <a:solidFill>
                  <a:schemeClr val="bg2"/>
                </a:solidFill>
                <a:latin typeface="DM Sans" panose="020B0604020202020204" charset="0"/>
              </a:rPr>
              <a:t>Servers</a:t>
            </a:r>
          </a:p>
        </p:txBody>
      </p:sp>
      <p:sp>
        <p:nvSpPr>
          <p:cNvPr id="28" name="TextBox 27">
            <a:extLst>
              <a:ext uri="{FF2B5EF4-FFF2-40B4-BE49-F238E27FC236}">
                <a16:creationId xmlns:a16="http://schemas.microsoft.com/office/drawing/2014/main" id="{BF1EE002-9721-437C-8D5C-69FE09775BAB}"/>
              </a:ext>
            </a:extLst>
          </p:cNvPr>
          <p:cNvSpPr txBox="1"/>
          <p:nvPr/>
        </p:nvSpPr>
        <p:spPr>
          <a:xfrm>
            <a:off x="10723303" y="2859833"/>
            <a:ext cx="1468697" cy="307777"/>
          </a:xfrm>
          <a:prstGeom prst="rect">
            <a:avLst/>
          </a:prstGeom>
          <a:noFill/>
        </p:spPr>
        <p:txBody>
          <a:bodyPr wrap="square" rtlCol="0">
            <a:spAutoFit/>
          </a:bodyPr>
          <a:lstStyle/>
          <a:p>
            <a:r>
              <a:rPr lang="en-IN" dirty="0">
                <a:solidFill>
                  <a:schemeClr val="bg2"/>
                </a:solidFill>
                <a:latin typeface="DM Sans" panose="020B0604020202020204" charset="0"/>
              </a:rPr>
              <a:t>Database</a:t>
            </a:r>
          </a:p>
        </p:txBody>
      </p:sp>
      <p:sp>
        <p:nvSpPr>
          <p:cNvPr id="29" name="TextBox 28">
            <a:extLst>
              <a:ext uri="{FF2B5EF4-FFF2-40B4-BE49-F238E27FC236}">
                <a16:creationId xmlns:a16="http://schemas.microsoft.com/office/drawing/2014/main" id="{365D260A-B780-4817-BB72-2E0E9A0BE8C7}"/>
              </a:ext>
            </a:extLst>
          </p:cNvPr>
          <p:cNvSpPr txBox="1"/>
          <p:nvPr/>
        </p:nvSpPr>
        <p:spPr>
          <a:xfrm>
            <a:off x="10574196" y="5669263"/>
            <a:ext cx="1212783" cy="307777"/>
          </a:xfrm>
          <a:prstGeom prst="rect">
            <a:avLst/>
          </a:prstGeom>
          <a:noFill/>
        </p:spPr>
        <p:txBody>
          <a:bodyPr wrap="square" rtlCol="0">
            <a:spAutoFit/>
          </a:bodyPr>
          <a:lstStyle/>
          <a:p>
            <a:r>
              <a:rPr lang="en-IN" dirty="0">
                <a:solidFill>
                  <a:schemeClr val="bg2"/>
                </a:solidFill>
                <a:latin typeface="DM Sans" panose="020B0604020202020204" charset="0"/>
              </a:rPr>
              <a:t>File System</a:t>
            </a:r>
          </a:p>
        </p:txBody>
      </p:sp>
    </p:spTree>
    <p:extLst>
      <p:ext uri="{BB962C8B-B14F-4D97-AF65-F5344CB8AC3E}">
        <p14:creationId xmlns:p14="http://schemas.microsoft.com/office/powerpoint/2010/main" val="420277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735538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Implementation in Azure</a:t>
            </a:r>
            <a:endParaRPr dirty="0"/>
          </a:p>
        </p:txBody>
      </p:sp>
      <p:pic>
        <p:nvPicPr>
          <p:cNvPr id="6" name="Picture 5">
            <a:extLst>
              <a:ext uri="{FF2B5EF4-FFF2-40B4-BE49-F238E27FC236}">
                <a16:creationId xmlns:a16="http://schemas.microsoft.com/office/drawing/2014/main" id="{10EF6AF3-F9E3-46A8-AA62-A1301001EA10}"/>
              </a:ext>
            </a:extLst>
          </p:cNvPr>
          <p:cNvPicPr>
            <a:picLocks noChangeAspect="1"/>
          </p:cNvPicPr>
          <p:nvPr/>
        </p:nvPicPr>
        <p:blipFill>
          <a:blip r:embed="rId3"/>
          <a:stretch>
            <a:fillRect/>
          </a:stretch>
        </p:blipFill>
        <p:spPr>
          <a:xfrm>
            <a:off x="551222" y="3913496"/>
            <a:ext cx="1571625" cy="728663"/>
          </a:xfrm>
          <a:prstGeom prst="rect">
            <a:avLst/>
          </a:prstGeom>
        </p:spPr>
      </p:pic>
      <p:pic>
        <p:nvPicPr>
          <p:cNvPr id="10" name="Picture 9">
            <a:extLst>
              <a:ext uri="{FF2B5EF4-FFF2-40B4-BE49-F238E27FC236}">
                <a16:creationId xmlns:a16="http://schemas.microsoft.com/office/drawing/2014/main" id="{E8A8EF15-6BF6-4B98-85DD-BE9C918B524F}"/>
              </a:ext>
            </a:extLst>
          </p:cNvPr>
          <p:cNvPicPr>
            <a:picLocks noChangeAspect="1"/>
          </p:cNvPicPr>
          <p:nvPr/>
        </p:nvPicPr>
        <p:blipFill>
          <a:blip r:embed="rId4"/>
          <a:stretch>
            <a:fillRect/>
          </a:stretch>
        </p:blipFill>
        <p:spPr>
          <a:xfrm>
            <a:off x="812735" y="1752245"/>
            <a:ext cx="1048601" cy="922690"/>
          </a:xfrm>
          <a:prstGeom prst="rect">
            <a:avLst/>
          </a:prstGeom>
        </p:spPr>
      </p:pic>
      <p:pic>
        <p:nvPicPr>
          <p:cNvPr id="16" name="Picture 15">
            <a:extLst>
              <a:ext uri="{FF2B5EF4-FFF2-40B4-BE49-F238E27FC236}">
                <a16:creationId xmlns:a16="http://schemas.microsoft.com/office/drawing/2014/main" id="{EBE35060-091A-43CF-84CB-DD43BD8408F8}"/>
              </a:ext>
            </a:extLst>
          </p:cNvPr>
          <p:cNvPicPr>
            <a:picLocks noChangeAspect="1"/>
          </p:cNvPicPr>
          <p:nvPr/>
        </p:nvPicPr>
        <p:blipFill rotWithShape="1">
          <a:blip r:embed="rId5"/>
          <a:srcRect t="26100" b="9718"/>
          <a:stretch/>
        </p:blipFill>
        <p:spPr>
          <a:xfrm>
            <a:off x="364498" y="2721706"/>
            <a:ext cx="1819762" cy="837398"/>
          </a:xfrm>
          <a:prstGeom prst="rect">
            <a:avLst/>
          </a:prstGeom>
        </p:spPr>
      </p:pic>
      <p:pic>
        <p:nvPicPr>
          <p:cNvPr id="18" name="Picture 17">
            <a:extLst>
              <a:ext uri="{FF2B5EF4-FFF2-40B4-BE49-F238E27FC236}">
                <a16:creationId xmlns:a16="http://schemas.microsoft.com/office/drawing/2014/main" id="{CFB43C29-3504-4E42-87D0-419F91085A22}"/>
              </a:ext>
            </a:extLst>
          </p:cNvPr>
          <p:cNvPicPr>
            <a:picLocks noChangeAspect="1"/>
          </p:cNvPicPr>
          <p:nvPr/>
        </p:nvPicPr>
        <p:blipFill>
          <a:blip r:embed="rId6"/>
          <a:stretch>
            <a:fillRect/>
          </a:stretch>
        </p:blipFill>
        <p:spPr>
          <a:xfrm>
            <a:off x="551222" y="4983130"/>
            <a:ext cx="1470444" cy="837398"/>
          </a:xfrm>
          <a:prstGeom prst="rect">
            <a:avLst/>
          </a:prstGeom>
        </p:spPr>
      </p:pic>
      <p:sp>
        <p:nvSpPr>
          <p:cNvPr id="20" name="Google Shape;843;p33">
            <a:extLst>
              <a:ext uri="{FF2B5EF4-FFF2-40B4-BE49-F238E27FC236}">
                <a16:creationId xmlns:a16="http://schemas.microsoft.com/office/drawing/2014/main" id="{A5686DD7-1E1B-408D-8256-A962B0CCDEA8}"/>
              </a:ext>
            </a:extLst>
          </p:cNvPr>
          <p:cNvSpPr txBox="1">
            <a:spLocks/>
          </p:cNvSpPr>
          <p:nvPr/>
        </p:nvSpPr>
        <p:spPr>
          <a:xfrm>
            <a:off x="1973951" y="1940965"/>
            <a:ext cx="1405038"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Server</a:t>
            </a:r>
          </a:p>
        </p:txBody>
      </p:sp>
      <p:sp>
        <p:nvSpPr>
          <p:cNvPr id="21" name="Google Shape;843;p33">
            <a:extLst>
              <a:ext uri="{FF2B5EF4-FFF2-40B4-BE49-F238E27FC236}">
                <a16:creationId xmlns:a16="http://schemas.microsoft.com/office/drawing/2014/main" id="{97B57FF1-CC91-46A4-8CBC-9D177C523722}"/>
              </a:ext>
            </a:extLst>
          </p:cNvPr>
          <p:cNvSpPr txBox="1">
            <a:spLocks/>
          </p:cNvSpPr>
          <p:nvPr/>
        </p:nvSpPr>
        <p:spPr>
          <a:xfrm>
            <a:off x="2122847" y="5007622"/>
            <a:ext cx="2127816"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File System</a:t>
            </a:r>
          </a:p>
        </p:txBody>
      </p:sp>
      <p:sp>
        <p:nvSpPr>
          <p:cNvPr id="22" name="Google Shape;843;p33">
            <a:extLst>
              <a:ext uri="{FF2B5EF4-FFF2-40B4-BE49-F238E27FC236}">
                <a16:creationId xmlns:a16="http://schemas.microsoft.com/office/drawing/2014/main" id="{D9A169D6-49FD-49EC-A990-716C5ED3E543}"/>
              </a:ext>
            </a:extLst>
          </p:cNvPr>
          <p:cNvSpPr txBox="1">
            <a:spLocks/>
          </p:cNvSpPr>
          <p:nvPr/>
        </p:nvSpPr>
        <p:spPr>
          <a:xfrm>
            <a:off x="1973951" y="3924567"/>
            <a:ext cx="167402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Database</a:t>
            </a:r>
          </a:p>
        </p:txBody>
      </p:sp>
      <p:sp>
        <p:nvSpPr>
          <p:cNvPr id="23" name="Google Shape;843;p33">
            <a:extLst>
              <a:ext uri="{FF2B5EF4-FFF2-40B4-BE49-F238E27FC236}">
                <a16:creationId xmlns:a16="http://schemas.microsoft.com/office/drawing/2014/main" id="{C6EFFC88-FEB9-456F-9C71-95E6D680D762}"/>
              </a:ext>
            </a:extLst>
          </p:cNvPr>
          <p:cNvSpPr txBox="1">
            <a:spLocks/>
          </p:cNvSpPr>
          <p:nvPr/>
        </p:nvSpPr>
        <p:spPr>
          <a:xfrm>
            <a:off x="1973951" y="2913328"/>
            <a:ext cx="240554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Load Balancer</a:t>
            </a:r>
          </a:p>
        </p:txBody>
      </p:sp>
      <p:pic>
        <p:nvPicPr>
          <p:cNvPr id="24" name="Picture 23">
            <a:extLst>
              <a:ext uri="{FF2B5EF4-FFF2-40B4-BE49-F238E27FC236}">
                <a16:creationId xmlns:a16="http://schemas.microsoft.com/office/drawing/2014/main" id="{AEB7F4BD-30A1-4C11-834C-3A66CFCB7892}"/>
              </a:ext>
            </a:extLst>
          </p:cNvPr>
          <p:cNvPicPr>
            <a:picLocks noChangeAspect="1"/>
          </p:cNvPicPr>
          <p:nvPr/>
        </p:nvPicPr>
        <p:blipFill>
          <a:blip r:embed="rId7"/>
          <a:stretch>
            <a:fillRect/>
          </a:stretch>
        </p:blipFill>
        <p:spPr>
          <a:xfrm>
            <a:off x="7371836" y="1713160"/>
            <a:ext cx="764795" cy="764795"/>
          </a:xfrm>
          <a:prstGeom prst="rect">
            <a:avLst/>
          </a:prstGeom>
        </p:spPr>
      </p:pic>
      <p:pic>
        <p:nvPicPr>
          <p:cNvPr id="26" name="Picture 25">
            <a:extLst>
              <a:ext uri="{FF2B5EF4-FFF2-40B4-BE49-F238E27FC236}">
                <a16:creationId xmlns:a16="http://schemas.microsoft.com/office/drawing/2014/main" id="{7F74A439-E976-405C-AADA-0953B84F0A34}"/>
              </a:ext>
            </a:extLst>
          </p:cNvPr>
          <p:cNvPicPr>
            <a:picLocks noChangeAspect="1"/>
          </p:cNvPicPr>
          <p:nvPr/>
        </p:nvPicPr>
        <p:blipFill>
          <a:blip r:embed="rId8"/>
          <a:stretch>
            <a:fillRect/>
          </a:stretch>
        </p:blipFill>
        <p:spPr>
          <a:xfrm>
            <a:off x="7062320" y="2872609"/>
            <a:ext cx="1444091" cy="822390"/>
          </a:xfrm>
          <a:prstGeom prst="rect">
            <a:avLst/>
          </a:prstGeom>
        </p:spPr>
      </p:pic>
      <p:pic>
        <p:nvPicPr>
          <p:cNvPr id="28" name="Picture 27">
            <a:extLst>
              <a:ext uri="{FF2B5EF4-FFF2-40B4-BE49-F238E27FC236}">
                <a16:creationId xmlns:a16="http://schemas.microsoft.com/office/drawing/2014/main" id="{0446BBAE-A6B8-47B0-8ACD-79C2E281789A}"/>
              </a:ext>
            </a:extLst>
          </p:cNvPr>
          <p:cNvPicPr>
            <a:picLocks noChangeAspect="1"/>
          </p:cNvPicPr>
          <p:nvPr/>
        </p:nvPicPr>
        <p:blipFill>
          <a:blip r:embed="rId9"/>
          <a:stretch>
            <a:fillRect/>
          </a:stretch>
        </p:blipFill>
        <p:spPr>
          <a:xfrm>
            <a:off x="7411453" y="4050568"/>
            <a:ext cx="745827" cy="745827"/>
          </a:xfrm>
          <a:prstGeom prst="rect">
            <a:avLst/>
          </a:prstGeom>
        </p:spPr>
      </p:pic>
      <p:pic>
        <p:nvPicPr>
          <p:cNvPr id="30" name="Picture 29">
            <a:extLst>
              <a:ext uri="{FF2B5EF4-FFF2-40B4-BE49-F238E27FC236}">
                <a16:creationId xmlns:a16="http://schemas.microsoft.com/office/drawing/2014/main" id="{803BC972-BD0D-478D-8B7C-AC93BCA6ABBB}"/>
              </a:ext>
            </a:extLst>
          </p:cNvPr>
          <p:cNvPicPr>
            <a:picLocks noChangeAspect="1"/>
          </p:cNvPicPr>
          <p:nvPr/>
        </p:nvPicPr>
        <p:blipFill>
          <a:blip r:embed="rId10"/>
          <a:stretch>
            <a:fillRect/>
          </a:stretch>
        </p:blipFill>
        <p:spPr>
          <a:xfrm>
            <a:off x="7371836" y="4874327"/>
            <a:ext cx="946201" cy="946201"/>
          </a:xfrm>
          <a:prstGeom prst="rect">
            <a:avLst/>
          </a:prstGeom>
        </p:spPr>
      </p:pic>
      <p:sp>
        <p:nvSpPr>
          <p:cNvPr id="32" name="Google Shape;843;p33">
            <a:extLst>
              <a:ext uri="{FF2B5EF4-FFF2-40B4-BE49-F238E27FC236}">
                <a16:creationId xmlns:a16="http://schemas.microsoft.com/office/drawing/2014/main" id="{11BE9AEE-03AF-4007-B4B1-F1FBCA8F0223}"/>
              </a:ext>
            </a:extLst>
          </p:cNvPr>
          <p:cNvSpPr txBox="1">
            <a:spLocks/>
          </p:cNvSpPr>
          <p:nvPr/>
        </p:nvSpPr>
        <p:spPr>
          <a:xfrm>
            <a:off x="8544026" y="5098379"/>
            <a:ext cx="2217017"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Blob Storage</a:t>
            </a:r>
          </a:p>
        </p:txBody>
      </p:sp>
      <p:sp>
        <p:nvSpPr>
          <p:cNvPr id="33" name="Google Shape;843;p33">
            <a:extLst>
              <a:ext uri="{FF2B5EF4-FFF2-40B4-BE49-F238E27FC236}">
                <a16:creationId xmlns:a16="http://schemas.microsoft.com/office/drawing/2014/main" id="{529E8AEA-0BF6-407E-A878-0E63B17DEC51}"/>
              </a:ext>
            </a:extLst>
          </p:cNvPr>
          <p:cNvSpPr txBox="1">
            <a:spLocks/>
          </p:cNvSpPr>
          <p:nvPr/>
        </p:nvSpPr>
        <p:spPr>
          <a:xfrm>
            <a:off x="8506411" y="2740969"/>
            <a:ext cx="3246035"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Azure Load Balancer &amp; Auto-Scaling</a:t>
            </a:r>
          </a:p>
        </p:txBody>
      </p:sp>
      <p:sp>
        <p:nvSpPr>
          <p:cNvPr id="34" name="Google Shape;843;p33">
            <a:extLst>
              <a:ext uri="{FF2B5EF4-FFF2-40B4-BE49-F238E27FC236}">
                <a16:creationId xmlns:a16="http://schemas.microsoft.com/office/drawing/2014/main" id="{8D0A1CF8-C98E-4181-8BB3-05CE9445C1EF}"/>
              </a:ext>
            </a:extLst>
          </p:cNvPr>
          <p:cNvSpPr txBox="1">
            <a:spLocks/>
          </p:cNvSpPr>
          <p:nvPr/>
        </p:nvSpPr>
        <p:spPr>
          <a:xfrm>
            <a:off x="8544027" y="4087401"/>
            <a:ext cx="281378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MySQL Database</a:t>
            </a:r>
          </a:p>
        </p:txBody>
      </p:sp>
      <p:sp>
        <p:nvSpPr>
          <p:cNvPr id="35" name="Google Shape;843;p33">
            <a:extLst>
              <a:ext uri="{FF2B5EF4-FFF2-40B4-BE49-F238E27FC236}">
                <a16:creationId xmlns:a16="http://schemas.microsoft.com/office/drawing/2014/main" id="{7AA595F2-D887-4BDD-947E-7B39D8E0BDC9}"/>
              </a:ext>
            </a:extLst>
          </p:cNvPr>
          <p:cNvSpPr txBox="1">
            <a:spLocks/>
          </p:cNvSpPr>
          <p:nvPr/>
        </p:nvSpPr>
        <p:spPr>
          <a:xfrm>
            <a:off x="8508211" y="1739415"/>
            <a:ext cx="2060328"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l">
              <a:spcAft>
                <a:spcPts val="2100"/>
              </a:spcAft>
              <a:buFont typeface="DM Sans"/>
              <a:buNone/>
            </a:pPr>
            <a:r>
              <a:rPr lang="en-IN" sz="2400" dirty="0"/>
              <a:t>App Service</a:t>
            </a:r>
          </a:p>
        </p:txBody>
      </p:sp>
      <p:sp>
        <p:nvSpPr>
          <p:cNvPr id="31" name="Arrow: Right 30">
            <a:extLst>
              <a:ext uri="{FF2B5EF4-FFF2-40B4-BE49-F238E27FC236}">
                <a16:creationId xmlns:a16="http://schemas.microsoft.com/office/drawing/2014/main" id="{569A3A67-F479-4D8D-85EF-74DA9A7CFC69}"/>
              </a:ext>
            </a:extLst>
          </p:cNvPr>
          <p:cNvSpPr/>
          <p:nvPr/>
        </p:nvSpPr>
        <p:spPr>
          <a:xfrm>
            <a:off x="4379495" y="2831813"/>
            <a:ext cx="2747897" cy="184564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8825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364074" y="323402"/>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App Service</a:t>
            </a:r>
            <a:endParaRPr dirty="0"/>
          </a:p>
        </p:txBody>
      </p:sp>
      <p:pic>
        <p:nvPicPr>
          <p:cNvPr id="4" name="Picture 3">
            <a:extLst>
              <a:ext uri="{FF2B5EF4-FFF2-40B4-BE49-F238E27FC236}">
                <a16:creationId xmlns:a16="http://schemas.microsoft.com/office/drawing/2014/main" id="{0C2592C1-C24A-475C-A6F9-2ECAA1D5C485}"/>
              </a:ext>
            </a:extLst>
          </p:cNvPr>
          <p:cNvPicPr>
            <a:picLocks noChangeAspect="1"/>
          </p:cNvPicPr>
          <p:nvPr/>
        </p:nvPicPr>
        <p:blipFill>
          <a:blip r:embed="rId3"/>
          <a:stretch>
            <a:fillRect/>
          </a:stretch>
        </p:blipFill>
        <p:spPr>
          <a:xfrm>
            <a:off x="4172577" y="1924252"/>
            <a:ext cx="3846846" cy="3846846"/>
          </a:xfrm>
          <a:prstGeom prst="rect">
            <a:avLst/>
          </a:prstGeom>
        </p:spPr>
      </p:pic>
    </p:spTree>
    <p:extLst>
      <p:ext uri="{BB962C8B-B14F-4D97-AF65-F5344CB8AC3E}">
        <p14:creationId xmlns:p14="http://schemas.microsoft.com/office/powerpoint/2010/main" val="1161919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Compute Domain</a:t>
            </a:r>
            <a:endParaRPr dirty="0"/>
          </a:p>
        </p:txBody>
      </p:sp>
      <p:pic>
        <p:nvPicPr>
          <p:cNvPr id="4" name="Picture 3">
            <a:extLst>
              <a:ext uri="{FF2B5EF4-FFF2-40B4-BE49-F238E27FC236}">
                <a16:creationId xmlns:a16="http://schemas.microsoft.com/office/drawing/2014/main" id="{B8F73E26-6420-49DD-B6A2-4CEC6CC0AD32}"/>
              </a:ext>
            </a:extLst>
          </p:cNvPr>
          <p:cNvPicPr>
            <a:picLocks noChangeAspect="1"/>
          </p:cNvPicPr>
          <p:nvPr/>
        </p:nvPicPr>
        <p:blipFill>
          <a:blip r:embed="rId3"/>
          <a:stretch>
            <a:fillRect/>
          </a:stretch>
        </p:blipFill>
        <p:spPr>
          <a:xfrm>
            <a:off x="682391" y="1915424"/>
            <a:ext cx="2576563" cy="2576563"/>
          </a:xfrm>
          <a:prstGeom prst="rect">
            <a:avLst/>
          </a:prstGeom>
        </p:spPr>
      </p:pic>
      <p:pic>
        <p:nvPicPr>
          <p:cNvPr id="6" name="Picture 5">
            <a:extLst>
              <a:ext uri="{FF2B5EF4-FFF2-40B4-BE49-F238E27FC236}">
                <a16:creationId xmlns:a16="http://schemas.microsoft.com/office/drawing/2014/main" id="{EDC05F9C-8EC2-4855-9396-5D71F129B41D}"/>
              </a:ext>
            </a:extLst>
          </p:cNvPr>
          <p:cNvPicPr>
            <a:picLocks noChangeAspect="1"/>
          </p:cNvPicPr>
          <p:nvPr/>
        </p:nvPicPr>
        <p:blipFill>
          <a:blip r:embed="rId4"/>
          <a:stretch>
            <a:fillRect/>
          </a:stretch>
        </p:blipFill>
        <p:spPr>
          <a:xfrm>
            <a:off x="5035469" y="2029448"/>
            <a:ext cx="2348513" cy="2348513"/>
          </a:xfrm>
          <a:prstGeom prst="rect">
            <a:avLst/>
          </a:prstGeom>
        </p:spPr>
      </p:pic>
      <p:pic>
        <p:nvPicPr>
          <p:cNvPr id="8" name="Picture 7">
            <a:extLst>
              <a:ext uri="{FF2B5EF4-FFF2-40B4-BE49-F238E27FC236}">
                <a16:creationId xmlns:a16="http://schemas.microsoft.com/office/drawing/2014/main" id="{7211272F-A9D4-4E4D-93CE-EC0B1D2F84C8}"/>
              </a:ext>
            </a:extLst>
          </p:cNvPr>
          <p:cNvPicPr>
            <a:picLocks noChangeAspect="1"/>
          </p:cNvPicPr>
          <p:nvPr/>
        </p:nvPicPr>
        <p:blipFill>
          <a:blip r:embed="rId5"/>
          <a:stretch>
            <a:fillRect/>
          </a:stretch>
        </p:blipFill>
        <p:spPr>
          <a:xfrm>
            <a:off x="8315656" y="1636295"/>
            <a:ext cx="3193953" cy="3193953"/>
          </a:xfrm>
          <a:prstGeom prst="rect">
            <a:avLst/>
          </a:prstGeom>
        </p:spPr>
      </p:pic>
      <p:sp>
        <p:nvSpPr>
          <p:cNvPr id="9" name="TextBox 8">
            <a:extLst>
              <a:ext uri="{FF2B5EF4-FFF2-40B4-BE49-F238E27FC236}">
                <a16:creationId xmlns:a16="http://schemas.microsoft.com/office/drawing/2014/main" id="{A0DCC61F-CD7F-41F8-8A61-333357B80E41}"/>
              </a:ext>
            </a:extLst>
          </p:cNvPr>
          <p:cNvSpPr txBox="1"/>
          <p:nvPr/>
        </p:nvSpPr>
        <p:spPr>
          <a:xfrm>
            <a:off x="923095" y="4630193"/>
            <a:ext cx="2209800" cy="400110"/>
          </a:xfrm>
          <a:prstGeom prst="rect">
            <a:avLst/>
          </a:prstGeom>
          <a:noFill/>
        </p:spPr>
        <p:txBody>
          <a:bodyPr wrap="square" rtlCol="0">
            <a:spAutoFit/>
          </a:bodyPr>
          <a:lstStyle/>
          <a:p>
            <a:r>
              <a:rPr lang="en-IN" sz="2000" b="1" dirty="0">
                <a:solidFill>
                  <a:schemeClr val="bg2"/>
                </a:solidFill>
                <a:latin typeface="DM Sans" panose="020B0604020202020204" charset="0"/>
              </a:rPr>
              <a:t>Virtual Machine</a:t>
            </a:r>
          </a:p>
        </p:txBody>
      </p:sp>
      <p:sp>
        <p:nvSpPr>
          <p:cNvPr id="11" name="TextBox 10">
            <a:extLst>
              <a:ext uri="{FF2B5EF4-FFF2-40B4-BE49-F238E27FC236}">
                <a16:creationId xmlns:a16="http://schemas.microsoft.com/office/drawing/2014/main" id="{2030E8C1-C79B-47CD-BDFF-E04E48FA0091}"/>
              </a:ext>
            </a:extLst>
          </p:cNvPr>
          <p:cNvSpPr txBox="1"/>
          <p:nvPr/>
        </p:nvSpPr>
        <p:spPr>
          <a:xfrm>
            <a:off x="8731846" y="4630193"/>
            <a:ext cx="2209800" cy="400110"/>
          </a:xfrm>
          <a:prstGeom prst="rect">
            <a:avLst/>
          </a:prstGeom>
          <a:noFill/>
        </p:spPr>
        <p:txBody>
          <a:bodyPr wrap="square" rtlCol="0">
            <a:spAutoFit/>
          </a:bodyPr>
          <a:lstStyle/>
          <a:p>
            <a:pPr algn="ctr"/>
            <a:r>
              <a:rPr lang="en-IN" sz="2000" b="1" dirty="0">
                <a:solidFill>
                  <a:schemeClr val="bg2"/>
                </a:solidFill>
                <a:latin typeface="DM Sans" panose="020B0604020202020204" charset="0"/>
              </a:rPr>
              <a:t>Functions</a:t>
            </a:r>
          </a:p>
        </p:txBody>
      </p:sp>
      <p:sp>
        <p:nvSpPr>
          <p:cNvPr id="12" name="TextBox 11">
            <a:extLst>
              <a:ext uri="{FF2B5EF4-FFF2-40B4-BE49-F238E27FC236}">
                <a16:creationId xmlns:a16="http://schemas.microsoft.com/office/drawing/2014/main" id="{EFE6E021-E185-4318-AAF3-E21BFF9396FB}"/>
              </a:ext>
            </a:extLst>
          </p:cNvPr>
          <p:cNvSpPr txBox="1"/>
          <p:nvPr/>
        </p:nvSpPr>
        <p:spPr>
          <a:xfrm>
            <a:off x="5174182" y="4630193"/>
            <a:ext cx="2209800" cy="400110"/>
          </a:xfrm>
          <a:prstGeom prst="rect">
            <a:avLst/>
          </a:prstGeom>
          <a:noFill/>
        </p:spPr>
        <p:txBody>
          <a:bodyPr wrap="square" rtlCol="0">
            <a:spAutoFit/>
          </a:bodyPr>
          <a:lstStyle/>
          <a:p>
            <a:pPr algn="ctr"/>
            <a:r>
              <a:rPr lang="en-IN" sz="2000" b="1" dirty="0">
                <a:solidFill>
                  <a:schemeClr val="bg2"/>
                </a:solidFill>
                <a:latin typeface="DM Sans" panose="020B0604020202020204" charset="0"/>
              </a:rPr>
              <a:t>App Service</a:t>
            </a:r>
          </a:p>
        </p:txBody>
      </p:sp>
    </p:spTree>
    <p:extLst>
      <p:ext uri="{BB962C8B-B14F-4D97-AF65-F5344CB8AC3E}">
        <p14:creationId xmlns:p14="http://schemas.microsoft.com/office/powerpoint/2010/main" val="315635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Blob Storage</a:t>
            </a:r>
            <a:endParaRPr dirty="0"/>
          </a:p>
        </p:txBody>
      </p:sp>
      <p:pic>
        <p:nvPicPr>
          <p:cNvPr id="4" name="Picture 3">
            <a:extLst>
              <a:ext uri="{FF2B5EF4-FFF2-40B4-BE49-F238E27FC236}">
                <a16:creationId xmlns:a16="http://schemas.microsoft.com/office/drawing/2014/main" id="{B0BA4FEA-D864-4960-9223-8EE00EDCA474}"/>
              </a:ext>
            </a:extLst>
          </p:cNvPr>
          <p:cNvPicPr>
            <a:picLocks noChangeAspect="1"/>
          </p:cNvPicPr>
          <p:nvPr/>
        </p:nvPicPr>
        <p:blipFill>
          <a:blip r:embed="rId3"/>
          <a:stretch>
            <a:fillRect/>
          </a:stretch>
        </p:blipFill>
        <p:spPr>
          <a:xfrm>
            <a:off x="3943350" y="1353353"/>
            <a:ext cx="4305300" cy="4305300"/>
          </a:xfrm>
          <a:prstGeom prst="rect">
            <a:avLst/>
          </a:prstGeom>
        </p:spPr>
      </p:pic>
    </p:spTree>
    <p:extLst>
      <p:ext uri="{BB962C8B-B14F-4D97-AF65-F5344CB8AC3E}">
        <p14:creationId xmlns:p14="http://schemas.microsoft.com/office/powerpoint/2010/main" val="1338188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Storage Domain</a:t>
            </a:r>
            <a:endParaRPr dirty="0"/>
          </a:p>
        </p:txBody>
      </p:sp>
      <p:pic>
        <p:nvPicPr>
          <p:cNvPr id="4" name="Picture 3">
            <a:extLst>
              <a:ext uri="{FF2B5EF4-FFF2-40B4-BE49-F238E27FC236}">
                <a16:creationId xmlns:a16="http://schemas.microsoft.com/office/drawing/2014/main" id="{CF0FA57A-CEDB-4FC6-99C7-42FB499BAFFF}"/>
              </a:ext>
            </a:extLst>
          </p:cNvPr>
          <p:cNvPicPr>
            <a:picLocks noChangeAspect="1"/>
          </p:cNvPicPr>
          <p:nvPr/>
        </p:nvPicPr>
        <p:blipFill>
          <a:blip r:embed="rId3"/>
          <a:stretch>
            <a:fillRect/>
          </a:stretch>
        </p:blipFill>
        <p:spPr>
          <a:xfrm>
            <a:off x="478256" y="1651635"/>
            <a:ext cx="3554730" cy="3554730"/>
          </a:xfrm>
          <a:prstGeom prst="rect">
            <a:avLst/>
          </a:prstGeom>
        </p:spPr>
      </p:pic>
      <p:pic>
        <p:nvPicPr>
          <p:cNvPr id="5" name="Picture 4">
            <a:extLst>
              <a:ext uri="{FF2B5EF4-FFF2-40B4-BE49-F238E27FC236}">
                <a16:creationId xmlns:a16="http://schemas.microsoft.com/office/drawing/2014/main" id="{B85C7B35-6DBB-4540-9FB1-8A20B26AF3C8}"/>
              </a:ext>
            </a:extLst>
          </p:cNvPr>
          <p:cNvPicPr>
            <a:picLocks noChangeAspect="1"/>
          </p:cNvPicPr>
          <p:nvPr/>
        </p:nvPicPr>
        <p:blipFill>
          <a:blip r:embed="rId4"/>
          <a:stretch>
            <a:fillRect/>
          </a:stretch>
        </p:blipFill>
        <p:spPr>
          <a:xfrm>
            <a:off x="4962524" y="2135842"/>
            <a:ext cx="2903504" cy="2586315"/>
          </a:xfrm>
          <a:prstGeom prst="rect">
            <a:avLst/>
          </a:prstGeom>
        </p:spPr>
      </p:pic>
      <p:pic>
        <p:nvPicPr>
          <p:cNvPr id="7" name="Picture 6">
            <a:extLst>
              <a:ext uri="{FF2B5EF4-FFF2-40B4-BE49-F238E27FC236}">
                <a16:creationId xmlns:a16="http://schemas.microsoft.com/office/drawing/2014/main" id="{98950222-3EC4-4F2A-9159-1332B86D60AF}"/>
              </a:ext>
            </a:extLst>
          </p:cNvPr>
          <p:cNvPicPr>
            <a:picLocks noChangeAspect="1"/>
          </p:cNvPicPr>
          <p:nvPr/>
        </p:nvPicPr>
        <p:blipFill>
          <a:blip r:embed="rId5"/>
          <a:stretch>
            <a:fillRect/>
          </a:stretch>
        </p:blipFill>
        <p:spPr>
          <a:xfrm>
            <a:off x="8897069" y="2135842"/>
            <a:ext cx="2903504" cy="2191515"/>
          </a:xfrm>
          <a:prstGeom prst="rect">
            <a:avLst/>
          </a:prstGeom>
        </p:spPr>
      </p:pic>
      <p:sp>
        <p:nvSpPr>
          <p:cNvPr id="8" name="TextBox 7">
            <a:extLst>
              <a:ext uri="{FF2B5EF4-FFF2-40B4-BE49-F238E27FC236}">
                <a16:creationId xmlns:a16="http://schemas.microsoft.com/office/drawing/2014/main" id="{B67BCE76-1024-48E4-AA18-563D0576F09D}"/>
              </a:ext>
            </a:extLst>
          </p:cNvPr>
          <p:cNvSpPr txBox="1"/>
          <p:nvPr/>
        </p:nvSpPr>
        <p:spPr>
          <a:xfrm>
            <a:off x="1289786" y="4991921"/>
            <a:ext cx="2069432" cy="369332"/>
          </a:xfrm>
          <a:prstGeom prst="rect">
            <a:avLst/>
          </a:prstGeom>
          <a:noFill/>
        </p:spPr>
        <p:txBody>
          <a:bodyPr wrap="square" rtlCol="0">
            <a:spAutoFit/>
          </a:bodyPr>
          <a:lstStyle/>
          <a:p>
            <a:pPr algn="ctr"/>
            <a:r>
              <a:rPr lang="en-IN" sz="1800" dirty="0">
                <a:solidFill>
                  <a:schemeClr val="bg2"/>
                </a:solidFill>
                <a:latin typeface="DM Sans" panose="020B0604020202020204" charset="0"/>
              </a:rPr>
              <a:t>Blob Storage</a:t>
            </a:r>
          </a:p>
        </p:txBody>
      </p:sp>
      <p:sp>
        <p:nvSpPr>
          <p:cNvPr id="10" name="TextBox 9">
            <a:extLst>
              <a:ext uri="{FF2B5EF4-FFF2-40B4-BE49-F238E27FC236}">
                <a16:creationId xmlns:a16="http://schemas.microsoft.com/office/drawing/2014/main" id="{4ED3CC27-1334-4CB9-AC53-402DED6843FD}"/>
              </a:ext>
            </a:extLst>
          </p:cNvPr>
          <p:cNvSpPr txBox="1"/>
          <p:nvPr/>
        </p:nvSpPr>
        <p:spPr>
          <a:xfrm>
            <a:off x="9314105" y="4991921"/>
            <a:ext cx="2069432" cy="369332"/>
          </a:xfrm>
          <a:prstGeom prst="rect">
            <a:avLst/>
          </a:prstGeom>
          <a:noFill/>
        </p:spPr>
        <p:txBody>
          <a:bodyPr wrap="square" rtlCol="0">
            <a:spAutoFit/>
          </a:bodyPr>
          <a:lstStyle/>
          <a:p>
            <a:pPr algn="ctr"/>
            <a:r>
              <a:rPr lang="en-IN" sz="1800" dirty="0">
                <a:solidFill>
                  <a:schemeClr val="bg2"/>
                </a:solidFill>
                <a:latin typeface="DM Sans" panose="020B0604020202020204" charset="0"/>
              </a:rPr>
              <a:t>Backup</a:t>
            </a:r>
          </a:p>
        </p:txBody>
      </p:sp>
      <p:sp>
        <p:nvSpPr>
          <p:cNvPr id="11" name="TextBox 10">
            <a:extLst>
              <a:ext uri="{FF2B5EF4-FFF2-40B4-BE49-F238E27FC236}">
                <a16:creationId xmlns:a16="http://schemas.microsoft.com/office/drawing/2014/main" id="{3A8EDC1A-DF63-4CFC-9E6E-2997F5DF9600}"/>
              </a:ext>
            </a:extLst>
          </p:cNvPr>
          <p:cNvSpPr txBox="1"/>
          <p:nvPr/>
        </p:nvSpPr>
        <p:spPr>
          <a:xfrm>
            <a:off x="5430311" y="4991921"/>
            <a:ext cx="2069432" cy="369332"/>
          </a:xfrm>
          <a:prstGeom prst="rect">
            <a:avLst/>
          </a:prstGeom>
          <a:noFill/>
        </p:spPr>
        <p:txBody>
          <a:bodyPr wrap="square" rtlCol="0">
            <a:spAutoFit/>
          </a:bodyPr>
          <a:lstStyle/>
          <a:p>
            <a:pPr algn="ctr"/>
            <a:r>
              <a:rPr lang="en-IN" sz="1800" dirty="0">
                <a:solidFill>
                  <a:schemeClr val="bg2"/>
                </a:solidFill>
                <a:latin typeface="DM Sans" panose="020B0604020202020204" charset="0"/>
              </a:rPr>
              <a:t>Queue Storage</a:t>
            </a:r>
          </a:p>
        </p:txBody>
      </p:sp>
    </p:spTree>
    <p:extLst>
      <p:ext uri="{BB962C8B-B14F-4D97-AF65-F5344CB8AC3E}">
        <p14:creationId xmlns:p14="http://schemas.microsoft.com/office/powerpoint/2010/main" val="380738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615366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MySQL for Azure</a:t>
            </a:r>
            <a:endParaRPr dirty="0"/>
          </a:p>
        </p:txBody>
      </p:sp>
      <p:pic>
        <p:nvPicPr>
          <p:cNvPr id="6" name="Picture 5">
            <a:extLst>
              <a:ext uri="{FF2B5EF4-FFF2-40B4-BE49-F238E27FC236}">
                <a16:creationId xmlns:a16="http://schemas.microsoft.com/office/drawing/2014/main" id="{5E5CD4F0-9FA8-456E-9F0D-A8060D9284CF}"/>
              </a:ext>
            </a:extLst>
          </p:cNvPr>
          <p:cNvPicPr>
            <a:picLocks noChangeAspect="1"/>
          </p:cNvPicPr>
          <p:nvPr/>
        </p:nvPicPr>
        <p:blipFill>
          <a:blip r:embed="rId3"/>
          <a:stretch>
            <a:fillRect/>
          </a:stretch>
        </p:blipFill>
        <p:spPr>
          <a:xfrm>
            <a:off x="4201557" y="1285776"/>
            <a:ext cx="5106072" cy="5106072"/>
          </a:xfrm>
          <a:prstGeom prst="rect">
            <a:avLst/>
          </a:prstGeom>
        </p:spPr>
      </p:pic>
    </p:spTree>
    <p:extLst>
      <p:ext uri="{BB962C8B-B14F-4D97-AF65-F5344CB8AC3E}">
        <p14:creationId xmlns:p14="http://schemas.microsoft.com/office/powerpoint/2010/main" val="2050044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56065" y="104576"/>
            <a:ext cx="8924306"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Auto-Scaling &amp; Load Balancing</a:t>
            </a:r>
            <a:endParaRPr dirty="0"/>
          </a:p>
        </p:txBody>
      </p:sp>
      <p:pic>
        <p:nvPicPr>
          <p:cNvPr id="4" name="Picture 3">
            <a:extLst>
              <a:ext uri="{FF2B5EF4-FFF2-40B4-BE49-F238E27FC236}">
                <a16:creationId xmlns:a16="http://schemas.microsoft.com/office/drawing/2014/main" id="{30773AAC-4BCF-4BCA-B7F7-474CD8AF8D70}"/>
              </a:ext>
            </a:extLst>
          </p:cNvPr>
          <p:cNvPicPr>
            <a:picLocks noChangeAspect="1"/>
          </p:cNvPicPr>
          <p:nvPr/>
        </p:nvPicPr>
        <p:blipFill>
          <a:blip r:embed="rId3"/>
          <a:stretch>
            <a:fillRect/>
          </a:stretch>
        </p:blipFill>
        <p:spPr>
          <a:xfrm>
            <a:off x="2827722" y="1267777"/>
            <a:ext cx="6305550" cy="3590925"/>
          </a:xfrm>
          <a:prstGeom prst="rect">
            <a:avLst/>
          </a:prstGeom>
        </p:spPr>
      </p:pic>
      <p:sp>
        <p:nvSpPr>
          <p:cNvPr id="5" name="TextBox 4">
            <a:extLst>
              <a:ext uri="{FF2B5EF4-FFF2-40B4-BE49-F238E27FC236}">
                <a16:creationId xmlns:a16="http://schemas.microsoft.com/office/drawing/2014/main" id="{98873420-5458-4C70-A236-7B3E46BDD71F}"/>
              </a:ext>
            </a:extLst>
          </p:cNvPr>
          <p:cNvSpPr txBox="1"/>
          <p:nvPr/>
        </p:nvSpPr>
        <p:spPr>
          <a:xfrm>
            <a:off x="1106905" y="5505651"/>
            <a:ext cx="9981398" cy="923330"/>
          </a:xfrm>
          <a:prstGeom prst="rect">
            <a:avLst/>
          </a:prstGeom>
          <a:noFill/>
        </p:spPr>
        <p:txBody>
          <a:bodyPr wrap="square" rtlCol="0">
            <a:spAutoFit/>
          </a:bodyPr>
          <a:lstStyle/>
          <a:p>
            <a:pPr algn="ctr"/>
            <a:r>
              <a:rPr lang="en-IN" sz="1800" dirty="0">
                <a:solidFill>
                  <a:schemeClr val="bg2"/>
                </a:solidFill>
              </a:rPr>
              <a:t>Auto-Scaling is used to automatically scale-up and scale-down according to needs, Load Balancer is used to equally distribute the incoming data to the number of servers running currently. </a:t>
            </a:r>
          </a:p>
        </p:txBody>
      </p:sp>
    </p:spTree>
    <p:extLst>
      <p:ext uri="{BB962C8B-B14F-4D97-AF65-F5344CB8AC3E}">
        <p14:creationId xmlns:p14="http://schemas.microsoft.com/office/powerpoint/2010/main" val="52814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5"/>
          <p:cNvSpPr txBox="1">
            <a:spLocks noGrp="1"/>
          </p:cNvSpPr>
          <p:nvPr>
            <p:ph type="body" idx="1"/>
          </p:nvPr>
        </p:nvSpPr>
        <p:spPr>
          <a:xfrm>
            <a:off x="5241300" y="3202813"/>
            <a:ext cx="5678100" cy="207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b="0" i="0" dirty="0">
                <a:solidFill>
                  <a:schemeClr val="accent3"/>
                </a:solidFill>
                <a:effectLst/>
                <a:latin typeface="-apple-system"/>
              </a:rPr>
              <a:t>Microsoft Learn Student Ambassadors Program is a program to bring together all the students from all over the world who have the passion for Technology, have the desire and craze to learn more about technology and help the community.</a:t>
            </a:r>
            <a:endParaRPr lang="en-US" dirty="0">
              <a:solidFill>
                <a:schemeClr val="accent3"/>
              </a:solidFill>
            </a:endParaRPr>
          </a:p>
        </p:txBody>
      </p:sp>
      <p:sp>
        <p:nvSpPr>
          <p:cNvPr id="775" name="Google Shape;775;p25"/>
          <p:cNvSpPr txBox="1">
            <a:spLocks noGrp="1"/>
          </p:cNvSpPr>
          <p:nvPr>
            <p:ph type="title"/>
          </p:nvPr>
        </p:nvSpPr>
        <p:spPr>
          <a:xfrm>
            <a:off x="5241300" y="1897722"/>
            <a:ext cx="5235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What is MLSA?</a:t>
            </a:r>
            <a:endParaRPr dirty="0"/>
          </a:p>
        </p:txBody>
      </p:sp>
      <p:pic>
        <p:nvPicPr>
          <p:cNvPr id="6" name="Picture 5">
            <a:extLst>
              <a:ext uri="{FF2B5EF4-FFF2-40B4-BE49-F238E27FC236}">
                <a16:creationId xmlns:a16="http://schemas.microsoft.com/office/drawing/2014/main" id="{54782206-F396-449F-8E14-9E7A6569F950}"/>
              </a:ext>
            </a:extLst>
          </p:cNvPr>
          <p:cNvPicPr>
            <a:picLocks noChangeAspect="1"/>
          </p:cNvPicPr>
          <p:nvPr/>
        </p:nvPicPr>
        <p:blipFill>
          <a:blip r:embed="rId3"/>
          <a:stretch>
            <a:fillRect/>
          </a:stretch>
        </p:blipFill>
        <p:spPr>
          <a:xfrm>
            <a:off x="1017792" y="1650012"/>
            <a:ext cx="3362402" cy="3557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0"/>
          <p:cNvSpPr txBox="1">
            <a:spLocks noGrp="1"/>
          </p:cNvSpPr>
          <p:nvPr>
            <p:ph type="title"/>
          </p:nvPr>
        </p:nvSpPr>
        <p:spPr>
          <a:xfrm>
            <a:off x="402575" y="2462766"/>
            <a:ext cx="11523127"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How to launch these services on Azure?</a:t>
            </a:r>
            <a:endParaRPr dirty="0"/>
          </a:p>
        </p:txBody>
      </p:sp>
    </p:spTree>
    <p:extLst>
      <p:ext uri="{BB962C8B-B14F-4D97-AF65-F5344CB8AC3E}">
        <p14:creationId xmlns:p14="http://schemas.microsoft.com/office/powerpoint/2010/main" val="2736605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2"/>
          <p:cNvSpPr txBox="1">
            <a:spLocks noGrp="1"/>
          </p:cNvSpPr>
          <p:nvPr>
            <p:ph type="subTitle" idx="1"/>
          </p:nvPr>
        </p:nvSpPr>
        <p:spPr>
          <a:xfrm>
            <a:off x="6363275" y="2716900"/>
            <a:ext cx="4136700" cy="717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Do you have any questions?</a:t>
            </a:r>
            <a:endParaRPr/>
          </a:p>
        </p:txBody>
      </p:sp>
      <p:sp>
        <p:nvSpPr>
          <p:cNvPr id="1211" name="Google Shape;1211;p42"/>
          <p:cNvSpPr/>
          <p:nvPr/>
        </p:nvSpPr>
        <p:spPr>
          <a:xfrm>
            <a:off x="6052699" y="1768148"/>
            <a:ext cx="4400846" cy="801851"/>
          </a:xfrm>
          <a:prstGeom prst="rect">
            <a:avLst/>
          </a:prstGeom>
        </p:spPr>
        <p:txBody>
          <a:bodyPr>
            <a:prstTxWarp prst="textPlain">
              <a:avLst/>
            </a:prstTxWarp>
          </a:bodyPr>
          <a:lstStyle/>
          <a:p>
            <a:pPr lvl="0" algn="ctr"/>
            <a:r>
              <a:rPr b="1" i="0">
                <a:ln>
                  <a:noFill/>
                </a:ln>
                <a:gradFill>
                  <a:gsLst>
                    <a:gs pos="0">
                      <a:schemeClr val="accent1"/>
                    </a:gs>
                    <a:gs pos="100000">
                      <a:schemeClr val="accent2"/>
                    </a:gs>
                  </a:gsLst>
                  <a:lin ang="2698631" scaled="0"/>
                </a:gradFill>
                <a:latin typeface="DM Sans"/>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2" name="Google Shape;782;p26"/>
          <p:cNvSpPr txBox="1">
            <a:spLocks noGrp="1"/>
          </p:cNvSpPr>
          <p:nvPr>
            <p:ph type="title"/>
          </p:nvPr>
        </p:nvSpPr>
        <p:spPr>
          <a:xfrm>
            <a:off x="291748" y="153709"/>
            <a:ext cx="7291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Before Cloud Computing</a:t>
            </a:r>
            <a:endParaRPr dirty="0"/>
          </a:p>
        </p:txBody>
      </p:sp>
      <p:sp>
        <p:nvSpPr>
          <p:cNvPr id="784" name="Google Shape;784;p26"/>
          <p:cNvSpPr txBox="1">
            <a:spLocks noGrp="1"/>
          </p:cNvSpPr>
          <p:nvPr>
            <p:ph type="body" idx="2"/>
          </p:nvPr>
        </p:nvSpPr>
        <p:spPr>
          <a:xfrm>
            <a:off x="291748" y="1010863"/>
            <a:ext cx="10564225" cy="55805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Suppose you want to host a website, these are the following things you need to do:</a:t>
            </a:r>
            <a:endParaRPr dirty="0"/>
          </a:p>
        </p:txBody>
      </p:sp>
      <p:pic>
        <p:nvPicPr>
          <p:cNvPr id="9" name="Picture 8">
            <a:extLst>
              <a:ext uri="{FF2B5EF4-FFF2-40B4-BE49-F238E27FC236}">
                <a16:creationId xmlns:a16="http://schemas.microsoft.com/office/drawing/2014/main" id="{910184D0-D210-431F-8574-5066E07AF657}"/>
              </a:ext>
            </a:extLst>
          </p:cNvPr>
          <p:cNvPicPr>
            <a:picLocks noChangeAspect="1"/>
          </p:cNvPicPr>
          <p:nvPr/>
        </p:nvPicPr>
        <p:blipFill>
          <a:blip r:embed="rId3"/>
          <a:stretch>
            <a:fillRect/>
          </a:stretch>
        </p:blipFill>
        <p:spPr>
          <a:xfrm rot="10800000" flipV="1">
            <a:off x="8012531" y="1751798"/>
            <a:ext cx="2238374" cy="2395942"/>
          </a:xfrm>
          <a:prstGeom prst="rect">
            <a:avLst/>
          </a:prstGeom>
        </p:spPr>
      </p:pic>
      <p:sp>
        <p:nvSpPr>
          <p:cNvPr id="10" name="TextBox 9">
            <a:extLst>
              <a:ext uri="{FF2B5EF4-FFF2-40B4-BE49-F238E27FC236}">
                <a16:creationId xmlns:a16="http://schemas.microsoft.com/office/drawing/2014/main" id="{64079C27-C0ED-4FB1-88CE-3093C40E1FEC}"/>
              </a:ext>
            </a:extLst>
          </p:cNvPr>
          <p:cNvSpPr txBox="1"/>
          <p:nvPr/>
        </p:nvSpPr>
        <p:spPr>
          <a:xfrm>
            <a:off x="8012531" y="3993851"/>
            <a:ext cx="2637323" cy="307777"/>
          </a:xfrm>
          <a:prstGeom prst="rect">
            <a:avLst/>
          </a:prstGeom>
          <a:noFill/>
        </p:spPr>
        <p:txBody>
          <a:bodyPr wrap="square" rtlCol="0">
            <a:spAutoFit/>
          </a:bodyPr>
          <a:lstStyle/>
          <a:p>
            <a:r>
              <a:rPr lang="en-IN" dirty="0">
                <a:solidFill>
                  <a:schemeClr val="bg2"/>
                </a:solidFill>
                <a:latin typeface="DM Sans" panose="020B0604020202020204" charset="0"/>
              </a:rPr>
              <a:t>High Traffic? More Servers</a:t>
            </a:r>
          </a:p>
        </p:txBody>
      </p:sp>
      <p:pic>
        <p:nvPicPr>
          <p:cNvPr id="12" name="Picture 11">
            <a:extLst>
              <a:ext uri="{FF2B5EF4-FFF2-40B4-BE49-F238E27FC236}">
                <a16:creationId xmlns:a16="http://schemas.microsoft.com/office/drawing/2014/main" id="{462C1555-F2BD-4383-BAF5-390312061366}"/>
              </a:ext>
            </a:extLst>
          </p:cNvPr>
          <p:cNvPicPr>
            <a:picLocks noChangeAspect="1"/>
          </p:cNvPicPr>
          <p:nvPr/>
        </p:nvPicPr>
        <p:blipFill>
          <a:blip r:embed="rId4"/>
          <a:stretch>
            <a:fillRect/>
          </a:stretch>
        </p:blipFill>
        <p:spPr>
          <a:xfrm>
            <a:off x="4470364" y="3760671"/>
            <a:ext cx="2476500" cy="2667000"/>
          </a:xfrm>
          <a:prstGeom prst="rect">
            <a:avLst/>
          </a:prstGeom>
        </p:spPr>
      </p:pic>
      <p:sp>
        <p:nvSpPr>
          <p:cNvPr id="13" name="TextBox 12">
            <a:extLst>
              <a:ext uri="{FF2B5EF4-FFF2-40B4-BE49-F238E27FC236}">
                <a16:creationId xmlns:a16="http://schemas.microsoft.com/office/drawing/2014/main" id="{00D7B331-B507-4E56-91C3-FE54CC24DB82}"/>
              </a:ext>
            </a:extLst>
          </p:cNvPr>
          <p:cNvSpPr txBox="1"/>
          <p:nvPr/>
        </p:nvSpPr>
        <p:spPr>
          <a:xfrm>
            <a:off x="4470364" y="6004160"/>
            <a:ext cx="3205212" cy="307777"/>
          </a:xfrm>
          <a:prstGeom prst="rect">
            <a:avLst/>
          </a:prstGeom>
          <a:noFill/>
        </p:spPr>
        <p:txBody>
          <a:bodyPr wrap="square" rtlCol="0">
            <a:spAutoFit/>
          </a:bodyPr>
          <a:lstStyle/>
          <a:p>
            <a:r>
              <a:rPr lang="en-IN" dirty="0">
                <a:solidFill>
                  <a:schemeClr val="bg2"/>
                </a:solidFill>
                <a:latin typeface="DM Sans" panose="020B0604020202020204" charset="0"/>
              </a:rPr>
              <a:t>Maintaining &amp; Monitoring Servers</a:t>
            </a:r>
          </a:p>
        </p:txBody>
      </p:sp>
      <p:pic>
        <p:nvPicPr>
          <p:cNvPr id="15" name="Picture 14">
            <a:extLst>
              <a:ext uri="{FF2B5EF4-FFF2-40B4-BE49-F238E27FC236}">
                <a16:creationId xmlns:a16="http://schemas.microsoft.com/office/drawing/2014/main" id="{575C4FE3-7DCD-4840-8FE0-B4C5522E76BF}"/>
              </a:ext>
            </a:extLst>
          </p:cNvPr>
          <p:cNvPicPr>
            <a:picLocks noChangeAspect="1"/>
          </p:cNvPicPr>
          <p:nvPr/>
        </p:nvPicPr>
        <p:blipFill>
          <a:blip r:embed="rId5"/>
          <a:stretch>
            <a:fillRect/>
          </a:stretch>
        </p:blipFill>
        <p:spPr>
          <a:xfrm>
            <a:off x="1099496" y="1568918"/>
            <a:ext cx="3079974" cy="3431599"/>
          </a:xfrm>
          <a:prstGeom prst="rect">
            <a:avLst/>
          </a:prstGeom>
        </p:spPr>
      </p:pic>
      <p:sp>
        <p:nvSpPr>
          <p:cNvPr id="16" name="TextBox 15">
            <a:extLst>
              <a:ext uri="{FF2B5EF4-FFF2-40B4-BE49-F238E27FC236}">
                <a16:creationId xmlns:a16="http://schemas.microsoft.com/office/drawing/2014/main" id="{8A1797ED-0840-4D45-B095-50AF2EDA85A3}"/>
              </a:ext>
            </a:extLst>
          </p:cNvPr>
          <p:cNvSpPr txBox="1"/>
          <p:nvPr/>
        </p:nvSpPr>
        <p:spPr>
          <a:xfrm>
            <a:off x="1280160" y="4639377"/>
            <a:ext cx="2124537" cy="307777"/>
          </a:xfrm>
          <a:prstGeom prst="rect">
            <a:avLst/>
          </a:prstGeom>
          <a:noFill/>
        </p:spPr>
        <p:txBody>
          <a:bodyPr wrap="square" rtlCol="0">
            <a:spAutoFit/>
          </a:bodyPr>
          <a:lstStyle/>
          <a:p>
            <a:r>
              <a:rPr lang="en-IN" dirty="0">
                <a:solidFill>
                  <a:schemeClr val="bg2"/>
                </a:solidFill>
                <a:latin typeface="DM Sans" panose="020B0604020202020204" charset="0"/>
              </a:rPr>
              <a:t>Buy a stack of servers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141830" y="93077"/>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Disadvantages</a:t>
            </a:r>
            <a:endParaRPr dirty="0"/>
          </a:p>
        </p:txBody>
      </p:sp>
      <p:sp>
        <p:nvSpPr>
          <p:cNvPr id="4" name="Oval 3">
            <a:extLst>
              <a:ext uri="{FF2B5EF4-FFF2-40B4-BE49-F238E27FC236}">
                <a16:creationId xmlns:a16="http://schemas.microsoft.com/office/drawing/2014/main" id="{AA3B5EB3-28D9-4C43-8A81-7399613CFE0C}"/>
              </a:ext>
            </a:extLst>
          </p:cNvPr>
          <p:cNvSpPr/>
          <p:nvPr/>
        </p:nvSpPr>
        <p:spPr>
          <a:xfrm>
            <a:off x="1374806" y="1188684"/>
            <a:ext cx="1395663" cy="134753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8604E2A-106F-45B6-B7FB-20E728F92D59}"/>
              </a:ext>
            </a:extLst>
          </p:cNvPr>
          <p:cNvSpPr/>
          <p:nvPr/>
        </p:nvSpPr>
        <p:spPr>
          <a:xfrm>
            <a:off x="1374805" y="4759802"/>
            <a:ext cx="1395663" cy="134753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D734099-55CB-47B3-8B5C-043CB591AEB0}"/>
              </a:ext>
            </a:extLst>
          </p:cNvPr>
          <p:cNvSpPr/>
          <p:nvPr/>
        </p:nvSpPr>
        <p:spPr>
          <a:xfrm>
            <a:off x="1374805" y="2974243"/>
            <a:ext cx="1395663" cy="134753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7DD7ED1-E757-4D44-A490-E80CAE8BC0C3}"/>
              </a:ext>
            </a:extLst>
          </p:cNvPr>
          <p:cNvPicPr>
            <a:picLocks noChangeAspect="1"/>
          </p:cNvPicPr>
          <p:nvPr/>
        </p:nvPicPr>
        <p:blipFill>
          <a:blip r:embed="rId3"/>
          <a:stretch>
            <a:fillRect/>
          </a:stretch>
        </p:blipFill>
        <p:spPr>
          <a:xfrm>
            <a:off x="1554788" y="1424539"/>
            <a:ext cx="1041780" cy="840369"/>
          </a:xfrm>
          <a:prstGeom prst="rect">
            <a:avLst/>
          </a:prstGeom>
        </p:spPr>
      </p:pic>
      <p:pic>
        <p:nvPicPr>
          <p:cNvPr id="9" name="Picture 8">
            <a:extLst>
              <a:ext uri="{FF2B5EF4-FFF2-40B4-BE49-F238E27FC236}">
                <a16:creationId xmlns:a16="http://schemas.microsoft.com/office/drawing/2014/main" id="{F0B8F085-931F-42DB-A774-5741A12A4A5F}"/>
              </a:ext>
            </a:extLst>
          </p:cNvPr>
          <p:cNvPicPr>
            <a:picLocks noChangeAspect="1"/>
          </p:cNvPicPr>
          <p:nvPr/>
        </p:nvPicPr>
        <p:blipFill>
          <a:blip r:embed="rId4"/>
          <a:stretch>
            <a:fillRect/>
          </a:stretch>
        </p:blipFill>
        <p:spPr>
          <a:xfrm>
            <a:off x="1582660" y="3160227"/>
            <a:ext cx="1013908" cy="828242"/>
          </a:xfrm>
          <a:prstGeom prst="rect">
            <a:avLst/>
          </a:prstGeom>
        </p:spPr>
      </p:pic>
      <p:pic>
        <p:nvPicPr>
          <p:cNvPr id="11" name="Picture 10">
            <a:extLst>
              <a:ext uri="{FF2B5EF4-FFF2-40B4-BE49-F238E27FC236}">
                <a16:creationId xmlns:a16="http://schemas.microsoft.com/office/drawing/2014/main" id="{4633342F-D1F6-40A2-96C7-E7D3CC3E46EA}"/>
              </a:ext>
            </a:extLst>
          </p:cNvPr>
          <p:cNvPicPr>
            <a:picLocks noChangeAspect="1"/>
          </p:cNvPicPr>
          <p:nvPr/>
        </p:nvPicPr>
        <p:blipFill>
          <a:blip r:embed="rId5"/>
          <a:stretch>
            <a:fillRect/>
          </a:stretch>
        </p:blipFill>
        <p:spPr>
          <a:xfrm>
            <a:off x="1598216" y="4959041"/>
            <a:ext cx="948840" cy="948840"/>
          </a:xfrm>
          <a:prstGeom prst="rect">
            <a:avLst/>
          </a:prstGeom>
        </p:spPr>
      </p:pic>
      <p:sp>
        <p:nvSpPr>
          <p:cNvPr id="14" name="TextBox 13">
            <a:extLst>
              <a:ext uri="{FF2B5EF4-FFF2-40B4-BE49-F238E27FC236}">
                <a16:creationId xmlns:a16="http://schemas.microsoft.com/office/drawing/2014/main" id="{69A724B9-59FC-4AD1-85C8-FD0AFEF09926}"/>
              </a:ext>
            </a:extLst>
          </p:cNvPr>
          <p:cNvSpPr txBox="1"/>
          <p:nvPr/>
        </p:nvSpPr>
        <p:spPr>
          <a:xfrm>
            <a:off x="3426594" y="1693175"/>
            <a:ext cx="6246796" cy="338554"/>
          </a:xfrm>
          <a:prstGeom prst="rect">
            <a:avLst/>
          </a:prstGeom>
          <a:noFill/>
        </p:spPr>
        <p:txBody>
          <a:bodyPr wrap="square" rtlCol="0">
            <a:spAutoFit/>
          </a:bodyPr>
          <a:lstStyle/>
          <a:p>
            <a:r>
              <a:rPr lang="en-IN" sz="1600" dirty="0">
                <a:solidFill>
                  <a:schemeClr val="bg2"/>
                </a:solidFill>
              </a:rPr>
              <a:t>Considering costs, this setup is expensive</a:t>
            </a:r>
          </a:p>
        </p:txBody>
      </p:sp>
      <p:sp>
        <p:nvSpPr>
          <p:cNvPr id="15" name="TextBox 14">
            <a:extLst>
              <a:ext uri="{FF2B5EF4-FFF2-40B4-BE49-F238E27FC236}">
                <a16:creationId xmlns:a16="http://schemas.microsoft.com/office/drawing/2014/main" id="{A132867A-EED7-4F59-8199-8FFA5BAB6958}"/>
              </a:ext>
            </a:extLst>
          </p:cNvPr>
          <p:cNvSpPr txBox="1"/>
          <p:nvPr/>
        </p:nvSpPr>
        <p:spPr>
          <a:xfrm>
            <a:off x="3426594" y="3281960"/>
            <a:ext cx="6102417" cy="584775"/>
          </a:xfrm>
          <a:prstGeom prst="rect">
            <a:avLst/>
          </a:prstGeom>
          <a:noFill/>
        </p:spPr>
        <p:txBody>
          <a:bodyPr wrap="square" rtlCol="0">
            <a:spAutoFit/>
          </a:bodyPr>
          <a:lstStyle/>
          <a:p>
            <a:r>
              <a:rPr lang="en-IN" sz="1600" dirty="0">
                <a:solidFill>
                  <a:schemeClr val="bg2"/>
                </a:solidFill>
              </a:rPr>
              <a:t>Troubleshooting problems can be tedious and may consume lot of time</a:t>
            </a:r>
          </a:p>
        </p:txBody>
      </p:sp>
      <p:sp>
        <p:nvSpPr>
          <p:cNvPr id="16" name="TextBox 15">
            <a:extLst>
              <a:ext uri="{FF2B5EF4-FFF2-40B4-BE49-F238E27FC236}">
                <a16:creationId xmlns:a16="http://schemas.microsoft.com/office/drawing/2014/main" id="{1BD96DFF-C727-4B41-9CEA-DF8BEB13C702}"/>
              </a:ext>
            </a:extLst>
          </p:cNvPr>
          <p:cNvSpPr txBox="1"/>
          <p:nvPr/>
        </p:nvSpPr>
        <p:spPr>
          <a:xfrm>
            <a:off x="3426594" y="5264184"/>
            <a:ext cx="7101843" cy="338554"/>
          </a:xfrm>
          <a:prstGeom prst="rect">
            <a:avLst/>
          </a:prstGeom>
          <a:noFill/>
        </p:spPr>
        <p:txBody>
          <a:bodyPr wrap="square" rtlCol="0">
            <a:spAutoFit/>
          </a:bodyPr>
          <a:lstStyle/>
          <a:p>
            <a:r>
              <a:rPr lang="en-IN" sz="1600" dirty="0">
                <a:solidFill>
                  <a:schemeClr val="bg2"/>
                </a:solidFill>
              </a:rPr>
              <a:t>Since the traffic is varying, your servers will be idle most of the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8"/>
          <p:cNvSpPr txBox="1">
            <a:spLocks noGrp="1"/>
          </p:cNvSpPr>
          <p:nvPr>
            <p:ph type="title"/>
          </p:nvPr>
        </p:nvSpPr>
        <p:spPr>
          <a:xfrm>
            <a:off x="221381" y="125128"/>
            <a:ext cx="4581625" cy="798897"/>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a:t>Why Cloud? </a:t>
            </a:r>
            <a:endParaRPr dirty="0"/>
          </a:p>
        </p:txBody>
      </p:sp>
      <p:pic>
        <p:nvPicPr>
          <p:cNvPr id="3" name="Picture 2">
            <a:extLst>
              <a:ext uri="{FF2B5EF4-FFF2-40B4-BE49-F238E27FC236}">
                <a16:creationId xmlns:a16="http://schemas.microsoft.com/office/drawing/2014/main" id="{4FB73D00-7C37-47C4-BB6D-23BDC115B7CF}"/>
              </a:ext>
            </a:extLst>
          </p:cNvPr>
          <p:cNvPicPr>
            <a:picLocks noChangeAspect="1"/>
          </p:cNvPicPr>
          <p:nvPr/>
        </p:nvPicPr>
        <p:blipFill>
          <a:blip r:embed="rId3"/>
          <a:stretch>
            <a:fillRect/>
          </a:stretch>
        </p:blipFill>
        <p:spPr>
          <a:xfrm>
            <a:off x="1317507" y="1356553"/>
            <a:ext cx="1493070" cy="1070503"/>
          </a:xfrm>
          <a:prstGeom prst="rect">
            <a:avLst/>
          </a:prstGeom>
        </p:spPr>
      </p:pic>
      <p:pic>
        <p:nvPicPr>
          <p:cNvPr id="5" name="Picture 4">
            <a:extLst>
              <a:ext uri="{FF2B5EF4-FFF2-40B4-BE49-F238E27FC236}">
                <a16:creationId xmlns:a16="http://schemas.microsoft.com/office/drawing/2014/main" id="{70029792-83CF-41B7-BD9B-BCBA037AB0D5}"/>
              </a:ext>
            </a:extLst>
          </p:cNvPr>
          <p:cNvPicPr>
            <a:picLocks noChangeAspect="1"/>
          </p:cNvPicPr>
          <p:nvPr/>
        </p:nvPicPr>
        <p:blipFill>
          <a:blip r:embed="rId4"/>
          <a:stretch>
            <a:fillRect/>
          </a:stretch>
        </p:blipFill>
        <p:spPr>
          <a:xfrm>
            <a:off x="3119035" y="1077402"/>
            <a:ext cx="1250835" cy="1349654"/>
          </a:xfrm>
          <a:prstGeom prst="rect">
            <a:avLst/>
          </a:prstGeom>
        </p:spPr>
      </p:pic>
      <p:pic>
        <p:nvPicPr>
          <p:cNvPr id="7" name="Picture 6">
            <a:extLst>
              <a:ext uri="{FF2B5EF4-FFF2-40B4-BE49-F238E27FC236}">
                <a16:creationId xmlns:a16="http://schemas.microsoft.com/office/drawing/2014/main" id="{D97FCB0B-F090-4AAA-B1A2-FB0D807B3E3D}"/>
              </a:ext>
            </a:extLst>
          </p:cNvPr>
          <p:cNvPicPr>
            <a:picLocks noChangeAspect="1"/>
          </p:cNvPicPr>
          <p:nvPr/>
        </p:nvPicPr>
        <p:blipFill>
          <a:blip r:embed="rId5"/>
          <a:stretch>
            <a:fillRect/>
          </a:stretch>
        </p:blipFill>
        <p:spPr>
          <a:xfrm>
            <a:off x="118168" y="2511695"/>
            <a:ext cx="1372595" cy="1372595"/>
          </a:xfrm>
          <a:prstGeom prst="rect">
            <a:avLst/>
          </a:prstGeom>
        </p:spPr>
      </p:pic>
      <p:pic>
        <p:nvPicPr>
          <p:cNvPr id="11" name="Picture 10">
            <a:extLst>
              <a:ext uri="{FF2B5EF4-FFF2-40B4-BE49-F238E27FC236}">
                <a16:creationId xmlns:a16="http://schemas.microsoft.com/office/drawing/2014/main" id="{14EF3C40-D7CF-4BDF-B383-90BC24A24239}"/>
              </a:ext>
            </a:extLst>
          </p:cNvPr>
          <p:cNvPicPr>
            <a:picLocks noChangeAspect="1"/>
          </p:cNvPicPr>
          <p:nvPr/>
        </p:nvPicPr>
        <p:blipFill>
          <a:blip r:embed="rId6"/>
          <a:stretch>
            <a:fillRect/>
          </a:stretch>
        </p:blipFill>
        <p:spPr>
          <a:xfrm>
            <a:off x="3906381" y="2601476"/>
            <a:ext cx="1319964" cy="1393295"/>
          </a:xfrm>
          <a:prstGeom prst="rect">
            <a:avLst/>
          </a:prstGeom>
        </p:spPr>
      </p:pic>
      <p:pic>
        <p:nvPicPr>
          <p:cNvPr id="13" name="Picture 12">
            <a:extLst>
              <a:ext uri="{FF2B5EF4-FFF2-40B4-BE49-F238E27FC236}">
                <a16:creationId xmlns:a16="http://schemas.microsoft.com/office/drawing/2014/main" id="{DA781AD5-A37E-42FE-838D-E130A671802C}"/>
              </a:ext>
            </a:extLst>
          </p:cNvPr>
          <p:cNvPicPr>
            <a:picLocks noChangeAspect="1"/>
          </p:cNvPicPr>
          <p:nvPr/>
        </p:nvPicPr>
        <p:blipFill>
          <a:blip r:embed="rId7"/>
          <a:stretch>
            <a:fillRect/>
          </a:stretch>
        </p:blipFill>
        <p:spPr>
          <a:xfrm>
            <a:off x="2171685" y="3884290"/>
            <a:ext cx="2955557" cy="1564143"/>
          </a:xfrm>
          <a:prstGeom prst="rect">
            <a:avLst/>
          </a:prstGeom>
        </p:spPr>
      </p:pic>
      <p:pic>
        <p:nvPicPr>
          <p:cNvPr id="15" name="Picture 14">
            <a:extLst>
              <a:ext uri="{FF2B5EF4-FFF2-40B4-BE49-F238E27FC236}">
                <a16:creationId xmlns:a16="http://schemas.microsoft.com/office/drawing/2014/main" id="{E28DE007-CE52-42DA-800A-1623569851DF}"/>
              </a:ext>
            </a:extLst>
          </p:cNvPr>
          <p:cNvPicPr>
            <a:picLocks noChangeAspect="1"/>
          </p:cNvPicPr>
          <p:nvPr/>
        </p:nvPicPr>
        <p:blipFill>
          <a:blip r:embed="rId8"/>
          <a:stretch>
            <a:fillRect/>
          </a:stretch>
        </p:blipFill>
        <p:spPr>
          <a:xfrm>
            <a:off x="1153126" y="4161668"/>
            <a:ext cx="2095424" cy="1179856"/>
          </a:xfrm>
          <a:prstGeom prst="rect">
            <a:avLst/>
          </a:prstGeom>
        </p:spPr>
      </p:pic>
      <p:pic>
        <p:nvPicPr>
          <p:cNvPr id="17" name="Picture 16">
            <a:extLst>
              <a:ext uri="{FF2B5EF4-FFF2-40B4-BE49-F238E27FC236}">
                <a16:creationId xmlns:a16="http://schemas.microsoft.com/office/drawing/2014/main" id="{5FCE91A4-8394-4B80-83CF-320D1A874AAF}"/>
              </a:ext>
            </a:extLst>
          </p:cNvPr>
          <p:cNvPicPr>
            <a:picLocks noChangeAspect="1"/>
          </p:cNvPicPr>
          <p:nvPr/>
        </p:nvPicPr>
        <p:blipFill rotWithShape="1">
          <a:blip r:embed="rId9"/>
          <a:srcRect b="11877"/>
          <a:stretch/>
        </p:blipFill>
        <p:spPr>
          <a:xfrm>
            <a:off x="7385601" y="1077402"/>
            <a:ext cx="4052235" cy="3945927"/>
          </a:xfrm>
          <a:prstGeom prst="rect">
            <a:avLst/>
          </a:prstGeom>
        </p:spPr>
      </p:pic>
      <p:cxnSp>
        <p:nvCxnSpPr>
          <p:cNvPr id="19" name="Straight Connector 18">
            <a:extLst>
              <a:ext uri="{FF2B5EF4-FFF2-40B4-BE49-F238E27FC236}">
                <a16:creationId xmlns:a16="http://schemas.microsoft.com/office/drawing/2014/main" id="{D7FAA8B3-7184-4E67-B88A-641C39EADB47}"/>
              </a:ext>
            </a:extLst>
          </p:cNvPr>
          <p:cNvCxnSpPr/>
          <p:nvPr/>
        </p:nvCxnSpPr>
        <p:spPr>
          <a:xfrm>
            <a:off x="6256421" y="1077402"/>
            <a:ext cx="0" cy="4553377"/>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2" name="Google Shape;812;p29"/>
          <p:cNvSpPr txBox="1">
            <a:spLocks noGrp="1"/>
          </p:cNvSpPr>
          <p:nvPr>
            <p:ph type="title"/>
          </p:nvPr>
        </p:nvSpPr>
        <p:spPr>
          <a:xfrm>
            <a:off x="206400" y="154825"/>
            <a:ext cx="58896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4800" dirty="0"/>
              <a:t>What is Cloud?</a:t>
            </a:r>
            <a:endParaRPr sz="48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13" name="Google Shape;813;p29"/>
          <p:cNvSpPr txBox="1">
            <a:spLocks noGrp="1"/>
          </p:cNvSpPr>
          <p:nvPr>
            <p:ph type="body" idx="1"/>
          </p:nvPr>
        </p:nvSpPr>
        <p:spPr>
          <a:xfrm>
            <a:off x="3478577" y="1578322"/>
            <a:ext cx="5234846" cy="70286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sz="2400" dirty="0"/>
              <a:t>Just move your data to Cloud</a:t>
            </a:r>
            <a:endParaRPr sz="2400" dirty="0"/>
          </a:p>
          <a:p>
            <a:pPr marL="0" lvl="0" indent="0" algn="ctr" rtl="0">
              <a:spcBef>
                <a:spcPts val="2100"/>
              </a:spcBef>
              <a:spcAft>
                <a:spcPts val="0"/>
              </a:spcAft>
              <a:buNone/>
            </a:pPr>
            <a:endParaRPr dirty="0"/>
          </a:p>
          <a:p>
            <a:pPr marL="0" lvl="0" indent="0" algn="ctr" rtl="0">
              <a:spcBef>
                <a:spcPts val="2100"/>
              </a:spcBef>
              <a:spcAft>
                <a:spcPts val="0"/>
              </a:spcAft>
              <a:buNone/>
            </a:pPr>
            <a:endParaRPr dirty="0"/>
          </a:p>
          <a:p>
            <a:pPr marL="0" lvl="0" indent="0" algn="ctr" rtl="0">
              <a:spcBef>
                <a:spcPts val="2100"/>
              </a:spcBef>
              <a:spcAft>
                <a:spcPts val="2100"/>
              </a:spcAft>
              <a:buNone/>
            </a:pPr>
            <a:endParaRPr dirty="0"/>
          </a:p>
        </p:txBody>
      </p:sp>
      <p:pic>
        <p:nvPicPr>
          <p:cNvPr id="5" name="Picture 4">
            <a:extLst>
              <a:ext uri="{FF2B5EF4-FFF2-40B4-BE49-F238E27FC236}">
                <a16:creationId xmlns:a16="http://schemas.microsoft.com/office/drawing/2014/main" id="{769BC7F7-EF34-440A-A2B0-89F974ED01BE}"/>
              </a:ext>
            </a:extLst>
          </p:cNvPr>
          <p:cNvPicPr>
            <a:picLocks noChangeAspect="1"/>
          </p:cNvPicPr>
          <p:nvPr/>
        </p:nvPicPr>
        <p:blipFill rotWithShape="1">
          <a:blip r:embed="rId3"/>
          <a:srcRect t="22490" b="15458"/>
          <a:stretch/>
        </p:blipFill>
        <p:spPr>
          <a:xfrm>
            <a:off x="493858" y="3157087"/>
            <a:ext cx="2840340" cy="1886551"/>
          </a:xfrm>
          <a:prstGeom prst="rect">
            <a:avLst/>
          </a:prstGeom>
        </p:spPr>
      </p:pic>
      <p:pic>
        <p:nvPicPr>
          <p:cNvPr id="7" name="Picture 6">
            <a:extLst>
              <a:ext uri="{FF2B5EF4-FFF2-40B4-BE49-F238E27FC236}">
                <a16:creationId xmlns:a16="http://schemas.microsoft.com/office/drawing/2014/main" id="{16B38BE8-DDCE-4259-A632-5EC11A586669}"/>
              </a:ext>
            </a:extLst>
          </p:cNvPr>
          <p:cNvPicPr>
            <a:picLocks noChangeAspect="1"/>
          </p:cNvPicPr>
          <p:nvPr/>
        </p:nvPicPr>
        <p:blipFill>
          <a:blip r:embed="rId4"/>
          <a:stretch>
            <a:fillRect/>
          </a:stretch>
        </p:blipFill>
        <p:spPr>
          <a:xfrm>
            <a:off x="4508138" y="2478690"/>
            <a:ext cx="3175724" cy="2800988"/>
          </a:xfrm>
          <a:prstGeom prst="rect">
            <a:avLst/>
          </a:prstGeom>
        </p:spPr>
      </p:pic>
      <p:pic>
        <p:nvPicPr>
          <p:cNvPr id="9" name="Picture 8">
            <a:extLst>
              <a:ext uri="{FF2B5EF4-FFF2-40B4-BE49-F238E27FC236}">
                <a16:creationId xmlns:a16="http://schemas.microsoft.com/office/drawing/2014/main" id="{558F75EC-4CB1-4792-892B-61DACE909AC4}"/>
              </a:ext>
            </a:extLst>
          </p:cNvPr>
          <p:cNvPicPr>
            <a:picLocks noChangeAspect="1"/>
          </p:cNvPicPr>
          <p:nvPr/>
        </p:nvPicPr>
        <p:blipFill rotWithShape="1">
          <a:blip r:embed="rId5"/>
          <a:srcRect r="55801"/>
          <a:stretch/>
        </p:blipFill>
        <p:spPr>
          <a:xfrm>
            <a:off x="8419912" y="2497940"/>
            <a:ext cx="3031155" cy="3257550"/>
          </a:xfrm>
          <a:prstGeom prst="rect">
            <a:avLst/>
          </a:prstGeom>
        </p:spPr>
      </p:pic>
      <p:sp>
        <p:nvSpPr>
          <p:cNvPr id="10" name="TextBox 9">
            <a:extLst>
              <a:ext uri="{FF2B5EF4-FFF2-40B4-BE49-F238E27FC236}">
                <a16:creationId xmlns:a16="http://schemas.microsoft.com/office/drawing/2014/main" id="{36D5B808-0142-4758-AB6A-ECED858808AB}"/>
              </a:ext>
            </a:extLst>
          </p:cNvPr>
          <p:cNvSpPr txBox="1"/>
          <p:nvPr/>
        </p:nvSpPr>
        <p:spPr>
          <a:xfrm>
            <a:off x="582387" y="5279678"/>
            <a:ext cx="2382194" cy="584775"/>
          </a:xfrm>
          <a:prstGeom prst="rect">
            <a:avLst/>
          </a:prstGeom>
          <a:noFill/>
        </p:spPr>
        <p:txBody>
          <a:bodyPr wrap="square" rtlCol="0">
            <a:spAutoFit/>
          </a:bodyPr>
          <a:lstStyle/>
          <a:p>
            <a:pPr algn="ctr"/>
            <a:r>
              <a:rPr lang="en-IN" sz="1600" dirty="0">
                <a:solidFill>
                  <a:schemeClr val="bg2"/>
                </a:solidFill>
                <a:latin typeface="DM Sans" panose="020B0604020202020204" charset="0"/>
              </a:rPr>
              <a:t>Local system with limited space</a:t>
            </a:r>
          </a:p>
        </p:txBody>
      </p:sp>
      <p:sp>
        <p:nvSpPr>
          <p:cNvPr id="11" name="Arrow: Right 10">
            <a:extLst>
              <a:ext uri="{FF2B5EF4-FFF2-40B4-BE49-F238E27FC236}">
                <a16:creationId xmlns:a16="http://schemas.microsoft.com/office/drawing/2014/main" id="{794FEEF5-FDE3-4E90-84C1-C9F52937C3C3}"/>
              </a:ext>
            </a:extLst>
          </p:cNvPr>
          <p:cNvSpPr/>
          <p:nvPr/>
        </p:nvSpPr>
        <p:spPr>
          <a:xfrm>
            <a:off x="3263259" y="4052236"/>
            <a:ext cx="1010653" cy="211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A21831D-60CA-49B4-9814-BF58CD85860E}"/>
              </a:ext>
            </a:extLst>
          </p:cNvPr>
          <p:cNvSpPr/>
          <p:nvPr/>
        </p:nvSpPr>
        <p:spPr>
          <a:xfrm>
            <a:off x="7842631" y="4052236"/>
            <a:ext cx="1010653" cy="211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3D6349E-B1A6-4D27-B78D-1F89474FA839}"/>
              </a:ext>
            </a:extLst>
          </p:cNvPr>
          <p:cNvSpPr txBox="1"/>
          <p:nvPr/>
        </p:nvSpPr>
        <p:spPr>
          <a:xfrm>
            <a:off x="9221002" y="5062888"/>
            <a:ext cx="2382194" cy="584775"/>
          </a:xfrm>
          <a:prstGeom prst="rect">
            <a:avLst/>
          </a:prstGeom>
          <a:noFill/>
        </p:spPr>
        <p:txBody>
          <a:bodyPr wrap="square" rtlCol="0">
            <a:spAutoFit/>
          </a:bodyPr>
          <a:lstStyle/>
          <a:p>
            <a:pPr algn="ctr"/>
            <a:r>
              <a:rPr lang="en-IN" sz="1600" dirty="0">
                <a:solidFill>
                  <a:schemeClr val="bg2"/>
                </a:solidFill>
              </a:rPr>
              <a:t>Cloud with unlimited space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0"/>
          <p:cNvSpPr txBox="1">
            <a:spLocks noGrp="1"/>
          </p:cNvSpPr>
          <p:nvPr>
            <p:ph type="title"/>
          </p:nvPr>
        </p:nvSpPr>
        <p:spPr>
          <a:xfrm>
            <a:off x="191572" y="166266"/>
            <a:ext cx="8971679" cy="96951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What is Cloud Computing?</a:t>
            </a:r>
            <a:endParaRPr sz="4800" dirty="0"/>
          </a:p>
          <a:p>
            <a:pPr marL="0" lvl="0" indent="0" algn="r" rtl="0">
              <a:spcBef>
                <a:spcPts val="0"/>
              </a:spcBef>
              <a:spcAft>
                <a:spcPts val="0"/>
              </a:spcAft>
              <a:buNone/>
            </a:pPr>
            <a:endParaRPr dirty="0"/>
          </a:p>
        </p:txBody>
      </p:sp>
      <p:sp>
        <p:nvSpPr>
          <p:cNvPr id="819" name="Google Shape;819;p30"/>
          <p:cNvSpPr txBox="1">
            <a:spLocks noGrp="1"/>
          </p:cNvSpPr>
          <p:nvPr>
            <p:ph type="body" idx="1"/>
          </p:nvPr>
        </p:nvSpPr>
        <p:spPr>
          <a:xfrm>
            <a:off x="452887" y="1933125"/>
            <a:ext cx="5967164" cy="179587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Cloud Computing is: </a:t>
            </a:r>
          </a:p>
          <a:p>
            <a:pPr marL="0" lvl="0" indent="0" algn="l" rtl="0">
              <a:spcBef>
                <a:spcPts val="0"/>
              </a:spcBef>
              <a:spcAft>
                <a:spcPts val="0"/>
              </a:spcAft>
              <a:buNone/>
            </a:pPr>
            <a:endParaRPr lang="en-IN" dirty="0"/>
          </a:p>
          <a:p>
            <a:pPr marL="342900" indent="-342900" algn="l"/>
            <a:r>
              <a:rPr lang="en-IN" dirty="0"/>
              <a:t>Storing data/applications on remote servers.</a:t>
            </a:r>
          </a:p>
          <a:p>
            <a:pPr marL="342900" indent="-342900" algn="l"/>
            <a:r>
              <a:rPr lang="en-IN" dirty="0"/>
              <a:t>Processing data/applications from servers.</a:t>
            </a:r>
          </a:p>
          <a:p>
            <a:pPr marL="342900" indent="-342900" algn="l"/>
            <a:r>
              <a:rPr lang="en-IN" dirty="0"/>
              <a:t>Accessing data/applications via Internet.</a:t>
            </a:r>
            <a:endParaRPr dirty="0"/>
          </a:p>
          <a:p>
            <a:pPr marL="0" lvl="0" indent="0" algn="r" rtl="0">
              <a:spcBef>
                <a:spcPts val="2100"/>
              </a:spcBef>
              <a:spcAft>
                <a:spcPts val="2100"/>
              </a:spcAft>
              <a:buNone/>
            </a:pPr>
            <a:endParaRPr dirty="0"/>
          </a:p>
        </p:txBody>
      </p:sp>
      <p:pic>
        <p:nvPicPr>
          <p:cNvPr id="7" name="Picture 6">
            <a:extLst>
              <a:ext uri="{FF2B5EF4-FFF2-40B4-BE49-F238E27FC236}">
                <a16:creationId xmlns:a16="http://schemas.microsoft.com/office/drawing/2014/main" id="{07DDE6CC-FBC9-4A4D-A9FB-4CF52C4EBD09}"/>
              </a:ext>
            </a:extLst>
          </p:cNvPr>
          <p:cNvPicPr>
            <a:picLocks noChangeAspect="1"/>
          </p:cNvPicPr>
          <p:nvPr/>
        </p:nvPicPr>
        <p:blipFill rotWithShape="1">
          <a:blip r:embed="rId3"/>
          <a:srcRect l="48597" r="6267"/>
          <a:stretch/>
        </p:blipFill>
        <p:spPr>
          <a:xfrm>
            <a:off x="5342019" y="1933125"/>
            <a:ext cx="6300841" cy="42110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7" name="Google Shape;854;p34">
            <a:extLst>
              <a:ext uri="{FF2B5EF4-FFF2-40B4-BE49-F238E27FC236}">
                <a16:creationId xmlns:a16="http://schemas.microsoft.com/office/drawing/2014/main" id="{4605D4A8-1FA8-463C-BBEA-9A715EEA6E7A}"/>
              </a:ext>
            </a:extLst>
          </p:cNvPr>
          <p:cNvSpPr/>
          <p:nvPr/>
        </p:nvSpPr>
        <p:spPr>
          <a:xfrm>
            <a:off x="3118585" y="2560320"/>
            <a:ext cx="6160169" cy="789271"/>
          </a:xfrm>
          <a:prstGeom prst="rect">
            <a:avLst/>
          </a:prstGeom>
        </p:spPr>
        <p:txBody>
          <a:bodyPr>
            <a:prstTxWarp prst="textPlain">
              <a:avLst/>
            </a:prstTxWarp>
          </a:bodyPr>
          <a:lstStyle/>
          <a:p>
            <a:pPr lvl="0" algn="ctr"/>
            <a:r>
              <a:rPr lang="en-IN" b="1" i="0" dirty="0">
                <a:ln>
                  <a:noFill/>
                </a:ln>
                <a:gradFill>
                  <a:gsLst>
                    <a:gs pos="0">
                      <a:schemeClr val="accent1"/>
                    </a:gs>
                    <a:gs pos="100000">
                      <a:schemeClr val="accent2"/>
                    </a:gs>
                  </a:gsLst>
                  <a:lin ang="2700006" scaled="0"/>
                </a:gradFill>
                <a:latin typeface="DM Sans"/>
              </a:rPr>
              <a:t>Service </a:t>
            </a:r>
            <a:r>
              <a:rPr lang="en-IN" b="1" dirty="0">
                <a:gradFill>
                  <a:gsLst>
                    <a:gs pos="0">
                      <a:schemeClr val="accent1"/>
                    </a:gs>
                    <a:gs pos="100000">
                      <a:schemeClr val="accent2"/>
                    </a:gs>
                  </a:gsLst>
                  <a:lin ang="2700006" scaled="0"/>
                </a:gradFill>
                <a:latin typeface="DM Sans"/>
              </a:rPr>
              <a:t>M</a:t>
            </a:r>
            <a:r>
              <a:rPr lang="en-IN" b="1" i="0" dirty="0">
                <a:ln>
                  <a:noFill/>
                </a:ln>
                <a:gradFill>
                  <a:gsLst>
                    <a:gs pos="0">
                      <a:schemeClr val="accent1"/>
                    </a:gs>
                    <a:gs pos="100000">
                      <a:schemeClr val="accent2"/>
                    </a:gs>
                  </a:gsLst>
                  <a:lin ang="2700006" scaled="0"/>
                </a:gradFill>
                <a:latin typeface="DM Sans"/>
              </a:rPr>
              <a:t>odels</a:t>
            </a:r>
          </a:p>
        </p:txBody>
      </p:sp>
    </p:spTree>
  </p:cSld>
  <p:clrMapOvr>
    <a:masterClrMapping/>
  </p:clrMapOvr>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423</Words>
  <Application>Microsoft Office PowerPoint</Application>
  <PresentationFormat>Widescreen</PresentationFormat>
  <Paragraphs>92</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DM Sans</vt:lpstr>
      <vt:lpstr>Griffy</vt:lpstr>
      <vt:lpstr>Arial</vt:lpstr>
      <vt:lpstr>Abril Fatface</vt:lpstr>
      <vt:lpstr>Barlow Condensed</vt:lpstr>
      <vt:lpstr>Aldrich</vt:lpstr>
      <vt:lpstr>-apple-system</vt:lpstr>
      <vt:lpstr>Calibri</vt:lpstr>
      <vt:lpstr>SlidesMania · Modern Dark </vt:lpstr>
      <vt:lpstr>PowerPoint Presentation</vt:lpstr>
      <vt:lpstr>01 – What is Cloud?</vt:lpstr>
      <vt:lpstr>What is MLSA?</vt:lpstr>
      <vt:lpstr>Before Cloud Computing</vt:lpstr>
      <vt:lpstr>Disadvantages</vt:lpstr>
      <vt:lpstr>Why Cloud? </vt:lpstr>
      <vt:lpstr>What is Cloud?  </vt:lpstr>
      <vt:lpstr>What is Cloud Computing? </vt:lpstr>
      <vt:lpstr>PowerPoint Presentation</vt:lpstr>
      <vt:lpstr>Service Models  </vt:lpstr>
      <vt:lpstr>Service Models: SaaS?</vt:lpstr>
      <vt:lpstr>Service Models: PaaS?  </vt:lpstr>
      <vt:lpstr>Service Models: IaaS?</vt:lpstr>
      <vt:lpstr>PowerPoint Presentation</vt:lpstr>
      <vt:lpstr>Deployment Models</vt:lpstr>
      <vt:lpstr>Deployment Models</vt:lpstr>
      <vt:lpstr>Deployment Models</vt:lpstr>
      <vt:lpstr>Deployment Models</vt:lpstr>
      <vt:lpstr>Cloud Providers</vt:lpstr>
      <vt:lpstr>What is Microsoft Azure?</vt:lpstr>
      <vt:lpstr>Use Case</vt:lpstr>
      <vt:lpstr>Use Case Implementation</vt:lpstr>
      <vt:lpstr>Implementation in Azure</vt:lpstr>
      <vt:lpstr>App Service</vt:lpstr>
      <vt:lpstr>Compute Domain</vt:lpstr>
      <vt:lpstr>Blob Storage</vt:lpstr>
      <vt:lpstr>Storage Domain</vt:lpstr>
      <vt:lpstr>MySQL for Azure</vt:lpstr>
      <vt:lpstr>Auto-Scaling &amp; Load Balancing</vt:lpstr>
      <vt:lpstr>How to launch these services on Azure?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Keerthi Namballa</dc:creator>
  <cp:lastModifiedBy>sai keerthi</cp:lastModifiedBy>
  <cp:revision>38</cp:revision>
  <dcterms:modified xsi:type="dcterms:W3CDTF">2022-02-15T14:45:11Z</dcterms:modified>
</cp:coreProperties>
</file>