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268" r:id="rId5"/>
    <p:sldId id="259" r:id="rId6"/>
    <p:sldId id="260" r:id="rId7"/>
    <p:sldId id="274" r:id="rId8"/>
    <p:sldId id="276" r:id="rId9"/>
    <p:sldId id="262" r:id="rId10"/>
    <p:sldId id="263" r:id="rId11"/>
    <p:sldId id="269" r:id="rId12"/>
    <p:sldId id="279" r:id="rId13"/>
    <p:sldId id="278" r:id="rId14"/>
    <p:sldId id="266" r:id="rId15"/>
    <p:sldId id="267" r:id="rId16"/>
    <p:sldId id="272" r:id="rId17"/>
    <p:sldId id="283" r:id="rId18"/>
    <p:sldId id="293" r:id="rId19"/>
    <p:sldId id="294" r:id="rId20"/>
    <p:sldId id="295" r:id="rId21"/>
    <p:sldId id="296" r:id="rId22"/>
    <p:sldId id="297" r:id="rId2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nysh, Mike" initials="MSC" lastIdx="1" clrIdx="0">
    <p:extLst>
      <p:ext uri="{19B8F6BF-5375-455C-9EA6-DF929625EA0E}">
        <p15:presenceInfo xmlns:p15="http://schemas.microsoft.com/office/powerpoint/2012/main" userId="Chernysh, Mi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p:scale>
          <a:sx n="70" d="100"/>
          <a:sy n="70" d="100"/>
        </p:scale>
        <p:origin x="1204" y="32"/>
      </p:cViewPr>
      <p:guideLst/>
    </p:cSldViewPr>
  </p:slideViewPr>
  <p:notesTextViewPr>
    <p:cViewPr>
      <p:scale>
        <a:sx n="1" d="1"/>
        <a:sy n="1" d="1"/>
      </p:scale>
      <p:origin x="0" y="0"/>
    </p:cViewPr>
  </p:notesTextViewPr>
  <p:notesViewPr>
    <p:cSldViewPr snapToGrid="0">
      <p:cViewPr varScale="1">
        <p:scale>
          <a:sx n="63" d="100"/>
          <a:sy n="63" d="100"/>
        </p:scale>
        <p:origin x="3106"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3-06T12:26:33.318" idx="1">
    <p:pos x="4999" y="1462"/>
    <p:text>HSDB is not technically being retired. CornerStone and I believe CCMS both reside on it. It is more the integration with CDB that causes the issue.</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62328CCC-68CA-4413-9634-2B4161390BF5}" type="datetimeFigureOut">
              <a:rPr lang="en-US" smtClean="0"/>
              <a:t>9/22/2017</a:t>
            </a:fld>
            <a:endParaRPr lang="en-US"/>
          </a:p>
        </p:txBody>
      </p:sp>
      <p:sp>
        <p:nvSpPr>
          <p:cNvPr id="4" name="Footer Placeholder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EABCF6C6-8BC9-42E7-B833-550D2DE3EAFE}" type="slidenum">
              <a:rPr lang="en-US" smtClean="0"/>
              <a:t>‹#›</a:t>
            </a:fld>
            <a:endParaRPr lang="en-US"/>
          </a:p>
        </p:txBody>
      </p:sp>
    </p:spTree>
    <p:extLst>
      <p:ext uri="{BB962C8B-B14F-4D97-AF65-F5344CB8AC3E}">
        <p14:creationId xmlns:p14="http://schemas.microsoft.com/office/powerpoint/2010/main" val="283125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3550"/>
          </a:xfrm>
          <a:prstGeom prst="rect">
            <a:avLst/>
          </a:prstGeom>
        </p:spPr>
        <p:txBody>
          <a:bodyPr vert="horz" lIns="91440" tIns="45720" rIns="91440" bIns="45720" rtlCol="0"/>
          <a:lstStyle>
            <a:lvl1pPr algn="r">
              <a:defRPr sz="1200"/>
            </a:lvl1pPr>
          </a:lstStyle>
          <a:p>
            <a:fld id="{A5AFD933-A598-4873-B241-FF7BFABB4B1D}" type="datetimeFigureOut">
              <a:rPr lang="en-US" smtClean="0"/>
              <a:t>9/22/2017</a:t>
            </a:fld>
            <a:endParaRPr lang="en-US"/>
          </a:p>
        </p:txBody>
      </p:sp>
      <p:sp>
        <p:nvSpPr>
          <p:cNvPr id="4" name="Slide Image Placeholder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45000"/>
            <a:ext cx="5607050" cy="3636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72525"/>
            <a:ext cx="3038475" cy="463550"/>
          </a:xfrm>
          <a:prstGeom prst="rect">
            <a:avLst/>
          </a:prstGeom>
        </p:spPr>
        <p:txBody>
          <a:bodyPr vert="horz" lIns="91440" tIns="45720" rIns="91440" bIns="45720" rtlCol="0" anchor="b"/>
          <a:lstStyle>
            <a:lvl1pPr algn="r">
              <a:defRPr sz="1200"/>
            </a:lvl1pPr>
          </a:lstStyle>
          <a:p>
            <a:fld id="{D6469752-8B0B-4DC7-B31A-45384BACFFC7}" type="slidenum">
              <a:rPr lang="en-US" smtClean="0"/>
              <a:t>‹#›</a:t>
            </a:fld>
            <a:endParaRPr lang="en-US"/>
          </a:p>
        </p:txBody>
      </p:sp>
    </p:spTree>
    <p:extLst>
      <p:ext uri="{BB962C8B-B14F-4D97-AF65-F5344CB8AC3E}">
        <p14:creationId xmlns:p14="http://schemas.microsoft.com/office/powerpoint/2010/main" val="109606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469752-8B0B-4DC7-B31A-45384BACFFC7}" type="slidenum">
              <a:rPr lang="en-US" smtClean="0"/>
              <a:t>3</a:t>
            </a:fld>
            <a:endParaRPr lang="en-US"/>
          </a:p>
        </p:txBody>
      </p:sp>
    </p:spTree>
    <p:extLst>
      <p:ext uri="{BB962C8B-B14F-4D97-AF65-F5344CB8AC3E}">
        <p14:creationId xmlns:p14="http://schemas.microsoft.com/office/powerpoint/2010/main" val="9298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469752-8B0B-4DC7-B31A-45384BACFFC7}" type="slidenum">
              <a:rPr lang="en-US" smtClean="0"/>
              <a:t>6</a:t>
            </a:fld>
            <a:endParaRPr lang="en-US"/>
          </a:p>
        </p:txBody>
      </p:sp>
    </p:spTree>
    <p:extLst>
      <p:ext uri="{BB962C8B-B14F-4D97-AF65-F5344CB8AC3E}">
        <p14:creationId xmlns:p14="http://schemas.microsoft.com/office/powerpoint/2010/main" val="80209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469752-8B0B-4DC7-B31A-45384BACFFC7}" type="slidenum">
              <a:rPr lang="en-US" smtClean="0"/>
              <a:t>7</a:t>
            </a:fld>
            <a:endParaRPr lang="en-US"/>
          </a:p>
        </p:txBody>
      </p:sp>
    </p:spTree>
    <p:extLst>
      <p:ext uri="{BB962C8B-B14F-4D97-AF65-F5344CB8AC3E}">
        <p14:creationId xmlns:p14="http://schemas.microsoft.com/office/powerpoint/2010/main" val="89716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flow chart gives a more detailed look at how an application is processed and passed between the FFM and IES. In the figure, IES refers to both ABE and Worker Portal.</a:t>
            </a:r>
          </a:p>
          <a:p>
            <a:endParaRPr lang="en-US" baseline="0" dirty="0" smtClean="0"/>
          </a:p>
          <a:p>
            <a:r>
              <a:rPr lang="en-US" baseline="0" dirty="0" smtClean="0"/>
              <a:t>Walk through flow chart with students. Make sure to explain that APTC and CSR are federal subsidies applied to health insurance policies for eligible applicants. Mention that applicants to the FFM can also shop for commercial, non-subsidized insurance. </a:t>
            </a:r>
            <a:endParaRPr lang="en-US" dirty="0"/>
          </a:p>
        </p:txBody>
      </p:sp>
      <p:sp>
        <p:nvSpPr>
          <p:cNvPr id="4" name="Slide Number Placeholder 3"/>
          <p:cNvSpPr>
            <a:spLocks noGrp="1"/>
          </p:cNvSpPr>
          <p:nvPr>
            <p:ph type="sldNum" sz="quarter" idx="10"/>
          </p:nvPr>
        </p:nvSpPr>
        <p:spPr/>
        <p:txBody>
          <a:bodyPr/>
          <a:lstStyle/>
          <a:p>
            <a:fld id="{16AE04D7-E017-4654-95D7-B9CD15A8FD44}"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263233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D98BFD-AF6E-4292-BB3C-8B37689EA439}" type="slidenum">
              <a:rPr lang="en-GB" smtClean="0">
                <a:solidFill>
                  <a:prstClr val="black"/>
                </a:solidFill>
              </a:rPr>
              <a:pPr>
                <a:defRPr/>
              </a:pPr>
              <a:t>18</a:t>
            </a:fld>
            <a:endParaRPr lang="en-GB" dirty="0">
              <a:solidFill>
                <a:prstClr val="black"/>
              </a:solidFill>
            </a:endParaRPr>
          </a:p>
        </p:txBody>
      </p:sp>
    </p:spTree>
    <p:extLst>
      <p:ext uri="{BB962C8B-B14F-4D97-AF65-F5344CB8AC3E}">
        <p14:creationId xmlns:p14="http://schemas.microsoft.com/office/powerpoint/2010/main" val="771654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E04D7-E017-4654-95D7-B9CD15A8FD44}" type="slidenum">
              <a:rPr lang="en-GB" smtClean="0"/>
              <a:pPr/>
              <a:t>19</a:t>
            </a:fld>
            <a:endParaRPr lang="en-GB" dirty="0"/>
          </a:p>
        </p:txBody>
      </p:sp>
    </p:spTree>
    <p:extLst>
      <p:ext uri="{BB962C8B-B14F-4D97-AF65-F5344CB8AC3E}">
        <p14:creationId xmlns:p14="http://schemas.microsoft.com/office/powerpoint/2010/main" val="203098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flow chart gives a more detailed look at how an application is processed and passed between the FFM and IES. In the figure, IES refers to both ABE and Worker Portal.</a:t>
            </a:r>
          </a:p>
          <a:p>
            <a:endParaRPr lang="en-US" baseline="0" dirty="0" smtClean="0"/>
          </a:p>
          <a:p>
            <a:r>
              <a:rPr lang="en-US" baseline="0" dirty="0" smtClean="0"/>
              <a:t>Walk through flow chart with students. Make sure to explain that APTC and CSR are federal subsidies applied to health insurance policies for eligible applicants. Mention that applicants to the FFM can also shop for commercial, non-subsidized insurance. </a:t>
            </a:r>
            <a:endParaRPr lang="en-US" dirty="0"/>
          </a:p>
        </p:txBody>
      </p:sp>
      <p:sp>
        <p:nvSpPr>
          <p:cNvPr id="4" name="Slide Number Placeholder 3"/>
          <p:cNvSpPr>
            <a:spLocks noGrp="1"/>
          </p:cNvSpPr>
          <p:nvPr>
            <p:ph type="sldNum" sz="quarter" idx="10"/>
          </p:nvPr>
        </p:nvSpPr>
        <p:spPr/>
        <p:txBody>
          <a:bodyPr/>
          <a:lstStyle/>
          <a:p>
            <a:fld id="{16AE04D7-E017-4654-95D7-B9CD15A8FD44}" type="slidenum">
              <a:rPr lang="en-GB" smtClean="0">
                <a:solidFill>
                  <a:prstClr val="black"/>
                </a:solidFill>
              </a:rPr>
              <a:pPr/>
              <a:t>20</a:t>
            </a:fld>
            <a:endParaRPr lang="en-GB" dirty="0">
              <a:solidFill>
                <a:prstClr val="black"/>
              </a:solidFill>
            </a:endParaRPr>
          </a:p>
        </p:txBody>
      </p:sp>
    </p:spTree>
    <p:extLst>
      <p:ext uri="{BB962C8B-B14F-4D97-AF65-F5344CB8AC3E}">
        <p14:creationId xmlns:p14="http://schemas.microsoft.com/office/powerpoint/2010/main" val="147210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E04D7-E017-4654-95D7-B9CD15A8FD44}" type="slidenum">
              <a:rPr lang="en-GB" smtClean="0">
                <a:solidFill>
                  <a:prstClr val="black"/>
                </a:solidFill>
              </a:rPr>
              <a:pPr/>
              <a:t>21</a:t>
            </a:fld>
            <a:endParaRPr lang="en-GB" dirty="0">
              <a:solidFill>
                <a:prstClr val="black"/>
              </a:solidFill>
            </a:endParaRPr>
          </a:p>
        </p:txBody>
      </p:sp>
    </p:spTree>
    <p:extLst>
      <p:ext uri="{BB962C8B-B14F-4D97-AF65-F5344CB8AC3E}">
        <p14:creationId xmlns:p14="http://schemas.microsoft.com/office/powerpoint/2010/main" val="45663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A7D6DE-9268-4DB8-BF6D-ED47B14D5591}"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2478447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86106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994879"/>
            <a:ext cx="8330184" cy="5287049"/>
          </a:xfrm>
          <a:prstGeom prst="rect">
            <a:avLst/>
          </a:prstGeom>
        </p:spPr>
        <p:txBody>
          <a:bodyPr vert="horz" lIns="0" tIns="0" rIns="0" bIns="0" rtlCol="0">
            <a:noAutofit/>
          </a:bodyPr>
          <a:lstStyle>
            <a:lvl1pPr marL="0" marR="0" indent="0" algn="l" defTabSz="898968" rtl="0" eaLnBrk="1" fontAlgn="base" latinLnBrk="0" hangingPunct="1">
              <a:lnSpc>
                <a:spcPct val="100000"/>
              </a:lnSpc>
              <a:spcBef>
                <a:spcPts val="2163"/>
              </a:spcBef>
              <a:spcAft>
                <a:spcPct val="0"/>
              </a:spcAft>
              <a:buClrTx/>
              <a:buSzTx/>
              <a:buFont typeface="Arial" pitchFamily="34" charset="0"/>
              <a:buNone/>
              <a:tabLst/>
              <a:defRPr kumimoji="0" lang="en-US" sz="1941" b="0" i="0" u="none" strike="noStrike" kern="1200" cap="none" normalizeH="0" baseline="0" dirty="0" smtClean="0">
                <a:ln>
                  <a:noFill/>
                </a:ln>
                <a:solidFill>
                  <a:schemeClr val="tx2"/>
                </a:solidFill>
                <a:effectLst/>
                <a:latin typeface="+mn-lt"/>
                <a:ea typeface="+mn-ea"/>
                <a:cs typeface="Arial" pitchFamily="34" charset="0"/>
              </a:defRPr>
            </a:lvl1pPr>
            <a:lvl2pPr marL="224742" marR="0" indent="-223182" algn="l" defTabSz="898968" rtl="0" eaLnBrk="1" fontAlgn="base" latinLnBrk="0" hangingPunct="1">
              <a:lnSpc>
                <a:spcPct val="100000"/>
              </a:lnSpc>
              <a:spcAft>
                <a:spcPct val="0"/>
              </a:spcAft>
              <a:buFont typeface="Arial" pitchFamily="34" charset="0"/>
              <a:tabLst/>
              <a:defRPr kumimoji="0" lang="en-US" sz="1588" b="0" i="0" u="none" strike="noStrike" kern="1200" cap="none" normalizeH="0" baseline="0" dirty="0" smtClean="0">
                <a:ln>
                  <a:noFill/>
                </a:ln>
                <a:solidFill>
                  <a:schemeClr val="tx2"/>
                </a:solidFill>
                <a:effectLst/>
                <a:latin typeface="+mn-lt"/>
                <a:ea typeface="+mn-ea"/>
                <a:cs typeface="Arial" pitchFamily="34" charset="0"/>
              </a:defRPr>
            </a:lvl2pPr>
            <a:lvl3pPr marR="0" algn="l" defTabSz="898968" rtl="0" eaLnBrk="1" fontAlgn="base" latinLnBrk="0" hangingPunct="1">
              <a:lnSpc>
                <a:spcPct val="100000"/>
              </a:lnSpc>
              <a:spcAft>
                <a:spcPct val="0"/>
              </a:spcAft>
              <a:buFont typeface="Arial" pitchFamily="34" charset="0"/>
              <a:tabLst/>
              <a:defRPr kumimoji="0" lang="en-US" sz="1588" b="0" i="0" u="none" strike="noStrike" kern="1200" cap="none" normalizeH="0" baseline="0" dirty="0" smtClean="0">
                <a:ln>
                  <a:noFill/>
                </a:ln>
                <a:solidFill>
                  <a:schemeClr val="tx2"/>
                </a:solidFill>
                <a:effectLst/>
                <a:latin typeface="+mn-lt"/>
                <a:ea typeface="+mn-ea"/>
                <a:cs typeface="Arial" pitchFamily="34" charset="0"/>
              </a:defRPr>
            </a:lvl3pPr>
            <a:lvl4pPr marR="0" algn="l" defTabSz="898968" rtl="0" eaLnBrk="1" fontAlgn="base" latinLnBrk="0" hangingPunct="1">
              <a:lnSpc>
                <a:spcPct val="100000"/>
              </a:lnSpc>
              <a:spcAft>
                <a:spcPct val="0"/>
              </a:spcAft>
              <a:buFont typeface="Arial" pitchFamily="34" charset="0"/>
              <a:tabLst/>
              <a:defRPr kumimoji="0" lang="en-US" sz="1588" b="0" i="0" u="none" strike="noStrike" kern="1200" cap="none" normalizeH="0" baseline="0" dirty="0" smtClean="0">
                <a:ln>
                  <a:noFill/>
                </a:ln>
                <a:solidFill>
                  <a:schemeClr val="tx2"/>
                </a:solidFill>
                <a:effectLst/>
                <a:latin typeface="+mn-lt"/>
                <a:ea typeface="+mn-ea"/>
                <a:cs typeface="Arial" pitchFamily="34" charset="0"/>
              </a:defRPr>
            </a:lvl4pPr>
            <a:lvl5pPr marR="0" algn="l" defTabSz="898968" rtl="0" eaLnBrk="1" fontAlgn="base" latinLnBrk="0" hangingPunct="1">
              <a:lnSpc>
                <a:spcPct val="100000"/>
              </a:lnSpc>
              <a:spcAft>
                <a:spcPct val="0"/>
              </a:spcAft>
              <a:buFont typeface="Arial" pitchFamily="34" charset="0"/>
              <a:tabLst/>
              <a:defRPr kumimoji="0" lang="en-US" sz="1588" b="0" i="0" u="none" strike="noStrike" kern="1200" cap="none" normalizeH="0" baseline="0" dirty="0" smtClean="0">
                <a:ln>
                  <a:noFill/>
                </a:ln>
                <a:solidFill>
                  <a:schemeClr val="tx2"/>
                </a:solidFill>
                <a:effectLst/>
                <a:latin typeface="+mn-lt"/>
                <a:ea typeface="+mn-ea"/>
                <a:cs typeface="Arial" pitchFamily="34" charset="0"/>
              </a:defRPr>
            </a:lvl5pPr>
            <a:lvl6pPr marR="0" algn="l" defTabSz="898968" rtl="0" eaLnBrk="1" fontAlgn="base" latinLnBrk="0" hangingPunct="1">
              <a:lnSpc>
                <a:spcPct val="100000"/>
              </a:lnSpc>
              <a:spcAft>
                <a:spcPct val="0"/>
              </a:spcAft>
              <a:buFont typeface="Arial" pitchFamily="34" charset="0"/>
              <a:tabLst/>
              <a:defRPr kumimoji="0" lang="en-US" sz="1764"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bwMode="gray">
          <a:xfrm>
            <a:off x="411481" y="403232"/>
            <a:ext cx="7868012" cy="387798"/>
          </a:xfrm>
          <a:prstGeom prst="rect">
            <a:avLst/>
          </a:prstGeom>
        </p:spPr>
        <p:txBody>
          <a:bodyPr wrap="square" lIns="0" tIns="0" rIns="0" bIns="0" anchor="t" anchorCtr="0">
            <a:spAutoFit/>
          </a:bodyPr>
          <a:lstStyle/>
          <a:p>
            <a:pPr marL="0" marR="0" lvl="0" indent="0" algn="l" defTabSz="898968" rtl="0" eaLnBrk="0" fontAlgn="base" latinLnBrk="0" hangingPunct="0">
              <a:lnSpc>
                <a:spcPct val="90000"/>
              </a:lnSpc>
              <a:spcBef>
                <a:spcPct val="0"/>
              </a:spcBef>
              <a:spcAft>
                <a:spcPct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514207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4">
            <a:extLst>
              <a:ext uri="{28A0092B-C50C-407E-A947-70E740481C1C}">
                <a14:useLocalDpi xmlns:a14="http://schemas.microsoft.com/office/drawing/2010/main" val="0"/>
              </a:ext>
            </a:extLst>
          </a:blip>
          <a:srcRect l="10952"/>
          <a:stretch/>
        </p:blipFill>
        <p:spPr>
          <a:xfrm>
            <a:off x="9144" y="19112"/>
            <a:ext cx="9134856" cy="6838888"/>
          </a:xfrm>
          <a:prstGeom prst="rect">
            <a:avLst/>
          </a:prstGeom>
        </p:spPr>
      </p:pic>
      <p:graphicFrame>
        <p:nvGraphicFramePr>
          <p:cNvPr id="17" name="Object 16" hidden="1"/>
          <p:cNvGraphicFramePr>
            <a:graphicFrameLocks noChangeAspect="1"/>
          </p:cNvGraphicFramePr>
          <p:nvPr userDrawn="1">
            <p:custDataLst>
              <p:tags r:id="rId2"/>
            </p:custDataLst>
            <p:extLst>
              <p:ext uri="{D42A27DB-BD31-4B8C-83A1-F6EECF244321}">
                <p14:modId xmlns:p14="http://schemas.microsoft.com/office/powerpoint/2010/main" val="24512881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tangle 14"/>
          <p:cNvSpPr/>
          <p:nvPr userDrawn="1"/>
        </p:nvSpPr>
        <p:spPr>
          <a:xfrm>
            <a:off x="369066" y="-1"/>
            <a:ext cx="5486400" cy="2342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DEL_PRI_RGB.gif"/>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503533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1"/>
            <a:ext cx="8412480" cy="369524"/>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3" name="Text Placeholder 2"/>
          <p:cNvSpPr>
            <a:spLocks noGrp="1"/>
          </p:cNvSpPr>
          <p:nvPr>
            <p:ph type="body" sz="quarter" idx="14"/>
          </p:nvPr>
        </p:nvSpPr>
        <p:spPr>
          <a:xfrm>
            <a:off x="365760" y="1280160"/>
            <a:ext cx="8412480" cy="5065445"/>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36194" y="295683"/>
            <a:ext cx="478621" cy="506068"/>
          </a:xfrm>
          <a:prstGeom prst="rect">
            <a:avLst/>
          </a:prstGeom>
        </p:spPr>
      </p:pic>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77416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5760" y="1188720"/>
            <a:ext cx="8412480" cy="5156885"/>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algn="l"/>
            <a:fld id="{95CC1D26-A9BD-4BDE-BDD9-08EDBAE96860}" type="slidenum">
              <a:rPr lang="en-US" sz="800" smtClean="0">
                <a:solidFill>
                  <a:srgbClr val="8C8C8C"/>
                </a:solidFill>
              </a:rPr>
              <a:pPr algn="l"/>
              <a:t>‹#›</a:t>
            </a:fld>
            <a:endParaRPr lang="en-US" sz="800" dirty="0">
              <a:solidFill>
                <a:srgbClr val="8C8C8C"/>
              </a:solidFill>
            </a:endParaRPr>
          </a:p>
        </p:txBody>
      </p:sp>
      <p:sp>
        <p:nvSpPr>
          <p:cNvPr id="7" name="TextBox 6"/>
          <p:cNvSpPr txBox="1"/>
          <p:nvPr/>
        </p:nvSpPr>
        <p:spPr bwMode="gray">
          <a:xfrm>
            <a:off x="914400" y="6481703"/>
            <a:ext cx="2724150" cy="123111"/>
          </a:xfrm>
          <a:prstGeom prst="rect">
            <a:avLst/>
          </a:prstGeom>
          <a:noFill/>
        </p:spPr>
        <p:txBody>
          <a:bodyPr wrap="square" lIns="0" tIns="0" rIns="0" bIns="0" rtlCol="0" anchor="b">
            <a:spAutoFit/>
          </a:bodyPr>
          <a:lstStyle/>
          <a:p>
            <a:r>
              <a:rPr lang="en-US" sz="800" dirty="0" smtClean="0">
                <a:solidFill>
                  <a:srgbClr val="8C8C8C"/>
                </a:solidFill>
              </a:rPr>
              <a:t>IES</a:t>
            </a:r>
            <a:r>
              <a:rPr lang="en-US" sz="800" baseline="0" dirty="0" smtClean="0">
                <a:solidFill>
                  <a:srgbClr val="8C8C8C"/>
                </a:solidFill>
              </a:rPr>
              <a:t> </a:t>
            </a:r>
            <a:r>
              <a:rPr lang="en-US" sz="800" dirty="0" smtClean="0">
                <a:solidFill>
                  <a:srgbClr val="8C8C8C"/>
                </a:solidFill>
              </a:rPr>
              <a:t>Work Verification</a:t>
            </a:r>
            <a:r>
              <a:rPr lang="en-US" sz="800" baseline="0" dirty="0" smtClean="0">
                <a:solidFill>
                  <a:srgbClr val="8C8C8C"/>
                </a:solidFill>
              </a:rPr>
              <a:t> Module Overview</a:t>
            </a:r>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solidFill>
                  <a:srgbClr val="8C8C8C"/>
                </a:solidFill>
              </a:rPr>
              <a:t>Copyright © 2014 Deloitte Development LLC.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78" r:id="rId4"/>
    <p:sldLayoutId id="2147483680" r:id="rId5"/>
    <p:sldLayoutId id="2147483681" r:id="rId6"/>
    <p:sldLayoutId id="2147483695" r:id="rId7"/>
    <p:sldLayoutId id="2147483679" r:id="rId8"/>
    <p:sldLayoutId id="2147483697" r:id="rId9"/>
    <p:sldLayoutId id="2147483682" r:id="rId10"/>
    <p:sldLayoutId id="2147483698" r:id="rId11"/>
    <p:sldLayoutId id="2147483696" r:id="rId12"/>
    <p:sldLayoutId id="2147483684" r:id="rId13"/>
    <p:sldLayoutId id="2147483691" r:id="rId14"/>
    <p:sldLayoutId id="2147483690" r:id="rId15"/>
    <p:sldLayoutId id="2147483683" r:id="rId16"/>
    <p:sldLayoutId id="2147483692" r:id="rId17"/>
    <p:sldLayoutId id="2147483685" r:id="rId18"/>
    <p:sldLayoutId id="2147483693" r:id="rId19"/>
    <p:sldLayoutId id="2147483694" r:id="rId20"/>
    <p:sldLayoutId id="2147483689" r:id="rId21"/>
    <p:sldLayoutId id="2147483701" r:id="rId2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400" dirty="0" smtClean="0"/>
              <a:t>Illinois Integrated Eligibility System</a:t>
            </a:r>
            <a:endParaRPr lang="en-US" sz="2400" dirty="0"/>
          </a:p>
        </p:txBody>
      </p:sp>
      <p:sp>
        <p:nvSpPr>
          <p:cNvPr id="5" name="Subtitle 4"/>
          <p:cNvSpPr>
            <a:spLocks noGrp="1"/>
          </p:cNvSpPr>
          <p:nvPr>
            <p:ph type="subTitle" idx="1"/>
          </p:nvPr>
        </p:nvSpPr>
        <p:spPr>
          <a:xfrm>
            <a:off x="621838" y="1773727"/>
            <a:ext cx="4878856" cy="1458995"/>
          </a:xfrm>
        </p:spPr>
        <p:txBody>
          <a:bodyPr/>
          <a:lstStyle/>
          <a:p>
            <a:r>
              <a:rPr lang="en-US" sz="2400" dirty="0" smtClean="0"/>
              <a:t>Work Verification Module Overview</a:t>
            </a:r>
            <a:endParaRPr lang="en-US" sz="2400" dirty="0"/>
          </a:p>
        </p:txBody>
      </p:sp>
      <p:sp>
        <p:nvSpPr>
          <p:cNvPr id="6" name="TextBox 5"/>
          <p:cNvSpPr txBox="1"/>
          <p:nvPr/>
        </p:nvSpPr>
        <p:spPr>
          <a:xfrm>
            <a:off x="508004" y="6059054"/>
            <a:ext cx="2706254" cy="276999"/>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dirty="0" smtClean="0">
                <a:solidFill>
                  <a:schemeClr val="bg1"/>
                </a:solidFill>
              </a:rPr>
              <a:t>March, 2015</a:t>
            </a:r>
            <a:endParaRPr lang="en-US"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857" y="5911272"/>
            <a:ext cx="682527" cy="721669"/>
          </a:xfrm>
          <a:prstGeom prst="rect">
            <a:avLst/>
          </a:prstGeom>
        </p:spPr>
      </p:pic>
    </p:spTree>
    <p:extLst>
      <p:ext uri="{BB962C8B-B14F-4D97-AF65-F5344CB8AC3E}">
        <p14:creationId xmlns:p14="http://schemas.microsoft.com/office/powerpoint/2010/main" val="10344431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Attendance &amp; Activity (A&amp;A)</a:t>
            </a:r>
            <a:endParaRPr lang="en-US" dirty="0"/>
          </a:p>
        </p:txBody>
      </p:sp>
      <p:sp>
        <p:nvSpPr>
          <p:cNvPr id="39" name="Text Placeholder 7"/>
          <p:cNvSpPr>
            <a:spLocks noGrp="1"/>
          </p:cNvSpPr>
          <p:nvPr>
            <p:ph type="body" sz="quarter" idx="14"/>
          </p:nvPr>
        </p:nvSpPr>
        <p:spPr>
          <a:xfrm>
            <a:off x="6164600" y="1029977"/>
            <a:ext cx="2691206" cy="4890855"/>
          </a:xfrm>
        </p:spPr>
        <p:txBody>
          <a:bodyPr/>
          <a:lstStyle/>
          <a:p>
            <a:pPr marL="285750" indent="-285750">
              <a:buSzPct val="100000"/>
              <a:buFont typeface="Arial" panose="020B0604020202020204" pitchFamily="34" charset="0"/>
              <a:buChar char="•"/>
            </a:pPr>
            <a:r>
              <a:rPr lang="en-US" sz="1400" dirty="0" smtClean="0"/>
              <a:t>The </a:t>
            </a:r>
            <a:r>
              <a:rPr lang="en-US" sz="1400" dirty="0"/>
              <a:t>A&amp;A tracking functionality allows the case workers and the providers to record and update hours spent on RSP activities</a:t>
            </a:r>
            <a:r>
              <a:rPr lang="en-US" sz="1400" dirty="0" smtClean="0"/>
              <a:t>.</a:t>
            </a:r>
            <a:endParaRPr lang="en-US" sz="1400" dirty="0"/>
          </a:p>
        </p:txBody>
      </p:sp>
      <p:pic>
        <p:nvPicPr>
          <p:cNvPr id="2" name="Picture 1"/>
          <p:cNvPicPr>
            <a:picLocks noChangeAspect="1"/>
          </p:cNvPicPr>
          <p:nvPr/>
        </p:nvPicPr>
        <p:blipFill>
          <a:blip r:embed="rId2"/>
          <a:stretch>
            <a:fillRect/>
          </a:stretch>
        </p:blipFill>
        <p:spPr>
          <a:xfrm>
            <a:off x="365760" y="1029977"/>
            <a:ext cx="5798840" cy="5206831"/>
          </a:xfrm>
          <a:prstGeom prst="rect">
            <a:avLst/>
          </a:prstGeom>
        </p:spPr>
      </p:pic>
    </p:spTree>
    <p:extLst>
      <p:ext uri="{BB962C8B-B14F-4D97-AF65-F5344CB8AC3E}">
        <p14:creationId xmlns:p14="http://schemas.microsoft.com/office/powerpoint/2010/main" val="267312753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Attendance Tied to Benefit Issuance</a:t>
            </a:r>
            <a:endParaRPr lang="en-US" sz="2400" dirty="0"/>
          </a:p>
        </p:txBody>
      </p:sp>
      <p:sp>
        <p:nvSpPr>
          <p:cNvPr id="9" name="Text Placeholder 7"/>
          <p:cNvSpPr>
            <a:spLocks noGrp="1"/>
          </p:cNvSpPr>
          <p:nvPr>
            <p:ph type="body" sz="quarter" idx="14"/>
          </p:nvPr>
        </p:nvSpPr>
        <p:spPr>
          <a:xfrm>
            <a:off x="6163234" y="1055662"/>
            <a:ext cx="2756648" cy="3059137"/>
          </a:xfrm>
        </p:spPr>
        <p:txBody>
          <a:bodyPr/>
          <a:lstStyle/>
          <a:p>
            <a:pPr marL="285750" indent="-285750">
              <a:buSzPct val="100000"/>
              <a:buFont typeface="Arial" panose="020B0604020202020204" pitchFamily="34" charset="0"/>
              <a:buChar char="•"/>
            </a:pPr>
            <a:r>
              <a:rPr lang="en-US" sz="1400" dirty="0"/>
              <a:t>The A&amp;A tracking functionality allows the case workers and the providers to record and update hours spent on RSP activities</a:t>
            </a:r>
            <a:r>
              <a:rPr lang="en-US" sz="1400" dirty="0" smtClean="0"/>
              <a:t>.</a:t>
            </a:r>
          </a:p>
          <a:p>
            <a:pPr marL="285750" indent="-285750">
              <a:buSzPct val="100000"/>
              <a:buFont typeface="Arial" panose="020B0604020202020204" pitchFamily="34" charset="0"/>
              <a:buChar char="•"/>
            </a:pPr>
            <a:r>
              <a:rPr lang="en-US" sz="1400" dirty="0" smtClean="0"/>
              <a:t>The case worker can sanction the customer if the required hours are not met.</a:t>
            </a:r>
            <a:endParaRPr lang="en-US" sz="1400" dirty="0"/>
          </a:p>
          <a:p>
            <a:pPr marL="285750" indent="-285750">
              <a:buSzPct val="100000"/>
              <a:buFont typeface="Arial" panose="020B0604020202020204" pitchFamily="34" charset="0"/>
              <a:buChar char="•"/>
            </a:pPr>
            <a:endParaRPr lang="en-US" sz="1400" dirty="0"/>
          </a:p>
        </p:txBody>
      </p:sp>
      <p:pic>
        <p:nvPicPr>
          <p:cNvPr id="2" name="Picture 1"/>
          <p:cNvPicPr>
            <a:picLocks noChangeAspect="1"/>
          </p:cNvPicPr>
          <p:nvPr/>
        </p:nvPicPr>
        <p:blipFill>
          <a:blip r:embed="rId2"/>
          <a:stretch>
            <a:fillRect/>
          </a:stretch>
        </p:blipFill>
        <p:spPr>
          <a:xfrm>
            <a:off x="365761" y="899888"/>
            <a:ext cx="5649558" cy="3742087"/>
          </a:xfrm>
          <a:prstGeom prst="rect">
            <a:avLst/>
          </a:prstGeom>
        </p:spPr>
      </p:pic>
      <p:sp>
        <p:nvSpPr>
          <p:cNvPr id="10" name="Line Callout 1 9"/>
          <p:cNvSpPr/>
          <p:nvPr/>
        </p:nvSpPr>
        <p:spPr bwMode="gray">
          <a:xfrm>
            <a:off x="6450160" y="5004209"/>
            <a:ext cx="1982883" cy="517813"/>
          </a:xfrm>
          <a:prstGeom prst="borderCallout1">
            <a:avLst>
              <a:gd name="adj1" fmla="val 55270"/>
              <a:gd name="adj2" fmla="val -40"/>
              <a:gd name="adj3" fmla="val -50082"/>
              <a:gd name="adj4" fmla="val -54412"/>
            </a:avLst>
          </a:prstGeom>
          <a:solidFill>
            <a:srgbClr val="FFEDC9"/>
          </a:solidFill>
          <a:ln w="19050" algn="ctr">
            <a:solidFill>
              <a:srgbClr val="FFC000"/>
            </a:solidFill>
            <a:miter lim="800000"/>
            <a:headEnd type="none" w="med" len="med"/>
            <a:tailEnd type="triangle" w="med" len="med"/>
          </a:ln>
        </p:spPr>
        <p:txBody>
          <a:bodyPr wrap="square" lIns="88900" tIns="88900" rIns="88900" bIns="88900" rtlCol="0" anchor="ctr"/>
          <a:lstStyle/>
          <a:p>
            <a:pPr algn="ctr">
              <a:lnSpc>
                <a:spcPct val="106000"/>
              </a:lnSpc>
              <a:buFont typeface="Wingdings 2" pitchFamily="18" charset="2"/>
              <a:buNone/>
            </a:pPr>
            <a:r>
              <a:rPr lang="en-US" sz="1400" dirty="0" smtClean="0">
                <a:solidFill>
                  <a:schemeClr val="tx2"/>
                </a:solidFill>
              </a:rPr>
              <a:t>Sanction Customer</a:t>
            </a:r>
            <a:endParaRPr lang="en-US" sz="1400" dirty="0">
              <a:solidFill>
                <a:schemeClr val="tx2"/>
              </a:solidFill>
            </a:endParaRPr>
          </a:p>
        </p:txBody>
      </p:sp>
    </p:spTree>
    <p:extLst>
      <p:ext uri="{BB962C8B-B14F-4D97-AF65-F5344CB8AC3E}">
        <p14:creationId xmlns:p14="http://schemas.microsoft.com/office/powerpoint/2010/main" val="18517137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Eligibility / Sanctions and </a:t>
            </a:r>
            <a:r>
              <a:rPr lang="en-US" sz="2400" dirty="0" smtClean="0"/>
              <a:t>Non-Cooperation </a:t>
            </a:r>
            <a:r>
              <a:rPr lang="en-US" sz="2400" dirty="0"/>
              <a:t>Integration</a:t>
            </a:r>
            <a:br>
              <a:rPr lang="en-US" sz="2400" dirty="0"/>
            </a:br>
            <a:endParaRPr lang="en-US" sz="2400" dirty="0"/>
          </a:p>
        </p:txBody>
      </p:sp>
      <p:sp>
        <p:nvSpPr>
          <p:cNvPr id="7" name="Text Placeholder 7"/>
          <p:cNvSpPr>
            <a:spLocks noGrp="1"/>
          </p:cNvSpPr>
          <p:nvPr>
            <p:ph type="body" sz="quarter" idx="14"/>
          </p:nvPr>
        </p:nvSpPr>
        <p:spPr>
          <a:xfrm>
            <a:off x="6302188" y="1004047"/>
            <a:ext cx="2608730" cy="3451411"/>
          </a:xfrm>
        </p:spPr>
        <p:txBody>
          <a:bodyPr/>
          <a:lstStyle/>
          <a:p>
            <a:pPr marL="285750" indent="-285750">
              <a:buSzPct val="100000"/>
              <a:buFont typeface="Arial" panose="020B0604020202020204" pitchFamily="34" charset="0"/>
              <a:buChar char="•"/>
            </a:pPr>
            <a:r>
              <a:rPr lang="en-US" sz="1400" dirty="0" smtClean="0"/>
              <a:t>The case worker can enter the sanction in the  below Non-Cooperation page. </a:t>
            </a:r>
          </a:p>
          <a:p>
            <a:pPr marL="285750" indent="-285750">
              <a:buSzPct val="100000"/>
              <a:buFont typeface="Arial" panose="020B0604020202020204" pitchFamily="34" charset="0"/>
              <a:buChar char="•"/>
            </a:pPr>
            <a:r>
              <a:rPr lang="en-US" sz="1400" dirty="0" smtClean="0"/>
              <a:t>The sanction will reduce the customer TANF benefits by 50</a:t>
            </a:r>
            <a:r>
              <a:rPr lang="en-US" sz="1400" dirty="0"/>
              <a:t>% or 100% </a:t>
            </a:r>
            <a:r>
              <a:rPr lang="en-US" sz="1400" dirty="0" smtClean="0"/>
              <a:t>based  on the sanction level entered.  (enter information on this screen)</a:t>
            </a:r>
            <a:endParaRPr lang="en-US" sz="1400" dirty="0"/>
          </a:p>
        </p:txBody>
      </p:sp>
      <p:pic>
        <p:nvPicPr>
          <p:cNvPr id="8" name="Picture 7"/>
          <p:cNvPicPr/>
          <p:nvPr/>
        </p:nvPicPr>
        <p:blipFill rotWithShape="1">
          <a:blip r:embed="rId2">
            <a:extLst>
              <a:ext uri="{28A0092B-C50C-407E-A947-70E740481C1C}">
                <a14:useLocalDpi xmlns:a14="http://schemas.microsoft.com/office/drawing/2010/main" val="0"/>
              </a:ext>
            </a:extLst>
          </a:blip>
          <a:srcRect l="2536" t="3977" b="5411"/>
          <a:stretch/>
        </p:blipFill>
        <p:spPr bwMode="auto">
          <a:xfrm>
            <a:off x="365759" y="1004048"/>
            <a:ext cx="5936429" cy="4281463"/>
          </a:xfrm>
          <a:prstGeom prst="rect">
            <a:avLst/>
          </a:prstGeom>
          <a:noFill/>
          <a:ln>
            <a:noFill/>
          </a:ln>
        </p:spPr>
      </p:pic>
    </p:spTree>
    <p:extLst>
      <p:ext uri="{BB962C8B-B14F-4D97-AF65-F5344CB8AC3E}">
        <p14:creationId xmlns:p14="http://schemas.microsoft.com/office/powerpoint/2010/main" val="34694786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bwMode="gray">
          <a:xfrm>
            <a:off x="783451" y="798637"/>
            <a:ext cx="2962256" cy="5679380"/>
          </a:xfrm>
          <a:prstGeom prst="roundRect">
            <a:avLst/>
          </a:prstGeom>
          <a:solidFill>
            <a:schemeClr val="accent3">
              <a:alpha val="12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5" name="Rounded Rectangle 4"/>
          <p:cNvSpPr/>
          <p:nvPr/>
        </p:nvSpPr>
        <p:spPr bwMode="gray">
          <a:xfrm>
            <a:off x="4691299" y="798637"/>
            <a:ext cx="3887927" cy="5767694"/>
          </a:xfrm>
          <a:prstGeom prst="roundRect">
            <a:avLst/>
          </a:prstGeom>
          <a:solidFill>
            <a:schemeClr val="accent3">
              <a:alpha val="12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cxnSp>
        <p:nvCxnSpPr>
          <p:cNvPr id="23" name="Elbow Connector 22"/>
          <p:cNvCxnSpPr>
            <a:endCxn id="52" idx="2"/>
          </p:cNvCxnSpPr>
          <p:nvPr/>
        </p:nvCxnSpPr>
        <p:spPr>
          <a:xfrm rot="10800000">
            <a:off x="2345008" y="3296348"/>
            <a:ext cx="1557417" cy="735288"/>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2" idx="3"/>
            <a:endCxn id="29" idx="1"/>
          </p:cNvCxnSpPr>
          <p:nvPr/>
        </p:nvCxnSpPr>
        <p:spPr>
          <a:xfrm flipV="1">
            <a:off x="3393663" y="3060537"/>
            <a:ext cx="1396930" cy="1026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 name="Picture 2" descr="C:\Users\briking\Documents\00Work\00_Marketing\Graphics\Icons\Data file_1.png"/>
          <p:cNvPicPr>
            <a:picLocks noChangeAspect="1" noChangeArrowheads="1"/>
          </p:cNvPicPr>
          <p:nvPr/>
        </p:nvPicPr>
        <p:blipFill>
          <a:blip r:embed="rId4" cstate="print"/>
          <a:srcRect/>
          <a:stretch>
            <a:fillRect/>
          </a:stretch>
        </p:blipFill>
        <p:spPr bwMode="auto">
          <a:xfrm>
            <a:off x="3908892" y="2818355"/>
            <a:ext cx="416829" cy="480382"/>
          </a:xfrm>
          <a:prstGeom prst="rect">
            <a:avLst/>
          </a:prstGeom>
          <a:noFill/>
          <a:ln w="9525">
            <a:noFill/>
            <a:miter lim="800000"/>
            <a:headEnd/>
            <a:tailEnd/>
          </a:ln>
        </p:spPr>
      </p:pic>
      <p:sp>
        <p:nvSpPr>
          <p:cNvPr id="52" name="Rectangle 51"/>
          <p:cNvSpPr/>
          <p:nvPr/>
        </p:nvSpPr>
        <p:spPr>
          <a:xfrm>
            <a:off x="1296350" y="2845250"/>
            <a:ext cx="2097313" cy="4510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marL="306708" algn="ctr">
              <a:defRPr/>
            </a:pPr>
            <a:r>
              <a:rPr lang="en-US" sz="1059" b="1" dirty="0" smtClean="0">
                <a:solidFill>
                  <a:srgbClr val="FFFFFF"/>
                </a:solidFill>
              </a:rPr>
              <a:t>Assigns </a:t>
            </a:r>
          </a:p>
          <a:p>
            <a:pPr marL="306708" algn="ctr">
              <a:defRPr/>
            </a:pPr>
            <a:r>
              <a:rPr lang="en-US" sz="1059" b="1" dirty="0" smtClean="0">
                <a:solidFill>
                  <a:srgbClr val="FFFFFF"/>
                </a:solidFill>
              </a:rPr>
              <a:t>RSP Activities</a:t>
            </a:r>
            <a:endParaRPr lang="en-US" sz="1059" b="1" dirty="0">
              <a:solidFill>
                <a:srgbClr val="FFFFFF"/>
              </a:solidFill>
            </a:endParaRPr>
          </a:p>
        </p:txBody>
      </p:sp>
      <p:sp>
        <p:nvSpPr>
          <p:cNvPr id="29" name="Rectangle 28"/>
          <p:cNvSpPr/>
          <p:nvPr/>
        </p:nvSpPr>
        <p:spPr>
          <a:xfrm>
            <a:off x="4790593" y="2858872"/>
            <a:ext cx="1517640" cy="40332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9" b="1" dirty="0" smtClean="0">
                <a:solidFill>
                  <a:srgbClr val="FFFFFF"/>
                </a:solidFill>
              </a:rPr>
              <a:t>Accepts the </a:t>
            </a:r>
          </a:p>
          <a:p>
            <a:pPr algn="ctr">
              <a:defRPr/>
            </a:pPr>
            <a:r>
              <a:rPr lang="en-US" sz="1059" b="1" dirty="0" smtClean="0">
                <a:solidFill>
                  <a:srgbClr val="FFFFFF"/>
                </a:solidFill>
              </a:rPr>
              <a:t>Activity Referral</a:t>
            </a:r>
            <a:endParaRPr lang="en-US" sz="1059" b="1" dirty="0">
              <a:solidFill>
                <a:srgbClr val="FFFFFF"/>
              </a:solidFill>
            </a:endParaRPr>
          </a:p>
        </p:txBody>
      </p:sp>
      <p:cxnSp>
        <p:nvCxnSpPr>
          <p:cNvPr id="30" name="Straight Connector 29"/>
          <p:cNvCxnSpPr>
            <a:endCxn id="29" idx="0"/>
          </p:cNvCxnSpPr>
          <p:nvPr/>
        </p:nvCxnSpPr>
        <p:spPr>
          <a:xfrm flipH="1">
            <a:off x="5549413" y="2516276"/>
            <a:ext cx="1197650" cy="342596"/>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641627" y="2437301"/>
            <a:ext cx="944208" cy="400110"/>
          </a:xfrm>
          <a:prstGeom prst="rect">
            <a:avLst/>
          </a:prstGeom>
          <a:noFill/>
        </p:spPr>
        <p:txBody>
          <a:bodyPr wrap="square" rtlCol="0">
            <a:spAutoFit/>
          </a:bodyPr>
          <a:lstStyle/>
          <a:p>
            <a:pPr algn="ctr"/>
            <a:r>
              <a:rPr lang="en-US" sz="1000" dirty="0" smtClean="0">
                <a:solidFill>
                  <a:srgbClr val="002776"/>
                </a:solidFill>
              </a:rPr>
              <a:t>Activity Referral</a:t>
            </a:r>
            <a:endParaRPr lang="en-US" sz="1000" dirty="0">
              <a:solidFill>
                <a:srgbClr val="002776"/>
              </a:solidFill>
            </a:endParaRPr>
          </a:p>
        </p:txBody>
      </p:sp>
      <p:pic>
        <p:nvPicPr>
          <p:cNvPr id="58" name="Picture 10" descr="http://www.istockphoto.com/file_thumbview/9762212/2/"/>
          <p:cNvPicPr>
            <a:picLocks noChangeAspect="1" noChangeArrowheads="1"/>
          </p:cNvPicPr>
          <p:nvPr/>
        </p:nvPicPr>
        <p:blipFill>
          <a:blip r:embed="rId5">
            <a:extLst>
              <a:ext uri="{28A0092B-C50C-407E-A947-70E740481C1C}">
                <a14:useLocalDpi xmlns:a14="http://schemas.microsoft.com/office/drawing/2010/main" val="0"/>
              </a:ext>
            </a:extLst>
          </a:blip>
          <a:srcRect l="29474" t="67426" r="52000" b="7692"/>
          <a:stretch>
            <a:fillRect/>
          </a:stretch>
        </p:blipFill>
        <p:spPr bwMode="auto">
          <a:xfrm>
            <a:off x="1687836" y="740486"/>
            <a:ext cx="928918" cy="102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l="27217" t="21611" r="32272" b="23547"/>
          <a:stretch>
            <a:fillRect/>
          </a:stretch>
        </p:blipFill>
        <p:spPr bwMode="auto">
          <a:xfrm>
            <a:off x="6276677" y="1254696"/>
            <a:ext cx="940771" cy="11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p:cNvSpPr txBox="1"/>
          <p:nvPr/>
        </p:nvSpPr>
        <p:spPr>
          <a:xfrm>
            <a:off x="1543309" y="1672010"/>
            <a:ext cx="1395972" cy="309637"/>
          </a:xfrm>
          <a:prstGeom prst="rect">
            <a:avLst/>
          </a:prstGeom>
          <a:noFill/>
        </p:spPr>
        <p:txBody>
          <a:bodyPr wrap="square" rtlCol="0">
            <a:spAutoFit/>
          </a:bodyPr>
          <a:lstStyle/>
          <a:p>
            <a:r>
              <a:rPr lang="en-US" sz="1412" dirty="0" smtClean="0">
                <a:solidFill>
                  <a:srgbClr val="002776"/>
                </a:solidFill>
              </a:rPr>
              <a:t>Case Worker</a:t>
            </a:r>
            <a:endParaRPr lang="en-US" sz="1412" dirty="0">
              <a:solidFill>
                <a:srgbClr val="002776"/>
              </a:solidFill>
            </a:endParaRPr>
          </a:p>
        </p:txBody>
      </p:sp>
      <p:sp>
        <p:nvSpPr>
          <p:cNvPr id="61" name="TextBox 60"/>
          <p:cNvSpPr txBox="1"/>
          <p:nvPr/>
        </p:nvSpPr>
        <p:spPr>
          <a:xfrm>
            <a:off x="6308232" y="2192287"/>
            <a:ext cx="1395972" cy="309637"/>
          </a:xfrm>
          <a:prstGeom prst="rect">
            <a:avLst/>
          </a:prstGeom>
          <a:noFill/>
        </p:spPr>
        <p:txBody>
          <a:bodyPr wrap="square" rtlCol="0">
            <a:spAutoFit/>
          </a:bodyPr>
          <a:lstStyle/>
          <a:p>
            <a:r>
              <a:rPr lang="en-US" sz="1412" dirty="0" smtClean="0">
                <a:solidFill>
                  <a:srgbClr val="002776"/>
                </a:solidFill>
              </a:rPr>
              <a:t>Provider</a:t>
            </a:r>
            <a:endParaRPr lang="en-US" sz="1412" dirty="0">
              <a:solidFill>
                <a:srgbClr val="002776"/>
              </a:solidFill>
            </a:endParaRPr>
          </a:p>
        </p:txBody>
      </p:sp>
      <p:sp>
        <p:nvSpPr>
          <p:cNvPr id="66" name="Rectangle 65"/>
          <p:cNvSpPr/>
          <p:nvPr/>
        </p:nvSpPr>
        <p:spPr>
          <a:xfrm>
            <a:off x="5076353" y="4631909"/>
            <a:ext cx="1667214" cy="40332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9" b="1" dirty="0" smtClean="0">
                <a:solidFill>
                  <a:srgbClr val="FFFFFF"/>
                </a:solidFill>
              </a:rPr>
              <a:t>Completes and Submit</a:t>
            </a:r>
          </a:p>
          <a:p>
            <a:pPr algn="ctr">
              <a:defRPr/>
            </a:pPr>
            <a:r>
              <a:rPr lang="en-US" sz="1059" b="1" dirty="0" smtClean="0">
                <a:solidFill>
                  <a:srgbClr val="FFFFFF"/>
                </a:solidFill>
              </a:rPr>
              <a:t>A&amp;A Timesheet</a:t>
            </a:r>
            <a:endParaRPr lang="en-US" sz="1059" b="1" dirty="0">
              <a:solidFill>
                <a:srgbClr val="FFFFFF"/>
              </a:solidFill>
            </a:endParaRPr>
          </a:p>
        </p:txBody>
      </p:sp>
      <p:pic>
        <p:nvPicPr>
          <p:cNvPr id="67" name="Picture 2" descr="C:\Users\briking\Documents\00Work\00_Marketing\Graphics\Icons\Data file_1.png"/>
          <p:cNvPicPr>
            <a:picLocks noChangeAspect="1" noChangeArrowheads="1"/>
          </p:cNvPicPr>
          <p:nvPr/>
        </p:nvPicPr>
        <p:blipFill>
          <a:blip r:embed="rId4" cstate="print"/>
          <a:srcRect/>
          <a:stretch>
            <a:fillRect/>
          </a:stretch>
        </p:blipFill>
        <p:spPr bwMode="auto">
          <a:xfrm>
            <a:off x="3934298" y="3804551"/>
            <a:ext cx="416829" cy="480382"/>
          </a:xfrm>
          <a:prstGeom prst="rect">
            <a:avLst/>
          </a:prstGeom>
          <a:noFill/>
          <a:ln w="9525">
            <a:noFill/>
            <a:miter lim="800000"/>
            <a:headEnd/>
            <a:tailEnd/>
          </a:ln>
        </p:spPr>
      </p:pic>
      <p:sp>
        <p:nvSpPr>
          <p:cNvPr id="70" name="TextBox 69"/>
          <p:cNvSpPr txBox="1"/>
          <p:nvPr/>
        </p:nvSpPr>
        <p:spPr>
          <a:xfrm>
            <a:off x="3670608" y="3422657"/>
            <a:ext cx="944208" cy="400110"/>
          </a:xfrm>
          <a:prstGeom prst="rect">
            <a:avLst/>
          </a:prstGeom>
          <a:noFill/>
        </p:spPr>
        <p:txBody>
          <a:bodyPr wrap="square" rtlCol="0">
            <a:spAutoFit/>
          </a:bodyPr>
          <a:lstStyle/>
          <a:p>
            <a:pPr algn="ctr"/>
            <a:r>
              <a:rPr lang="en-US" sz="1000" dirty="0" smtClean="0">
                <a:solidFill>
                  <a:srgbClr val="002776"/>
                </a:solidFill>
              </a:rPr>
              <a:t>Update Activities</a:t>
            </a:r>
            <a:endParaRPr lang="en-US" sz="1000" dirty="0">
              <a:solidFill>
                <a:srgbClr val="002776"/>
              </a:solidFill>
            </a:endParaRPr>
          </a:p>
        </p:txBody>
      </p:sp>
      <p:sp>
        <p:nvSpPr>
          <p:cNvPr id="83" name="Rectangle 82"/>
          <p:cNvSpPr/>
          <p:nvPr/>
        </p:nvSpPr>
        <p:spPr>
          <a:xfrm>
            <a:off x="1470168" y="4652867"/>
            <a:ext cx="1728263" cy="403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algn="ctr"/>
            <a:r>
              <a:rPr lang="en-US" sz="1059" b="1" dirty="0" smtClean="0">
                <a:solidFill>
                  <a:srgbClr val="FFFFFF"/>
                </a:solidFill>
              </a:rPr>
              <a:t>Approves </a:t>
            </a:r>
          </a:p>
          <a:p>
            <a:pPr algn="ctr"/>
            <a:r>
              <a:rPr lang="en-US" sz="1059" b="1" dirty="0" smtClean="0">
                <a:solidFill>
                  <a:srgbClr val="FFFFFF"/>
                </a:solidFill>
              </a:rPr>
              <a:t>A&amp;A Timesheet</a:t>
            </a:r>
            <a:endParaRPr lang="en-US" sz="1059" b="1" dirty="0">
              <a:solidFill>
                <a:srgbClr val="FFFFFF"/>
              </a:solidFill>
            </a:endParaRPr>
          </a:p>
        </p:txBody>
      </p:sp>
      <p:cxnSp>
        <p:nvCxnSpPr>
          <p:cNvPr id="84" name="Straight Connector 83"/>
          <p:cNvCxnSpPr/>
          <p:nvPr/>
        </p:nvCxnSpPr>
        <p:spPr>
          <a:xfrm>
            <a:off x="6779297" y="2520672"/>
            <a:ext cx="825880" cy="2976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73959" y="2847306"/>
            <a:ext cx="1032591" cy="40332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9" b="1" dirty="0" smtClean="0">
                <a:solidFill>
                  <a:srgbClr val="FFFFFF"/>
                </a:solidFill>
              </a:rPr>
              <a:t>Meets with Customer</a:t>
            </a:r>
            <a:endParaRPr lang="en-US" sz="1059" b="1" dirty="0">
              <a:solidFill>
                <a:srgbClr val="FFFFFF"/>
              </a:solidFill>
            </a:endParaRPr>
          </a:p>
        </p:txBody>
      </p:sp>
      <p:sp>
        <p:nvSpPr>
          <p:cNvPr id="87" name="Rectangle 86"/>
          <p:cNvSpPr/>
          <p:nvPr/>
        </p:nvSpPr>
        <p:spPr>
          <a:xfrm>
            <a:off x="1296350" y="5782937"/>
            <a:ext cx="2097313" cy="403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indent="230188" algn="ctr">
              <a:tabLst>
                <a:tab pos="341313" algn="l"/>
              </a:tabLst>
            </a:pPr>
            <a:r>
              <a:rPr lang="en-US" sz="1059" b="1" dirty="0" smtClean="0">
                <a:solidFill>
                  <a:srgbClr val="FFFFFF"/>
                </a:solidFill>
              </a:rPr>
              <a:t>Issue TANF Benefits</a:t>
            </a:r>
            <a:endParaRPr lang="en-US" sz="1059" b="1" dirty="0">
              <a:solidFill>
                <a:srgbClr val="FFFFFF"/>
              </a:solidFill>
            </a:endParaRPr>
          </a:p>
        </p:txBody>
      </p:sp>
      <p:sp>
        <p:nvSpPr>
          <p:cNvPr id="93" name="Rectangle 92"/>
          <p:cNvSpPr/>
          <p:nvPr/>
        </p:nvSpPr>
        <p:spPr>
          <a:xfrm>
            <a:off x="5949685" y="3768465"/>
            <a:ext cx="1587764" cy="4510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marL="306708" algn="ctr">
              <a:defRPr/>
            </a:pPr>
            <a:r>
              <a:rPr lang="en-US" sz="1059" b="1" dirty="0" smtClean="0">
                <a:solidFill>
                  <a:srgbClr val="FFFFFF"/>
                </a:solidFill>
              </a:rPr>
              <a:t>Updates RSP Activities</a:t>
            </a:r>
            <a:endParaRPr lang="en-US" sz="1059" b="1" dirty="0">
              <a:solidFill>
                <a:srgbClr val="FFFFFF"/>
              </a:solidFill>
            </a:endParaRPr>
          </a:p>
        </p:txBody>
      </p:sp>
      <p:cxnSp>
        <p:nvCxnSpPr>
          <p:cNvPr id="99" name="Straight Arrow Connector 98"/>
          <p:cNvCxnSpPr>
            <a:stCxn id="86" idx="2"/>
            <a:endCxn id="93" idx="0"/>
          </p:cNvCxnSpPr>
          <p:nvPr/>
        </p:nvCxnSpPr>
        <p:spPr>
          <a:xfrm flipH="1">
            <a:off x="6743567" y="3250635"/>
            <a:ext cx="946688" cy="5178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83" idx="2"/>
            <a:endCxn id="87" idx="0"/>
          </p:cNvCxnSpPr>
          <p:nvPr/>
        </p:nvCxnSpPr>
        <p:spPr>
          <a:xfrm>
            <a:off x="2334300" y="5056196"/>
            <a:ext cx="10707" cy="7267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Object 4"/>
          <p:cNvGraphicFramePr>
            <a:graphicFrameLocks noChangeAspect="1"/>
          </p:cNvGraphicFramePr>
          <p:nvPr>
            <p:extLst>
              <p:ext uri="{D42A27DB-BD31-4B8C-83A1-F6EECF244321}">
                <p14:modId xmlns:p14="http://schemas.microsoft.com/office/powerpoint/2010/main" val="1776418872"/>
              </p:ext>
            </p:extLst>
          </p:nvPr>
        </p:nvGraphicFramePr>
        <p:xfrm>
          <a:off x="3892752" y="5302212"/>
          <a:ext cx="685330" cy="907597"/>
        </p:xfrm>
        <a:graphic>
          <a:graphicData uri="http://schemas.openxmlformats.org/presentationml/2006/ole">
            <mc:AlternateContent xmlns:mc="http://schemas.openxmlformats.org/markup-compatibility/2006">
              <mc:Choice xmlns:v="urn:schemas-microsoft-com:vml" Requires="v">
                <p:oleObj spid="_x0000_s3093" name="Clip" r:id="rId7" imgW="1142086" imgH="1549908" progId="MS_ClipArt_Gallery.2">
                  <p:embed/>
                </p:oleObj>
              </mc:Choice>
              <mc:Fallback>
                <p:oleObj name="Clip" r:id="rId7" imgW="1142086" imgH="1549908"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2752" y="5302212"/>
                        <a:ext cx="685330" cy="907597"/>
                      </a:xfrm>
                      <a:prstGeom prst="rect">
                        <a:avLst/>
                      </a:prstGeom>
                      <a:noFill/>
                      <a:ln>
                        <a:noFill/>
                      </a:ln>
                      <a:effectLst/>
                      <a:extLst/>
                    </p:spPr>
                  </p:pic>
                </p:oleObj>
              </mc:Fallback>
            </mc:AlternateContent>
          </a:graphicData>
        </a:graphic>
      </p:graphicFrame>
      <p:sp>
        <p:nvSpPr>
          <p:cNvPr id="105" name="TextBox 104"/>
          <p:cNvSpPr txBox="1"/>
          <p:nvPr/>
        </p:nvSpPr>
        <p:spPr>
          <a:xfrm>
            <a:off x="3769124" y="6348280"/>
            <a:ext cx="1395972" cy="309637"/>
          </a:xfrm>
          <a:prstGeom prst="rect">
            <a:avLst/>
          </a:prstGeom>
          <a:noFill/>
        </p:spPr>
        <p:txBody>
          <a:bodyPr wrap="square" rtlCol="0">
            <a:spAutoFit/>
          </a:bodyPr>
          <a:lstStyle/>
          <a:p>
            <a:r>
              <a:rPr lang="en-US" sz="1412" dirty="0" smtClean="0">
                <a:solidFill>
                  <a:srgbClr val="002776"/>
                </a:solidFill>
              </a:rPr>
              <a:t>Customer</a:t>
            </a:r>
            <a:endParaRPr lang="en-US" sz="1412" dirty="0">
              <a:solidFill>
                <a:srgbClr val="002776"/>
              </a:solidFill>
            </a:endParaRPr>
          </a:p>
        </p:txBody>
      </p:sp>
      <p:sp>
        <p:nvSpPr>
          <p:cNvPr id="108" name="Freeform 150"/>
          <p:cNvSpPr>
            <a:spLocks noChangeAspect="1" noEditPoints="1"/>
          </p:cNvSpPr>
          <p:nvPr/>
        </p:nvSpPr>
        <p:spPr bwMode="auto">
          <a:xfrm>
            <a:off x="1470168" y="5835924"/>
            <a:ext cx="217668" cy="286304"/>
          </a:xfrm>
          <a:custGeom>
            <a:avLst/>
            <a:gdLst>
              <a:gd name="T0" fmla="*/ 2865 w 4960"/>
              <a:gd name="T1" fmla="*/ 4731 h 6524"/>
              <a:gd name="T2" fmla="*/ 2889 w 4960"/>
              <a:gd name="T3" fmla="*/ 4957 h 6524"/>
              <a:gd name="T4" fmla="*/ 2637 w 4960"/>
              <a:gd name="T5" fmla="*/ 5103 h 6524"/>
              <a:gd name="T6" fmla="*/ 2212 w 4960"/>
              <a:gd name="T7" fmla="*/ 3920 h 6524"/>
              <a:gd name="T8" fmla="*/ 2087 w 4960"/>
              <a:gd name="T9" fmla="*/ 3742 h 6524"/>
              <a:gd name="T10" fmla="*/ 2206 w 4960"/>
              <a:gd name="T11" fmla="*/ 3566 h 6524"/>
              <a:gd name="T12" fmla="*/ 2170 w 4960"/>
              <a:gd name="T13" fmla="*/ 3180 h 6524"/>
              <a:gd name="T14" fmla="*/ 1763 w 4960"/>
              <a:gd name="T15" fmla="*/ 3455 h 6524"/>
              <a:gd name="T16" fmla="*/ 1666 w 4960"/>
              <a:gd name="T17" fmla="*/ 3859 h 6524"/>
              <a:gd name="T18" fmla="*/ 1864 w 4960"/>
              <a:gd name="T19" fmla="*/ 4221 h 6524"/>
              <a:gd name="T20" fmla="*/ 2335 w 4960"/>
              <a:gd name="T21" fmla="*/ 5091 h 6524"/>
              <a:gd name="T22" fmla="*/ 2002 w 4960"/>
              <a:gd name="T23" fmla="*/ 4862 h 6524"/>
              <a:gd name="T24" fmla="*/ 1937 w 4960"/>
              <a:gd name="T25" fmla="*/ 5357 h 6524"/>
              <a:gd name="T26" fmla="*/ 2335 w 4960"/>
              <a:gd name="T27" fmla="*/ 5863 h 6524"/>
              <a:gd name="T28" fmla="*/ 2982 w 4960"/>
              <a:gd name="T29" fmla="*/ 5396 h 6524"/>
              <a:gd name="T30" fmla="*/ 3294 w 4960"/>
              <a:gd name="T31" fmla="*/ 5064 h 6524"/>
              <a:gd name="T32" fmla="*/ 3290 w 4960"/>
              <a:gd name="T33" fmla="*/ 4567 h 6524"/>
              <a:gd name="T34" fmla="*/ 2879 w 4960"/>
              <a:gd name="T35" fmla="*/ 4201 h 6524"/>
              <a:gd name="T36" fmla="*/ 2792 w 4960"/>
              <a:gd name="T37" fmla="*/ 3595 h 6524"/>
              <a:gd name="T38" fmla="*/ 3193 w 4960"/>
              <a:gd name="T39" fmla="*/ 3392 h 6524"/>
              <a:gd name="T40" fmla="*/ 2776 w 4960"/>
              <a:gd name="T41" fmla="*/ 3162 h 6524"/>
              <a:gd name="T42" fmla="*/ 1207 w 4960"/>
              <a:gd name="T43" fmla="*/ 2337 h 6524"/>
              <a:gd name="T44" fmla="*/ 4030 w 4960"/>
              <a:gd name="T45" fmla="*/ 2576 h 6524"/>
              <a:gd name="T46" fmla="*/ 4647 w 4960"/>
              <a:gd name="T47" fmla="*/ 3429 h 6524"/>
              <a:gd name="T48" fmla="*/ 4952 w 4960"/>
              <a:gd name="T49" fmla="*/ 4377 h 6524"/>
              <a:gd name="T50" fmla="*/ 4845 w 4960"/>
              <a:gd name="T51" fmla="*/ 5163 h 6524"/>
              <a:gd name="T52" fmla="*/ 4463 w 4960"/>
              <a:gd name="T53" fmla="*/ 5740 h 6524"/>
              <a:gd name="T54" fmla="*/ 3913 w 4960"/>
              <a:gd name="T55" fmla="*/ 6144 h 6524"/>
              <a:gd name="T56" fmla="*/ 3296 w 4960"/>
              <a:gd name="T57" fmla="*/ 6395 h 6524"/>
              <a:gd name="T58" fmla="*/ 2720 w 4960"/>
              <a:gd name="T59" fmla="*/ 6510 h 6524"/>
              <a:gd name="T60" fmla="*/ 2232 w 4960"/>
              <a:gd name="T61" fmla="*/ 6510 h 6524"/>
              <a:gd name="T62" fmla="*/ 1650 w 4960"/>
              <a:gd name="T63" fmla="*/ 6397 h 6524"/>
              <a:gd name="T64" fmla="*/ 1035 w 4960"/>
              <a:gd name="T65" fmla="*/ 6150 h 6524"/>
              <a:gd name="T66" fmla="*/ 491 w 4960"/>
              <a:gd name="T67" fmla="*/ 5746 h 6524"/>
              <a:gd name="T68" fmla="*/ 113 w 4960"/>
              <a:gd name="T69" fmla="*/ 5169 h 6524"/>
              <a:gd name="T70" fmla="*/ 8 w 4960"/>
              <a:gd name="T71" fmla="*/ 4377 h 6524"/>
              <a:gd name="T72" fmla="*/ 313 w 4960"/>
              <a:gd name="T73" fmla="*/ 3429 h 6524"/>
              <a:gd name="T74" fmla="*/ 930 w 4960"/>
              <a:gd name="T75" fmla="*/ 2576 h 6524"/>
              <a:gd name="T76" fmla="*/ 3813 w 4960"/>
              <a:gd name="T77" fmla="*/ 1743 h 6524"/>
              <a:gd name="T78" fmla="*/ 3929 w 4960"/>
              <a:gd name="T79" fmla="*/ 1987 h 6524"/>
              <a:gd name="T80" fmla="*/ 3718 w 4960"/>
              <a:gd name="T81" fmla="*/ 2153 h 6524"/>
              <a:gd name="T82" fmla="*/ 1049 w 4960"/>
              <a:gd name="T83" fmla="*/ 2032 h 6524"/>
              <a:gd name="T84" fmla="*/ 1108 w 4960"/>
              <a:gd name="T85" fmla="*/ 1769 h 6524"/>
              <a:gd name="T86" fmla="*/ 2649 w 4960"/>
              <a:gd name="T87" fmla="*/ 22 h 6524"/>
              <a:gd name="T88" fmla="*/ 3090 w 4960"/>
              <a:gd name="T89" fmla="*/ 324 h 6524"/>
              <a:gd name="T90" fmla="*/ 3547 w 4960"/>
              <a:gd name="T91" fmla="*/ 172 h 6524"/>
              <a:gd name="T92" fmla="*/ 3913 w 4960"/>
              <a:gd name="T93" fmla="*/ 251 h 6524"/>
              <a:gd name="T94" fmla="*/ 4084 w 4960"/>
              <a:gd name="T95" fmla="*/ 433 h 6524"/>
              <a:gd name="T96" fmla="*/ 4137 w 4960"/>
              <a:gd name="T97" fmla="*/ 637 h 6524"/>
              <a:gd name="T98" fmla="*/ 3995 w 4960"/>
              <a:gd name="T99" fmla="*/ 1173 h 6524"/>
              <a:gd name="T100" fmla="*/ 3718 w 4960"/>
              <a:gd name="T101" fmla="*/ 1535 h 6524"/>
              <a:gd name="T102" fmla="*/ 964 w 4960"/>
              <a:gd name="T103" fmla="*/ 1203 h 6524"/>
              <a:gd name="T104" fmla="*/ 799 w 4960"/>
              <a:gd name="T105" fmla="*/ 706 h 6524"/>
              <a:gd name="T106" fmla="*/ 847 w 4960"/>
              <a:gd name="T107" fmla="*/ 461 h 6524"/>
              <a:gd name="T108" fmla="*/ 995 w 4960"/>
              <a:gd name="T109" fmla="*/ 277 h 6524"/>
              <a:gd name="T110" fmla="*/ 1334 w 4960"/>
              <a:gd name="T111" fmla="*/ 172 h 6524"/>
              <a:gd name="T112" fmla="*/ 1804 w 4960"/>
              <a:gd name="T113" fmla="*/ 281 h 6524"/>
              <a:gd name="T114" fmla="*/ 2228 w 4960"/>
              <a:gd name="T115" fmla="*/ 47 h 6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60" h="6524">
                <a:moveTo>
                  <a:pt x="2637" y="4587"/>
                </a:moveTo>
                <a:lnTo>
                  <a:pt x="2695" y="4614"/>
                </a:lnTo>
                <a:lnTo>
                  <a:pt x="2742" y="4642"/>
                </a:lnTo>
                <a:lnTo>
                  <a:pt x="2784" y="4666"/>
                </a:lnTo>
                <a:lnTo>
                  <a:pt x="2829" y="4696"/>
                </a:lnTo>
                <a:lnTo>
                  <a:pt x="2865" y="4731"/>
                </a:lnTo>
                <a:lnTo>
                  <a:pt x="2891" y="4767"/>
                </a:lnTo>
                <a:lnTo>
                  <a:pt x="2906" y="4808"/>
                </a:lnTo>
                <a:lnTo>
                  <a:pt x="2912" y="4852"/>
                </a:lnTo>
                <a:lnTo>
                  <a:pt x="2910" y="4892"/>
                </a:lnTo>
                <a:lnTo>
                  <a:pt x="2902" y="4927"/>
                </a:lnTo>
                <a:lnTo>
                  <a:pt x="2889" y="4957"/>
                </a:lnTo>
                <a:lnTo>
                  <a:pt x="2861" y="4996"/>
                </a:lnTo>
                <a:lnTo>
                  <a:pt x="2827" y="5030"/>
                </a:lnTo>
                <a:lnTo>
                  <a:pt x="2786" y="5056"/>
                </a:lnTo>
                <a:lnTo>
                  <a:pt x="2738" y="5078"/>
                </a:lnTo>
                <a:lnTo>
                  <a:pt x="2689" y="5091"/>
                </a:lnTo>
                <a:lnTo>
                  <a:pt x="2637" y="5103"/>
                </a:lnTo>
                <a:lnTo>
                  <a:pt x="2637" y="4587"/>
                </a:lnTo>
                <a:close/>
                <a:moveTo>
                  <a:pt x="2335" y="3524"/>
                </a:moveTo>
                <a:lnTo>
                  <a:pt x="2335" y="3981"/>
                </a:lnTo>
                <a:lnTo>
                  <a:pt x="2297" y="3965"/>
                </a:lnTo>
                <a:lnTo>
                  <a:pt x="2253" y="3944"/>
                </a:lnTo>
                <a:lnTo>
                  <a:pt x="2212" y="3920"/>
                </a:lnTo>
                <a:lnTo>
                  <a:pt x="2172" y="3894"/>
                </a:lnTo>
                <a:lnTo>
                  <a:pt x="2139" y="3863"/>
                </a:lnTo>
                <a:lnTo>
                  <a:pt x="2111" y="3827"/>
                </a:lnTo>
                <a:lnTo>
                  <a:pt x="2097" y="3801"/>
                </a:lnTo>
                <a:lnTo>
                  <a:pt x="2089" y="3773"/>
                </a:lnTo>
                <a:lnTo>
                  <a:pt x="2087" y="3742"/>
                </a:lnTo>
                <a:lnTo>
                  <a:pt x="2089" y="3710"/>
                </a:lnTo>
                <a:lnTo>
                  <a:pt x="2097" y="3680"/>
                </a:lnTo>
                <a:lnTo>
                  <a:pt x="2111" y="3655"/>
                </a:lnTo>
                <a:lnTo>
                  <a:pt x="2137" y="3619"/>
                </a:lnTo>
                <a:lnTo>
                  <a:pt x="2168" y="3589"/>
                </a:lnTo>
                <a:lnTo>
                  <a:pt x="2206" y="3566"/>
                </a:lnTo>
                <a:lnTo>
                  <a:pt x="2248" y="3548"/>
                </a:lnTo>
                <a:lnTo>
                  <a:pt x="2335" y="3524"/>
                </a:lnTo>
                <a:close/>
                <a:moveTo>
                  <a:pt x="2335" y="2913"/>
                </a:moveTo>
                <a:lnTo>
                  <a:pt x="2335" y="3144"/>
                </a:lnTo>
                <a:lnTo>
                  <a:pt x="2252" y="3158"/>
                </a:lnTo>
                <a:lnTo>
                  <a:pt x="2170" y="3180"/>
                </a:lnTo>
                <a:lnTo>
                  <a:pt x="2087" y="3208"/>
                </a:lnTo>
                <a:lnTo>
                  <a:pt x="2010" y="3243"/>
                </a:lnTo>
                <a:lnTo>
                  <a:pt x="1939" y="3287"/>
                </a:lnTo>
                <a:lnTo>
                  <a:pt x="1872" y="3336"/>
                </a:lnTo>
                <a:lnTo>
                  <a:pt x="1812" y="3392"/>
                </a:lnTo>
                <a:lnTo>
                  <a:pt x="1763" y="3455"/>
                </a:lnTo>
                <a:lnTo>
                  <a:pt x="1719" y="3526"/>
                </a:lnTo>
                <a:lnTo>
                  <a:pt x="1694" y="3584"/>
                </a:lnTo>
                <a:lnTo>
                  <a:pt x="1676" y="3645"/>
                </a:lnTo>
                <a:lnTo>
                  <a:pt x="1664" y="3710"/>
                </a:lnTo>
                <a:lnTo>
                  <a:pt x="1662" y="3779"/>
                </a:lnTo>
                <a:lnTo>
                  <a:pt x="1666" y="3859"/>
                </a:lnTo>
                <a:lnTo>
                  <a:pt x="1678" y="3934"/>
                </a:lnTo>
                <a:lnTo>
                  <a:pt x="1698" y="4001"/>
                </a:lnTo>
                <a:lnTo>
                  <a:pt x="1727" y="4064"/>
                </a:lnTo>
                <a:lnTo>
                  <a:pt x="1765" y="4122"/>
                </a:lnTo>
                <a:lnTo>
                  <a:pt x="1810" y="4175"/>
                </a:lnTo>
                <a:lnTo>
                  <a:pt x="1864" y="4221"/>
                </a:lnTo>
                <a:lnTo>
                  <a:pt x="1933" y="4270"/>
                </a:lnTo>
                <a:lnTo>
                  <a:pt x="2016" y="4320"/>
                </a:lnTo>
                <a:lnTo>
                  <a:pt x="2111" y="4369"/>
                </a:lnTo>
                <a:lnTo>
                  <a:pt x="2216" y="4419"/>
                </a:lnTo>
                <a:lnTo>
                  <a:pt x="2335" y="4468"/>
                </a:lnTo>
                <a:lnTo>
                  <a:pt x="2335" y="5091"/>
                </a:lnTo>
                <a:lnTo>
                  <a:pt x="2271" y="5072"/>
                </a:lnTo>
                <a:lnTo>
                  <a:pt x="2214" y="5046"/>
                </a:lnTo>
                <a:lnTo>
                  <a:pt x="2161" y="5016"/>
                </a:lnTo>
                <a:lnTo>
                  <a:pt x="2113" y="4981"/>
                </a:lnTo>
                <a:lnTo>
                  <a:pt x="2056" y="4925"/>
                </a:lnTo>
                <a:lnTo>
                  <a:pt x="2002" y="4862"/>
                </a:lnTo>
                <a:lnTo>
                  <a:pt x="1955" y="4789"/>
                </a:lnTo>
                <a:lnTo>
                  <a:pt x="1626" y="5070"/>
                </a:lnTo>
                <a:lnTo>
                  <a:pt x="1700" y="5159"/>
                </a:lnTo>
                <a:lnTo>
                  <a:pt x="1775" y="5236"/>
                </a:lnTo>
                <a:lnTo>
                  <a:pt x="1854" y="5301"/>
                </a:lnTo>
                <a:lnTo>
                  <a:pt x="1937" y="5357"/>
                </a:lnTo>
                <a:lnTo>
                  <a:pt x="2006" y="5392"/>
                </a:lnTo>
                <a:lnTo>
                  <a:pt x="2081" y="5422"/>
                </a:lnTo>
                <a:lnTo>
                  <a:pt x="2161" y="5448"/>
                </a:lnTo>
                <a:lnTo>
                  <a:pt x="2246" y="5465"/>
                </a:lnTo>
                <a:lnTo>
                  <a:pt x="2335" y="5479"/>
                </a:lnTo>
                <a:lnTo>
                  <a:pt x="2335" y="5863"/>
                </a:lnTo>
                <a:lnTo>
                  <a:pt x="2637" y="5863"/>
                </a:lnTo>
                <a:lnTo>
                  <a:pt x="2637" y="5481"/>
                </a:lnTo>
                <a:lnTo>
                  <a:pt x="2734" y="5469"/>
                </a:lnTo>
                <a:lnTo>
                  <a:pt x="2823" y="5452"/>
                </a:lnTo>
                <a:lnTo>
                  <a:pt x="2906" y="5426"/>
                </a:lnTo>
                <a:lnTo>
                  <a:pt x="2982" y="5396"/>
                </a:lnTo>
                <a:lnTo>
                  <a:pt x="3049" y="5360"/>
                </a:lnTo>
                <a:lnTo>
                  <a:pt x="3110" y="5319"/>
                </a:lnTo>
                <a:lnTo>
                  <a:pt x="3170" y="5264"/>
                </a:lnTo>
                <a:lnTo>
                  <a:pt x="3221" y="5204"/>
                </a:lnTo>
                <a:lnTo>
                  <a:pt x="3261" y="5137"/>
                </a:lnTo>
                <a:lnTo>
                  <a:pt x="3294" y="5064"/>
                </a:lnTo>
                <a:lnTo>
                  <a:pt x="3316" y="4985"/>
                </a:lnTo>
                <a:lnTo>
                  <a:pt x="3330" y="4897"/>
                </a:lnTo>
                <a:lnTo>
                  <a:pt x="3334" y="4804"/>
                </a:lnTo>
                <a:lnTo>
                  <a:pt x="3330" y="4719"/>
                </a:lnTo>
                <a:lnTo>
                  <a:pt x="3316" y="4640"/>
                </a:lnTo>
                <a:lnTo>
                  <a:pt x="3290" y="4567"/>
                </a:lnTo>
                <a:lnTo>
                  <a:pt x="3257" y="4500"/>
                </a:lnTo>
                <a:lnTo>
                  <a:pt x="3213" y="4438"/>
                </a:lnTo>
                <a:lnTo>
                  <a:pt x="3162" y="4383"/>
                </a:lnTo>
                <a:lnTo>
                  <a:pt x="3098" y="4332"/>
                </a:lnTo>
                <a:lnTo>
                  <a:pt x="2991" y="4262"/>
                </a:lnTo>
                <a:lnTo>
                  <a:pt x="2879" y="4201"/>
                </a:lnTo>
                <a:lnTo>
                  <a:pt x="2762" y="4144"/>
                </a:lnTo>
                <a:lnTo>
                  <a:pt x="2637" y="4096"/>
                </a:lnTo>
                <a:lnTo>
                  <a:pt x="2637" y="3532"/>
                </a:lnTo>
                <a:lnTo>
                  <a:pt x="2691" y="3546"/>
                </a:lnTo>
                <a:lnTo>
                  <a:pt x="2742" y="3568"/>
                </a:lnTo>
                <a:lnTo>
                  <a:pt x="2792" y="3595"/>
                </a:lnTo>
                <a:lnTo>
                  <a:pt x="2837" y="3629"/>
                </a:lnTo>
                <a:lnTo>
                  <a:pt x="2922" y="3702"/>
                </a:lnTo>
                <a:lnTo>
                  <a:pt x="3003" y="3777"/>
                </a:lnTo>
                <a:lnTo>
                  <a:pt x="3300" y="3487"/>
                </a:lnTo>
                <a:lnTo>
                  <a:pt x="3245" y="3437"/>
                </a:lnTo>
                <a:lnTo>
                  <a:pt x="3193" y="3392"/>
                </a:lnTo>
                <a:lnTo>
                  <a:pt x="3144" y="3348"/>
                </a:lnTo>
                <a:lnTo>
                  <a:pt x="3073" y="3293"/>
                </a:lnTo>
                <a:lnTo>
                  <a:pt x="2997" y="3245"/>
                </a:lnTo>
                <a:lnTo>
                  <a:pt x="2918" y="3208"/>
                </a:lnTo>
                <a:lnTo>
                  <a:pt x="2837" y="3178"/>
                </a:lnTo>
                <a:lnTo>
                  <a:pt x="2776" y="3162"/>
                </a:lnTo>
                <a:lnTo>
                  <a:pt x="2711" y="3150"/>
                </a:lnTo>
                <a:lnTo>
                  <a:pt x="2637" y="3140"/>
                </a:lnTo>
                <a:lnTo>
                  <a:pt x="2637" y="2913"/>
                </a:lnTo>
                <a:lnTo>
                  <a:pt x="2335" y="2913"/>
                </a:lnTo>
                <a:close/>
                <a:moveTo>
                  <a:pt x="1173" y="2331"/>
                </a:moveTo>
                <a:lnTo>
                  <a:pt x="1207" y="2337"/>
                </a:lnTo>
                <a:lnTo>
                  <a:pt x="1242" y="2339"/>
                </a:lnTo>
                <a:lnTo>
                  <a:pt x="3718" y="2339"/>
                </a:lnTo>
                <a:lnTo>
                  <a:pt x="3753" y="2337"/>
                </a:lnTo>
                <a:lnTo>
                  <a:pt x="3789" y="2331"/>
                </a:lnTo>
                <a:lnTo>
                  <a:pt x="3911" y="2452"/>
                </a:lnTo>
                <a:lnTo>
                  <a:pt x="4030" y="2576"/>
                </a:lnTo>
                <a:lnTo>
                  <a:pt x="4147" y="2707"/>
                </a:lnTo>
                <a:lnTo>
                  <a:pt x="4260" y="2843"/>
                </a:lnTo>
                <a:lnTo>
                  <a:pt x="4366" y="2984"/>
                </a:lnTo>
                <a:lnTo>
                  <a:pt x="4467" y="3128"/>
                </a:lnTo>
                <a:lnTo>
                  <a:pt x="4562" y="3277"/>
                </a:lnTo>
                <a:lnTo>
                  <a:pt x="4647" y="3429"/>
                </a:lnTo>
                <a:lnTo>
                  <a:pt x="4727" y="3584"/>
                </a:lnTo>
                <a:lnTo>
                  <a:pt x="4794" y="3740"/>
                </a:lnTo>
                <a:lnTo>
                  <a:pt x="4851" y="3898"/>
                </a:lnTo>
                <a:lnTo>
                  <a:pt x="4897" y="4056"/>
                </a:lnTo>
                <a:lnTo>
                  <a:pt x="4932" y="4217"/>
                </a:lnTo>
                <a:lnTo>
                  <a:pt x="4952" y="4377"/>
                </a:lnTo>
                <a:lnTo>
                  <a:pt x="4960" y="4537"/>
                </a:lnTo>
                <a:lnTo>
                  <a:pt x="4956" y="4674"/>
                </a:lnTo>
                <a:lnTo>
                  <a:pt x="4940" y="4804"/>
                </a:lnTo>
                <a:lnTo>
                  <a:pt x="4916" y="4929"/>
                </a:lnTo>
                <a:lnTo>
                  <a:pt x="4885" y="5050"/>
                </a:lnTo>
                <a:lnTo>
                  <a:pt x="4845" y="5163"/>
                </a:lnTo>
                <a:lnTo>
                  <a:pt x="4798" y="5271"/>
                </a:lnTo>
                <a:lnTo>
                  <a:pt x="4742" y="5376"/>
                </a:lnTo>
                <a:lnTo>
                  <a:pt x="4681" y="5475"/>
                </a:lnTo>
                <a:lnTo>
                  <a:pt x="4614" y="5568"/>
                </a:lnTo>
                <a:lnTo>
                  <a:pt x="4541" y="5657"/>
                </a:lnTo>
                <a:lnTo>
                  <a:pt x="4463" y="5740"/>
                </a:lnTo>
                <a:lnTo>
                  <a:pt x="4380" y="5820"/>
                </a:lnTo>
                <a:lnTo>
                  <a:pt x="4293" y="5893"/>
                </a:lnTo>
                <a:lnTo>
                  <a:pt x="4202" y="5962"/>
                </a:lnTo>
                <a:lnTo>
                  <a:pt x="4109" y="6027"/>
                </a:lnTo>
                <a:lnTo>
                  <a:pt x="4012" y="6089"/>
                </a:lnTo>
                <a:lnTo>
                  <a:pt x="3913" y="6144"/>
                </a:lnTo>
                <a:lnTo>
                  <a:pt x="3813" y="6196"/>
                </a:lnTo>
                <a:lnTo>
                  <a:pt x="3710" y="6243"/>
                </a:lnTo>
                <a:lnTo>
                  <a:pt x="3607" y="6287"/>
                </a:lnTo>
                <a:lnTo>
                  <a:pt x="3504" y="6326"/>
                </a:lnTo>
                <a:lnTo>
                  <a:pt x="3399" y="6362"/>
                </a:lnTo>
                <a:lnTo>
                  <a:pt x="3296" y="6395"/>
                </a:lnTo>
                <a:lnTo>
                  <a:pt x="3195" y="6423"/>
                </a:lnTo>
                <a:lnTo>
                  <a:pt x="3096" y="6447"/>
                </a:lnTo>
                <a:lnTo>
                  <a:pt x="2997" y="6469"/>
                </a:lnTo>
                <a:lnTo>
                  <a:pt x="2902" y="6486"/>
                </a:lnTo>
                <a:lnTo>
                  <a:pt x="2809" y="6500"/>
                </a:lnTo>
                <a:lnTo>
                  <a:pt x="2720" y="6510"/>
                </a:lnTo>
                <a:lnTo>
                  <a:pt x="2635" y="6518"/>
                </a:lnTo>
                <a:lnTo>
                  <a:pt x="2556" y="6522"/>
                </a:lnTo>
                <a:lnTo>
                  <a:pt x="2479" y="6524"/>
                </a:lnTo>
                <a:lnTo>
                  <a:pt x="2402" y="6522"/>
                </a:lnTo>
                <a:lnTo>
                  <a:pt x="2319" y="6518"/>
                </a:lnTo>
                <a:lnTo>
                  <a:pt x="2232" y="6510"/>
                </a:lnTo>
                <a:lnTo>
                  <a:pt x="2141" y="6500"/>
                </a:lnTo>
                <a:lnTo>
                  <a:pt x="2048" y="6486"/>
                </a:lnTo>
                <a:lnTo>
                  <a:pt x="1951" y="6469"/>
                </a:lnTo>
                <a:lnTo>
                  <a:pt x="1852" y="6449"/>
                </a:lnTo>
                <a:lnTo>
                  <a:pt x="1751" y="6425"/>
                </a:lnTo>
                <a:lnTo>
                  <a:pt x="1650" y="6397"/>
                </a:lnTo>
                <a:lnTo>
                  <a:pt x="1547" y="6366"/>
                </a:lnTo>
                <a:lnTo>
                  <a:pt x="1444" y="6330"/>
                </a:lnTo>
                <a:lnTo>
                  <a:pt x="1339" y="6291"/>
                </a:lnTo>
                <a:lnTo>
                  <a:pt x="1237" y="6249"/>
                </a:lnTo>
                <a:lnTo>
                  <a:pt x="1136" y="6201"/>
                </a:lnTo>
                <a:lnTo>
                  <a:pt x="1035" y="6150"/>
                </a:lnTo>
                <a:lnTo>
                  <a:pt x="938" y="6093"/>
                </a:lnTo>
                <a:lnTo>
                  <a:pt x="841" y="6033"/>
                </a:lnTo>
                <a:lnTo>
                  <a:pt x="748" y="5968"/>
                </a:lnTo>
                <a:lnTo>
                  <a:pt x="659" y="5899"/>
                </a:lnTo>
                <a:lnTo>
                  <a:pt x="572" y="5825"/>
                </a:lnTo>
                <a:lnTo>
                  <a:pt x="491" y="5746"/>
                </a:lnTo>
                <a:lnTo>
                  <a:pt x="414" y="5663"/>
                </a:lnTo>
                <a:lnTo>
                  <a:pt x="340" y="5574"/>
                </a:lnTo>
                <a:lnTo>
                  <a:pt x="275" y="5481"/>
                </a:lnTo>
                <a:lnTo>
                  <a:pt x="214" y="5382"/>
                </a:lnTo>
                <a:lnTo>
                  <a:pt x="160" y="5277"/>
                </a:lnTo>
                <a:lnTo>
                  <a:pt x="113" y="5169"/>
                </a:lnTo>
                <a:lnTo>
                  <a:pt x="73" y="5054"/>
                </a:lnTo>
                <a:lnTo>
                  <a:pt x="44" y="4933"/>
                </a:lnTo>
                <a:lnTo>
                  <a:pt x="20" y="4806"/>
                </a:lnTo>
                <a:lnTo>
                  <a:pt x="6" y="4674"/>
                </a:lnTo>
                <a:lnTo>
                  <a:pt x="0" y="4537"/>
                </a:lnTo>
                <a:lnTo>
                  <a:pt x="8" y="4377"/>
                </a:lnTo>
                <a:lnTo>
                  <a:pt x="30" y="4217"/>
                </a:lnTo>
                <a:lnTo>
                  <a:pt x="63" y="4056"/>
                </a:lnTo>
                <a:lnTo>
                  <a:pt x="109" y="3898"/>
                </a:lnTo>
                <a:lnTo>
                  <a:pt x="166" y="3740"/>
                </a:lnTo>
                <a:lnTo>
                  <a:pt x="235" y="3584"/>
                </a:lnTo>
                <a:lnTo>
                  <a:pt x="313" y="3429"/>
                </a:lnTo>
                <a:lnTo>
                  <a:pt x="400" y="3277"/>
                </a:lnTo>
                <a:lnTo>
                  <a:pt x="493" y="3128"/>
                </a:lnTo>
                <a:lnTo>
                  <a:pt x="594" y="2984"/>
                </a:lnTo>
                <a:lnTo>
                  <a:pt x="700" y="2843"/>
                </a:lnTo>
                <a:lnTo>
                  <a:pt x="813" y="2707"/>
                </a:lnTo>
                <a:lnTo>
                  <a:pt x="930" y="2576"/>
                </a:lnTo>
                <a:lnTo>
                  <a:pt x="1051" y="2452"/>
                </a:lnTo>
                <a:lnTo>
                  <a:pt x="1173" y="2331"/>
                </a:lnTo>
                <a:close/>
                <a:moveTo>
                  <a:pt x="1242" y="1721"/>
                </a:moveTo>
                <a:lnTo>
                  <a:pt x="3718" y="1721"/>
                </a:lnTo>
                <a:lnTo>
                  <a:pt x="3767" y="1727"/>
                </a:lnTo>
                <a:lnTo>
                  <a:pt x="3813" y="1743"/>
                </a:lnTo>
                <a:lnTo>
                  <a:pt x="3854" y="1769"/>
                </a:lnTo>
                <a:lnTo>
                  <a:pt x="3888" y="1803"/>
                </a:lnTo>
                <a:lnTo>
                  <a:pt x="3913" y="1842"/>
                </a:lnTo>
                <a:lnTo>
                  <a:pt x="3929" y="1888"/>
                </a:lnTo>
                <a:lnTo>
                  <a:pt x="3935" y="1937"/>
                </a:lnTo>
                <a:lnTo>
                  <a:pt x="3929" y="1987"/>
                </a:lnTo>
                <a:lnTo>
                  <a:pt x="3913" y="2032"/>
                </a:lnTo>
                <a:lnTo>
                  <a:pt x="3888" y="2072"/>
                </a:lnTo>
                <a:lnTo>
                  <a:pt x="3854" y="2105"/>
                </a:lnTo>
                <a:lnTo>
                  <a:pt x="3813" y="2131"/>
                </a:lnTo>
                <a:lnTo>
                  <a:pt x="3767" y="2147"/>
                </a:lnTo>
                <a:lnTo>
                  <a:pt x="3718" y="2153"/>
                </a:lnTo>
                <a:lnTo>
                  <a:pt x="1242" y="2153"/>
                </a:lnTo>
                <a:lnTo>
                  <a:pt x="1193" y="2147"/>
                </a:lnTo>
                <a:lnTo>
                  <a:pt x="1148" y="2131"/>
                </a:lnTo>
                <a:lnTo>
                  <a:pt x="1108" y="2105"/>
                </a:lnTo>
                <a:lnTo>
                  <a:pt x="1074" y="2072"/>
                </a:lnTo>
                <a:lnTo>
                  <a:pt x="1049" y="2032"/>
                </a:lnTo>
                <a:lnTo>
                  <a:pt x="1033" y="1987"/>
                </a:lnTo>
                <a:lnTo>
                  <a:pt x="1027" y="1937"/>
                </a:lnTo>
                <a:lnTo>
                  <a:pt x="1033" y="1888"/>
                </a:lnTo>
                <a:lnTo>
                  <a:pt x="1049" y="1842"/>
                </a:lnTo>
                <a:lnTo>
                  <a:pt x="1074" y="1803"/>
                </a:lnTo>
                <a:lnTo>
                  <a:pt x="1108" y="1769"/>
                </a:lnTo>
                <a:lnTo>
                  <a:pt x="1148" y="1743"/>
                </a:lnTo>
                <a:lnTo>
                  <a:pt x="1193" y="1727"/>
                </a:lnTo>
                <a:lnTo>
                  <a:pt x="1242" y="1721"/>
                </a:lnTo>
                <a:close/>
                <a:moveTo>
                  <a:pt x="2479" y="0"/>
                </a:moveTo>
                <a:lnTo>
                  <a:pt x="2566" y="6"/>
                </a:lnTo>
                <a:lnTo>
                  <a:pt x="2649" y="22"/>
                </a:lnTo>
                <a:lnTo>
                  <a:pt x="2732" y="47"/>
                </a:lnTo>
                <a:lnTo>
                  <a:pt x="2809" y="85"/>
                </a:lnTo>
                <a:lnTo>
                  <a:pt x="2887" y="131"/>
                </a:lnTo>
                <a:lnTo>
                  <a:pt x="2958" y="188"/>
                </a:lnTo>
                <a:lnTo>
                  <a:pt x="3027" y="251"/>
                </a:lnTo>
                <a:lnTo>
                  <a:pt x="3090" y="324"/>
                </a:lnTo>
                <a:lnTo>
                  <a:pt x="3156" y="281"/>
                </a:lnTo>
                <a:lnTo>
                  <a:pt x="3225" y="245"/>
                </a:lnTo>
                <a:lnTo>
                  <a:pt x="3298" y="216"/>
                </a:lnTo>
                <a:lnTo>
                  <a:pt x="3377" y="194"/>
                </a:lnTo>
                <a:lnTo>
                  <a:pt x="3460" y="180"/>
                </a:lnTo>
                <a:lnTo>
                  <a:pt x="3547" y="172"/>
                </a:lnTo>
                <a:lnTo>
                  <a:pt x="3625" y="172"/>
                </a:lnTo>
                <a:lnTo>
                  <a:pt x="3696" y="178"/>
                </a:lnTo>
                <a:lnTo>
                  <a:pt x="3759" y="190"/>
                </a:lnTo>
                <a:lnTo>
                  <a:pt x="3816" y="206"/>
                </a:lnTo>
                <a:lnTo>
                  <a:pt x="3868" y="226"/>
                </a:lnTo>
                <a:lnTo>
                  <a:pt x="3913" y="251"/>
                </a:lnTo>
                <a:lnTo>
                  <a:pt x="3953" y="277"/>
                </a:lnTo>
                <a:lnTo>
                  <a:pt x="3989" y="307"/>
                </a:lnTo>
                <a:lnTo>
                  <a:pt x="4018" y="338"/>
                </a:lnTo>
                <a:lnTo>
                  <a:pt x="4044" y="370"/>
                </a:lnTo>
                <a:lnTo>
                  <a:pt x="4066" y="402"/>
                </a:lnTo>
                <a:lnTo>
                  <a:pt x="4084" y="433"/>
                </a:lnTo>
                <a:lnTo>
                  <a:pt x="4097" y="463"/>
                </a:lnTo>
                <a:lnTo>
                  <a:pt x="4109" y="491"/>
                </a:lnTo>
                <a:lnTo>
                  <a:pt x="4117" y="516"/>
                </a:lnTo>
                <a:lnTo>
                  <a:pt x="4123" y="540"/>
                </a:lnTo>
                <a:lnTo>
                  <a:pt x="4127" y="558"/>
                </a:lnTo>
                <a:lnTo>
                  <a:pt x="4137" y="637"/>
                </a:lnTo>
                <a:lnTo>
                  <a:pt x="4137" y="720"/>
                </a:lnTo>
                <a:lnTo>
                  <a:pt x="4127" y="807"/>
                </a:lnTo>
                <a:lnTo>
                  <a:pt x="4107" y="896"/>
                </a:lnTo>
                <a:lnTo>
                  <a:pt x="4078" y="987"/>
                </a:lnTo>
                <a:lnTo>
                  <a:pt x="4040" y="1080"/>
                </a:lnTo>
                <a:lnTo>
                  <a:pt x="3995" y="1173"/>
                </a:lnTo>
                <a:lnTo>
                  <a:pt x="3941" y="1264"/>
                </a:lnTo>
                <a:lnTo>
                  <a:pt x="3880" y="1357"/>
                </a:lnTo>
                <a:lnTo>
                  <a:pt x="3813" y="1448"/>
                </a:lnTo>
                <a:lnTo>
                  <a:pt x="3741" y="1537"/>
                </a:lnTo>
                <a:lnTo>
                  <a:pt x="3729" y="1535"/>
                </a:lnTo>
                <a:lnTo>
                  <a:pt x="3718" y="1535"/>
                </a:lnTo>
                <a:lnTo>
                  <a:pt x="1242" y="1535"/>
                </a:lnTo>
                <a:lnTo>
                  <a:pt x="1211" y="1537"/>
                </a:lnTo>
                <a:lnTo>
                  <a:pt x="1140" y="1456"/>
                </a:lnTo>
                <a:lnTo>
                  <a:pt x="1074" y="1371"/>
                </a:lnTo>
                <a:lnTo>
                  <a:pt x="1015" y="1288"/>
                </a:lnTo>
                <a:lnTo>
                  <a:pt x="964" y="1203"/>
                </a:lnTo>
                <a:lnTo>
                  <a:pt x="916" y="1118"/>
                </a:lnTo>
                <a:lnTo>
                  <a:pt x="878" y="1033"/>
                </a:lnTo>
                <a:lnTo>
                  <a:pt x="847" y="948"/>
                </a:lnTo>
                <a:lnTo>
                  <a:pt x="823" y="865"/>
                </a:lnTo>
                <a:lnTo>
                  <a:pt x="807" y="784"/>
                </a:lnTo>
                <a:lnTo>
                  <a:pt x="799" y="706"/>
                </a:lnTo>
                <a:lnTo>
                  <a:pt x="801" y="629"/>
                </a:lnTo>
                <a:lnTo>
                  <a:pt x="813" y="556"/>
                </a:lnTo>
                <a:lnTo>
                  <a:pt x="817" y="538"/>
                </a:lnTo>
                <a:lnTo>
                  <a:pt x="825" y="514"/>
                </a:lnTo>
                <a:lnTo>
                  <a:pt x="835" y="489"/>
                </a:lnTo>
                <a:lnTo>
                  <a:pt x="847" y="461"/>
                </a:lnTo>
                <a:lnTo>
                  <a:pt x="861" y="431"/>
                </a:lnTo>
                <a:lnTo>
                  <a:pt x="880" y="400"/>
                </a:lnTo>
                <a:lnTo>
                  <a:pt x="902" y="368"/>
                </a:lnTo>
                <a:lnTo>
                  <a:pt x="928" y="336"/>
                </a:lnTo>
                <a:lnTo>
                  <a:pt x="960" y="307"/>
                </a:lnTo>
                <a:lnTo>
                  <a:pt x="995" y="277"/>
                </a:lnTo>
                <a:lnTo>
                  <a:pt x="1037" y="249"/>
                </a:lnTo>
                <a:lnTo>
                  <a:pt x="1084" y="226"/>
                </a:lnTo>
                <a:lnTo>
                  <a:pt x="1136" y="206"/>
                </a:lnTo>
                <a:lnTo>
                  <a:pt x="1195" y="190"/>
                </a:lnTo>
                <a:lnTo>
                  <a:pt x="1260" y="178"/>
                </a:lnTo>
                <a:lnTo>
                  <a:pt x="1334" y="172"/>
                </a:lnTo>
                <a:lnTo>
                  <a:pt x="1413" y="172"/>
                </a:lnTo>
                <a:lnTo>
                  <a:pt x="1502" y="180"/>
                </a:lnTo>
                <a:lnTo>
                  <a:pt x="1583" y="194"/>
                </a:lnTo>
                <a:lnTo>
                  <a:pt x="1662" y="216"/>
                </a:lnTo>
                <a:lnTo>
                  <a:pt x="1735" y="245"/>
                </a:lnTo>
                <a:lnTo>
                  <a:pt x="1804" y="281"/>
                </a:lnTo>
                <a:lnTo>
                  <a:pt x="1870" y="324"/>
                </a:lnTo>
                <a:lnTo>
                  <a:pt x="1933" y="251"/>
                </a:lnTo>
                <a:lnTo>
                  <a:pt x="2002" y="186"/>
                </a:lnTo>
                <a:lnTo>
                  <a:pt x="2073" y="131"/>
                </a:lnTo>
                <a:lnTo>
                  <a:pt x="2149" y="85"/>
                </a:lnTo>
                <a:lnTo>
                  <a:pt x="2228" y="47"/>
                </a:lnTo>
                <a:lnTo>
                  <a:pt x="2309" y="22"/>
                </a:lnTo>
                <a:lnTo>
                  <a:pt x="2394" y="4"/>
                </a:lnTo>
                <a:lnTo>
                  <a:pt x="247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cxnSp>
        <p:nvCxnSpPr>
          <p:cNvPr id="110" name="Straight Arrow Connector 109"/>
          <p:cNvCxnSpPr>
            <a:stCxn id="87" idx="3"/>
          </p:cNvCxnSpPr>
          <p:nvPr/>
        </p:nvCxnSpPr>
        <p:spPr>
          <a:xfrm flipV="1">
            <a:off x="3393663" y="5979076"/>
            <a:ext cx="375461" cy="552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itle 5"/>
          <p:cNvSpPr>
            <a:spLocks noGrp="1"/>
          </p:cNvSpPr>
          <p:nvPr>
            <p:ph type="title"/>
          </p:nvPr>
        </p:nvSpPr>
        <p:spPr>
          <a:xfrm>
            <a:off x="365760" y="295683"/>
            <a:ext cx="8412480" cy="469492"/>
          </a:xfrm>
        </p:spPr>
        <p:txBody>
          <a:bodyPr/>
          <a:lstStyle/>
          <a:p>
            <a:pPr>
              <a:buSzPct val="100000"/>
            </a:pPr>
            <a:r>
              <a:rPr lang="en-US" dirty="0" smtClean="0"/>
              <a:t>Provider </a:t>
            </a:r>
            <a:r>
              <a:rPr lang="en-US" dirty="0"/>
              <a:t>Functions</a:t>
            </a:r>
          </a:p>
        </p:txBody>
      </p:sp>
      <p:grpSp>
        <p:nvGrpSpPr>
          <p:cNvPr id="35" name="Group 34"/>
          <p:cNvGrpSpPr/>
          <p:nvPr/>
        </p:nvGrpSpPr>
        <p:grpSpPr>
          <a:xfrm>
            <a:off x="1296349" y="2072592"/>
            <a:ext cx="2097313" cy="451098"/>
            <a:chOff x="2214436" y="4293923"/>
            <a:chExt cx="2377440" cy="511349"/>
          </a:xfrm>
        </p:grpSpPr>
        <p:sp>
          <p:nvSpPr>
            <p:cNvPr id="36" name="Rectangle 35"/>
            <p:cNvSpPr/>
            <p:nvPr/>
          </p:nvSpPr>
          <p:spPr>
            <a:xfrm>
              <a:off x="2214436" y="4293923"/>
              <a:ext cx="2377440" cy="5113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marL="306708" algn="ctr">
                <a:defRPr/>
              </a:pPr>
              <a:r>
                <a:rPr lang="en-US" sz="1059" b="1" dirty="0" smtClean="0">
                  <a:solidFill>
                    <a:srgbClr val="FFFFFF"/>
                  </a:solidFill>
                </a:rPr>
                <a:t>Conducts </a:t>
              </a:r>
            </a:p>
            <a:p>
              <a:pPr marL="306708" algn="ctr">
                <a:defRPr/>
              </a:pPr>
              <a:r>
                <a:rPr lang="en-US" sz="1059" b="1" dirty="0" smtClean="0">
                  <a:solidFill>
                    <a:srgbClr val="FFFFFF"/>
                  </a:solidFill>
                </a:rPr>
                <a:t>Family Assessment</a:t>
              </a:r>
              <a:endParaRPr lang="en-US" sz="1059" b="1" dirty="0">
                <a:solidFill>
                  <a:srgbClr val="FFFFFF"/>
                </a:solidFill>
              </a:endParaRPr>
            </a:p>
          </p:txBody>
        </p:sp>
        <p:pic>
          <p:nvPicPr>
            <p:cNvPr id="37" name="Picture 4" descr="C:\Temp\icons\_Iconography\magnifying glass 10_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6700" y="4385293"/>
              <a:ext cx="355600" cy="3556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Straight Connector 37"/>
          <p:cNvCxnSpPr>
            <a:stCxn id="93" idx="1"/>
          </p:cNvCxnSpPr>
          <p:nvPr/>
        </p:nvCxnSpPr>
        <p:spPr>
          <a:xfrm flipH="1" flipV="1">
            <a:off x="4308450" y="3985994"/>
            <a:ext cx="1641235" cy="80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6" idx="1"/>
          </p:cNvCxnSpPr>
          <p:nvPr/>
        </p:nvCxnSpPr>
        <p:spPr>
          <a:xfrm flipH="1">
            <a:off x="3198431" y="4833574"/>
            <a:ext cx="1877922" cy="647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Freeform 9"/>
          <p:cNvSpPr>
            <a:spLocks noChangeAspect="1" noEditPoints="1"/>
          </p:cNvSpPr>
          <p:nvPr/>
        </p:nvSpPr>
        <p:spPr bwMode="auto">
          <a:xfrm>
            <a:off x="1430490" y="2948128"/>
            <a:ext cx="297023" cy="265387"/>
          </a:xfrm>
          <a:custGeom>
            <a:avLst/>
            <a:gdLst>
              <a:gd name="T0" fmla="*/ 270 w 543"/>
              <a:gd name="T1" fmla="*/ 194 h 488"/>
              <a:gd name="T2" fmla="*/ 270 w 543"/>
              <a:gd name="T3" fmla="*/ 194 h 488"/>
              <a:gd name="T4" fmla="*/ 138 w 543"/>
              <a:gd name="T5" fmla="*/ 325 h 488"/>
              <a:gd name="T6" fmla="*/ 220 w 543"/>
              <a:gd name="T7" fmla="*/ 325 h 488"/>
              <a:gd name="T8" fmla="*/ 220 w 543"/>
              <a:gd name="T9" fmla="*/ 488 h 488"/>
              <a:gd name="T10" fmla="*/ 320 w 543"/>
              <a:gd name="T11" fmla="*/ 488 h 488"/>
              <a:gd name="T12" fmla="*/ 320 w 543"/>
              <a:gd name="T13" fmla="*/ 325 h 488"/>
              <a:gd name="T14" fmla="*/ 402 w 543"/>
              <a:gd name="T15" fmla="*/ 325 h 488"/>
              <a:gd name="T16" fmla="*/ 270 w 543"/>
              <a:gd name="T17" fmla="*/ 194 h 488"/>
              <a:gd name="T18" fmla="*/ 489 w 543"/>
              <a:gd name="T19" fmla="*/ 87 h 488"/>
              <a:gd name="T20" fmla="*/ 489 w 543"/>
              <a:gd name="T21" fmla="*/ 87 h 488"/>
              <a:gd name="T22" fmla="*/ 162 w 543"/>
              <a:gd name="T23" fmla="*/ 87 h 488"/>
              <a:gd name="T24" fmla="*/ 162 w 543"/>
              <a:gd name="T25" fmla="*/ 53 h 488"/>
              <a:gd name="T26" fmla="*/ 489 w 543"/>
              <a:gd name="T27" fmla="*/ 53 h 488"/>
              <a:gd name="T28" fmla="*/ 489 w 543"/>
              <a:gd name="T29" fmla="*/ 87 h 488"/>
              <a:gd name="T30" fmla="*/ 125 w 543"/>
              <a:gd name="T31" fmla="*/ 90 h 488"/>
              <a:gd name="T32" fmla="*/ 125 w 543"/>
              <a:gd name="T33" fmla="*/ 90 h 488"/>
              <a:gd name="T34" fmla="*/ 104 w 543"/>
              <a:gd name="T35" fmla="*/ 70 h 488"/>
              <a:gd name="T36" fmla="*/ 125 w 543"/>
              <a:gd name="T37" fmla="*/ 50 h 488"/>
              <a:gd name="T38" fmla="*/ 145 w 543"/>
              <a:gd name="T39" fmla="*/ 70 h 488"/>
              <a:gd name="T40" fmla="*/ 125 w 543"/>
              <a:gd name="T41" fmla="*/ 90 h 488"/>
              <a:gd name="T42" fmla="*/ 70 w 543"/>
              <a:gd name="T43" fmla="*/ 90 h 488"/>
              <a:gd name="T44" fmla="*/ 70 w 543"/>
              <a:gd name="T45" fmla="*/ 90 h 488"/>
              <a:gd name="T46" fmla="*/ 50 w 543"/>
              <a:gd name="T47" fmla="*/ 70 h 488"/>
              <a:gd name="T48" fmla="*/ 70 w 543"/>
              <a:gd name="T49" fmla="*/ 50 h 488"/>
              <a:gd name="T50" fmla="*/ 91 w 543"/>
              <a:gd name="T51" fmla="*/ 70 h 488"/>
              <a:gd name="T52" fmla="*/ 70 w 543"/>
              <a:gd name="T53" fmla="*/ 90 h 488"/>
              <a:gd name="T54" fmla="*/ 489 w 543"/>
              <a:gd name="T55" fmla="*/ 0 h 488"/>
              <a:gd name="T56" fmla="*/ 489 w 543"/>
              <a:gd name="T57" fmla="*/ 0 h 488"/>
              <a:gd name="T58" fmla="*/ 54 w 543"/>
              <a:gd name="T59" fmla="*/ 0 h 488"/>
              <a:gd name="T60" fmla="*/ 0 w 543"/>
              <a:gd name="T61" fmla="*/ 53 h 488"/>
              <a:gd name="T62" fmla="*/ 0 w 543"/>
              <a:gd name="T63" fmla="*/ 380 h 488"/>
              <a:gd name="T64" fmla="*/ 54 w 543"/>
              <a:gd name="T65" fmla="*/ 434 h 488"/>
              <a:gd name="T66" fmla="*/ 162 w 543"/>
              <a:gd name="T67" fmla="*/ 434 h 488"/>
              <a:gd name="T68" fmla="*/ 162 w 543"/>
              <a:gd name="T69" fmla="*/ 380 h 488"/>
              <a:gd name="T70" fmla="*/ 53 w 543"/>
              <a:gd name="T71" fmla="*/ 380 h 488"/>
              <a:gd name="T72" fmla="*/ 53 w 543"/>
              <a:gd name="T73" fmla="*/ 130 h 488"/>
              <a:gd name="T74" fmla="*/ 489 w 543"/>
              <a:gd name="T75" fmla="*/ 130 h 488"/>
              <a:gd name="T76" fmla="*/ 489 w 543"/>
              <a:gd name="T77" fmla="*/ 380 h 488"/>
              <a:gd name="T78" fmla="*/ 381 w 543"/>
              <a:gd name="T79" fmla="*/ 380 h 488"/>
              <a:gd name="T80" fmla="*/ 381 w 543"/>
              <a:gd name="T81" fmla="*/ 434 h 488"/>
              <a:gd name="T82" fmla="*/ 489 w 543"/>
              <a:gd name="T83" fmla="*/ 434 h 488"/>
              <a:gd name="T84" fmla="*/ 543 w 543"/>
              <a:gd name="T85" fmla="*/ 380 h 488"/>
              <a:gd name="T86" fmla="*/ 543 w 543"/>
              <a:gd name="T87" fmla="*/ 53 h 488"/>
              <a:gd name="T88" fmla="*/ 489 w 543"/>
              <a:gd name="T89" fmla="*/ 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3" h="488">
                <a:moveTo>
                  <a:pt x="270" y="194"/>
                </a:moveTo>
                <a:lnTo>
                  <a:pt x="270" y="194"/>
                </a:lnTo>
                <a:lnTo>
                  <a:pt x="138" y="325"/>
                </a:lnTo>
                <a:lnTo>
                  <a:pt x="220" y="325"/>
                </a:lnTo>
                <a:lnTo>
                  <a:pt x="220" y="488"/>
                </a:lnTo>
                <a:lnTo>
                  <a:pt x="320" y="488"/>
                </a:lnTo>
                <a:lnTo>
                  <a:pt x="320" y="325"/>
                </a:lnTo>
                <a:lnTo>
                  <a:pt x="402" y="325"/>
                </a:lnTo>
                <a:lnTo>
                  <a:pt x="270" y="194"/>
                </a:lnTo>
                <a:close/>
                <a:moveTo>
                  <a:pt x="489" y="87"/>
                </a:moveTo>
                <a:lnTo>
                  <a:pt x="489" y="87"/>
                </a:lnTo>
                <a:lnTo>
                  <a:pt x="162" y="87"/>
                </a:lnTo>
                <a:lnTo>
                  <a:pt x="162" y="53"/>
                </a:lnTo>
                <a:lnTo>
                  <a:pt x="489" y="53"/>
                </a:lnTo>
                <a:lnTo>
                  <a:pt x="489" y="87"/>
                </a:lnTo>
                <a:close/>
                <a:moveTo>
                  <a:pt x="125" y="90"/>
                </a:moveTo>
                <a:lnTo>
                  <a:pt x="125" y="90"/>
                </a:lnTo>
                <a:cubicBezTo>
                  <a:pt x="113" y="90"/>
                  <a:pt x="104" y="81"/>
                  <a:pt x="104" y="70"/>
                </a:cubicBezTo>
                <a:cubicBezTo>
                  <a:pt x="104" y="59"/>
                  <a:pt x="113" y="50"/>
                  <a:pt x="125" y="50"/>
                </a:cubicBezTo>
                <a:cubicBezTo>
                  <a:pt x="136" y="50"/>
                  <a:pt x="145" y="59"/>
                  <a:pt x="145" y="70"/>
                </a:cubicBezTo>
                <a:cubicBezTo>
                  <a:pt x="145" y="81"/>
                  <a:pt x="136" y="90"/>
                  <a:pt x="125" y="90"/>
                </a:cubicBezTo>
                <a:close/>
                <a:moveTo>
                  <a:pt x="70" y="90"/>
                </a:moveTo>
                <a:lnTo>
                  <a:pt x="70" y="90"/>
                </a:lnTo>
                <a:cubicBezTo>
                  <a:pt x="59" y="90"/>
                  <a:pt x="50" y="81"/>
                  <a:pt x="50" y="70"/>
                </a:cubicBezTo>
                <a:cubicBezTo>
                  <a:pt x="50" y="59"/>
                  <a:pt x="59" y="50"/>
                  <a:pt x="70" y="50"/>
                </a:cubicBezTo>
                <a:cubicBezTo>
                  <a:pt x="81" y="50"/>
                  <a:pt x="91" y="59"/>
                  <a:pt x="91" y="70"/>
                </a:cubicBezTo>
                <a:cubicBezTo>
                  <a:pt x="91" y="81"/>
                  <a:pt x="81" y="90"/>
                  <a:pt x="70" y="90"/>
                </a:cubicBezTo>
                <a:close/>
                <a:moveTo>
                  <a:pt x="489" y="0"/>
                </a:moveTo>
                <a:lnTo>
                  <a:pt x="489" y="0"/>
                </a:lnTo>
                <a:lnTo>
                  <a:pt x="54" y="0"/>
                </a:lnTo>
                <a:cubicBezTo>
                  <a:pt x="24" y="0"/>
                  <a:pt x="0" y="24"/>
                  <a:pt x="0" y="53"/>
                </a:cubicBezTo>
                <a:lnTo>
                  <a:pt x="0" y="380"/>
                </a:lnTo>
                <a:cubicBezTo>
                  <a:pt x="0" y="410"/>
                  <a:pt x="24" y="434"/>
                  <a:pt x="54" y="434"/>
                </a:cubicBezTo>
                <a:lnTo>
                  <a:pt x="162" y="434"/>
                </a:lnTo>
                <a:lnTo>
                  <a:pt x="162" y="380"/>
                </a:lnTo>
                <a:lnTo>
                  <a:pt x="53" y="380"/>
                </a:lnTo>
                <a:lnTo>
                  <a:pt x="53" y="130"/>
                </a:lnTo>
                <a:lnTo>
                  <a:pt x="489" y="130"/>
                </a:lnTo>
                <a:lnTo>
                  <a:pt x="489" y="380"/>
                </a:lnTo>
                <a:lnTo>
                  <a:pt x="381" y="380"/>
                </a:lnTo>
                <a:lnTo>
                  <a:pt x="381" y="434"/>
                </a:lnTo>
                <a:lnTo>
                  <a:pt x="489" y="434"/>
                </a:lnTo>
                <a:cubicBezTo>
                  <a:pt x="519" y="434"/>
                  <a:pt x="543" y="410"/>
                  <a:pt x="543" y="380"/>
                </a:cubicBezTo>
                <a:lnTo>
                  <a:pt x="543" y="53"/>
                </a:lnTo>
                <a:cubicBezTo>
                  <a:pt x="543" y="24"/>
                  <a:pt x="519" y="0"/>
                  <a:pt x="48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9"/>
          <p:cNvSpPr>
            <a:spLocks noChangeAspect="1" noEditPoints="1"/>
          </p:cNvSpPr>
          <p:nvPr/>
        </p:nvSpPr>
        <p:spPr bwMode="auto">
          <a:xfrm>
            <a:off x="6011209" y="3844138"/>
            <a:ext cx="297023" cy="265387"/>
          </a:xfrm>
          <a:custGeom>
            <a:avLst/>
            <a:gdLst>
              <a:gd name="T0" fmla="*/ 270 w 543"/>
              <a:gd name="T1" fmla="*/ 194 h 488"/>
              <a:gd name="T2" fmla="*/ 270 w 543"/>
              <a:gd name="T3" fmla="*/ 194 h 488"/>
              <a:gd name="T4" fmla="*/ 138 w 543"/>
              <a:gd name="T5" fmla="*/ 325 h 488"/>
              <a:gd name="T6" fmla="*/ 220 w 543"/>
              <a:gd name="T7" fmla="*/ 325 h 488"/>
              <a:gd name="T8" fmla="*/ 220 w 543"/>
              <a:gd name="T9" fmla="*/ 488 h 488"/>
              <a:gd name="T10" fmla="*/ 320 w 543"/>
              <a:gd name="T11" fmla="*/ 488 h 488"/>
              <a:gd name="T12" fmla="*/ 320 w 543"/>
              <a:gd name="T13" fmla="*/ 325 h 488"/>
              <a:gd name="T14" fmla="*/ 402 w 543"/>
              <a:gd name="T15" fmla="*/ 325 h 488"/>
              <a:gd name="T16" fmla="*/ 270 w 543"/>
              <a:gd name="T17" fmla="*/ 194 h 488"/>
              <a:gd name="T18" fmla="*/ 489 w 543"/>
              <a:gd name="T19" fmla="*/ 87 h 488"/>
              <a:gd name="T20" fmla="*/ 489 w 543"/>
              <a:gd name="T21" fmla="*/ 87 h 488"/>
              <a:gd name="T22" fmla="*/ 162 w 543"/>
              <a:gd name="T23" fmla="*/ 87 h 488"/>
              <a:gd name="T24" fmla="*/ 162 w 543"/>
              <a:gd name="T25" fmla="*/ 53 h 488"/>
              <a:gd name="T26" fmla="*/ 489 w 543"/>
              <a:gd name="T27" fmla="*/ 53 h 488"/>
              <a:gd name="T28" fmla="*/ 489 w 543"/>
              <a:gd name="T29" fmla="*/ 87 h 488"/>
              <a:gd name="T30" fmla="*/ 125 w 543"/>
              <a:gd name="T31" fmla="*/ 90 h 488"/>
              <a:gd name="T32" fmla="*/ 125 w 543"/>
              <a:gd name="T33" fmla="*/ 90 h 488"/>
              <a:gd name="T34" fmla="*/ 104 w 543"/>
              <a:gd name="T35" fmla="*/ 70 h 488"/>
              <a:gd name="T36" fmla="*/ 125 w 543"/>
              <a:gd name="T37" fmla="*/ 50 h 488"/>
              <a:gd name="T38" fmla="*/ 145 w 543"/>
              <a:gd name="T39" fmla="*/ 70 h 488"/>
              <a:gd name="T40" fmla="*/ 125 w 543"/>
              <a:gd name="T41" fmla="*/ 90 h 488"/>
              <a:gd name="T42" fmla="*/ 70 w 543"/>
              <a:gd name="T43" fmla="*/ 90 h 488"/>
              <a:gd name="T44" fmla="*/ 70 w 543"/>
              <a:gd name="T45" fmla="*/ 90 h 488"/>
              <a:gd name="T46" fmla="*/ 50 w 543"/>
              <a:gd name="T47" fmla="*/ 70 h 488"/>
              <a:gd name="T48" fmla="*/ 70 w 543"/>
              <a:gd name="T49" fmla="*/ 50 h 488"/>
              <a:gd name="T50" fmla="*/ 91 w 543"/>
              <a:gd name="T51" fmla="*/ 70 h 488"/>
              <a:gd name="T52" fmla="*/ 70 w 543"/>
              <a:gd name="T53" fmla="*/ 90 h 488"/>
              <a:gd name="T54" fmla="*/ 489 w 543"/>
              <a:gd name="T55" fmla="*/ 0 h 488"/>
              <a:gd name="T56" fmla="*/ 489 w 543"/>
              <a:gd name="T57" fmla="*/ 0 h 488"/>
              <a:gd name="T58" fmla="*/ 54 w 543"/>
              <a:gd name="T59" fmla="*/ 0 h 488"/>
              <a:gd name="T60" fmla="*/ 0 w 543"/>
              <a:gd name="T61" fmla="*/ 53 h 488"/>
              <a:gd name="T62" fmla="*/ 0 w 543"/>
              <a:gd name="T63" fmla="*/ 380 h 488"/>
              <a:gd name="T64" fmla="*/ 54 w 543"/>
              <a:gd name="T65" fmla="*/ 434 h 488"/>
              <a:gd name="T66" fmla="*/ 162 w 543"/>
              <a:gd name="T67" fmla="*/ 434 h 488"/>
              <a:gd name="T68" fmla="*/ 162 w 543"/>
              <a:gd name="T69" fmla="*/ 380 h 488"/>
              <a:gd name="T70" fmla="*/ 53 w 543"/>
              <a:gd name="T71" fmla="*/ 380 h 488"/>
              <a:gd name="T72" fmla="*/ 53 w 543"/>
              <a:gd name="T73" fmla="*/ 130 h 488"/>
              <a:gd name="T74" fmla="*/ 489 w 543"/>
              <a:gd name="T75" fmla="*/ 130 h 488"/>
              <a:gd name="T76" fmla="*/ 489 w 543"/>
              <a:gd name="T77" fmla="*/ 380 h 488"/>
              <a:gd name="T78" fmla="*/ 381 w 543"/>
              <a:gd name="T79" fmla="*/ 380 h 488"/>
              <a:gd name="T80" fmla="*/ 381 w 543"/>
              <a:gd name="T81" fmla="*/ 434 h 488"/>
              <a:gd name="T82" fmla="*/ 489 w 543"/>
              <a:gd name="T83" fmla="*/ 434 h 488"/>
              <a:gd name="T84" fmla="*/ 543 w 543"/>
              <a:gd name="T85" fmla="*/ 380 h 488"/>
              <a:gd name="T86" fmla="*/ 543 w 543"/>
              <a:gd name="T87" fmla="*/ 53 h 488"/>
              <a:gd name="T88" fmla="*/ 489 w 543"/>
              <a:gd name="T89" fmla="*/ 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3" h="488">
                <a:moveTo>
                  <a:pt x="270" y="194"/>
                </a:moveTo>
                <a:lnTo>
                  <a:pt x="270" y="194"/>
                </a:lnTo>
                <a:lnTo>
                  <a:pt x="138" y="325"/>
                </a:lnTo>
                <a:lnTo>
                  <a:pt x="220" y="325"/>
                </a:lnTo>
                <a:lnTo>
                  <a:pt x="220" y="488"/>
                </a:lnTo>
                <a:lnTo>
                  <a:pt x="320" y="488"/>
                </a:lnTo>
                <a:lnTo>
                  <a:pt x="320" y="325"/>
                </a:lnTo>
                <a:lnTo>
                  <a:pt x="402" y="325"/>
                </a:lnTo>
                <a:lnTo>
                  <a:pt x="270" y="194"/>
                </a:lnTo>
                <a:close/>
                <a:moveTo>
                  <a:pt x="489" y="87"/>
                </a:moveTo>
                <a:lnTo>
                  <a:pt x="489" y="87"/>
                </a:lnTo>
                <a:lnTo>
                  <a:pt x="162" y="87"/>
                </a:lnTo>
                <a:lnTo>
                  <a:pt x="162" y="53"/>
                </a:lnTo>
                <a:lnTo>
                  <a:pt x="489" y="53"/>
                </a:lnTo>
                <a:lnTo>
                  <a:pt x="489" y="87"/>
                </a:lnTo>
                <a:close/>
                <a:moveTo>
                  <a:pt x="125" y="90"/>
                </a:moveTo>
                <a:lnTo>
                  <a:pt x="125" y="90"/>
                </a:lnTo>
                <a:cubicBezTo>
                  <a:pt x="113" y="90"/>
                  <a:pt x="104" y="81"/>
                  <a:pt x="104" y="70"/>
                </a:cubicBezTo>
                <a:cubicBezTo>
                  <a:pt x="104" y="59"/>
                  <a:pt x="113" y="50"/>
                  <a:pt x="125" y="50"/>
                </a:cubicBezTo>
                <a:cubicBezTo>
                  <a:pt x="136" y="50"/>
                  <a:pt x="145" y="59"/>
                  <a:pt x="145" y="70"/>
                </a:cubicBezTo>
                <a:cubicBezTo>
                  <a:pt x="145" y="81"/>
                  <a:pt x="136" y="90"/>
                  <a:pt x="125" y="90"/>
                </a:cubicBezTo>
                <a:close/>
                <a:moveTo>
                  <a:pt x="70" y="90"/>
                </a:moveTo>
                <a:lnTo>
                  <a:pt x="70" y="90"/>
                </a:lnTo>
                <a:cubicBezTo>
                  <a:pt x="59" y="90"/>
                  <a:pt x="50" y="81"/>
                  <a:pt x="50" y="70"/>
                </a:cubicBezTo>
                <a:cubicBezTo>
                  <a:pt x="50" y="59"/>
                  <a:pt x="59" y="50"/>
                  <a:pt x="70" y="50"/>
                </a:cubicBezTo>
                <a:cubicBezTo>
                  <a:pt x="81" y="50"/>
                  <a:pt x="91" y="59"/>
                  <a:pt x="91" y="70"/>
                </a:cubicBezTo>
                <a:cubicBezTo>
                  <a:pt x="91" y="81"/>
                  <a:pt x="81" y="90"/>
                  <a:pt x="70" y="90"/>
                </a:cubicBezTo>
                <a:close/>
                <a:moveTo>
                  <a:pt x="489" y="0"/>
                </a:moveTo>
                <a:lnTo>
                  <a:pt x="489" y="0"/>
                </a:lnTo>
                <a:lnTo>
                  <a:pt x="54" y="0"/>
                </a:lnTo>
                <a:cubicBezTo>
                  <a:pt x="24" y="0"/>
                  <a:pt x="0" y="24"/>
                  <a:pt x="0" y="53"/>
                </a:cubicBezTo>
                <a:lnTo>
                  <a:pt x="0" y="380"/>
                </a:lnTo>
                <a:cubicBezTo>
                  <a:pt x="0" y="410"/>
                  <a:pt x="24" y="434"/>
                  <a:pt x="54" y="434"/>
                </a:cubicBezTo>
                <a:lnTo>
                  <a:pt x="162" y="434"/>
                </a:lnTo>
                <a:lnTo>
                  <a:pt x="162" y="380"/>
                </a:lnTo>
                <a:lnTo>
                  <a:pt x="53" y="380"/>
                </a:lnTo>
                <a:lnTo>
                  <a:pt x="53" y="130"/>
                </a:lnTo>
                <a:lnTo>
                  <a:pt x="489" y="130"/>
                </a:lnTo>
                <a:lnTo>
                  <a:pt x="489" y="380"/>
                </a:lnTo>
                <a:lnTo>
                  <a:pt x="381" y="380"/>
                </a:lnTo>
                <a:lnTo>
                  <a:pt x="381" y="434"/>
                </a:lnTo>
                <a:lnTo>
                  <a:pt x="489" y="434"/>
                </a:lnTo>
                <a:cubicBezTo>
                  <a:pt x="519" y="434"/>
                  <a:pt x="543" y="410"/>
                  <a:pt x="543" y="380"/>
                </a:cubicBezTo>
                <a:lnTo>
                  <a:pt x="543" y="53"/>
                </a:lnTo>
                <a:cubicBezTo>
                  <a:pt x="543" y="24"/>
                  <a:pt x="519" y="0"/>
                  <a:pt x="48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8246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Performance </a:t>
            </a:r>
            <a:r>
              <a:rPr lang="en-US" dirty="0" smtClean="0"/>
              <a:t>Management</a:t>
            </a:r>
            <a:endParaRPr lang="en-US" dirty="0"/>
          </a:p>
        </p:txBody>
      </p:sp>
      <p:sp>
        <p:nvSpPr>
          <p:cNvPr id="2" name="Text Placeholder 1"/>
          <p:cNvSpPr>
            <a:spLocks noGrp="1"/>
          </p:cNvSpPr>
          <p:nvPr>
            <p:ph type="body" sz="quarter" idx="14"/>
          </p:nvPr>
        </p:nvSpPr>
        <p:spPr>
          <a:xfrm>
            <a:off x="5934635" y="1007631"/>
            <a:ext cx="3030070" cy="3671945"/>
          </a:xfrm>
        </p:spPr>
        <p:txBody>
          <a:bodyPr/>
          <a:lstStyle/>
          <a:p>
            <a:pPr marL="285750" indent="-285750">
              <a:buSzPct val="100000"/>
              <a:buFont typeface="Arial" panose="020B0604020202020204" pitchFamily="34" charset="0"/>
              <a:buChar char="•"/>
            </a:pPr>
            <a:r>
              <a:rPr lang="en-US" sz="1400" dirty="0"/>
              <a:t>The c</a:t>
            </a:r>
            <a:r>
              <a:rPr lang="en-US" sz="1400" dirty="0" smtClean="0"/>
              <a:t>ase </a:t>
            </a:r>
            <a:r>
              <a:rPr lang="en-US" sz="1400" dirty="0"/>
              <a:t>w</a:t>
            </a:r>
            <a:r>
              <a:rPr lang="en-US" sz="1400" dirty="0" smtClean="0"/>
              <a:t>orker </a:t>
            </a:r>
            <a:r>
              <a:rPr lang="en-US" sz="1400" dirty="0"/>
              <a:t>d</a:t>
            </a:r>
            <a:r>
              <a:rPr lang="en-US" sz="1400" dirty="0" smtClean="0"/>
              <a:t>ashboard </a:t>
            </a:r>
            <a:r>
              <a:rPr lang="en-US" sz="1400" dirty="0"/>
              <a:t>provides an overview of the </a:t>
            </a:r>
            <a:r>
              <a:rPr lang="en-US" sz="1400" dirty="0" smtClean="0"/>
              <a:t>office workload, and display due and overdue tasks associated with a specific office.</a:t>
            </a:r>
          </a:p>
          <a:p>
            <a:pPr marL="285750" indent="-285750">
              <a:buSzPct val="100000"/>
              <a:buFont typeface="Arial" panose="020B0604020202020204" pitchFamily="34" charset="0"/>
              <a:buChar char="•"/>
            </a:pPr>
            <a:r>
              <a:rPr lang="en-US" sz="1400" dirty="0" smtClean="0"/>
              <a:t>The tasks are label by categories, this gives the office the flexibility to manage tasks using specialized workers for each task type.</a:t>
            </a:r>
          </a:p>
          <a:p>
            <a:endParaRPr lang="en-US" sz="1400" dirty="0"/>
          </a:p>
        </p:txBody>
      </p:sp>
      <p:sp>
        <p:nvSpPr>
          <p:cNvPr id="5" name="TextBox 4"/>
          <p:cNvSpPr txBox="1"/>
          <p:nvPr/>
        </p:nvSpPr>
        <p:spPr>
          <a:xfrm>
            <a:off x="5599185" y="4841554"/>
            <a:ext cx="3064476" cy="984885"/>
          </a:xfrm>
          <a:prstGeom prst="rect">
            <a:avLst/>
          </a:prstGeom>
          <a:solidFill>
            <a:srgbClr val="FFFF00"/>
          </a:solidFill>
        </p:spPr>
        <p:txBody>
          <a:bodyPr wrap="square" lIns="0" tIns="0" rIns="0" bIns="0" rtlCol="0">
            <a:spAutoFit/>
          </a:bodyPr>
          <a:lstStyle/>
          <a:p>
            <a:pPr>
              <a:spcBef>
                <a:spcPts val="1200"/>
              </a:spcBef>
              <a:buSzPct val="25000"/>
              <a:buFont typeface="Arial" panose="020B0604020202020204" pitchFamily="34" charset="0"/>
              <a:buChar char="‏"/>
            </a:pPr>
            <a:r>
              <a:rPr lang="en-US" dirty="0" smtClean="0">
                <a:solidFill>
                  <a:srgbClr val="FF0000"/>
                </a:solidFill>
              </a:rPr>
              <a:t>Show the drill down. (Add inbox next slide)</a:t>
            </a:r>
            <a:endParaRPr lang="en-US" dirty="0">
              <a:solidFill>
                <a:srgbClr val="FF0000"/>
              </a:solidFill>
            </a:endParaRPr>
          </a:p>
          <a:p>
            <a:pPr>
              <a:spcBef>
                <a:spcPts val="1200"/>
              </a:spcBef>
              <a:buSzPct val="25000"/>
              <a:buFont typeface="Arial" panose="020B0604020202020204" pitchFamily="34" charset="0"/>
              <a:buChar char="‏"/>
            </a:pPr>
            <a:endParaRPr lang="en-US" dirty="0">
              <a:solidFill>
                <a:srgbClr val="FF0000"/>
              </a:solidFill>
            </a:endParaRPr>
          </a:p>
        </p:txBody>
      </p:sp>
      <p:pic>
        <p:nvPicPr>
          <p:cNvPr id="7" name="Picture 6" descr="C:\Users\NITCHA~1\AppData\Local\Temp\SNAGHTML14cac7dd.PNG"/>
          <p:cNvPicPr/>
          <p:nvPr/>
        </p:nvPicPr>
        <p:blipFill rotWithShape="1">
          <a:blip r:embed="rId2">
            <a:extLst>
              <a:ext uri="{28A0092B-C50C-407E-A947-70E740481C1C}">
                <a14:useLocalDpi xmlns:a14="http://schemas.microsoft.com/office/drawing/2010/main" val="0"/>
              </a:ext>
            </a:extLst>
          </a:blip>
          <a:srcRect l="18778" t="4707" r="8823" b="6904"/>
          <a:stretch/>
        </p:blipFill>
        <p:spPr bwMode="auto">
          <a:xfrm>
            <a:off x="365760" y="941294"/>
            <a:ext cx="5396654" cy="4069977"/>
          </a:xfrm>
          <a:prstGeom prst="rect">
            <a:avLst/>
          </a:prstGeom>
          <a:noFill/>
          <a:ln>
            <a:noFill/>
          </a:ln>
        </p:spPr>
      </p:pic>
    </p:spTree>
    <p:extLst>
      <p:ext uri="{BB962C8B-B14F-4D97-AF65-F5344CB8AC3E}">
        <p14:creationId xmlns:p14="http://schemas.microsoft.com/office/powerpoint/2010/main" val="11581223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Reporting</a:t>
            </a:r>
            <a:endParaRPr lang="en-US" dirty="0"/>
          </a:p>
        </p:txBody>
      </p:sp>
      <p:sp>
        <p:nvSpPr>
          <p:cNvPr id="8" name="Text Placeholder 7"/>
          <p:cNvSpPr>
            <a:spLocks noGrp="1"/>
          </p:cNvSpPr>
          <p:nvPr>
            <p:ph type="body" sz="quarter" idx="14"/>
          </p:nvPr>
        </p:nvSpPr>
        <p:spPr>
          <a:xfrm>
            <a:off x="365760" y="1145310"/>
            <a:ext cx="8412480" cy="5200296"/>
          </a:xfrm>
        </p:spPr>
        <p:txBody>
          <a:bodyPr/>
          <a:lstStyle/>
          <a:p>
            <a:pPr marL="285750" indent="-285750">
              <a:buSzPct val="100000"/>
              <a:buFont typeface="Arial" panose="020B0604020202020204" pitchFamily="34" charset="0"/>
              <a:buChar char="•"/>
            </a:pPr>
            <a:r>
              <a:rPr lang="en-US" sz="1400" dirty="0" smtClean="0"/>
              <a:t>There are several federal and state reports available to assess how the TANF program is performing. </a:t>
            </a:r>
            <a:endParaRPr lang="en-US" dirty="0"/>
          </a:p>
          <a:p>
            <a:pPr marL="285750" indent="-285750">
              <a:buSzPct val="100000"/>
              <a:buFont typeface="Arial" panose="020B0604020202020204" pitchFamily="34" charset="0"/>
              <a:buChar char="•"/>
            </a:pPr>
            <a:r>
              <a:rPr lang="en-US" sz="1400" dirty="0" smtClean="0"/>
              <a:t>Crystal Reports will be used in generating these reports.</a:t>
            </a:r>
          </a:p>
          <a:p>
            <a:pPr marL="285750" indent="-285750">
              <a:buSzPct val="100000"/>
              <a:buFont typeface="Arial" panose="020B0604020202020204" pitchFamily="34" charset="0"/>
              <a:buChar char="•"/>
            </a:pPr>
            <a:r>
              <a:rPr lang="en-US" sz="1400" dirty="0" smtClean="0"/>
              <a:t>The following reports will be generated as part of the WVS System</a:t>
            </a:r>
          </a:p>
          <a:p>
            <a:pPr marL="488950" lvl="1" indent="-285750">
              <a:buFont typeface="Wingdings" panose="05000000000000000000" pitchFamily="2" charset="2"/>
              <a:buChar char="§"/>
            </a:pPr>
            <a:r>
              <a:rPr lang="en-US" sz="1400" dirty="0" smtClean="0"/>
              <a:t>Intensive Interview Overdue Dates</a:t>
            </a:r>
          </a:p>
          <a:p>
            <a:pPr marL="488950" lvl="1" indent="-285750">
              <a:buFont typeface="Wingdings" panose="05000000000000000000" pitchFamily="2" charset="2"/>
              <a:buChar char="§"/>
            </a:pPr>
            <a:r>
              <a:rPr lang="en-US" sz="1400" dirty="0" smtClean="0"/>
              <a:t>Work and Training Master Listing</a:t>
            </a:r>
          </a:p>
          <a:p>
            <a:pPr marL="488950" lvl="1" indent="-285750">
              <a:buFont typeface="Wingdings" panose="05000000000000000000" pitchFamily="2" charset="2"/>
              <a:buChar char="§"/>
            </a:pPr>
            <a:r>
              <a:rPr lang="en-US" sz="1400" dirty="0" smtClean="0"/>
              <a:t>TANF State Work Participation Rate</a:t>
            </a:r>
          </a:p>
          <a:p>
            <a:pPr marL="488950" lvl="1" indent="-285750">
              <a:buFont typeface="Wingdings" panose="05000000000000000000" pitchFamily="2" charset="2"/>
              <a:buChar char="§"/>
            </a:pPr>
            <a:r>
              <a:rPr lang="en-US" sz="1400" dirty="0" smtClean="0"/>
              <a:t>TANF Federal Work Participation Rate</a:t>
            </a:r>
          </a:p>
          <a:p>
            <a:pPr marL="488950" lvl="1" indent="-285750">
              <a:buFont typeface="Wingdings" panose="05000000000000000000" pitchFamily="2" charset="2"/>
              <a:buChar char="§"/>
            </a:pPr>
            <a:r>
              <a:rPr lang="en-US" sz="1400" dirty="0" smtClean="0"/>
              <a:t>Employment and Training Activity Count</a:t>
            </a:r>
          </a:p>
          <a:p>
            <a:pPr marL="488950" lvl="1" indent="-285750">
              <a:buFont typeface="Wingdings" panose="05000000000000000000" pitchFamily="2" charset="2"/>
              <a:buChar char="§"/>
            </a:pPr>
            <a:r>
              <a:rPr lang="en-US" sz="1400" dirty="0" smtClean="0"/>
              <a:t>TANF State Participation</a:t>
            </a:r>
          </a:p>
          <a:p>
            <a:pPr marL="488950" lvl="1" indent="-285750">
              <a:buFont typeface="Wingdings" panose="05000000000000000000" pitchFamily="2" charset="2"/>
              <a:buChar char="§"/>
            </a:pPr>
            <a:r>
              <a:rPr lang="en-US" sz="1400" dirty="0" smtClean="0"/>
              <a:t>Teen Parent Services</a:t>
            </a:r>
          </a:p>
          <a:p>
            <a:pPr marL="488950" lvl="1" indent="-285750">
              <a:buFont typeface="Wingdings" panose="05000000000000000000" pitchFamily="2" charset="2"/>
              <a:buChar char="§"/>
            </a:pPr>
            <a:r>
              <a:rPr lang="en-US" sz="1400" dirty="0" smtClean="0"/>
              <a:t>Referral Count to Providers / Contractors</a:t>
            </a:r>
          </a:p>
          <a:p>
            <a:pPr marL="488950" lvl="1" indent="-285750">
              <a:buFont typeface="Wingdings" panose="05000000000000000000" pitchFamily="2" charset="2"/>
              <a:buChar char="§"/>
            </a:pPr>
            <a:r>
              <a:rPr lang="en-US" sz="1400" dirty="0" smtClean="0"/>
              <a:t>Cases Referred to a Community Provider / Contractor</a:t>
            </a:r>
          </a:p>
          <a:p>
            <a:pPr marL="488950" lvl="1" indent="-285750">
              <a:buFont typeface="Wingdings" panose="05000000000000000000" pitchFamily="2" charset="2"/>
              <a:buChar char="§"/>
            </a:pPr>
            <a:r>
              <a:rPr lang="en-US" sz="1400" dirty="0" smtClean="0"/>
              <a:t>TANF Progress Report</a:t>
            </a:r>
          </a:p>
          <a:p>
            <a:pPr marL="488950" lvl="1" indent="-285750">
              <a:buFont typeface="Wingdings" panose="05000000000000000000" pitchFamily="2" charset="2"/>
              <a:buChar char="§"/>
            </a:pPr>
            <a:r>
              <a:rPr lang="en-US" sz="1400" dirty="0" smtClean="0"/>
              <a:t>Supportive Services Billing Summary</a:t>
            </a:r>
          </a:p>
          <a:p>
            <a:pPr marL="488950" lvl="1" indent="-285750">
              <a:buFont typeface="Wingdings" panose="05000000000000000000" pitchFamily="2" charset="2"/>
              <a:buChar char="§"/>
            </a:pPr>
            <a:r>
              <a:rPr lang="en-US" sz="1400" dirty="0" smtClean="0"/>
              <a:t>CAU TANF Customers Report</a:t>
            </a:r>
          </a:p>
          <a:p>
            <a:pPr marL="488950" lvl="1" indent="-285750">
              <a:buFont typeface="Wingdings" panose="05000000000000000000" pitchFamily="2" charset="2"/>
              <a:buChar char="§"/>
            </a:pPr>
            <a:r>
              <a:rPr lang="en-US" sz="1400" dirty="0" smtClean="0"/>
              <a:t>CAU TANF Summary Report</a:t>
            </a:r>
          </a:p>
          <a:p>
            <a:pPr marL="488950" lvl="1" indent="-285750">
              <a:buFont typeface="Wingdings" panose="05000000000000000000" pitchFamily="2" charset="2"/>
              <a:buChar char="§"/>
            </a:pPr>
            <a:r>
              <a:rPr lang="en-US" sz="1400" dirty="0" smtClean="0"/>
              <a:t>Provider Management – Outstanding Tasks Report</a:t>
            </a:r>
          </a:p>
        </p:txBody>
      </p:sp>
      <p:sp>
        <p:nvSpPr>
          <p:cNvPr id="7" name="TextBox 6"/>
          <p:cNvSpPr txBox="1"/>
          <p:nvPr/>
        </p:nvSpPr>
        <p:spPr>
          <a:xfrm>
            <a:off x="5447981" y="2362626"/>
            <a:ext cx="3064476" cy="2400657"/>
          </a:xfrm>
          <a:prstGeom prst="rect">
            <a:avLst/>
          </a:prstGeom>
          <a:solidFill>
            <a:srgbClr val="FFFF00"/>
          </a:solidFill>
        </p:spPr>
        <p:txBody>
          <a:bodyPr wrap="square" lIns="0" tIns="0" rIns="0" bIns="0" rtlCol="0">
            <a:spAutoFit/>
          </a:bodyPr>
          <a:lstStyle/>
          <a:p>
            <a:pPr>
              <a:spcBef>
                <a:spcPts val="1200"/>
              </a:spcBef>
              <a:buSzPct val="25000"/>
              <a:buFont typeface="Arial" panose="020B0604020202020204" pitchFamily="34" charset="0"/>
              <a:buChar char="‏"/>
            </a:pPr>
            <a:r>
              <a:rPr lang="en-US" dirty="0" smtClean="0">
                <a:solidFill>
                  <a:srgbClr val="FF0000"/>
                </a:solidFill>
              </a:rPr>
              <a:t>Lets just the reports we support… don’t need screen shot</a:t>
            </a:r>
          </a:p>
          <a:p>
            <a:pPr>
              <a:spcBef>
                <a:spcPts val="1200"/>
              </a:spcBef>
              <a:buSzPct val="25000"/>
              <a:buFont typeface="Arial" panose="020B0604020202020204" pitchFamily="34" charset="0"/>
              <a:buChar char="‏"/>
            </a:pPr>
            <a:endParaRPr lang="en-US" dirty="0">
              <a:solidFill>
                <a:srgbClr val="FF0000"/>
              </a:solidFill>
            </a:endParaRPr>
          </a:p>
          <a:p>
            <a:pPr>
              <a:spcBef>
                <a:spcPts val="1200"/>
              </a:spcBef>
              <a:buSzPct val="25000"/>
              <a:buFont typeface="Arial" panose="020B0604020202020204" pitchFamily="34" charset="0"/>
              <a:buChar char="‏"/>
            </a:pPr>
            <a:r>
              <a:rPr lang="en-US" dirty="0" smtClean="0">
                <a:solidFill>
                  <a:srgbClr val="FF0000"/>
                </a:solidFill>
              </a:rPr>
              <a:t>Should also mention BO universe for </a:t>
            </a:r>
            <a:r>
              <a:rPr lang="en-US" dirty="0" err="1" smtClean="0">
                <a:solidFill>
                  <a:srgbClr val="FF0000"/>
                </a:solidFill>
              </a:rPr>
              <a:t>adhoc</a:t>
            </a:r>
            <a:r>
              <a:rPr lang="en-US" dirty="0" smtClean="0">
                <a:solidFill>
                  <a:srgbClr val="FF0000"/>
                </a:solidFill>
              </a:rPr>
              <a:t> reporting</a:t>
            </a:r>
            <a:endParaRPr lang="en-US" dirty="0">
              <a:solidFill>
                <a:srgbClr val="FF0000"/>
              </a:solidFill>
            </a:endParaRPr>
          </a:p>
          <a:p>
            <a:pPr>
              <a:spcBef>
                <a:spcPts val="1200"/>
              </a:spcBef>
              <a:buSzPct val="250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22202816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Gaps/Feature Not Supported</a:t>
            </a:r>
            <a:br>
              <a:rPr lang="en-US" dirty="0"/>
            </a:br>
            <a:endParaRPr lang="en-US" dirty="0"/>
          </a:p>
        </p:txBody>
      </p:sp>
      <p:sp>
        <p:nvSpPr>
          <p:cNvPr id="4" name="Text Placeholder 3"/>
          <p:cNvSpPr>
            <a:spLocks noGrp="1"/>
          </p:cNvSpPr>
          <p:nvPr>
            <p:ph type="body" sz="quarter" idx="14"/>
          </p:nvPr>
        </p:nvSpPr>
        <p:spPr/>
        <p:txBody>
          <a:bodyPr/>
          <a:lstStyle/>
          <a:p>
            <a:pPr marL="285750" indent="-285750"/>
            <a:r>
              <a:rPr lang="en-US" dirty="0" smtClean="0"/>
              <a:t>SNAP work requirements</a:t>
            </a:r>
          </a:p>
          <a:p>
            <a:pPr marL="285750" indent="-285750"/>
            <a:r>
              <a:rPr lang="en-US" dirty="0" smtClean="0"/>
              <a:t>Automatic sanctioning</a:t>
            </a:r>
            <a:endParaRPr lang="en-US" dirty="0"/>
          </a:p>
          <a:p>
            <a:pPr marL="285750" indent="-285750"/>
            <a:r>
              <a:rPr lang="en-US" dirty="0" smtClean="0"/>
              <a:t>Outcomes measurement</a:t>
            </a:r>
          </a:p>
          <a:p>
            <a:pPr marL="285750" indent="-285750"/>
            <a:r>
              <a:rPr lang="en-US" dirty="0" smtClean="0"/>
              <a:t>Job retention</a:t>
            </a:r>
          </a:p>
          <a:p>
            <a:pPr marL="285750" indent="-285750"/>
            <a:endParaRPr lang="en-US" dirty="0" smtClean="0"/>
          </a:p>
        </p:txBody>
      </p:sp>
    </p:spTree>
    <p:extLst>
      <p:ext uri="{BB962C8B-B14F-4D97-AF65-F5344CB8AC3E}">
        <p14:creationId xmlns:p14="http://schemas.microsoft.com/office/powerpoint/2010/main" val="327780002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6844" y="403232"/>
            <a:ext cx="7762520" cy="430887"/>
          </a:xfrm>
        </p:spPr>
        <p:txBody>
          <a:bodyPr/>
          <a:lstStyle/>
          <a:p>
            <a:r>
              <a:rPr lang="en-US" dirty="0" smtClean="0">
                <a:ea typeface="Verdana" pitchFamily="34" charset="0"/>
                <a:cs typeface="Verdana" pitchFamily="34" charset="0"/>
              </a:rPr>
              <a:t>IES Project Goal</a:t>
            </a:r>
            <a:endParaRPr lang="en-US" dirty="0">
              <a:ea typeface="Verdana" pitchFamily="34" charset="0"/>
              <a:cs typeface="Verdana" pitchFamily="34" charset="0"/>
            </a:endParaRPr>
          </a:p>
        </p:txBody>
      </p:sp>
      <p:sp>
        <p:nvSpPr>
          <p:cNvPr id="33" name="Content Placeholder 1"/>
          <p:cNvSpPr>
            <a:spLocks noGrp="1"/>
          </p:cNvSpPr>
          <p:nvPr>
            <p:ph sz="quarter" idx="12"/>
          </p:nvPr>
        </p:nvSpPr>
        <p:spPr>
          <a:xfrm>
            <a:off x="1114810" y="1098726"/>
            <a:ext cx="7052303" cy="4981724"/>
          </a:xfr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sz="3529"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This project’s goal is to improve access to programs providing service to economically disadvantaged people by providing a simple, efficient, seamless, and traceable system for people to access and manage their health coverage, insurance, or aid. </a:t>
            </a:r>
          </a:p>
        </p:txBody>
      </p:sp>
    </p:spTree>
    <p:extLst>
      <p:ext uri="{BB962C8B-B14F-4D97-AF65-F5344CB8AC3E}">
        <p14:creationId xmlns:p14="http://schemas.microsoft.com/office/powerpoint/2010/main" val="2634605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2"/>
            <p:extLst/>
          </p:nvPr>
        </p:nvGraphicFramePr>
        <p:xfrm>
          <a:off x="533730" y="1406991"/>
          <a:ext cx="8085790" cy="4189943"/>
        </p:xfrm>
        <a:graphic>
          <a:graphicData uri="http://schemas.openxmlformats.org/drawingml/2006/table">
            <a:tbl>
              <a:tblPr bandRow="1">
                <a:tableStyleId>{B301B821-A1FF-4177-AEE7-76D212191A09}</a:tableStyleId>
              </a:tblPr>
              <a:tblGrid>
                <a:gridCol w="1799742"/>
                <a:gridCol w="6286048"/>
              </a:tblGrid>
              <a:tr h="402917">
                <a:tc>
                  <a:txBody>
                    <a:bodyPr/>
                    <a:lstStyle/>
                    <a:p>
                      <a:r>
                        <a:rPr lang="en-US" sz="2000" b="1" dirty="0" smtClean="0"/>
                        <a:t>Name</a:t>
                      </a:r>
                      <a:endParaRPr lang="en-US" sz="2000" b="1" dirty="0"/>
                    </a:p>
                  </a:txBody>
                  <a:tcPr marL="88747" marR="88747">
                    <a:lnR w="12700" cap="flat" cmpd="sng" algn="ctr">
                      <a:solidFill>
                        <a:schemeClr val="tx1"/>
                      </a:solidFill>
                      <a:prstDash val="solid"/>
                      <a:round/>
                      <a:headEnd type="none" w="med" len="med"/>
                      <a:tailEnd type="none" w="med" len="med"/>
                    </a:lnR>
                  </a:tcPr>
                </a:tc>
                <a:tc>
                  <a:txBody>
                    <a:bodyPr/>
                    <a:lstStyle/>
                    <a:p>
                      <a:r>
                        <a:rPr lang="en-US" sz="1600" dirty="0" smtClean="0"/>
                        <a:t>Temporary Assistance for Needy Families</a:t>
                      </a:r>
                    </a:p>
                  </a:txBody>
                  <a:tcPr marL="88747" marR="88747">
                    <a:lnL w="12700" cap="flat" cmpd="sng" algn="ctr">
                      <a:solidFill>
                        <a:schemeClr val="tx1"/>
                      </a:solidFill>
                      <a:prstDash val="solid"/>
                      <a:round/>
                      <a:headEnd type="none" w="med" len="med"/>
                      <a:tailEnd type="none" w="med" len="med"/>
                    </a:lnL>
                  </a:tcPr>
                </a:tc>
              </a:tr>
              <a:tr h="579120">
                <a:tc>
                  <a:txBody>
                    <a:bodyPr/>
                    <a:lstStyle/>
                    <a:p>
                      <a:r>
                        <a:rPr lang="en-US" sz="2000" b="1" dirty="0" smtClean="0"/>
                        <a:t>Description</a:t>
                      </a:r>
                      <a:endParaRPr lang="en-US" sz="2000" b="1" dirty="0"/>
                    </a:p>
                  </a:txBody>
                  <a:tcPr marL="88747" marR="88747">
                    <a:lnR w="12700" cap="flat" cmpd="sng" algn="ctr">
                      <a:solidFill>
                        <a:schemeClr val="tx1"/>
                      </a:solidFill>
                      <a:prstDash val="solid"/>
                      <a:round/>
                      <a:headEnd type="none" w="med" len="med"/>
                      <a:tailEnd type="none" w="med" len="med"/>
                    </a:lnR>
                  </a:tcPr>
                </a:tc>
                <a:tc>
                  <a:txBody>
                    <a:bodyPr/>
                    <a:lstStyle/>
                    <a:p>
                      <a:r>
                        <a:rPr lang="en-US" sz="1600" dirty="0" smtClean="0"/>
                        <a:t>Provides cash assistance and supportive services to assist the family, helping them achieve economic self-sufficiency.</a:t>
                      </a:r>
                    </a:p>
                  </a:txBody>
                  <a:tcPr marL="88747" marR="88747">
                    <a:lnL w="12700" cap="flat" cmpd="sng" algn="ctr">
                      <a:solidFill>
                        <a:schemeClr val="tx1"/>
                      </a:solidFill>
                      <a:prstDash val="solid"/>
                      <a:round/>
                      <a:headEnd type="none" w="med" len="med"/>
                      <a:tailEnd type="none" w="med" len="med"/>
                    </a:lnL>
                  </a:tcPr>
                </a:tc>
              </a:tr>
              <a:tr h="732283">
                <a:tc>
                  <a:txBody>
                    <a:bodyPr/>
                    <a:lstStyle/>
                    <a:p>
                      <a:r>
                        <a:rPr lang="en-US" sz="2000" b="1" dirty="0" smtClean="0"/>
                        <a:t>Funding sources</a:t>
                      </a:r>
                      <a:endParaRPr lang="en-US" sz="2000" b="1" dirty="0"/>
                    </a:p>
                  </a:txBody>
                  <a:tcPr marL="88747" marR="88747">
                    <a:lnR w="12700" cap="flat" cmpd="sng" algn="ctr">
                      <a:solidFill>
                        <a:schemeClr val="tx1"/>
                      </a:solidFill>
                      <a:prstDash val="solid"/>
                      <a:round/>
                      <a:headEnd type="none" w="med" len="med"/>
                      <a:tailEnd type="none" w="med" len="med"/>
                    </a:lnR>
                  </a:tcPr>
                </a:tc>
                <a:tc>
                  <a:txBody>
                    <a:bodyPr/>
                    <a:lstStyle/>
                    <a:p>
                      <a:pPr marL="285750" indent="-285750">
                        <a:buFont typeface="Arial" pitchFamily="34" charset="0"/>
                        <a:buChar char="•"/>
                      </a:pPr>
                      <a:r>
                        <a:rPr lang="en-US" sz="1600" dirty="0" smtClean="0"/>
                        <a:t>Block Grants for the federally approved state plan</a:t>
                      </a:r>
                    </a:p>
                    <a:p>
                      <a:pPr marL="285750" indent="-285750">
                        <a:buFont typeface="Arial" pitchFamily="34" charset="0"/>
                        <a:buChar char="•"/>
                      </a:pPr>
                      <a:r>
                        <a:rPr lang="en-US" sz="1600" dirty="0" smtClean="0"/>
                        <a:t>State funding</a:t>
                      </a:r>
                    </a:p>
                  </a:txBody>
                  <a:tcPr marL="88747" marR="88747">
                    <a:lnL w="12700" cap="flat" cmpd="sng" algn="ctr">
                      <a:solidFill>
                        <a:schemeClr val="tx1"/>
                      </a:solidFill>
                      <a:prstDash val="solid"/>
                      <a:round/>
                      <a:headEnd type="none" w="med" len="med"/>
                      <a:tailEnd type="none" w="med" len="med"/>
                    </a:lnL>
                  </a:tcPr>
                </a:tc>
              </a:tr>
              <a:tr h="924015">
                <a:tc>
                  <a:txBody>
                    <a:bodyPr/>
                    <a:lstStyle/>
                    <a:p>
                      <a:r>
                        <a:rPr lang="en-US" sz="2000" b="1" dirty="0" smtClean="0"/>
                        <a:t>Eligibility</a:t>
                      </a:r>
                      <a:endParaRPr lang="en-US" sz="2000" b="1" dirty="0"/>
                    </a:p>
                  </a:txBody>
                  <a:tcPr marL="88747" marR="88747">
                    <a:lnR w="12700" cap="flat" cmpd="sng" algn="ctr">
                      <a:solidFill>
                        <a:schemeClr val="tx1"/>
                      </a:solidFill>
                      <a:prstDash val="solid"/>
                      <a:round/>
                      <a:headEnd type="none" w="med" len="med"/>
                      <a:tailEnd type="none" w="med" len="med"/>
                    </a:lnR>
                  </a:tcPr>
                </a:tc>
                <a:tc>
                  <a:txBody>
                    <a:bodyPr/>
                    <a:lstStyle/>
                    <a:p>
                      <a:r>
                        <a:rPr lang="en-US" sz="1600" dirty="0" smtClean="0"/>
                        <a:t>Families with children who are deprived of parental care and support of one or both parents due to unemployment, absence, incapacity (disability), or death.</a:t>
                      </a:r>
                      <a:endParaRPr lang="en-US" sz="1600" dirty="0"/>
                    </a:p>
                  </a:txBody>
                  <a:tcPr marL="88747" marR="88747">
                    <a:lnL w="12700" cap="flat" cmpd="sng" algn="ctr">
                      <a:solidFill>
                        <a:schemeClr val="tx1"/>
                      </a:solidFill>
                      <a:prstDash val="solid"/>
                      <a:round/>
                      <a:headEnd type="none" w="med" len="med"/>
                      <a:tailEnd type="none" w="med" len="med"/>
                    </a:lnL>
                  </a:tcPr>
                </a:tc>
              </a:tr>
              <a:tr h="532510">
                <a:tc>
                  <a:txBody>
                    <a:bodyPr/>
                    <a:lstStyle/>
                    <a:p>
                      <a:r>
                        <a:rPr lang="en-US" sz="2000" b="1" dirty="0" smtClean="0"/>
                        <a:t>Time limit</a:t>
                      </a:r>
                      <a:endParaRPr lang="en-US" sz="2000" b="1" dirty="0"/>
                    </a:p>
                  </a:txBody>
                  <a:tcPr marL="88747" marR="88747">
                    <a:lnR w="12700" cap="flat" cmpd="sng" algn="ctr">
                      <a:solidFill>
                        <a:schemeClr val="tx1"/>
                      </a:solidFill>
                      <a:prstDash val="solid"/>
                      <a:round/>
                      <a:headEnd type="none" w="med" len="med"/>
                      <a:tailEnd type="none" w="med" len="med"/>
                    </a:lnR>
                  </a:tcPr>
                </a:tc>
                <a:tc>
                  <a:txBody>
                    <a:bodyPr/>
                    <a:lstStyle/>
                    <a:p>
                      <a:r>
                        <a:rPr lang="en-US" sz="1600" dirty="0" smtClean="0"/>
                        <a:t>60 months</a:t>
                      </a:r>
                    </a:p>
                  </a:txBody>
                  <a:tcPr marL="88747" marR="88747">
                    <a:lnL w="12700" cap="flat" cmpd="sng" algn="ctr">
                      <a:solidFill>
                        <a:schemeClr val="tx1"/>
                      </a:solidFill>
                      <a:prstDash val="solid"/>
                      <a:round/>
                      <a:headEnd type="none" w="med" len="med"/>
                      <a:tailEnd type="none" w="med" len="med"/>
                    </a:lnL>
                  </a:tcPr>
                </a:tc>
              </a:tr>
              <a:tr h="1019098">
                <a:tc>
                  <a:txBody>
                    <a:bodyPr/>
                    <a:lstStyle/>
                    <a:p>
                      <a:r>
                        <a:rPr lang="en-US" sz="2000" b="1" dirty="0" smtClean="0"/>
                        <a:t>Other eligibility criteria</a:t>
                      </a:r>
                      <a:endParaRPr lang="en-US" sz="2000" b="1" dirty="0"/>
                    </a:p>
                  </a:txBody>
                  <a:tcPr marL="88747" marR="88747">
                    <a:lnR w="12700" cap="flat" cmpd="sng" algn="ctr">
                      <a:solidFill>
                        <a:schemeClr val="tx1"/>
                      </a:solidFill>
                      <a:prstDash val="solid"/>
                      <a:round/>
                      <a:headEnd type="none" w="med" len="med"/>
                      <a:tailEnd type="none" w="med" len="med"/>
                    </a:lnR>
                  </a:tcPr>
                </a:tc>
                <a:tc>
                  <a:txBody>
                    <a:bodyPr/>
                    <a:lstStyle/>
                    <a:p>
                      <a:pPr marL="285750" indent="-285750">
                        <a:buFont typeface="Arial" pitchFamily="34" charset="0"/>
                        <a:buChar char="•"/>
                      </a:pPr>
                      <a:r>
                        <a:rPr lang="en-US" sz="1600" dirty="0" smtClean="0"/>
                        <a:t>Adults must be working, preparing to work (school), or looking for work. </a:t>
                      </a:r>
                    </a:p>
                    <a:p>
                      <a:pPr marL="285750" indent="-285750">
                        <a:buFont typeface="Arial" pitchFamily="34" charset="0"/>
                        <a:buChar char="•"/>
                      </a:pPr>
                      <a:r>
                        <a:rPr lang="en-US" sz="1600" dirty="0" smtClean="0"/>
                        <a:t>Typically has an asset limit between $1,000-$3,000.</a:t>
                      </a:r>
                    </a:p>
                  </a:txBody>
                  <a:tcPr marL="88747" marR="88747">
                    <a:lnL w="12700" cap="flat" cmpd="sng" algn="ctr">
                      <a:solidFill>
                        <a:schemeClr val="tx1"/>
                      </a:solidFill>
                      <a:prstDash val="solid"/>
                      <a:round/>
                      <a:headEnd type="none" w="med" len="med"/>
                      <a:tailEnd type="none" w="med" len="med"/>
                    </a:lnL>
                  </a:tcPr>
                </a:tc>
              </a:tr>
            </a:tbl>
          </a:graphicData>
        </a:graphic>
      </p:graphicFrame>
      <p:sp>
        <p:nvSpPr>
          <p:cNvPr id="42008" name="Title 2"/>
          <p:cNvSpPr>
            <a:spLocks noGrp="1"/>
          </p:cNvSpPr>
          <p:nvPr>
            <p:ph type="title"/>
          </p:nvPr>
        </p:nvSpPr>
        <p:spPr>
          <a:xfrm>
            <a:off x="536809" y="450851"/>
            <a:ext cx="8084249" cy="371897"/>
          </a:xfrm>
        </p:spPr>
        <p:txBody>
          <a:bodyPr vert="horz" wrap="square" lIns="0" tIns="0" rIns="0" bIns="0" rtlCol="0" anchor="t" anchorCtr="0">
            <a:spAutoFit/>
          </a:bodyPr>
          <a:lstStyle/>
          <a:p>
            <a:pPr>
              <a:lnSpc>
                <a:spcPts val="2949"/>
              </a:lnSpc>
            </a:pPr>
            <a:r>
              <a:rPr sz="1941" dirty="0">
                <a:ea typeface="Verdana" pitchFamily="34" charset="0"/>
                <a:cs typeface="Verdana" pitchFamily="34" charset="0"/>
              </a:rPr>
              <a:t>Program Overview: TANF</a:t>
            </a:r>
          </a:p>
        </p:txBody>
      </p:sp>
    </p:spTree>
    <p:extLst>
      <p:ext uri="{BB962C8B-B14F-4D97-AF65-F5344CB8AC3E}">
        <p14:creationId xmlns:p14="http://schemas.microsoft.com/office/powerpoint/2010/main" val="327973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549693" y="396917"/>
            <a:ext cx="8065074" cy="597326"/>
          </a:xfrm>
        </p:spPr>
        <p:txBody>
          <a:bodyPr/>
          <a:lstStyle/>
          <a:p>
            <a:pPr>
              <a:lnSpc>
                <a:spcPct val="100000"/>
              </a:lnSpc>
            </a:pPr>
            <a:r>
              <a:rPr lang="en-US" dirty="0" smtClean="0"/>
              <a:t>Meeting ACA Timelines and Leveraging Federal 90/10 Funding through a Phased Approach</a:t>
            </a:r>
            <a:endParaRPr lang="en-US" dirty="0"/>
          </a:p>
        </p:txBody>
      </p:sp>
      <p:sp>
        <p:nvSpPr>
          <p:cNvPr id="225" name="TextBox 224"/>
          <p:cNvSpPr txBox="1"/>
          <p:nvPr/>
        </p:nvSpPr>
        <p:spPr>
          <a:xfrm>
            <a:off x="1219151" y="1790248"/>
            <a:ext cx="1033827" cy="302818"/>
          </a:xfrm>
          <a:prstGeom prst="rect">
            <a:avLst/>
          </a:prstGeom>
          <a:noFill/>
        </p:spPr>
        <p:txBody>
          <a:bodyPr wrap="none" lIns="57889" tIns="28945" rIns="57889" bIns="28945" rtlCol="0">
            <a:spAutoFit/>
          </a:bodyPr>
          <a:lstStyle/>
          <a:p>
            <a:pPr algn="ctr" defTabSz="723641"/>
            <a:r>
              <a:rPr lang="en-US" sz="1588" b="1" kern="0" dirty="0">
                <a:solidFill>
                  <a:srgbClr val="002776"/>
                </a:solidFill>
                <a:latin typeface="Times New Roman" pitchFamily="18" charset="0"/>
                <a:cs typeface="Times New Roman" pitchFamily="18" charset="0"/>
              </a:rPr>
              <a:t>Previously</a:t>
            </a:r>
          </a:p>
        </p:txBody>
      </p:sp>
      <p:cxnSp>
        <p:nvCxnSpPr>
          <p:cNvPr id="226" name="Straight Connector 225"/>
          <p:cNvCxnSpPr/>
          <p:nvPr/>
        </p:nvCxnSpPr>
        <p:spPr>
          <a:xfrm>
            <a:off x="3251574" y="2022042"/>
            <a:ext cx="0" cy="4275291"/>
          </a:xfrm>
          <a:prstGeom prst="line">
            <a:avLst/>
          </a:prstGeom>
          <a:noFill/>
          <a:ln w="9525" cap="flat" cmpd="sng" algn="ctr">
            <a:solidFill>
              <a:srgbClr val="002776">
                <a:shade val="95000"/>
                <a:satMod val="105000"/>
              </a:srgbClr>
            </a:solidFill>
            <a:prstDash val="solid"/>
          </a:ln>
          <a:effectLst/>
        </p:spPr>
      </p:cxnSp>
      <p:sp>
        <p:nvSpPr>
          <p:cNvPr id="227" name="TextBox 226"/>
          <p:cNvSpPr txBox="1"/>
          <p:nvPr/>
        </p:nvSpPr>
        <p:spPr>
          <a:xfrm>
            <a:off x="6619370" y="1790248"/>
            <a:ext cx="1516331" cy="302818"/>
          </a:xfrm>
          <a:prstGeom prst="rect">
            <a:avLst/>
          </a:prstGeom>
          <a:noFill/>
        </p:spPr>
        <p:txBody>
          <a:bodyPr wrap="none" lIns="57889" tIns="28945" rIns="57889" bIns="28945" rtlCol="0">
            <a:spAutoFit/>
          </a:bodyPr>
          <a:lstStyle/>
          <a:p>
            <a:pPr algn="ctr" defTabSz="723641"/>
            <a:r>
              <a:rPr lang="en-US" sz="1588" b="1" kern="0" dirty="0">
                <a:solidFill>
                  <a:srgbClr val="002776"/>
                </a:solidFill>
                <a:latin typeface="Times New Roman" pitchFamily="18" charset="0"/>
                <a:cs typeface="Times New Roman" pitchFamily="18" charset="0"/>
              </a:rPr>
              <a:t>September 2015</a:t>
            </a:r>
          </a:p>
        </p:txBody>
      </p:sp>
      <p:sp>
        <p:nvSpPr>
          <p:cNvPr id="228" name="TextBox 227"/>
          <p:cNvSpPr txBox="1"/>
          <p:nvPr/>
        </p:nvSpPr>
        <p:spPr>
          <a:xfrm>
            <a:off x="6071454" y="4668260"/>
            <a:ext cx="2659271" cy="968513"/>
          </a:xfrm>
          <a:prstGeom prst="rect">
            <a:avLst/>
          </a:prstGeom>
          <a:noFill/>
        </p:spPr>
        <p:txBody>
          <a:bodyPr wrap="none" lIns="57889" tIns="28945" rIns="57889" bIns="28945" rtlCol="0" anchor="ctr" anchorCtr="0">
            <a:spAutoFit/>
          </a:bodyPr>
          <a:lstStyle/>
          <a:p>
            <a:pPr algn="ctr" defTabSz="723641"/>
            <a:r>
              <a:rPr lang="en-US" sz="1059" b="1" kern="0" dirty="0">
                <a:solidFill>
                  <a:srgbClr val="002776"/>
                </a:solidFill>
                <a:cs typeface="Times New Roman" pitchFamily="18" charset="0"/>
              </a:rPr>
              <a:t>TECHNOLOGIES</a:t>
            </a:r>
          </a:p>
          <a:p>
            <a:pPr algn="ctr" defTabSz="723641"/>
            <a:r>
              <a:rPr lang="en-US" sz="1059" kern="0" dirty="0">
                <a:solidFill>
                  <a:srgbClr val="002776"/>
                </a:solidFill>
              </a:rPr>
              <a:t>Modern JEE, DB2, Server-based</a:t>
            </a:r>
          </a:p>
          <a:p>
            <a:pPr algn="ctr" defTabSz="723641"/>
            <a:endParaRPr lang="en-US" sz="1059" kern="0" dirty="0">
              <a:solidFill>
                <a:srgbClr val="002776"/>
              </a:solidFill>
            </a:endParaRPr>
          </a:p>
          <a:p>
            <a:pPr algn="ctr" defTabSz="723641"/>
            <a:r>
              <a:rPr lang="en-US" sz="1059" b="1" kern="0" dirty="0">
                <a:solidFill>
                  <a:schemeClr val="tx1">
                    <a:lumMod val="75000"/>
                  </a:schemeClr>
                </a:solidFill>
                <a:cs typeface="Times New Roman" pitchFamily="18" charset="0"/>
              </a:rPr>
              <a:t>BENEFITS</a:t>
            </a:r>
          </a:p>
          <a:p>
            <a:pPr algn="ctr" defTabSz="723641"/>
            <a:r>
              <a:rPr lang="en-US" sz="1059" kern="0" dirty="0">
                <a:solidFill>
                  <a:schemeClr val="tx1">
                    <a:lumMod val="75000"/>
                  </a:schemeClr>
                </a:solidFill>
                <a:cs typeface="Times New Roman" pitchFamily="18" charset="0"/>
              </a:rPr>
              <a:t>Integrated, Maintainable, Modern, Flexible</a:t>
            </a:r>
          </a:p>
          <a:p>
            <a:pPr algn="ctr" defTabSz="723641"/>
            <a:endParaRPr lang="en-US" sz="618" kern="0" dirty="0">
              <a:solidFill>
                <a:srgbClr val="002776"/>
              </a:solidFill>
              <a:cs typeface="Arial" charset="0"/>
            </a:endParaRPr>
          </a:p>
        </p:txBody>
      </p:sp>
      <p:sp>
        <p:nvSpPr>
          <p:cNvPr id="230" name="Rounded Rectangle 229"/>
          <p:cNvSpPr/>
          <p:nvPr/>
        </p:nvSpPr>
        <p:spPr>
          <a:xfrm>
            <a:off x="6192282" y="3405191"/>
            <a:ext cx="2370499" cy="736215"/>
          </a:xfrm>
          <a:prstGeom prst="roundRect">
            <a:avLst>
              <a:gd name="adj" fmla="val 18473"/>
            </a:avLst>
          </a:prstGeom>
          <a:solidFill>
            <a:srgbClr val="FFFFFF"/>
          </a:solidFill>
          <a:ln w="19050" cap="flat" cmpd="sng" algn="ctr">
            <a:solidFill>
              <a:srgbClr val="002776"/>
            </a:solidFill>
            <a:prstDash val="solid"/>
          </a:ln>
          <a:effectLst/>
        </p:spPr>
        <p:txBody>
          <a:bodyPr lIns="72362" tIns="36181" rIns="72362" bIns="36181" rtlCol="0" anchor="ctr"/>
          <a:lstStyle/>
          <a:p>
            <a:pPr marL="445994" algn="ctr" defTabSz="723641"/>
            <a:r>
              <a:rPr lang="en-US" sz="1588" b="1" i="1" kern="0" dirty="0">
                <a:solidFill>
                  <a:srgbClr val="002776"/>
                </a:solidFill>
                <a:latin typeface="Times New Roman" pitchFamily="18" charset="0"/>
                <a:cs typeface="Times New Roman" pitchFamily="18" charset="0"/>
              </a:rPr>
              <a:t>State of Illinois</a:t>
            </a:r>
          </a:p>
          <a:p>
            <a:pPr marL="445994" algn="ctr" defTabSz="723641"/>
            <a:r>
              <a:rPr lang="en-US" sz="706" b="1" kern="0" dirty="0">
                <a:solidFill>
                  <a:srgbClr val="002776"/>
                </a:solidFill>
                <a:cs typeface="Times New Roman" pitchFamily="18" charset="0"/>
              </a:rPr>
              <a:t>Integrated Eligibility</a:t>
            </a:r>
            <a:br>
              <a:rPr lang="en-US" sz="706" b="1" kern="0" dirty="0">
                <a:solidFill>
                  <a:srgbClr val="002776"/>
                </a:solidFill>
                <a:cs typeface="Times New Roman" pitchFamily="18" charset="0"/>
              </a:rPr>
            </a:br>
            <a:r>
              <a:rPr lang="en-US" sz="706" b="1" kern="0" dirty="0">
                <a:solidFill>
                  <a:srgbClr val="002776"/>
                </a:solidFill>
                <a:cs typeface="Times New Roman" pitchFamily="18" charset="0"/>
              </a:rPr>
              <a:t>System</a:t>
            </a:r>
            <a:endParaRPr lang="en-US" sz="265" b="1" kern="0" dirty="0">
              <a:solidFill>
                <a:srgbClr val="002776"/>
              </a:solidFill>
              <a:cs typeface="Times New Roman" pitchFamily="18" charset="0"/>
            </a:endParaRPr>
          </a:p>
        </p:txBody>
      </p:sp>
      <p:pic>
        <p:nvPicPr>
          <p:cNvPr id="235" name="Picture 7" descr="C:\Users\nmikus\Documents\_______WORKING\___IL_IES\PROJECT LOGO\IES logo_fin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7396" y="3534910"/>
            <a:ext cx="645022" cy="621632"/>
          </a:xfrm>
          <a:prstGeom prst="rect">
            <a:avLst/>
          </a:prstGeom>
          <a:noFill/>
          <a:extLst>
            <a:ext uri="{909E8E84-426E-40DD-AFC4-6F175D3DCCD1}">
              <a14:hiddenFill xmlns:a14="http://schemas.microsoft.com/office/drawing/2010/main">
                <a:solidFill>
                  <a:srgbClr val="FFFFFF"/>
                </a:solidFill>
              </a14:hiddenFill>
            </a:ext>
          </a:extLst>
        </p:spPr>
      </p:pic>
      <p:cxnSp>
        <p:nvCxnSpPr>
          <p:cNvPr id="236" name="Straight Connector 235"/>
          <p:cNvCxnSpPr>
            <a:stCxn id="238" idx="2"/>
            <a:endCxn id="244" idx="0"/>
          </p:cNvCxnSpPr>
          <p:nvPr/>
        </p:nvCxnSpPr>
        <p:spPr>
          <a:xfrm>
            <a:off x="1724184" y="2893889"/>
            <a:ext cx="15410" cy="581044"/>
          </a:xfrm>
          <a:prstGeom prst="line">
            <a:avLst/>
          </a:prstGeom>
          <a:noFill/>
          <a:ln w="9525" cap="flat" cmpd="sng" algn="ctr">
            <a:solidFill>
              <a:srgbClr val="002776">
                <a:shade val="95000"/>
                <a:satMod val="105000"/>
              </a:srgbClr>
            </a:solidFill>
            <a:prstDash val="solid"/>
          </a:ln>
          <a:effectLst/>
        </p:spPr>
      </p:cxnSp>
      <p:sp>
        <p:nvSpPr>
          <p:cNvPr id="237" name="TextBox 236"/>
          <p:cNvSpPr txBox="1"/>
          <p:nvPr/>
        </p:nvSpPr>
        <p:spPr>
          <a:xfrm>
            <a:off x="650114" y="6051072"/>
            <a:ext cx="2200813" cy="384442"/>
          </a:xfrm>
          <a:prstGeom prst="rect">
            <a:avLst/>
          </a:prstGeom>
          <a:noFill/>
        </p:spPr>
        <p:txBody>
          <a:bodyPr wrap="none" lIns="57889" tIns="28945" rIns="57889" bIns="28945" rtlCol="0" anchor="ctr" anchorCtr="0">
            <a:spAutoFit/>
          </a:bodyPr>
          <a:lstStyle/>
          <a:p>
            <a:pPr algn="ctr" defTabSz="723641"/>
            <a:r>
              <a:rPr lang="en-US" sz="1059" b="1" kern="0" dirty="0">
                <a:solidFill>
                  <a:srgbClr val="002776"/>
                </a:solidFill>
                <a:cs typeface="Times New Roman" pitchFamily="18" charset="0"/>
              </a:rPr>
              <a:t>TECHNOLOGIES</a:t>
            </a:r>
          </a:p>
          <a:p>
            <a:pPr algn="ctr" defTabSz="723641"/>
            <a:r>
              <a:rPr lang="en-US" sz="1059" kern="0" dirty="0">
                <a:solidFill>
                  <a:srgbClr val="002776"/>
                </a:solidFill>
              </a:rPr>
              <a:t>Legacy COBOL, Mainframe-based</a:t>
            </a:r>
          </a:p>
        </p:txBody>
      </p:sp>
      <p:sp>
        <p:nvSpPr>
          <p:cNvPr id="238" name="TextBox 237"/>
          <p:cNvSpPr txBox="1"/>
          <p:nvPr/>
        </p:nvSpPr>
        <p:spPr>
          <a:xfrm>
            <a:off x="1534283" y="2740343"/>
            <a:ext cx="379802" cy="153546"/>
          </a:xfrm>
          <a:prstGeom prst="rect">
            <a:avLst/>
          </a:prstGeom>
          <a:noFill/>
        </p:spPr>
        <p:txBody>
          <a:bodyPr wrap="none" lIns="57889" tIns="28945" rIns="57889" bIns="28945" rtlCol="0">
            <a:spAutoFit/>
          </a:bodyPr>
          <a:lstStyle/>
          <a:p>
            <a:pPr algn="ctr" defTabSz="723641"/>
            <a:r>
              <a:rPr lang="en-US" sz="618" b="1" kern="0" dirty="0">
                <a:solidFill>
                  <a:srgbClr val="002776"/>
                </a:solidFill>
                <a:cs typeface="Arial" charset="0"/>
              </a:rPr>
              <a:t>Clients</a:t>
            </a:r>
          </a:p>
        </p:txBody>
      </p:sp>
      <p:grpSp>
        <p:nvGrpSpPr>
          <p:cNvPr id="239" name="Group 238"/>
          <p:cNvGrpSpPr/>
          <p:nvPr/>
        </p:nvGrpSpPr>
        <p:grpSpPr>
          <a:xfrm>
            <a:off x="1377270" y="2161266"/>
            <a:ext cx="693827" cy="579077"/>
            <a:chOff x="4267146" y="742231"/>
            <a:chExt cx="669095" cy="575384"/>
          </a:xfrm>
        </p:grpSpPr>
        <p:sp>
          <p:nvSpPr>
            <p:cNvPr id="240" name="Rounded Rectangle 239"/>
            <p:cNvSpPr/>
            <p:nvPr/>
          </p:nvSpPr>
          <p:spPr>
            <a:xfrm>
              <a:off x="4267146" y="742231"/>
              <a:ext cx="669095" cy="575384"/>
            </a:xfrm>
            <a:prstGeom prst="roundRect">
              <a:avLst>
                <a:gd name="adj" fmla="val 10432"/>
              </a:avLst>
            </a:prstGeom>
            <a:solidFill>
              <a:srgbClr val="FFFFFF"/>
            </a:solidFill>
            <a:ln w="19050" cap="flat" cmpd="sng" algn="ctr">
              <a:solidFill>
                <a:srgbClr val="002776"/>
              </a:solidFill>
              <a:prstDash val="solid"/>
            </a:ln>
            <a:effectLst/>
          </p:spPr>
          <p:txBody>
            <a:bodyPr rtlCol="0" anchor="ctr"/>
            <a:lstStyle/>
            <a:p>
              <a:pPr algn="ctr" defTabSz="723641"/>
              <a:endParaRPr lang="en-US" sz="706" kern="0" dirty="0">
                <a:solidFill>
                  <a:srgbClr val="FFFFFF"/>
                </a:solidFill>
                <a:cs typeface="Arial" charset="0"/>
              </a:endParaRPr>
            </a:p>
          </p:txBody>
        </p:sp>
        <p:pic>
          <p:nvPicPr>
            <p:cNvPr id="241" name="Picture 8" descr="C:\Users\nmikus\Documents\__Icons\Citizens_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5138" y="818956"/>
              <a:ext cx="569698" cy="48822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42" name="Straight Connector 241"/>
          <p:cNvCxnSpPr>
            <a:stCxn id="243" idx="4"/>
            <a:endCxn id="245" idx="0"/>
          </p:cNvCxnSpPr>
          <p:nvPr/>
        </p:nvCxnSpPr>
        <p:spPr>
          <a:xfrm flipH="1">
            <a:off x="822648" y="4116018"/>
            <a:ext cx="886956" cy="896695"/>
          </a:xfrm>
          <a:prstGeom prst="line">
            <a:avLst/>
          </a:prstGeom>
          <a:noFill/>
          <a:ln w="9525" cap="flat" cmpd="sng" algn="ctr">
            <a:solidFill>
              <a:srgbClr val="002776">
                <a:shade val="95000"/>
                <a:satMod val="105000"/>
              </a:srgbClr>
            </a:solidFill>
            <a:prstDash val="solid"/>
          </a:ln>
          <a:effectLst/>
        </p:spPr>
      </p:cxnSp>
      <p:sp>
        <p:nvSpPr>
          <p:cNvPr id="243" name="Oval 242"/>
          <p:cNvSpPr/>
          <p:nvPr/>
        </p:nvSpPr>
        <p:spPr>
          <a:xfrm>
            <a:off x="1391106" y="3497788"/>
            <a:ext cx="636994" cy="618230"/>
          </a:xfrm>
          <a:prstGeom prst="ellipse">
            <a:avLst/>
          </a:prstGeom>
          <a:solidFill>
            <a:srgbClr val="00A1DE"/>
          </a:solidFill>
          <a:ln w="19050" cap="flat" cmpd="sng" algn="ctr">
            <a:solidFill>
              <a:srgbClr val="002776"/>
            </a:solidFill>
            <a:prstDash val="solid"/>
          </a:ln>
          <a:effectLst/>
        </p:spPr>
        <p:txBody>
          <a:bodyPr lIns="72362" tIns="36181" rIns="72362" bIns="36181" rtlCol="0" anchor="ctr"/>
          <a:lstStyle/>
          <a:p>
            <a:pPr algn="ctr" defTabSz="723641"/>
            <a:endParaRPr lang="en-US" sz="706" kern="0" dirty="0">
              <a:solidFill>
                <a:srgbClr val="FFFFFF"/>
              </a:solidFill>
              <a:cs typeface="Arial" charset="0"/>
            </a:endParaRPr>
          </a:p>
        </p:txBody>
      </p:sp>
      <p:sp>
        <p:nvSpPr>
          <p:cNvPr id="244" name="TextBox 243"/>
          <p:cNvSpPr txBox="1"/>
          <p:nvPr/>
        </p:nvSpPr>
        <p:spPr>
          <a:xfrm>
            <a:off x="1436108" y="3474933"/>
            <a:ext cx="606971" cy="586144"/>
          </a:xfrm>
          <a:prstGeom prst="rect">
            <a:avLst/>
          </a:prstGeom>
          <a:noFill/>
        </p:spPr>
        <p:txBody>
          <a:bodyPr spcFirstLastPara="1" wrap="none" lIns="57889" tIns="28945" rIns="57889" bIns="28945" numCol="1" rtlCol="0">
            <a:prstTxWarp prst="textArchDown">
              <a:avLst/>
            </a:prstTxWarp>
            <a:spAutoFit/>
          </a:bodyPr>
          <a:lstStyle/>
          <a:p>
            <a:pPr algn="ctr" defTabSz="723641"/>
            <a:r>
              <a:rPr lang="en-US" sz="618" b="1" kern="0" dirty="0">
                <a:solidFill>
                  <a:srgbClr val="FFFFFF"/>
                </a:solidFill>
                <a:cs typeface="Arial" charset="0"/>
              </a:rPr>
              <a:t>Worker</a:t>
            </a:r>
          </a:p>
        </p:txBody>
      </p:sp>
      <p:sp>
        <p:nvSpPr>
          <p:cNvPr id="245" name="Rectangle 244"/>
          <p:cNvSpPr/>
          <p:nvPr/>
        </p:nvSpPr>
        <p:spPr>
          <a:xfrm>
            <a:off x="563177" y="5012713"/>
            <a:ext cx="518942" cy="206779"/>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AIS</a:t>
            </a:r>
          </a:p>
        </p:txBody>
      </p:sp>
      <p:sp>
        <p:nvSpPr>
          <p:cNvPr id="246" name="Can 245"/>
          <p:cNvSpPr/>
          <p:nvPr/>
        </p:nvSpPr>
        <p:spPr>
          <a:xfrm>
            <a:off x="1171441" y="5553028"/>
            <a:ext cx="518942" cy="334646"/>
          </a:xfrm>
          <a:prstGeom prst="can">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CDB</a:t>
            </a:r>
          </a:p>
        </p:txBody>
      </p:sp>
      <p:sp>
        <p:nvSpPr>
          <p:cNvPr id="247" name="Rectangle 246"/>
          <p:cNvSpPr/>
          <p:nvPr/>
        </p:nvSpPr>
        <p:spPr>
          <a:xfrm>
            <a:off x="1779703" y="5012713"/>
            <a:ext cx="518942" cy="206779"/>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ACM</a:t>
            </a:r>
          </a:p>
        </p:txBody>
      </p:sp>
      <p:sp>
        <p:nvSpPr>
          <p:cNvPr id="248" name="Rectangle 247"/>
          <p:cNvSpPr/>
          <p:nvPr/>
        </p:nvSpPr>
        <p:spPr>
          <a:xfrm>
            <a:off x="1171441" y="5012713"/>
            <a:ext cx="518942" cy="206779"/>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IPACS</a:t>
            </a:r>
          </a:p>
        </p:txBody>
      </p:sp>
      <p:sp>
        <p:nvSpPr>
          <p:cNvPr id="249" name="Can 248"/>
          <p:cNvSpPr/>
          <p:nvPr/>
        </p:nvSpPr>
        <p:spPr>
          <a:xfrm>
            <a:off x="1779703" y="5553028"/>
            <a:ext cx="518942" cy="334646"/>
          </a:xfrm>
          <a:prstGeom prst="can">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HSDB</a:t>
            </a:r>
          </a:p>
        </p:txBody>
      </p:sp>
      <p:sp>
        <p:nvSpPr>
          <p:cNvPr id="250" name="Rectangle 249"/>
          <p:cNvSpPr/>
          <p:nvPr/>
        </p:nvSpPr>
        <p:spPr>
          <a:xfrm>
            <a:off x="2387969" y="5012713"/>
            <a:ext cx="518942" cy="206779"/>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PACIS</a:t>
            </a:r>
          </a:p>
        </p:txBody>
      </p:sp>
      <p:pic>
        <p:nvPicPr>
          <p:cNvPr id="251" name="Picture 6" descr="C:\Users\nmikus\Documents\__Icons\Nancy\Client servic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9275" y="3521546"/>
            <a:ext cx="324405" cy="379472"/>
          </a:xfrm>
          <a:prstGeom prst="rect">
            <a:avLst/>
          </a:prstGeom>
          <a:noFill/>
          <a:extLst>
            <a:ext uri="{909E8E84-426E-40DD-AFC4-6F175D3DCCD1}">
              <a14:hiddenFill xmlns:a14="http://schemas.microsoft.com/office/drawing/2010/main">
                <a:solidFill>
                  <a:srgbClr val="FFFFFF"/>
                </a:solidFill>
              </a14:hiddenFill>
            </a:ext>
          </a:extLst>
        </p:spPr>
      </p:pic>
      <p:cxnSp>
        <p:nvCxnSpPr>
          <p:cNvPr id="252" name="Straight Connector 251"/>
          <p:cNvCxnSpPr>
            <a:stCxn id="243" idx="4"/>
            <a:endCxn id="250" idx="0"/>
          </p:cNvCxnSpPr>
          <p:nvPr/>
        </p:nvCxnSpPr>
        <p:spPr>
          <a:xfrm>
            <a:off x="1709604" y="4116018"/>
            <a:ext cx="937836" cy="896695"/>
          </a:xfrm>
          <a:prstGeom prst="line">
            <a:avLst/>
          </a:prstGeom>
          <a:noFill/>
          <a:ln w="9525" cap="flat" cmpd="sng" algn="ctr">
            <a:solidFill>
              <a:srgbClr val="002776">
                <a:shade val="95000"/>
                <a:satMod val="105000"/>
              </a:srgbClr>
            </a:solidFill>
            <a:prstDash val="solid"/>
          </a:ln>
          <a:effectLst/>
        </p:spPr>
      </p:cxnSp>
      <p:cxnSp>
        <p:nvCxnSpPr>
          <p:cNvPr id="253" name="Straight Connector 252"/>
          <p:cNvCxnSpPr>
            <a:stCxn id="243" idx="4"/>
            <a:endCxn id="247" idx="0"/>
          </p:cNvCxnSpPr>
          <p:nvPr/>
        </p:nvCxnSpPr>
        <p:spPr>
          <a:xfrm>
            <a:off x="1709603" y="4116018"/>
            <a:ext cx="329571" cy="896695"/>
          </a:xfrm>
          <a:prstGeom prst="line">
            <a:avLst/>
          </a:prstGeom>
          <a:noFill/>
          <a:ln w="9525" cap="flat" cmpd="sng" algn="ctr">
            <a:solidFill>
              <a:srgbClr val="002776">
                <a:shade val="95000"/>
                <a:satMod val="105000"/>
              </a:srgbClr>
            </a:solidFill>
            <a:prstDash val="solid"/>
          </a:ln>
          <a:effectLst/>
        </p:spPr>
      </p:cxnSp>
      <p:cxnSp>
        <p:nvCxnSpPr>
          <p:cNvPr id="254" name="Straight Connector 253"/>
          <p:cNvCxnSpPr>
            <a:stCxn id="243" idx="4"/>
            <a:endCxn id="248" idx="0"/>
          </p:cNvCxnSpPr>
          <p:nvPr/>
        </p:nvCxnSpPr>
        <p:spPr>
          <a:xfrm flipH="1">
            <a:off x="1430912" y="4116018"/>
            <a:ext cx="278692" cy="896695"/>
          </a:xfrm>
          <a:prstGeom prst="line">
            <a:avLst/>
          </a:prstGeom>
          <a:noFill/>
          <a:ln w="9525" cap="flat" cmpd="sng" algn="ctr">
            <a:solidFill>
              <a:srgbClr val="002776">
                <a:shade val="95000"/>
                <a:satMod val="105000"/>
              </a:srgbClr>
            </a:solidFill>
            <a:prstDash val="solid"/>
          </a:ln>
          <a:effectLst/>
        </p:spPr>
      </p:cxnSp>
      <p:cxnSp>
        <p:nvCxnSpPr>
          <p:cNvPr id="255" name="Straight Connector 254"/>
          <p:cNvCxnSpPr>
            <a:stCxn id="245" idx="2"/>
          </p:cNvCxnSpPr>
          <p:nvPr/>
        </p:nvCxnSpPr>
        <p:spPr>
          <a:xfrm>
            <a:off x="822646" y="5219493"/>
            <a:ext cx="608264" cy="395587"/>
          </a:xfrm>
          <a:prstGeom prst="line">
            <a:avLst/>
          </a:prstGeom>
          <a:noFill/>
          <a:ln w="9525" cap="flat" cmpd="sng" algn="ctr">
            <a:solidFill>
              <a:srgbClr val="002776">
                <a:shade val="95000"/>
                <a:satMod val="105000"/>
              </a:srgbClr>
            </a:solidFill>
            <a:prstDash val="solid"/>
          </a:ln>
          <a:effectLst/>
        </p:spPr>
      </p:cxnSp>
      <p:cxnSp>
        <p:nvCxnSpPr>
          <p:cNvPr id="256" name="Straight Connector 255"/>
          <p:cNvCxnSpPr>
            <a:endCxn id="248" idx="2"/>
          </p:cNvCxnSpPr>
          <p:nvPr/>
        </p:nvCxnSpPr>
        <p:spPr>
          <a:xfrm flipV="1">
            <a:off x="1430910" y="5219493"/>
            <a:ext cx="0" cy="395587"/>
          </a:xfrm>
          <a:prstGeom prst="line">
            <a:avLst/>
          </a:prstGeom>
          <a:noFill/>
          <a:ln w="9525" cap="flat" cmpd="sng" algn="ctr">
            <a:solidFill>
              <a:srgbClr val="002776">
                <a:shade val="95000"/>
                <a:satMod val="105000"/>
              </a:srgbClr>
            </a:solidFill>
            <a:prstDash val="solid"/>
          </a:ln>
          <a:effectLst/>
        </p:spPr>
      </p:cxnSp>
      <p:cxnSp>
        <p:nvCxnSpPr>
          <p:cNvPr id="257" name="Straight Connector 256"/>
          <p:cNvCxnSpPr>
            <a:endCxn id="247" idx="2"/>
          </p:cNvCxnSpPr>
          <p:nvPr/>
        </p:nvCxnSpPr>
        <p:spPr>
          <a:xfrm flipV="1">
            <a:off x="1430912" y="5219493"/>
            <a:ext cx="608264" cy="395587"/>
          </a:xfrm>
          <a:prstGeom prst="line">
            <a:avLst/>
          </a:prstGeom>
          <a:noFill/>
          <a:ln w="9525" cap="flat" cmpd="sng" algn="ctr">
            <a:solidFill>
              <a:srgbClr val="002776">
                <a:shade val="95000"/>
                <a:satMod val="105000"/>
              </a:srgbClr>
            </a:solidFill>
            <a:prstDash val="solid"/>
          </a:ln>
          <a:effectLst/>
        </p:spPr>
      </p:cxnSp>
      <p:cxnSp>
        <p:nvCxnSpPr>
          <p:cNvPr id="258" name="Straight Connector 257"/>
          <p:cNvCxnSpPr>
            <a:endCxn id="250" idx="2"/>
          </p:cNvCxnSpPr>
          <p:nvPr/>
        </p:nvCxnSpPr>
        <p:spPr>
          <a:xfrm flipV="1">
            <a:off x="1430912" y="5219493"/>
            <a:ext cx="1216529" cy="395587"/>
          </a:xfrm>
          <a:prstGeom prst="line">
            <a:avLst/>
          </a:prstGeom>
          <a:noFill/>
          <a:ln w="9525" cap="flat" cmpd="sng" algn="ctr">
            <a:solidFill>
              <a:srgbClr val="002776">
                <a:shade val="95000"/>
                <a:satMod val="105000"/>
              </a:srgbClr>
            </a:solidFill>
            <a:prstDash val="solid"/>
          </a:ln>
          <a:effectLst/>
        </p:spPr>
      </p:cxnSp>
      <p:cxnSp>
        <p:nvCxnSpPr>
          <p:cNvPr id="259" name="Straight Connector 258"/>
          <p:cNvCxnSpPr>
            <a:stCxn id="250" idx="2"/>
          </p:cNvCxnSpPr>
          <p:nvPr/>
        </p:nvCxnSpPr>
        <p:spPr>
          <a:xfrm flipH="1">
            <a:off x="2039176" y="5219493"/>
            <a:ext cx="608265" cy="395587"/>
          </a:xfrm>
          <a:prstGeom prst="line">
            <a:avLst/>
          </a:prstGeom>
          <a:noFill/>
          <a:ln w="9525" cap="flat" cmpd="sng" algn="ctr">
            <a:solidFill>
              <a:srgbClr val="002776">
                <a:shade val="95000"/>
                <a:satMod val="105000"/>
              </a:srgbClr>
            </a:solidFill>
            <a:prstDash val="solid"/>
          </a:ln>
          <a:effectLst/>
        </p:spPr>
      </p:cxnSp>
      <p:cxnSp>
        <p:nvCxnSpPr>
          <p:cNvPr id="260" name="Straight Connector 259"/>
          <p:cNvCxnSpPr>
            <a:endCxn id="247" idx="2"/>
          </p:cNvCxnSpPr>
          <p:nvPr/>
        </p:nvCxnSpPr>
        <p:spPr>
          <a:xfrm flipV="1">
            <a:off x="2039175" y="5219493"/>
            <a:ext cx="0" cy="395587"/>
          </a:xfrm>
          <a:prstGeom prst="line">
            <a:avLst/>
          </a:prstGeom>
          <a:noFill/>
          <a:ln w="9525" cap="flat" cmpd="sng" algn="ctr">
            <a:solidFill>
              <a:srgbClr val="002776">
                <a:shade val="95000"/>
                <a:satMod val="105000"/>
              </a:srgbClr>
            </a:solidFill>
            <a:prstDash val="solid"/>
          </a:ln>
          <a:effectLst/>
        </p:spPr>
      </p:cxnSp>
      <p:cxnSp>
        <p:nvCxnSpPr>
          <p:cNvPr id="261" name="Straight Connector 260"/>
          <p:cNvCxnSpPr>
            <a:endCxn id="248" idx="2"/>
          </p:cNvCxnSpPr>
          <p:nvPr/>
        </p:nvCxnSpPr>
        <p:spPr>
          <a:xfrm flipH="1" flipV="1">
            <a:off x="1430912" y="5219493"/>
            <a:ext cx="608264" cy="395587"/>
          </a:xfrm>
          <a:prstGeom prst="line">
            <a:avLst/>
          </a:prstGeom>
          <a:noFill/>
          <a:ln w="9525" cap="flat" cmpd="sng" algn="ctr">
            <a:solidFill>
              <a:srgbClr val="002776">
                <a:shade val="95000"/>
                <a:satMod val="105000"/>
              </a:srgbClr>
            </a:solidFill>
            <a:prstDash val="solid"/>
          </a:ln>
          <a:effectLst/>
        </p:spPr>
      </p:cxnSp>
      <p:cxnSp>
        <p:nvCxnSpPr>
          <p:cNvPr id="262" name="Straight Connector 261"/>
          <p:cNvCxnSpPr/>
          <p:nvPr/>
        </p:nvCxnSpPr>
        <p:spPr>
          <a:xfrm flipH="1" flipV="1">
            <a:off x="822646" y="5157441"/>
            <a:ext cx="1216528" cy="395587"/>
          </a:xfrm>
          <a:prstGeom prst="line">
            <a:avLst/>
          </a:prstGeom>
          <a:noFill/>
          <a:ln w="9525" cap="flat" cmpd="sng" algn="ctr">
            <a:solidFill>
              <a:srgbClr val="002776">
                <a:shade val="95000"/>
                <a:satMod val="105000"/>
              </a:srgbClr>
            </a:solidFill>
            <a:prstDash val="solid"/>
          </a:ln>
          <a:effectLst/>
        </p:spPr>
      </p:cxnSp>
      <p:cxnSp>
        <p:nvCxnSpPr>
          <p:cNvPr id="263" name="Straight Connector 262"/>
          <p:cNvCxnSpPr/>
          <p:nvPr/>
        </p:nvCxnSpPr>
        <p:spPr>
          <a:xfrm>
            <a:off x="6002211" y="2022042"/>
            <a:ext cx="0" cy="4275291"/>
          </a:xfrm>
          <a:prstGeom prst="line">
            <a:avLst/>
          </a:prstGeom>
          <a:noFill/>
          <a:ln w="9525" cap="flat" cmpd="sng" algn="ctr">
            <a:solidFill>
              <a:srgbClr val="002776">
                <a:shade val="95000"/>
                <a:satMod val="105000"/>
              </a:srgbClr>
            </a:solidFill>
            <a:prstDash val="solid"/>
          </a:ln>
          <a:effectLst/>
        </p:spPr>
      </p:cxnSp>
      <p:sp>
        <p:nvSpPr>
          <p:cNvPr id="264" name="TextBox 263"/>
          <p:cNvSpPr txBox="1"/>
          <p:nvPr/>
        </p:nvSpPr>
        <p:spPr>
          <a:xfrm>
            <a:off x="3981742" y="1790248"/>
            <a:ext cx="1290307" cy="302818"/>
          </a:xfrm>
          <a:prstGeom prst="rect">
            <a:avLst/>
          </a:prstGeom>
          <a:noFill/>
        </p:spPr>
        <p:txBody>
          <a:bodyPr wrap="none" lIns="57889" tIns="28945" rIns="57889" bIns="28945" rtlCol="0">
            <a:spAutoFit/>
          </a:bodyPr>
          <a:lstStyle/>
          <a:p>
            <a:pPr algn="ctr" defTabSz="723641"/>
            <a:r>
              <a:rPr lang="en-US" sz="1588" b="1" kern="0" dirty="0">
                <a:solidFill>
                  <a:srgbClr val="002776"/>
                </a:solidFill>
                <a:latin typeface="Times New Roman" pitchFamily="18" charset="0"/>
                <a:cs typeface="Times New Roman" pitchFamily="18" charset="0"/>
              </a:rPr>
              <a:t>October 2013</a:t>
            </a:r>
          </a:p>
        </p:txBody>
      </p:sp>
      <p:sp>
        <p:nvSpPr>
          <p:cNvPr id="266" name="TextBox 265"/>
          <p:cNvSpPr txBox="1"/>
          <p:nvPr/>
        </p:nvSpPr>
        <p:spPr>
          <a:xfrm>
            <a:off x="3749882" y="2776274"/>
            <a:ext cx="379802" cy="153546"/>
          </a:xfrm>
          <a:prstGeom prst="rect">
            <a:avLst/>
          </a:prstGeom>
          <a:noFill/>
        </p:spPr>
        <p:txBody>
          <a:bodyPr wrap="none" lIns="57889" tIns="28945" rIns="57889" bIns="28945" rtlCol="0">
            <a:spAutoFit/>
          </a:bodyPr>
          <a:lstStyle/>
          <a:p>
            <a:pPr algn="ctr" defTabSz="723641"/>
            <a:r>
              <a:rPr lang="en-US" sz="618" b="1" kern="0" dirty="0">
                <a:solidFill>
                  <a:srgbClr val="002776"/>
                </a:solidFill>
                <a:cs typeface="Arial" charset="0"/>
              </a:rPr>
              <a:t>Clients</a:t>
            </a:r>
          </a:p>
        </p:txBody>
      </p:sp>
      <p:grpSp>
        <p:nvGrpSpPr>
          <p:cNvPr id="267" name="Group 266"/>
          <p:cNvGrpSpPr/>
          <p:nvPr/>
        </p:nvGrpSpPr>
        <p:grpSpPr>
          <a:xfrm>
            <a:off x="3592870" y="2171766"/>
            <a:ext cx="693827" cy="579077"/>
            <a:chOff x="4267146" y="742231"/>
            <a:chExt cx="669095" cy="575384"/>
          </a:xfrm>
        </p:grpSpPr>
        <p:sp>
          <p:nvSpPr>
            <p:cNvPr id="268" name="Rounded Rectangle 267"/>
            <p:cNvSpPr/>
            <p:nvPr/>
          </p:nvSpPr>
          <p:spPr>
            <a:xfrm>
              <a:off x="4267146" y="742231"/>
              <a:ext cx="669095" cy="575384"/>
            </a:xfrm>
            <a:prstGeom prst="roundRect">
              <a:avLst>
                <a:gd name="adj" fmla="val 10432"/>
              </a:avLst>
            </a:prstGeom>
            <a:solidFill>
              <a:srgbClr val="FFFFFF"/>
            </a:solidFill>
            <a:ln w="19050" cap="flat" cmpd="sng" algn="ctr">
              <a:solidFill>
                <a:srgbClr val="002776"/>
              </a:solidFill>
              <a:prstDash val="solid"/>
            </a:ln>
            <a:effectLst/>
          </p:spPr>
          <p:txBody>
            <a:bodyPr rtlCol="0" anchor="ctr"/>
            <a:lstStyle/>
            <a:p>
              <a:pPr algn="ctr" defTabSz="723641"/>
              <a:endParaRPr lang="en-US" sz="706" kern="0" dirty="0">
                <a:solidFill>
                  <a:srgbClr val="FFFFFF"/>
                </a:solidFill>
                <a:cs typeface="Arial" charset="0"/>
              </a:endParaRPr>
            </a:p>
          </p:txBody>
        </p:sp>
        <p:pic>
          <p:nvPicPr>
            <p:cNvPr id="269" name="Picture 8" descr="C:\Users\nmikus\Documents\__Icons\Citizens_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5138" y="818956"/>
              <a:ext cx="569698" cy="4882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2" name="Group 301"/>
          <p:cNvGrpSpPr/>
          <p:nvPr/>
        </p:nvGrpSpPr>
        <p:grpSpPr>
          <a:xfrm>
            <a:off x="3486051" y="4689442"/>
            <a:ext cx="2343736" cy="1160162"/>
            <a:chOff x="3816585" y="5315786"/>
            <a:chExt cx="2656777" cy="1315119"/>
          </a:xfrm>
        </p:grpSpPr>
        <p:cxnSp>
          <p:nvCxnSpPr>
            <p:cNvPr id="270" name="Straight Connector 269"/>
            <p:cNvCxnSpPr>
              <a:endCxn id="271" idx="0"/>
            </p:cNvCxnSpPr>
            <p:nvPr/>
          </p:nvCxnSpPr>
          <p:spPr>
            <a:xfrm flipH="1">
              <a:off x="4110713" y="5315786"/>
              <a:ext cx="1025533" cy="373327"/>
            </a:xfrm>
            <a:prstGeom prst="line">
              <a:avLst/>
            </a:prstGeom>
            <a:noFill/>
            <a:ln w="9525" cap="flat" cmpd="sng" algn="ctr">
              <a:solidFill>
                <a:srgbClr val="002776">
                  <a:shade val="95000"/>
                  <a:satMod val="105000"/>
                </a:srgbClr>
              </a:solidFill>
              <a:prstDash val="solid"/>
            </a:ln>
            <a:effectLst/>
          </p:spPr>
        </p:cxnSp>
        <p:sp>
          <p:nvSpPr>
            <p:cNvPr id="271" name="Rectangle 270"/>
            <p:cNvSpPr/>
            <p:nvPr/>
          </p:nvSpPr>
          <p:spPr>
            <a:xfrm>
              <a:off x="3816585" y="5689113"/>
              <a:ext cx="588254" cy="234397"/>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AIS</a:t>
              </a:r>
            </a:p>
          </p:txBody>
        </p:sp>
        <p:sp>
          <p:nvSpPr>
            <p:cNvPr id="272" name="Can 271"/>
            <p:cNvSpPr/>
            <p:nvPr/>
          </p:nvSpPr>
          <p:spPr>
            <a:xfrm>
              <a:off x="4506091" y="6251562"/>
              <a:ext cx="588254" cy="379343"/>
            </a:xfrm>
            <a:prstGeom prst="can">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CDB</a:t>
              </a:r>
            </a:p>
          </p:txBody>
        </p:sp>
        <p:sp>
          <p:nvSpPr>
            <p:cNvPr id="273" name="Rectangle 272"/>
            <p:cNvSpPr/>
            <p:nvPr/>
          </p:nvSpPr>
          <p:spPr>
            <a:xfrm>
              <a:off x="5195600" y="5689113"/>
              <a:ext cx="588254" cy="234397"/>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ACM</a:t>
              </a:r>
            </a:p>
          </p:txBody>
        </p:sp>
        <p:sp>
          <p:nvSpPr>
            <p:cNvPr id="274" name="Rectangle 273"/>
            <p:cNvSpPr/>
            <p:nvPr/>
          </p:nvSpPr>
          <p:spPr>
            <a:xfrm>
              <a:off x="4506091" y="5689113"/>
              <a:ext cx="588254" cy="234397"/>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IPACS</a:t>
              </a:r>
            </a:p>
          </p:txBody>
        </p:sp>
        <p:sp>
          <p:nvSpPr>
            <p:cNvPr id="275" name="Can 274"/>
            <p:cNvSpPr/>
            <p:nvPr/>
          </p:nvSpPr>
          <p:spPr>
            <a:xfrm>
              <a:off x="5195600" y="6251562"/>
              <a:ext cx="588254" cy="379343"/>
            </a:xfrm>
            <a:prstGeom prst="can">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HSDB</a:t>
              </a:r>
            </a:p>
          </p:txBody>
        </p:sp>
        <p:sp>
          <p:nvSpPr>
            <p:cNvPr id="276" name="Rectangle 275"/>
            <p:cNvSpPr/>
            <p:nvPr/>
          </p:nvSpPr>
          <p:spPr>
            <a:xfrm>
              <a:off x="5885108" y="5689113"/>
              <a:ext cx="588254" cy="234397"/>
            </a:xfrm>
            <a:prstGeom prst="rect">
              <a:avLst/>
            </a:prstGeom>
            <a:solidFill>
              <a:srgbClr val="002776"/>
            </a:solidFill>
            <a:ln w="25400" cap="flat" cmpd="sng" algn="ctr">
              <a:noFill/>
              <a:prstDash val="solid"/>
            </a:ln>
            <a:effectLst/>
          </p:spPr>
          <p:txBody>
            <a:bodyPr lIns="0" tIns="0" rIns="0" bIns="0" rtlCol="0" anchor="ctr"/>
            <a:lstStyle/>
            <a:p>
              <a:pPr algn="ctr" defTabSz="723641"/>
              <a:r>
                <a:rPr lang="en-US" sz="706" b="1" kern="0" dirty="0">
                  <a:solidFill>
                    <a:srgbClr val="FFFFFF"/>
                  </a:solidFill>
                  <a:cs typeface="Arial" charset="0"/>
                </a:rPr>
                <a:t>PACIS</a:t>
              </a:r>
            </a:p>
          </p:txBody>
        </p:sp>
        <p:cxnSp>
          <p:nvCxnSpPr>
            <p:cNvPr id="277" name="Straight Connector 276"/>
            <p:cNvCxnSpPr>
              <a:endCxn id="276" idx="0"/>
            </p:cNvCxnSpPr>
            <p:nvPr/>
          </p:nvCxnSpPr>
          <p:spPr>
            <a:xfrm>
              <a:off x="5136246" y="5315786"/>
              <a:ext cx="1042988" cy="373327"/>
            </a:xfrm>
            <a:prstGeom prst="line">
              <a:avLst/>
            </a:prstGeom>
            <a:noFill/>
            <a:ln w="9525" cap="flat" cmpd="sng" algn="ctr">
              <a:solidFill>
                <a:srgbClr val="002776">
                  <a:shade val="95000"/>
                  <a:satMod val="105000"/>
                </a:srgbClr>
              </a:solidFill>
              <a:prstDash val="solid"/>
            </a:ln>
            <a:effectLst/>
          </p:spPr>
        </p:cxnSp>
        <p:cxnSp>
          <p:nvCxnSpPr>
            <p:cNvPr id="278" name="Straight Connector 277"/>
            <p:cNvCxnSpPr>
              <a:endCxn id="273" idx="0"/>
            </p:cNvCxnSpPr>
            <p:nvPr/>
          </p:nvCxnSpPr>
          <p:spPr>
            <a:xfrm>
              <a:off x="5136247" y="5315786"/>
              <a:ext cx="353480" cy="373327"/>
            </a:xfrm>
            <a:prstGeom prst="line">
              <a:avLst/>
            </a:prstGeom>
            <a:noFill/>
            <a:ln w="9525" cap="flat" cmpd="sng" algn="ctr">
              <a:solidFill>
                <a:srgbClr val="002776">
                  <a:shade val="95000"/>
                  <a:satMod val="105000"/>
                </a:srgbClr>
              </a:solidFill>
              <a:prstDash val="solid"/>
            </a:ln>
            <a:effectLst/>
          </p:spPr>
        </p:cxnSp>
        <p:cxnSp>
          <p:nvCxnSpPr>
            <p:cNvPr id="279" name="Straight Connector 278"/>
            <p:cNvCxnSpPr>
              <a:endCxn id="274" idx="0"/>
            </p:cNvCxnSpPr>
            <p:nvPr/>
          </p:nvCxnSpPr>
          <p:spPr>
            <a:xfrm flipH="1">
              <a:off x="4800219" y="5315786"/>
              <a:ext cx="336027" cy="373327"/>
            </a:xfrm>
            <a:prstGeom prst="line">
              <a:avLst/>
            </a:prstGeom>
            <a:noFill/>
            <a:ln w="9525" cap="flat" cmpd="sng" algn="ctr">
              <a:solidFill>
                <a:srgbClr val="002776">
                  <a:shade val="95000"/>
                  <a:satMod val="105000"/>
                </a:srgbClr>
              </a:solidFill>
              <a:prstDash val="solid"/>
            </a:ln>
            <a:effectLst/>
          </p:spPr>
        </p:cxnSp>
        <p:cxnSp>
          <p:nvCxnSpPr>
            <p:cNvPr id="280" name="Straight Connector 279"/>
            <p:cNvCxnSpPr>
              <a:stCxn id="271" idx="2"/>
              <a:endCxn id="272" idx="1"/>
            </p:cNvCxnSpPr>
            <p:nvPr/>
          </p:nvCxnSpPr>
          <p:spPr>
            <a:xfrm>
              <a:off x="4110713" y="5923509"/>
              <a:ext cx="689507" cy="328054"/>
            </a:xfrm>
            <a:prstGeom prst="line">
              <a:avLst/>
            </a:prstGeom>
            <a:noFill/>
            <a:ln w="9525" cap="flat" cmpd="sng" algn="ctr">
              <a:solidFill>
                <a:srgbClr val="002776">
                  <a:shade val="95000"/>
                  <a:satMod val="105000"/>
                </a:srgbClr>
              </a:solidFill>
              <a:prstDash val="solid"/>
            </a:ln>
            <a:effectLst/>
          </p:spPr>
        </p:cxnSp>
        <p:cxnSp>
          <p:nvCxnSpPr>
            <p:cNvPr id="281" name="Straight Connector 280"/>
            <p:cNvCxnSpPr>
              <a:stCxn id="272" idx="1"/>
              <a:endCxn id="274" idx="2"/>
            </p:cNvCxnSpPr>
            <p:nvPr/>
          </p:nvCxnSpPr>
          <p:spPr>
            <a:xfrm flipV="1">
              <a:off x="4800219" y="5923509"/>
              <a:ext cx="0" cy="328054"/>
            </a:xfrm>
            <a:prstGeom prst="line">
              <a:avLst/>
            </a:prstGeom>
            <a:noFill/>
            <a:ln w="9525" cap="flat" cmpd="sng" algn="ctr">
              <a:solidFill>
                <a:srgbClr val="002776">
                  <a:shade val="95000"/>
                  <a:satMod val="105000"/>
                </a:srgbClr>
              </a:solidFill>
              <a:prstDash val="solid"/>
            </a:ln>
            <a:effectLst/>
          </p:spPr>
        </p:cxnSp>
        <p:cxnSp>
          <p:nvCxnSpPr>
            <p:cNvPr id="282" name="Straight Connector 281"/>
            <p:cNvCxnSpPr>
              <a:stCxn id="272" idx="1"/>
              <a:endCxn id="273" idx="2"/>
            </p:cNvCxnSpPr>
            <p:nvPr/>
          </p:nvCxnSpPr>
          <p:spPr>
            <a:xfrm flipV="1">
              <a:off x="4800219" y="5923509"/>
              <a:ext cx="689507" cy="328054"/>
            </a:xfrm>
            <a:prstGeom prst="line">
              <a:avLst/>
            </a:prstGeom>
            <a:noFill/>
            <a:ln w="9525" cap="flat" cmpd="sng" algn="ctr">
              <a:solidFill>
                <a:srgbClr val="002776">
                  <a:shade val="95000"/>
                  <a:satMod val="105000"/>
                </a:srgbClr>
              </a:solidFill>
              <a:prstDash val="solid"/>
            </a:ln>
            <a:effectLst/>
          </p:spPr>
        </p:cxnSp>
        <p:cxnSp>
          <p:nvCxnSpPr>
            <p:cNvPr id="283" name="Straight Connector 282"/>
            <p:cNvCxnSpPr>
              <a:stCxn id="272" idx="1"/>
            </p:cNvCxnSpPr>
            <p:nvPr/>
          </p:nvCxnSpPr>
          <p:spPr>
            <a:xfrm flipV="1">
              <a:off x="4800222" y="5923509"/>
              <a:ext cx="1379014" cy="328054"/>
            </a:xfrm>
            <a:prstGeom prst="line">
              <a:avLst/>
            </a:prstGeom>
            <a:noFill/>
            <a:ln w="9525" cap="flat" cmpd="sng" algn="ctr">
              <a:solidFill>
                <a:srgbClr val="002776">
                  <a:shade val="95000"/>
                  <a:satMod val="105000"/>
                </a:srgbClr>
              </a:solidFill>
              <a:prstDash val="solid"/>
            </a:ln>
            <a:effectLst/>
          </p:spPr>
        </p:cxnSp>
        <p:cxnSp>
          <p:nvCxnSpPr>
            <p:cNvPr id="284" name="Straight Connector 283"/>
            <p:cNvCxnSpPr>
              <a:stCxn id="276" idx="2"/>
              <a:endCxn id="275" idx="1"/>
            </p:cNvCxnSpPr>
            <p:nvPr/>
          </p:nvCxnSpPr>
          <p:spPr>
            <a:xfrm flipH="1">
              <a:off x="5489728" y="5923509"/>
              <a:ext cx="689508" cy="328054"/>
            </a:xfrm>
            <a:prstGeom prst="line">
              <a:avLst/>
            </a:prstGeom>
            <a:noFill/>
            <a:ln w="9525" cap="flat" cmpd="sng" algn="ctr">
              <a:solidFill>
                <a:srgbClr val="002776">
                  <a:shade val="95000"/>
                  <a:satMod val="105000"/>
                </a:srgbClr>
              </a:solidFill>
              <a:prstDash val="solid"/>
            </a:ln>
            <a:effectLst/>
          </p:spPr>
        </p:cxnSp>
        <p:cxnSp>
          <p:nvCxnSpPr>
            <p:cNvPr id="285" name="Straight Connector 284"/>
            <p:cNvCxnSpPr>
              <a:stCxn id="275" idx="1"/>
              <a:endCxn id="273" idx="2"/>
            </p:cNvCxnSpPr>
            <p:nvPr/>
          </p:nvCxnSpPr>
          <p:spPr>
            <a:xfrm flipV="1">
              <a:off x="5489726" y="5923509"/>
              <a:ext cx="0" cy="328054"/>
            </a:xfrm>
            <a:prstGeom prst="line">
              <a:avLst/>
            </a:prstGeom>
            <a:noFill/>
            <a:ln w="9525" cap="flat" cmpd="sng" algn="ctr">
              <a:solidFill>
                <a:srgbClr val="002776">
                  <a:shade val="95000"/>
                  <a:satMod val="105000"/>
                </a:srgbClr>
              </a:solidFill>
              <a:prstDash val="solid"/>
            </a:ln>
            <a:effectLst/>
          </p:spPr>
        </p:cxnSp>
        <p:cxnSp>
          <p:nvCxnSpPr>
            <p:cNvPr id="286" name="Straight Connector 285"/>
            <p:cNvCxnSpPr>
              <a:stCxn id="275" idx="1"/>
              <a:endCxn id="274" idx="2"/>
            </p:cNvCxnSpPr>
            <p:nvPr/>
          </p:nvCxnSpPr>
          <p:spPr>
            <a:xfrm flipH="1" flipV="1">
              <a:off x="4800219" y="5923509"/>
              <a:ext cx="689507" cy="328054"/>
            </a:xfrm>
            <a:prstGeom prst="line">
              <a:avLst/>
            </a:prstGeom>
            <a:noFill/>
            <a:ln w="9525" cap="flat" cmpd="sng" algn="ctr">
              <a:solidFill>
                <a:srgbClr val="002776">
                  <a:shade val="95000"/>
                  <a:satMod val="105000"/>
                </a:srgbClr>
              </a:solidFill>
              <a:prstDash val="solid"/>
            </a:ln>
            <a:effectLst/>
          </p:spPr>
        </p:cxnSp>
        <p:cxnSp>
          <p:nvCxnSpPr>
            <p:cNvPr id="287" name="Straight Connector 286"/>
            <p:cNvCxnSpPr>
              <a:stCxn id="275" idx="1"/>
              <a:endCxn id="271" idx="2"/>
            </p:cNvCxnSpPr>
            <p:nvPr/>
          </p:nvCxnSpPr>
          <p:spPr>
            <a:xfrm flipH="1" flipV="1">
              <a:off x="4110713" y="5923509"/>
              <a:ext cx="1379013" cy="328054"/>
            </a:xfrm>
            <a:prstGeom prst="line">
              <a:avLst/>
            </a:prstGeom>
            <a:noFill/>
            <a:ln w="9525" cap="flat" cmpd="sng" algn="ctr">
              <a:solidFill>
                <a:srgbClr val="002776">
                  <a:shade val="95000"/>
                  <a:satMod val="105000"/>
                </a:srgbClr>
              </a:solidFill>
              <a:prstDash val="solid"/>
            </a:ln>
            <a:effectLst/>
          </p:spPr>
        </p:cxnSp>
      </p:grpSp>
      <p:grpSp>
        <p:nvGrpSpPr>
          <p:cNvPr id="13" name="Group 12"/>
          <p:cNvGrpSpPr/>
          <p:nvPr/>
        </p:nvGrpSpPr>
        <p:grpSpPr>
          <a:xfrm>
            <a:off x="3456576" y="3405192"/>
            <a:ext cx="2370499" cy="736215"/>
            <a:chOff x="3765589" y="3648986"/>
            <a:chExt cx="2687114" cy="834547"/>
          </a:xfrm>
        </p:grpSpPr>
        <p:sp>
          <p:nvSpPr>
            <p:cNvPr id="291" name="Rounded Rectangle 290"/>
            <p:cNvSpPr/>
            <p:nvPr/>
          </p:nvSpPr>
          <p:spPr>
            <a:xfrm>
              <a:off x="3765589" y="3648986"/>
              <a:ext cx="2687114" cy="834547"/>
            </a:xfrm>
            <a:prstGeom prst="roundRect">
              <a:avLst>
                <a:gd name="adj" fmla="val 18473"/>
              </a:avLst>
            </a:prstGeom>
            <a:solidFill>
              <a:srgbClr val="FFFFFF"/>
            </a:solidFill>
            <a:ln w="19050" cap="flat" cmpd="sng" algn="ctr">
              <a:solidFill>
                <a:srgbClr val="002776"/>
              </a:solidFill>
              <a:prstDash val="solid"/>
            </a:ln>
            <a:effectLst/>
          </p:spPr>
          <p:txBody>
            <a:bodyPr lIns="72362" tIns="36181" rIns="72362" bIns="36181" rtlCol="0" anchor="ctr"/>
            <a:lstStyle/>
            <a:p>
              <a:pPr marL="445994" algn="ctr" defTabSz="723641"/>
              <a:r>
                <a:rPr lang="en-US" sz="1588" b="1" i="1" kern="0" dirty="0">
                  <a:solidFill>
                    <a:srgbClr val="002776"/>
                  </a:solidFill>
                  <a:latin typeface="Times New Roman" pitchFamily="18" charset="0"/>
                  <a:cs typeface="Times New Roman" pitchFamily="18" charset="0"/>
                </a:rPr>
                <a:t>State of Illinois</a:t>
              </a:r>
            </a:p>
            <a:p>
              <a:pPr marL="445994" algn="ctr" defTabSz="723641"/>
              <a:r>
                <a:rPr lang="en-US" sz="706" b="1" kern="0" dirty="0">
                  <a:solidFill>
                    <a:srgbClr val="002776"/>
                  </a:solidFill>
                  <a:cs typeface="Times New Roman" pitchFamily="18" charset="0"/>
                </a:rPr>
                <a:t>Integrated Eligibility</a:t>
              </a:r>
              <a:br>
                <a:rPr lang="en-US" sz="706" b="1" kern="0" dirty="0">
                  <a:solidFill>
                    <a:srgbClr val="002776"/>
                  </a:solidFill>
                  <a:cs typeface="Times New Roman" pitchFamily="18" charset="0"/>
                </a:rPr>
              </a:br>
              <a:r>
                <a:rPr lang="en-US" sz="706" b="1" kern="0" dirty="0">
                  <a:solidFill>
                    <a:srgbClr val="002776"/>
                  </a:solidFill>
                  <a:cs typeface="Times New Roman" pitchFamily="18" charset="0"/>
                </a:rPr>
                <a:t>System</a:t>
              </a:r>
              <a:endParaRPr lang="en-US" sz="265" b="1" kern="0" dirty="0">
                <a:solidFill>
                  <a:srgbClr val="002776"/>
                </a:solidFill>
                <a:cs typeface="Times New Roman" pitchFamily="18" charset="0"/>
              </a:endParaRPr>
            </a:p>
          </p:txBody>
        </p:sp>
        <p:pic>
          <p:nvPicPr>
            <p:cNvPr id="292" name="Picture 7" descr="C:\Users\nmikus\Documents\_______WORKING\___IL_IES\PROJECT LOGO\IES logo_fin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9550" y="3732400"/>
              <a:ext cx="731174" cy="70466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TextBox 74"/>
          <p:cNvSpPr txBox="1"/>
          <p:nvPr/>
        </p:nvSpPr>
        <p:spPr>
          <a:xfrm>
            <a:off x="3222764" y="1325226"/>
            <a:ext cx="2750638" cy="362156"/>
          </a:xfrm>
          <a:prstGeom prst="rect">
            <a:avLst/>
          </a:prstGeom>
          <a:solidFill>
            <a:schemeClr val="accent3"/>
          </a:solidFill>
          <a:ln>
            <a:noFill/>
          </a:ln>
        </p:spPr>
        <p:txBody>
          <a:bodyPr wrap="none" lIns="40333" tIns="40333" rIns="40333" bIns="40333" rtlCol="0" anchor="ctr" anchorCtr="0">
            <a:noAutofit/>
          </a:bodyPr>
          <a:lstStyle/>
          <a:p>
            <a:pPr algn="ctr" defTabSz="806684">
              <a:defRPr/>
            </a:pPr>
            <a:r>
              <a:rPr lang="en-US" sz="1588" b="1" kern="0" dirty="0">
                <a:solidFill>
                  <a:schemeClr val="bg1"/>
                </a:solidFill>
              </a:rPr>
              <a:t>Implementation 1</a:t>
            </a:r>
          </a:p>
        </p:txBody>
      </p:sp>
      <p:sp>
        <p:nvSpPr>
          <p:cNvPr id="81" name="TextBox 80"/>
          <p:cNvSpPr txBox="1"/>
          <p:nvPr/>
        </p:nvSpPr>
        <p:spPr>
          <a:xfrm>
            <a:off x="6079113" y="1325226"/>
            <a:ext cx="2750638" cy="362156"/>
          </a:xfrm>
          <a:prstGeom prst="rect">
            <a:avLst/>
          </a:prstGeom>
          <a:solidFill>
            <a:schemeClr val="accent3"/>
          </a:solidFill>
          <a:ln>
            <a:noFill/>
          </a:ln>
        </p:spPr>
        <p:txBody>
          <a:bodyPr wrap="none" lIns="40333" tIns="40333" rIns="40333" bIns="40333" rtlCol="0" anchor="ctr" anchorCtr="0">
            <a:noAutofit/>
          </a:bodyPr>
          <a:lstStyle/>
          <a:p>
            <a:pPr algn="ctr" defTabSz="806684">
              <a:defRPr/>
            </a:pPr>
            <a:r>
              <a:rPr lang="en-US" sz="1588" b="1" kern="0" dirty="0">
                <a:solidFill>
                  <a:schemeClr val="bg1"/>
                </a:solidFill>
              </a:rPr>
              <a:t>Implementation 2</a:t>
            </a:r>
          </a:p>
        </p:txBody>
      </p:sp>
      <p:grpSp>
        <p:nvGrpSpPr>
          <p:cNvPr id="83" name="Group 82"/>
          <p:cNvGrpSpPr/>
          <p:nvPr/>
        </p:nvGrpSpPr>
        <p:grpSpPr>
          <a:xfrm>
            <a:off x="5076584" y="2158043"/>
            <a:ext cx="636994" cy="618230"/>
            <a:chOff x="4722456" y="4614979"/>
            <a:chExt cx="722074" cy="700804"/>
          </a:xfrm>
        </p:grpSpPr>
        <p:sp>
          <p:nvSpPr>
            <p:cNvPr id="84" name="Oval 83"/>
            <p:cNvSpPr/>
            <p:nvPr/>
          </p:nvSpPr>
          <p:spPr>
            <a:xfrm>
              <a:off x="4722456" y="4614979"/>
              <a:ext cx="722074" cy="700804"/>
            </a:xfrm>
            <a:prstGeom prst="ellipse">
              <a:avLst/>
            </a:prstGeom>
            <a:solidFill>
              <a:srgbClr val="00A1DE"/>
            </a:solidFill>
            <a:ln w="19050" cap="flat" cmpd="sng" algn="ctr">
              <a:solidFill>
                <a:srgbClr val="002776"/>
              </a:solidFill>
              <a:prstDash val="solid"/>
            </a:ln>
            <a:effectLst/>
          </p:spPr>
          <p:txBody>
            <a:bodyPr lIns="72362" tIns="36181" rIns="72362" bIns="36181" rtlCol="0" anchor="ctr"/>
            <a:lstStyle/>
            <a:p>
              <a:pPr algn="ctr" defTabSz="723641"/>
              <a:endParaRPr lang="en-US" sz="706" kern="0" dirty="0">
                <a:solidFill>
                  <a:srgbClr val="FFFFFF"/>
                </a:solidFill>
                <a:cs typeface="Arial" charset="0"/>
              </a:endParaRPr>
            </a:p>
          </p:txBody>
        </p:sp>
        <p:pic>
          <p:nvPicPr>
            <p:cNvPr id="85" name="Picture 6" descr="C:\Users\nmikus\Documents\__Icons\Nancy\Client servic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7619" y="4691023"/>
              <a:ext cx="367734" cy="430156"/>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p:cNvSpPr txBox="1"/>
            <p:nvPr/>
          </p:nvSpPr>
          <p:spPr>
            <a:xfrm>
              <a:off x="4747465" y="4903322"/>
              <a:ext cx="688041" cy="332216"/>
            </a:xfrm>
            <a:prstGeom prst="rect">
              <a:avLst/>
            </a:prstGeom>
            <a:noFill/>
          </p:spPr>
          <p:txBody>
            <a:bodyPr spcFirstLastPara="1" wrap="none" lIns="57889" tIns="28945" rIns="57889" bIns="28945" numCol="1" rtlCol="0">
              <a:prstTxWarp prst="textArchDown">
                <a:avLst/>
              </a:prstTxWarp>
              <a:spAutoFit/>
            </a:bodyPr>
            <a:lstStyle/>
            <a:p>
              <a:pPr algn="ctr" defTabSz="723641"/>
              <a:r>
                <a:rPr lang="en-US" sz="618" b="1" kern="0" dirty="0">
                  <a:solidFill>
                    <a:srgbClr val="FFFFFF"/>
                  </a:solidFill>
                  <a:cs typeface="Arial" charset="0"/>
                </a:rPr>
                <a:t>Worker</a:t>
              </a:r>
            </a:p>
          </p:txBody>
        </p:sp>
      </p:grpSp>
      <p:cxnSp>
        <p:nvCxnSpPr>
          <p:cNvPr id="15" name="Elbow Connector 14"/>
          <p:cNvCxnSpPr>
            <a:stCxn id="291" idx="0"/>
            <a:endCxn id="266" idx="2"/>
          </p:cNvCxnSpPr>
          <p:nvPr/>
        </p:nvCxnSpPr>
        <p:spPr>
          <a:xfrm rot="16200000" flipV="1">
            <a:off x="4053119" y="2816484"/>
            <a:ext cx="475372" cy="702043"/>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291" idx="0"/>
          </p:cNvCxnSpPr>
          <p:nvPr/>
        </p:nvCxnSpPr>
        <p:spPr>
          <a:xfrm rot="5400000" flipH="1" flipV="1">
            <a:off x="4904102" y="2927578"/>
            <a:ext cx="215338" cy="73989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flipV="1">
            <a:off x="5381717" y="2974515"/>
            <a:ext cx="0" cy="215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641826" y="4173959"/>
            <a:ext cx="0" cy="514643"/>
          </a:xfrm>
          <a:prstGeom prst="line">
            <a:avLst/>
          </a:prstGeom>
          <a:noFill/>
          <a:ln w="9525" cap="flat" cmpd="sng" algn="ctr">
            <a:solidFill>
              <a:srgbClr val="002776">
                <a:shade val="95000"/>
                <a:satMod val="105000"/>
              </a:srgbClr>
            </a:solidFill>
            <a:prstDash val="solid"/>
          </a:ln>
          <a:effectLst/>
        </p:spPr>
      </p:cxnSp>
      <p:grpSp>
        <p:nvGrpSpPr>
          <p:cNvPr id="88" name="Group 87"/>
          <p:cNvGrpSpPr/>
          <p:nvPr/>
        </p:nvGrpSpPr>
        <p:grpSpPr>
          <a:xfrm>
            <a:off x="6383806" y="2167125"/>
            <a:ext cx="693827" cy="579077"/>
            <a:chOff x="4267146" y="742231"/>
            <a:chExt cx="669095" cy="575384"/>
          </a:xfrm>
        </p:grpSpPr>
        <p:sp>
          <p:nvSpPr>
            <p:cNvPr id="89" name="Rounded Rectangle 88"/>
            <p:cNvSpPr/>
            <p:nvPr/>
          </p:nvSpPr>
          <p:spPr>
            <a:xfrm>
              <a:off x="4267146" y="742231"/>
              <a:ext cx="669095" cy="575384"/>
            </a:xfrm>
            <a:prstGeom prst="roundRect">
              <a:avLst>
                <a:gd name="adj" fmla="val 10432"/>
              </a:avLst>
            </a:prstGeom>
            <a:solidFill>
              <a:srgbClr val="FFFFFF"/>
            </a:solidFill>
            <a:ln w="19050" cap="flat" cmpd="sng" algn="ctr">
              <a:solidFill>
                <a:srgbClr val="002776"/>
              </a:solidFill>
              <a:prstDash val="solid"/>
            </a:ln>
            <a:effectLst/>
          </p:spPr>
          <p:txBody>
            <a:bodyPr rtlCol="0" anchor="ctr"/>
            <a:lstStyle/>
            <a:p>
              <a:pPr algn="ctr" defTabSz="723641"/>
              <a:endParaRPr lang="en-US" sz="706" kern="0" dirty="0">
                <a:solidFill>
                  <a:srgbClr val="FFFFFF"/>
                </a:solidFill>
                <a:cs typeface="Arial" charset="0"/>
              </a:endParaRPr>
            </a:p>
          </p:txBody>
        </p:sp>
        <p:pic>
          <p:nvPicPr>
            <p:cNvPr id="90" name="Picture 8" descr="C:\Users\nmikus\Documents\__Icons\Citizens_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5138" y="818956"/>
              <a:ext cx="569698" cy="4882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 90"/>
          <p:cNvGrpSpPr/>
          <p:nvPr/>
        </p:nvGrpSpPr>
        <p:grpSpPr>
          <a:xfrm>
            <a:off x="7867520" y="2153403"/>
            <a:ext cx="636994" cy="618230"/>
            <a:chOff x="4722456" y="4614979"/>
            <a:chExt cx="722074" cy="700804"/>
          </a:xfrm>
        </p:grpSpPr>
        <p:sp>
          <p:nvSpPr>
            <p:cNvPr id="92" name="Oval 91"/>
            <p:cNvSpPr/>
            <p:nvPr/>
          </p:nvSpPr>
          <p:spPr>
            <a:xfrm>
              <a:off x="4722456" y="4614979"/>
              <a:ext cx="722074" cy="700804"/>
            </a:xfrm>
            <a:prstGeom prst="ellipse">
              <a:avLst/>
            </a:prstGeom>
            <a:solidFill>
              <a:srgbClr val="00A1DE"/>
            </a:solidFill>
            <a:ln w="19050" cap="flat" cmpd="sng" algn="ctr">
              <a:solidFill>
                <a:srgbClr val="002776"/>
              </a:solidFill>
              <a:prstDash val="solid"/>
            </a:ln>
            <a:effectLst/>
          </p:spPr>
          <p:txBody>
            <a:bodyPr lIns="72362" tIns="36181" rIns="72362" bIns="36181" rtlCol="0" anchor="ctr"/>
            <a:lstStyle/>
            <a:p>
              <a:pPr algn="ctr" defTabSz="723641"/>
              <a:endParaRPr lang="en-US" sz="706" kern="0" dirty="0">
                <a:solidFill>
                  <a:srgbClr val="FFFFFF"/>
                </a:solidFill>
                <a:cs typeface="Arial" charset="0"/>
              </a:endParaRPr>
            </a:p>
          </p:txBody>
        </p:sp>
        <p:pic>
          <p:nvPicPr>
            <p:cNvPr id="93" name="Picture 6" descr="C:\Users\nmikus\Documents\__Icons\Nancy\Client servic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7619" y="4691023"/>
              <a:ext cx="367734" cy="430156"/>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4747465" y="4903322"/>
              <a:ext cx="688041" cy="332216"/>
            </a:xfrm>
            <a:prstGeom prst="rect">
              <a:avLst/>
            </a:prstGeom>
            <a:noFill/>
          </p:spPr>
          <p:txBody>
            <a:bodyPr spcFirstLastPara="1" wrap="none" lIns="57889" tIns="28945" rIns="57889" bIns="28945" numCol="1" rtlCol="0">
              <a:prstTxWarp prst="textArchDown">
                <a:avLst/>
              </a:prstTxWarp>
              <a:spAutoFit/>
            </a:bodyPr>
            <a:lstStyle/>
            <a:p>
              <a:pPr algn="ctr" defTabSz="723641"/>
              <a:r>
                <a:rPr lang="en-US" sz="618" b="1" kern="0" dirty="0">
                  <a:solidFill>
                    <a:srgbClr val="FFFFFF"/>
                  </a:solidFill>
                  <a:cs typeface="Arial" charset="0"/>
                </a:rPr>
                <a:t>Worker</a:t>
              </a:r>
            </a:p>
          </p:txBody>
        </p:sp>
      </p:grpSp>
      <p:cxnSp>
        <p:nvCxnSpPr>
          <p:cNvPr id="95" name="Straight Connector 94"/>
          <p:cNvCxnSpPr/>
          <p:nvPr/>
        </p:nvCxnSpPr>
        <p:spPr>
          <a:xfrm flipV="1">
            <a:off x="8181216" y="2969875"/>
            <a:ext cx="0" cy="215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568692" y="2776274"/>
            <a:ext cx="379802" cy="153546"/>
          </a:xfrm>
          <a:prstGeom prst="rect">
            <a:avLst/>
          </a:prstGeom>
          <a:noFill/>
        </p:spPr>
        <p:txBody>
          <a:bodyPr wrap="none" lIns="57889" tIns="28945" rIns="57889" bIns="28945" rtlCol="0">
            <a:spAutoFit/>
          </a:bodyPr>
          <a:lstStyle/>
          <a:p>
            <a:pPr algn="ctr" defTabSz="723641"/>
            <a:r>
              <a:rPr lang="en-US" sz="618" b="1" kern="0" dirty="0">
                <a:solidFill>
                  <a:srgbClr val="002776"/>
                </a:solidFill>
                <a:cs typeface="Arial" charset="0"/>
              </a:rPr>
              <a:t>Clients</a:t>
            </a:r>
          </a:p>
        </p:txBody>
      </p:sp>
      <p:cxnSp>
        <p:nvCxnSpPr>
          <p:cNvPr id="97" name="Elbow Connector 96"/>
          <p:cNvCxnSpPr/>
          <p:nvPr/>
        </p:nvCxnSpPr>
        <p:spPr>
          <a:xfrm rot="10800000">
            <a:off x="6758595" y="2971695"/>
            <a:ext cx="695839" cy="21069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5400000" flipH="1" flipV="1">
            <a:off x="7708402" y="2922824"/>
            <a:ext cx="215338" cy="73989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51827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4"/>
          </p:nvPr>
        </p:nvSpPr>
        <p:spPr>
          <a:xfrm>
            <a:off x="365760" y="1145310"/>
            <a:ext cx="8412480" cy="5200296"/>
          </a:xfrm>
        </p:spPr>
        <p:txBody>
          <a:bodyPr/>
          <a:lstStyle/>
          <a:p>
            <a:pPr marL="573088" indent="-573088">
              <a:buSzPct val="100000"/>
              <a:buFont typeface="+mj-lt"/>
              <a:buAutoNum type="arabicPeriod"/>
            </a:pPr>
            <a:r>
              <a:rPr lang="en-US" dirty="0" smtClean="0"/>
              <a:t>Background</a:t>
            </a:r>
          </a:p>
          <a:p>
            <a:pPr marL="573088" indent="-573088">
              <a:buSzPct val="100000"/>
              <a:buFont typeface="+mj-lt"/>
              <a:buAutoNum type="arabicPeriod"/>
            </a:pPr>
            <a:r>
              <a:rPr lang="en-US" dirty="0" smtClean="0"/>
              <a:t>IES and Work Verification Module Overview</a:t>
            </a:r>
          </a:p>
          <a:p>
            <a:pPr marL="573088" indent="-573088">
              <a:buSzPct val="100000"/>
              <a:buFont typeface="+mj-lt"/>
              <a:buAutoNum type="arabicPeriod"/>
            </a:pPr>
            <a:r>
              <a:rPr lang="en-US" dirty="0" smtClean="0"/>
              <a:t>Family Assessment</a:t>
            </a:r>
          </a:p>
          <a:p>
            <a:pPr marL="573088" indent="-573088">
              <a:buSzPct val="100000"/>
              <a:buFont typeface="+mj-lt"/>
              <a:buAutoNum type="arabicPeriod"/>
            </a:pPr>
            <a:r>
              <a:rPr lang="en-US" dirty="0" smtClean="0"/>
              <a:t>Responsibility Service Plan (RSP)</a:t>
            </a:r>
          </a:p>
          <a:p>
            <a:pPr marL="573088" indent="-573088">
              <a:buSzPct val="100000"/>
              <a:buFont typeface="+mj-lt"/>
              <a:buAutoNum type="arabicPeriod"/>
            </a:pPr>
            <a:r>
              <a:rPr lang="en-US" dirty="0" smtClean="0"/>
              <a:t>Activity Tracking</a:t>
            </a:r>
          </a:p>
          <a:p>
            <a:pPr marL="573088" indent="-573088">
              <a:buSzPct val="100000"/>
              <a:buFont typeface="+mj-lt"/>
              <a:buAutoNum type="arabicPeriod"/>
            </a:pPr>
            <a:r>
              <a:rPr lang="en-US" dirty="0" smtClean="0"/>
              <a:t>Eligibility / Sanctions and Non Cooperation Integration</a:t>
            </a:r>
          </a:p>
          <a:p>
            <a:pPr marL="573088" indent="-573088">
              <a:buSzPct val="100000"/>
              <a:buFont typeface="+mj-lt"/>
              <a:buAutoNum type="arabicPeriod"/>
            </a:pPr>
            <a:r>
              <a:rPr lang="en-US" dirty="0" smtClean="0"/>
              <a:t>Provider Functions</a:t>
            </a:r>
          </a:p>
          <a:p>
            <a:pPr marL="573088" indent="-573088">
              <a:buSzPct val="100000"/>
              <a:buFont typeface="+mj-lt"/>
              <a:buAutoNum type="arabicPeriod"/>
            </a:pPr>
            <a:r>
              <a:rPr lang="en-US" dirty="0" smtClean="0"/>
              <a:t>Performance Management and Reporting</a:t>
            </a:r>
          </a:p>
          <a:p>
            <a:pPr marL="573088" indent="-573088">
              <a:buSzPct val="100000"/>
              <a:buFont typeface="+mj-lt"/>
              <a:buAutoNum type="arabicPeriod"/>
            </a:pPr>
            <a:r>
              <a:rPr lang="en-US" dirty="0" smtClean="0"/>
              <a:t>Gaps/Feature Not Supported</a:t>
            </a:r>
          </a:p>
          <a:p>
            <a:pPr marL="573088" indent="-573088">
              <a:buSzPct val="100000"/>
              <a:buFont typeface="+mj-lt"/>
              <a:buAutoNum type="arabicPeriod"/>
            </a:pPr>
            <a:r>
              <a:rPr lang="en-US" dirty="0" smtClean="0"/>
              <a:t>Next Steps</a:t>
            </a:r>
            <a:endParaRPr lang="en-US" dirty="0"/>
          </a:p>
        </p:txBody>
      </p:sp>
    </p:spTree>
    <p:extLst>
      <p:ext uri="{BB962C8B-B14F-4D97-AF65-F5344CB8AC3E}">
        <p14:creationId xmlns:p14="http://schemas.microsoft.com/office/powerpoint/2010/main" val="27036339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731062" y="5244347"/>
            <a:ext cx="1162799" cy="102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marL="306708">
              <a:defRPr/>
            </a:pPr>
            <a:endParaRPr lang="en-US" sz="1059" b="1" dirty="0">
              <a:solidFill>
                <a:srgbClr val="FFFFFF"/>
              </a:solidFill>
            </a:endParaRPr>
          </a:p>
        </p:txBody>
      </p:sp>
      <p:sp>
        <p:nvSpPr>
          <p:cNvPr id="28" name="Oval 27"/>
          <p:cNvSpPr/>
          <p:nvPr/>
        </p:nvSpPr>
        <p:spPr>
          <a:xfrm>
            <a:off x="1366669" y="4206776"/>
            <a:ext cx="1342639" cy="7394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9" b="1" dirty="0">
                <a:solidFill>
                  <a:srgbClr val="002776"/>
                </a:solidFill>
              </a:rPr>
              <a:t>Eligibility Determination</a:t>
            </a:r>
          </a:p>
        </p:txBody>
      </p:sp>
      <p:sp>
        <p:nvSpPr>
          <p:cNvPr id="10" name="Title 2"/>
          <p:cNvSpPr txBox="1">
            <a:spLocks/>
          </p:cNvSpPr>
          <p:nvPr/>
        </p:nvSpPr>
        <p:spPr bwMode="gray">
          <a:xfrm>
            <a:off x="557214" y="398416"/>
            <a:ext cx="8027068" cy="423193"/>
          </a:xfrm>
          <a:prstGeom prst="rect">
            <a:avLst/>
          </a:prstGeom>
        </p:spPr>
        <p:txBody>
          <a:bodyPr wrap="square" lIns="0" tIns="0" rIns="0" bIns="0" anchor="t" anchorCtr="0">
            <a:spAutoFit/>
          </a:bodyPr>
          <a:lstStyle>
            <a:lvl1pPr algn="l" rtl="0" eaLnBrk="1" fontAlgn="base" hangingPunct="1">
              <a:lnSpc>
                <a:spcPts val="3343"/>
              </a:lnSpc>
              <a:spcBef>
                <a:spcPct val="0"/>
              </a:spcBef>
              <a:spcAft>
                <a:spcPct val="0"/>
              </a:spcAft>
              <a:defRPr kumimoji="0" lang="en-US" sz="22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509504" algn="l" rtl="0" eaLnBrk="1" fontAlgn="base" hangingPunct="1">
              <a:spcBef>
                <a:spcPct val="0"/>
              </a:spcBef>
              <a:spcAft>
                <a:spcPct val="0"/>
              </a:spcAft>
              <a:defRPr sz="2700" b="1">
                <a:solidFill>
                  <a:schemeClr val="accent1"/>
                </a:solidFill>
                <a:latin typeface="Arial" charset="0"/>
              </a:defRPr>
            </a:lvl6pPr>
            <a:lvl7pPr marL="1019007" algn="l" rtl="0" eaLnBrk="1" fontAlgn="base" hangingPunct="1">
              <a:spcBef>
                <a:spcPct val="0"/>
              </a:spcBef>
              <a:spcAft>
                <a:spcPct val="0"/>
              </a:spcAft>
              <a:defRPr sz="2700" b="1">
                <a:solidFill>
                  <a:schemeClr val="accent1"/>
                </a:solidFill>
                <a:latin typeface="Arial" charset="0"/>
              </a:defRPr>
            </a:lvl7pPr>
            <a:lvl8pPr marL="1528511" algn="l" rtl="0" eaLnBrk="1" fontAlgn="base" hangingPunct="1">
              <a:spcBef>
                <a:spcPct val="0"/>
              </a:spcBef>
              <a:spcAft>
                <a:spcPct val="0"/>
              </a:spcAft>
              <a:defRPr sz="2700" b="1">
                <a:solidFill>
                  <a:schemeClr val="accent1"/>
                </a:solidFill>
                <a:latin typeface="Arial" charset="0"/>
              </a:defRPr>
            </a:lvl8pPr>
            <a:lvl9pPr marL="2038015" algn="l" rtl="0" eaLnBrk="1" fontAlgn="base" hangingPunct="1">
              <a:spcBef>
                <a:spcPct val="0"/>
              </a:spcBef>
              <a:spcAft>
                <a:spcPct val="0"/>
              </a:spcAft>
              <a:defRPr sz="2700" b="1">
                <a:solidFill>
                  <a:schemeClr val="accent1"/>
                </a:solidFill>
                <a:latin typeface="Arial" charset="0"/>
              </a:defRPr>
            </a:lvl9pPr>
          </a:lstStyle>
          <a:p>
            <a:r>
              <a:rPr sz="1941" dirty="0">
                <a:solidFill>
                  <a:srgbClr val="002776"/>
                </a:solidFill>
              </a:rPr>
              <a:t>IES and the Federally Facilitated Marketplace in Detail</a:t>
            </a:r>
          </a:p>
        </p:txBody>
      </p:sp>
      <p:cxnSp>
        <p:nvCxnSpPr>
          <p:cNvPr id="7" name="Elbow Connector 6"/>
          <p:cNvCxnSpPr>
            <a:endCxn id="31" idx="2"/>
          </p:cNvCxnSpPr>
          <p:nvPr/>
        </p:nvCxnSpPr>
        <p:spPr>
          <a:xfrm rot="16200000" flipH="1">
            <a:off x="5037794" y="3779138"/>
            <a:ext cx="1350026" cy="266162"/>
          </a:xfrm>
          <a:prstGeom prst="bent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Elbow Connector 7"/>
          <p:cNvCxnSpPr>
            <a:endCxn id="31" idx="6"/>
          </p:cNvCxnSpPr>
          <p:nvPr/>
        </p:nvCxnSpPr>
        <p:spPr>
          <a:xfrm rot="5400000">
            <a:off x="6708246" y="3707563"/>
            <a:ext cx="1359951" cy="399387"/>
          </a:xfrm>
          <a:prstGeom prst="bent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539257" y="4842551"/>
            <a:ext cx="0" cy="41834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72" idx="0"/>
          </p:cNvCxnSpPr>
          <p:nvPr/>
        </p:nvCxnSpPr>
        <p:spPr>
          <a:xfrm>
            <a:off x="6545836" y="5047606"/>
            <a:ext cx="1440610" cy="209684"/>
          </a:xfrm>
          <a:prstGeom prst="bent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 name="Picture 2" descr="C:\Users\briking\Documents\00Work\00_Marketing\Graphics\Icons\Employed mother with child_1.png"/>
          <p:cNvPicPr>
            <a:picLocks noChangeAspect="1" noChangeArrowheads="1"/>
          </p:cNvPicPr>
          <p:nvPr/>
        </p:nvPicPr>
        <p:blipFill rotWithShape="1">
          <a:blip r:embed="rId3" cstate="print"/>
          <a:srcRect b="16637"/>
          <a:stretch/>
        </p:blipFill>
        <p:spPr bwMode="auto">
          <a:xfrm>
            <a:off x="4199900" y="1220103"/>
            <a:ext cx="743638" cy="754169"/>
          </a:xfrm>
          <a:prstGeom prst="rect">
            <a:avLst/>
          </a:prstGeom>
          <a:noFill/>
          <a:ln w="9525">
            <a:noFill/>
            <a:miter lim="800000"/>
            <a:headEnd/>
            <a:tailEnd/>
          </a:ln>
        </p:spPr>
      </p:pic>
      <p:sp>
        <p:nvSpPr>
          <p:cNvPr id="13" name="Rectangle 12"/>
          <p:cNvSpPr/>
          <p:nvPr/>
        </p:nvSpPr>
        <p:spPr>
          <a:xfrm>
            <a:off x="5490600" y="1929808"/>
            <a:ext cx="2097313" cy="537773"/>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88" dirty="0">
              <a:solidFill>
                <a:srgbClr val="FFFFFF"/>
              </a:solidFill>
            </a:endParaRPr>
          </a:p>
        </p:txBody>
      </p:sp>
      <p:cxnSp>
        <p:nvCxnSpPr>
          <p:cNvPr id="14" name="Elbow Connector 13"/>
          <p:cNvCxnSpPr>
            <a:stCxn id="12" idx="1"/>
            <a:endCxn id="20" idx="0"/>
          </p:cNvCxnSpPr>
          <p:nvPr/>
        </p:nvCxnSpPr>
        <p:spPr>
          <a:xfrm rot="10800000" flipV="1">
            <a:off x="2041220" y="1597187"/>
            <a:ext cx="2158681" cy="332621"/>
          </a:xfrm>
          <a:prstGeom prst="bent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 idx="3"/>
            <a:endCxn id="13" idx="0"/>
          </p:cNvCxnSpPr>
          <p:nvPr/>
        </p:nvCxnSpPr>
        <p:spPr>
          <a:xfrm>
            <a:off x="4943538" y="1597188"/>
            <a:ext cx="1595719" cy="332621"/>
          </a:xfrm>
          <a:prstGeom prst="bent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2" idx="3"/>
            <a:endCxn id="29" idx="1"/>
          </p:cNvCxnSpPr>
          <p:nvPr/>
        </p:nvCxnSpPr>
        <p:spPr>
          <a:xfrm flipV="1">
            <a:off x="3089875" y="3140613"/>
            <a:ext cx="2400726" cy="116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0" idx="2"/>
            <a:endCxn id="52" idx="0"/>
          </p:cNvCxnSpPr>
          <p:nvPr/>
        </p:nvCxnSpPr>
        <p:spPr>
          <a:xfrm>
            <a:off x="2041218" y="2467581"/>
            <a:ext cx="0" cy="448644"/>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 name="Picture 2" descr="C:\Users\briking\Documents\00Work\00_Marketing\Graphics\Icons\Data file_1.png"/>
          <p:cNvPicPr>
            <a:picLocks noChangeAspect="1" noChangeArrowheads="1"/>
          </p:cNvPicPr>
          <p:nvPr/>
        </p:nvPicPr>
        <p:blipFill>
          <a:blip r:embed="rId4" cstate="print"/>
          <a:srcRect/>
          <a:stretch>
            <a:fillRect/>
          </a:stretch>
        </p:blipFill>
        <p:spPr bwMode="auto">
          <a:xfrm>
            <a:off x="4427914" y="2921704"/>
            <a:ext cx="416829" cy="480382"/>
          </a:xfrm>
          <a:prstGeom prst="rect">
            <a:avLst/>
          </a:prstGeom>
          <a:noFill/>
          <a:ln w="9525">
            <a:noFill/>
            <a:miter lim="800000"/>
            <a:headEnd/>
            <a:tailEnd/>
          </a:ln>
        </p:spPr>
      </p:pic>
      <p:sp>
        <p:nvSpPr>
          <p:cNvPr id="20" name="Rectangle 19"/>
          <p:cNvSpPr/>
          <p:nvPr/>
        </p:nvSpPr>
        <p:spPr>
          <a:xfrm>
            <a:off x="992562" y="1929808"/>
            <a:ext cx="2097313" cy="537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3342" algn="ctr">
              <a:defRPr/>
            </a:pPr>
            <a:r>
              <a:rPr lang="en-US" sz="1059" b="1" dirty="0">
                <a:solidFill>
                  <a:srgbClr val="FFFFFF"/>
                </a:solidFill>
              </a:rPr>
              <a:t>Federal  Health Benefits Marketplace</a:t>
            </a:r>
          </a:p>
        </p:txBody>
      </p:sp>
      <p:grpSp>
        <p:nvGrpSpPr>
          <p:cNvPr id="21" name="Group 20"/>
          <p:cNvGrpSpPr/>
          <p:nvPr/>
        </p:nvGrpSpPr>
        <p:grpSpPr>
          <a:xfrm>
            <a:off x="992562" y="2916225"/>
            <a:ext cx="2097313" cy="451098"/>
            <a:chOff x="2214436" y="4293923"/>
            <a:chExt cx="2377440" cy="511349"/>
          </a:xfrm>
        </p:grpSpPr>
        <p:sp>
          <p:nvSpPr>
            <p:cNvPr id="52" name="Rectangle 51"/>
            <p:cNvSpPr/>
            <p:nvPr/>
          </p:nvSpPr>
          <p:spPr>
            <a:xfrm>
              <a:off x="2214436" y="4293923"/>
              <a:ext cx="2377440" cy="5113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marL="306708" algn="ctr">
                <a:defRPr/>
              </a:pPr>
              <a:r>
                <a:rPr lang="en-US" sz="1059" b="1" dirty="0">
                  <a:solidFill>
                    <a:srgbClr val="FFFFFF"/>
                  </a:solidFill>
                </a:rPr>
                <a:t>Assess Medicaid/CHIP Eligibility</a:t>
              </a:r>
            </a:p>
          </p:txBody>
        </p:sp>
        <p:pic>
          <p:nvPicPr>
            <p:cNvPr id="53" name="Picture 4" descr="C:\Temp\icons\_Iconography\magnifying glass 10_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700" y="4385293"/>
              <a:ext cx="355600" cy="355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992562" y="3628485"/>
            <a:ext cx="2097313" cy="402670"/>
            <a:chOff x="2208215" y="4946843"/>
            <a:chExt cx="2377440" cy="456453"/>
          </a:xfrm>
        </p:grpSpPr>
        <p:sp>
          <p:nvSpPr>
            <p:cNvPr id="46" name="Rectangle 45"/>
            <p:cNvSpPr/>
            <p:nvPr/>
          </p:nvSpPr>
          <p:spPr>
            <a:xfrm>
              <a:off x="2208215" y="4946843"/>
              <a:ext cx="2377440" cy="456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marL="306708" algn="ctr">
                <a:defRPr/>
              </a:pPr>
              <a:r>
                <a:rPr lang="en-US" sz="1059" b="1" dirty="0">
                  <a:solidFill>
                    <a:srgbClr val="FFFFFF"/>
                  </a:solidFill>
                </a:rPr>
                <a:t>Application for Subsidies</a:t>
              </a:r>
            </a:p>
          </p:txBody>
        </p:sp>
        <p:pic>
          <p:nvPicPr>
            <p:cNvPr id="47" name="Picture 2" descr="C:\Temp\icons\_Iconography\clipboard 04_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7913" y="4996761"/>
              <a:ext cx="261071" cy="35661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5" name="Straight Connector 24"/>
          <p:cNvCxnSpPr>
            <a:endCxn id="46" idx="0"/>
          </p:cNvCxnSpPr>
          <p:nvPr/>
        </p:nvCxnSpPr>
        <p:spPr>
          <a:xfrm>
            <a:off x="2041218" y="3283296"/>
            <a:ext cx="0" cy="345189"/>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6" idx="2"/>
            <a:endCxn id="28" idx="0"/>
          </p:cNvCxnSpPr>
          <p:nvPr/>
        </p:nvCxnSpPr>
        <p:spPr>
          <a:xfrm flipH="1">
            <a:off x="2037989" y="4031156"/>
            <a:ext cx="3230" cy="175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90600" y="2938948"/>
            <a:ext cx="2097313" cy="40332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50689" algn="ctr">
              <a:defRPr/>
            </a:pPr>
            <a:r>
              <a:rPr lang="en-US" sz="1059" b="1" dirty="0">
                <a:solidFill>
                  <a:srgbClr val="FFFFFF"/>
                </a:solidFill>
              </a:rPr>
              <a:t>Application available in IES office Inbox</a:t>
            </a:r>
          </a:p>
        </p:txBody>
      </p:sp>
      <p:cxnSp>
        <p:nvCxnSpPr>
          <p:cNvPr id="30" name="Straight Connector 29"/>
          <p:cNvCxnSpPr>
            <a:stCxn id="13" idx="2"/>
            <a:endCxn id="29" idx="0"/>
          </p:cNvCxnSpPr>
          <p:nvPr/>
        </p:nvCxnSpPr>
        <p:spPr>
          <a:xfrm>
            <a:off x="6539257" y="2467581"/>
            <a:ext cx="0" cy="471367"/>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845888" y="4217513"/>
            <a:ext cx="1342639" cy="739437"/>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9" b="1" dirty="0">
                <a:solidFill>
                  <a:srgbClr val="FFFFFF"/>
                </a:solidFill>
              </a:rPr>
              <a:t>Eligibility Determination</a:t>
            </a:r>
          </a:p>
        </p:txBody>
      </p:sp>
      <p:pic>
        <p:nvPicPr>
          <p:cNvPr id="32" name="Picture 6" descr="C:\Temp\icons\_Iconography\clipboard 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3200" y="2995353"/>
            <a:ext cx="230310" cy="314597"/>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p:cNvSpPr/>
          <p:nvPr/>
        </p:nvSpPr>
        <p:spPr>
          <a:xfrm>
            <a:off x="1077677" y="1997590"/>
            <a:ext cx="402209" cy="402209"/>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9" b="1" dirty="0">
                <a:solidFill>
                  <a:srgbClr val="002776"/>
                </a:solidFill>
              </a:rPr>
              <a:t>HIX</a:t>
            </a:r>
          </a:p>
        </p:txBody>
      </p:sp>
      <p:cxnSp>
        <p:nvCxnSpPr>
          <p:cNvPr id="38" name="Elbow Connector 37"/>
          <p:cNvCxnSpPr>
            <a:stCxn id="68" idx="1"/>
            <a:endCxn id="46" idx="3"/>
          </p:cNvCxnSpPr>
          <p:nvPr/>
        </p:nvCxnSpPr>
        <p:spPr>
          <a:xfrm rot="10800000">
            <a:off x="3089875" y="3829820"/>
            <a:ext cx="1656653" cy="199510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873280" y="3587894"/>
            <a:ext cx="1646871" cy="618881"/>
          </a:xfrm>
          <a:prstGeom prst="rect">
            <a:avLst/>
          </a:prstGeom>
          <a:solidFill>
            <a:schemeClr val="bg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4325" algn="ctr">
              <a:defRPr/>
            </a:pPr>
            <a:endParaRPr lang="en-US" sz="1059" b="1" dirty="0">
              <a:solidFill>
                <a:srgbClr val="002776"/>
              </a:solidFill>
            </a:endParaRPr>
          </a:p>
        </p:txBody>
      </p:sp>
      <p:sp>
        <p:nvSpPr>
          <p:cNvPr id="42" name="Rectangle 41"/>
          <p:cNvSpPr/>
          <p:nvPr/>
        </p:nvSpPr>
        <p:spPr>
          <a:xfrm>
            <a:off x="4817896" y="3607332"/>
            <a:ext cx="1391531" cy="618881"/>
          </a:xfrm>
          <a:prstGeom prst="rect">
            <a:avLst/>
          </a:prstGeom>
          <a:solidFill>
            <a:schemeClr val="bg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57421" algn="ctr">
              <a:defRPr/>
            </a:pPr>
            <a:r>
              <a:rPr lang="en-US" sz="1059" b="1" dirty="0">
                <a:solidFill>
                  <a:srgbClr val="002776"/>
                </a:solidFill>
              </a:rPr>
              <a:t>Worker processes application</a:t>
            </a:r>
          </a:p>
        </p:txBody>
      </p:sp>
      <p:sp>
        <p:nvSpPr>
          <p:cNvPr id="43" name="TextBox 42"/>
          <p:cNvSpPr txBox="1"/>
          <p:nvPr/>
        </p:nvSpPr>
        <p:spPr>
          <a:xfrm>
            <a:off x="892109" y="5589584"/>
            <a:ext cx="887300" cy="241605"/>
          </a:xfrm>
          <a:prstGeom prst="rect">
            <a:avLst/>
          </a:prstGeom>
          <a:noFill/>
        </p:spPr>
        <p:txBody>
          <a:bodyPr wrap="square" rtlCol="0">
            <a:spAutoFit/>
          </a:bodyPr>
          <a:lstStyle/>
          <a:p>
            <a:pPr algn="ctr"/>
            <a:r>
              <a:rPr lang="en-US" sz="970" b="1" dirty="0">
                <a:solidFill>
                  <a:srgbClr val="FFFFFF"/>
                </a:solidFill>
              </a:rPr>
              <a:t>Ineligible</a:t>
            </a:r>
          </a:p>
        </p:txBody>
      </p:sp>
      <p:sp>
        <p:nvSpPr>
          <p:cNvPr id="55" name="TextBox 54"/>
          <p:cNvSpPr txBox="1"/>
          <p:nvPr/>
        </p:nvSpPr>
        <p:spPr>
          <a:xfrm>
            <a:off x="3150181" y="2838563"/>
            <a:ext cx="768020" cy="309637"/>
          </a:xfrm>
          <a:prstGeom prst="rect">
            <a:avLst/>
          </a:prstGeom>
          <a:noFill/>
        </p:spPr>
        <p:txBody>
          <a:bodyPr wrap="square" rtlCol="0">
            <a:spAutoFit/>
          </a:bodyPr>
          <a:lstStyle/>
          <a:p>
            <a:r>
              <a:rPr lang="en-US" sz="1412" dirty="0">
                <a:solidFill>
                  <a:srgbClr val="002776"/>
                </a:solidFill>
              </a:rPr>
              <a:t>Eligible</a:t>
            </a:r>
          </a:p>
        </p:txBody>
      </p:sp>
      <p:sp>
        <p:nvSpPr>
          <p:cNvPr id="56" name="TextBox 55"/>
          <p:cNvSpPr txBox="1"/>
          <p:nvPr/>
        </p:nvSpPr>
        <p:spPr>
          <a:xfrm>
            <a:off x="339914" y="3342278"/>
            <a:ext cx="1229864" cy="309637"/>
          </a:xfrm>
          <a:prstGeom prst="rect">
            <a:avLst/>
          </a:prstGeom>
          <a:noFill/>
        </p:spPr>
        <p:txBody>
          <a:bodyPr wrap="square" rtlCol="0">
            <a:spAutoFit/>
          </a:bodyPr>
          <a:lstStyle/>
          <a:p>
            <a:r>
              <a:rPr lang="en-US" sz="1412" dirty="0">
                <a:solidFill>
                  <a:srgbClr val="002776"/>
                </a:solidFill>
              </a:rPr>
              <a:t>Ineligible</a:t>
            </a:r>
          </a:p>
        </p:txBody>
      </p:sp>
      <p:sp>
        <p:nvSpPr>
          <p:cNvPr id="64" name="TextBox 63"/>
          <p:cNvSpPr txBox="1"/>
          <p:nvPr/>
        </p:nvSpPr>
        <p:spPr>
          <a:xfrm>
            <a:off x="6871005" y="3635329"/>
            <a:ext cx="1637784" cy="540148"/>
          </a:xfrm>
          <a:prstGeom prst="rect">
            <a:avLst/>
          </a:prstGeom>
          <a:noFill/>
        </p:spPr>
        <p:txBody>
          <a:bodyPr wrap="square" rtlCol="0">
            <a:spAutoFit/>
          </a:bodyPr>
          <a:lstStyle/>
          <a:p>
            <a:pPr algn="ctr"/>
            <a:r>
              <a:rPr lang="en-US" sz="970" b="1" dirty="0">
                <a:solidFill>
                  <a:srgbClr val="002776"/>
                </a:solidFill>
              </a:rPr>
              <a:t>IES processes FFM application if predefined criteria are met</a:t>
            </a:r>
          </a:p>
        </p:txBody>
      </p:sp>
      <p:sp>
        <p:nvSpPr>
          <p:cNvPr id="68" name="Rectangle 67"/>
          <p:cNvSpPr/>
          <p:nvPr/>
        </p:nvSpPr>
        <p:spPr>
          <a:xfrm>
            <a:off x="4746528" y="5257290"/>
            <a:ext cx="1162799" cy="1135266"/>
          </a:xfrm>
          <a:prstGeom prst="rect">
            <a:avLst/>
          </a:prstGeom>
          <a:ln/>
        </p:spPr>
        <p:style>
          <a:lnRef idx="2">
            <a:schemeClr val="accent5"/>
          </a:lnRef>
          <a:fillRef idx="1">
            <a:schemeClr val="lt1"/>
          </a:fillRef>
          <a:effectRef idx="0">
            <a:schemeClr val="accent5"/>
          </a:effectRef>
          <a:fontRef idx="minor">
            <a:schemeClr val="dk1"/>
          </a:fontRef>
        </p:style>
        <p:txBody>
          <a:bodyPr lIns="40333" rIns="40333" anchor="ctr"/>
          <a:lstStyle/>
          <a:p>
            <a:pPr marL="306708">
              <a:defRPr/>
            </a:pPr>
            <a:endParaRPr lang="en-US" sz="1059" b="1" dirty="0">
              <a:solidFill>
                <a:srgbClr val="002776"/>
              </a:solidFill>
            </a:endParaRPr>
          </a:p>
        </p:txBody>
      </p:sp>
      <p:sp>
        <p:nvSpPr>
          <p:cNvPr id="69" name="TextBox 68"/>
          <p:cNvSpPr txBox="1"/>
          <p:nvPr/>
        </p:nvSpPr>
        <p:spPr>
          <a:xfrm>
            <a:off x="4743278" y="5347235"/>
            <a:ext cx="1124659" cy="1044901"/>
          </a:xfrm>
          <a:prstGeom prst="rect">
            <a:avLst/>
          </a:prstGeom>
          <a:noFill/>
        </p:spPr>
        <p:txBody>
          <a:bodyPr wrap="square" lIns="0" tIns="0" rIns="0" bIns="0" rtlCol="0">
            <a:spAutoFit/>
          </a:bodyPr>
          <a:lstStyle/>
          <a:p>
            <a:pPr marL="57421" algn="ctr">
              <a:defRPr/>
            </a:pPr>
            <a:r>
              <a:rPr lang="en-US" sz="970" b="1" dirty="0">
                <a:solidFill>
                  <a:srgbClr val="002776"/>
                </a:solidFill>
              </a:rPr>
              <a:t>If financially ineligible for Medicaid/CHIP, but potentially eligible for subsidies, refer to FFM </a:t>
            </a:r>
          </a:p>
        </p:txBody>
      </p:sp>
      <p:grpSp>
        <p:nvGrpSpPr>
          <p:cNvPr id="77" name="Group 76"/>
          <p:cNvGrpSpPr/>
          <p:nvPr/>
        </p:nvGrpSpPr>
        <p:grpSpPr>
          <a:xfrm>
            <a:off x="7329423" y="5257290"/>
            <a:ext cx="1264882" cy="1135266"/>
            <a:chOff x="4983156" y="6128475"/>
            <a:chExt cx="1433826" cy="456453"/>
          </a:xfrm>
        </p:grpSpPr>
        <p:sp>
          <p:nvSpPr>
            <p:cNvPr id="72" name="Rectangle 71"/>
            <p:cNvSpPr/>
            <p:nvPr/>
          </p:nvSpPr>
          <p:spPr>
            <a:xfrm>
              <a:off x="5068881" y="6128475"/>
              <a:ext cx="1318108" cy="456453"/>
            </a:xfrm>
            <a:prstGeom prst="rect">
              <a:avLst/>
            </a:prstGeom>
            <a:ln/>
          </p:spPr>
          <p:style>
            <a:lnRef idx="2">
              <a:schemeClr val="accent5"/>
            </a:lnRef>
            <a:fillRef idx="1">
              <a:schemeClr val="lt1"/>
            </a:fillRef>
            <a:effectRef idx="0">
              <a:schemeClr val="accent5"/>
            </a:effectRef>
            <a:fontRef idx="minor">
              <a:schemeClr val="dk1"/>
            </a:fontRef>
          </p:style>
          <p:txBody>
            <a:bodyPr lIns="40333" rIns="40333" anchor="ctr"/>
            <a:lstStyle/>
            <a:p>
              <a:pPr marL="306708">
                <a:defRPr/>
              </a:pPr>
              <a:endParaRPr lang="en-US" sz="1059" b="1" dirty="0">
                <a:solidFill>
                  <a:srgbClr val="002776"/>
                </a:solidFill>
              </a:endParaRPr>
            </a:p>
          </p:txBody>
        </p:sp>
        <p:sp>
          <p:nvSpPr>
            <p:cNvPr id="73" name="TextBox 72"/>
            <p:cNvSpPr txBox="1"/>
            <p:nvPr/>
          </p:nvSpPr>
          <p:spPr>
            <a:xfrm>
              <a:off x="4983156" y="6243574"/>
              <a:ext cx="1433826" cy="120034"/>
            </a:xfrm>
            <a:prstGeom prst="rect">
              <a:avLst/>
            </a:prstGeom>
            <a:noFill/>
          </p:spPr>
          <p:txBody>
            <a:bodyPr wrap="square" lIns="0" tIns="0" rIns="0" bIns="0" rtlCol="0">
              <a:spAutoFit/>
            </a:bodyPr>
            <a:lstStyle/>
            <a:p>
              <a:pPr marL="57421" algn="ctr">
                <a:defRPr/>
              </a:pPr>
              <a:r>
                <a:rPr lang="en-US" sz="970" b="1" dirty="0">
                  <a:solidFill>
                    <a:srgbClr val="002776"/>
                  </a:solidFill>
                </a:rPr>
                <a:t>If eligible, enroll in Medicaid/CHIP</a:t>
              </a:r>
            </a:p>
          </p:txBody>
        </p:sp>
      </p:grpSp>
      <p:grpSp>
        <p:nvGrpSpPr>
          <p:cNvPr id="78" name="Group 77"/>
          <p:cNvGrpSpPr/>
          <p:nvPr/>
        </p:nvGrpSpPr>
        <p:grpSpPr>
          <a:xfrm>
            <a:off x="6068192" y="5257290"/>
            <a:ext cx="1162799" cy="1135265"/>
            <a:chOff x="5339165" y="6708007"/>
            <a:chExt cx="1318108" cy="456453"/>
          </a:xfrm>
        </p:grpSpPr>
        <p:sp>
          <p:nvSpPr>
            <p:cNvPr id="74" name="Rectangle 73"/>
            <p:cNvSpPr/>
            <p:nvPr/>
          </p:nvSpPr>
          <p:spPr>
            <a:xfrm>
              <a:off x="5339165" y="6708007"/>
              <a:ext cx="1318108" cy="456453"/>
            </a:xfrm>
            <a:prstGeom prst="rect">
              <a:avLst/>
            </a:prstGeom>
            <a:ln/>
          </p:spPr>
          <p:style>
            <a:lnRef idx="2">
              <a:schemeClr val="accent5"/>
            </a:lnRef>
            <a:fillRef idx="1">
              <a:schemeClr val="lt1"/>
            </a:fillRef>
            <a:effectRef idx="0">
              <a:schemeClr val="accent5"/>
            </a:effectRef>
            <a:fontRef idx="minor">
              <a:schemeClr val="dk1"/>
            </a:fontRef>
          </p:style>
          <p:txBody>
            <a:bodyPr lIns="40333" rIns="40333" anchor="ctr"/>
            <a:lstStyle/>
            <a:p>
              <a:pPr marL="306708">
                <a:defRPr/>
              </a:pPr>
              <a:endParaRPr lang="en-US" sz="1059" b="1" dirty="0">
                <a:solidFill>
                  <a:srgbClr val="002776"/>
                </a:solidFill>
              </a:endParaRPr>
            </a:p>
          </p:txBody>
        </p:sp>
        <p:sp>
          <p:nvSpPr>
            <p:cNvPr id="75" name="TextBox 74"/>
            <p:cNvSpPr txBox="1"/>
            <p:nvPr/>
          </p:nvSpPr>
          <p:spPr>
            <a:xfrm>
              <a:off x="5339165" y="6881443"/>
              <a:ext cx="1318108" cy="60017"/>
            </a:xfrm>
            <a:prstGeom prst="rect">
              <a:avLst/>
            </a:prstGeom>
            <a:noFill/>
          </p:spPr>
          <p:txBody>
            <a:bodyPr wrap="square" lIns="0" tIns="0" rIns="0" bIns="0" rtlCol="0">
              <a:spAutoFit/>
            </a:bodyPr>
            <a:lstStyle/>
            <a:p>
              <a:pPr marL="57421" algn="ctr">
                <a:defRPr/>
              </a:pPr>
              <a:r>
                <a:rPr lang="en-US" sz="970" b="1" dirty="0">
                  <a:solidFill>
                    <a:srgbClr val="002776"/>
                  </a:solidFill>
                </a:rPr>
                <a:t>Ineligible</a:t>
              </a:r>
            </a:p>
          </p:txBody>
        </p:sp>
      </p:grpSp>
      <p:grpSp>
        <p:nvGrpSpPr>
          <p:cNvPr id="81" name="Group 80"/>
          <p:cNvGrpSpPr/>
          <p:nvPr/>
        </p:nvGrpSpPr>
        <p:grpSpPr>
          <a:xfrm>
            <a:off x="2145782" y="5237818"/>
            <a:ext cx="1162799" cy="1024457"/>
            <a:chOff x="741279" y="6683868"/>
            <a:chExt cx="1318108" cy="456453"/>
          </a:xfrm>
        </p:grpSpPr>
        <p:sp>
          <p:nvSpPr>
            <p:cNvPr id="79" name="Rectangle 78"/>
            <p:cNvSpPr/>
            <p:nvPr/>
          </p:nvSpPr>
          <p:spPr>
            <a:xfrm>
              <a:off x="741279" y="6683868"/>
              <a:ext cx="1318108" cy="456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333" rIns="40333" anchor="ctr"/>
            <a:lstStyle/>
            <a:p>
              <a:pPr marL="306708">
                <a:defRPr/>
              </a:pPr>
              <a:endParaRPr lang="en-US" sz="1059" b="1" dirty="0">
                <a:solidFill>
                  <a:srgbClr val="FFFFFF"/>
                </a:solidFill>
              </a:endParaRPr>
            </a:p>
          </p:txBody>
        </p:sp>
        <p:sp>
          <p:nvSpPr>
            <p:cNvPr id="80" name="TextBox 79"/>
            <p:cNvSpPr txBox="1"/>
            <p:nvPr/>
          </p:nvSpPr>
          <p:spPr>
            <a:xfrm>
              <a:off x="741279" y="6818863"/>
              <a:ext cx="1318108" cy="199527"/>
            </a:xfrm>
            <a:prstGeom prst="rect">
              <a:avLst/>
            </a:prstGeom>
            <a:noFill/>
          </p:spPr>
          <p:txBody>
            <a:bodyPr wrap="square" lIns="0" tIns="0" rIns="0" bIns="0" rtlCol="0">
              <a:spAutoFit/>
            </a:bodyPr>
            <a:lstStyle/>
            <a:p>
              <a:pPr algn="ctr"/>
              <a:r>
                <a:rPr lang="en-US" sz="970" b="1" dirty="0">
                  <a:solidFill>
                    <a:srgbClr val="FFFFFF"/>
                  </a:solidFill>
                </a:rPr>
                <a:t>If eligible, select Health Plan and enroll</a:t>
              </a:r>
            </a:p>
          </p:txBody>
        </p:sp>
      </p:grpSp>
      <p:cxnSp>
        <p:nvCxnSpPr>
          <p:cNvPr id="85" name="Elbow Connector 84"/>
          <p:cNvCxnSpPr>
            <a:endCxn id="68" idx="0"/>
          </p:cNvCxnSpPr>
          <p:nvPr/>
        </p:nvCxnSpPr>
        <p:spPr>
          <a:xfrm rot="10800000" flipV="1">
            <a:off x="5327929" y="5047608"/>
            <a:ext cx="1217911" cy="209682"/>
          </a:xfrm>
          <a:prstGeom prst="bent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28" idx="4"/>
            <a:endCxn id="79" idx="0"/>
          </p:cNvCxnSpPr>
          <p:nvPr/>
        </p:nvCxnSpPr>
        <p:spPr>
          <a:xfrm rot="16200000" flipH="1">
            <a:off x="2236782" y="4747419"/>
            <a:ext cx="291606" cy="689193"/>
          </a:xfrm>
          <a:prstGeom prst="bentConnector3">
            <a:avLst>
              <a:gd name="adj1" fmla="val 38474"/>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1312461" y="5056010"/>
            <a:ext cx="728758" cy="196740"/>
          </a:xfrm>
          <a:prstGeom prst="bent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61334" y="2014729"/>
            <a:ext cx="358299" cy="3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09325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5133" y="1"/>
            <a:ext cx="1464192" cy="87904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9894" tIns="44947" rIns="89894" bIns="44947" rtlCol="0" anchor="ctr"/>
          <a:lstStyle/>
          <a:p>
            <a:pPr algn="ctr"/>
            <a:endParaRPr lang="en-US" sz="2382" dirty="0"/>
          </a:p>
        </p:txBody>
      </p:sp>
      <p:sp>
        <p:nvSpPr>
          <p:cNvPr id="10" name="Title 2"/>
          <p:cNvSpPr txBox="1">
            <a:spLocks/>
          </p:cNvSpPr>
          <p:nvPr/>
        </p:nvSpPr>
        <p:spPr bwMode="gray">
          <a:xfrm>
            <a:off x="288717" y="455851"/>
            <a:ext cx="2204283" cy="423193"/>
          </a:xfrm>
          <a:prstGeom prst="rect">
            <a:avLst/>
          </a:prstGeom>
        </p:spPr>
        <p:txBody>
          <a:bodyPr wrap="square" lIns="0" tIns="0" rIns="0" bIns="0" anchor="t" anchorCtr="0">
            <a:spAutoFit/>
          </a:bodyPr>
          <a:lstStyle>
            <a:lvl1pPr algn="l" rtl="0" eaLnBrk="1" fontAlgn="base" hangingPunct="1">
              <a:lnSpc>
                <a:spcPts val="3343"/>
              </a:lnSpc>
              <a:spcBef>
                <a:spcPct val="0"/>
              </a:spcBef>
              <a:spcAft>
                <a:spcPct val="0"/>
              </a:spcAft>
              <a:defRPr kumimoji="0" lang="en-US" sz="22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509504" algn="l" rtl="0" eaLnBrk="1" fontAlgn="base" hangingPunct="1">
              <a:spcBef>
                <a:spcPct val="0"/>
              </a:spcBef>
              <a:spcAft>
                <a:spcPct val="0"/>
              </a:spcAft>
              <a:defRPr sz="2700" b="1">
                <a:solidFill>
                  <a:schemeClr val="accent1"/>
                </a:solidFill>
                <a:latin typeface="Arial" charset="0"/>
              </a:defRPr>
            </a:lvl6pPr>
            <a:lvl7pPr marL="1019007" algn="l" rtl="0" eaLnBrk="1" fontAlgn="base" hangingPunct="1">
              <a:spcBef>
                <a:spcPct val="0"/>
              </a:spcBef>
              <a:spcAft>
                <a:spcPct val="0"/>
              </a:spcAft>
              <a:defRPr sz="2700" b="1">
                <a:solidFill>
                  <a:schemeClr val="accent1"/>
                </a:solidFill>
                <a:latin typeface="Arial" charset="0"/>
              </a:defRPr>
            </a:lvl7pPr>
            <a:lvl8pPr marL="1528511" algn="l" rtl="0" eaLnBrk="1" fontAlgn="base" hangingPunct="1">
              <a:spcBef>
                <a:spcPct val="0"/>
              </a:spcBef>
              <a:spcAft>
                <a:spcPct val="0"/>
              </a:spcAft>
              <a:defRPr sz="2700" b="1">
                <a:solidFill>
                  <a:schemeClr val="accent1"/>
                </a:solidFill>
                <a:latin typeface="Arial" charset="0"/>
              </a:defRPr>
            </a:lvl8pPr>
            <a:lvl9pPr marL="2038015" algn="l" rtl="0" eaLnBrk="1" fontAlgn="base" hangingPunct="1">
              <a:spcBef>
                <a:spcPct val="0"/>
              </a:spcBef>
              <a:spcAft>
                <a:spcPct val="0"/>
              </a:spcAft>
              <a:defRPr sz="2700" b="1">
                <a:solidFill>
                  <a:schemeClr val="accent1"/>
                </a:solidFill>
                <a:latin typeface="Arial" charset="0"/>
              </a:defRPr>
            </a:lvl9pPr>
          </a:lstStyle>
          <a:p>
            <a:r>
              <a:rPr sz="1941" dirty="0">
                <a:solidFill>
                  <a:srgbClr val="002776"/>
                </a:solidFill>
              </a:rPr>
              <a:t>Project Timeline</a:t>
            </a:r>
          </a:p>
        </p:txBody>
      </p:sp>
      <p:pic>
        <p:nvPicPr>
          <p:cNvPr id="2050" name="Picture 5"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16" y="1416880"/>
            <a:ext cx="8504871" cy="33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863679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46408" y="403330"/>
            <a:ext cx="8027068" cy="373329"/>
          </a:xfrm>
        </p:spPr>
        <p:txBody>
          <a:bodyPr/>
          <a:lstStyle/>
          <a:p>
            <a:r>
              <a:rPr lang="en-US" dirty="0" smtClean="0">
                <a:solidFill>
                  <a:srgbClr val="002776"/>
                </a:solidFill>
              </a:rPr>
              <a:t>Implementation 1 Overview</a:t>
            </a:r>
            <a:endParaRPr lang="en-US" dirty="0">
              <a:solidFill>
                <a:srgbClr val="002776"/>
              </a:solidFill>
            </a:endParaRPr>
          </a:p>
        </p:txBody>
      </p:sp>
      <p:graphicFrame>
        <p:nvGraphicFramePr>
          <p:cNvPr id="5" name="Table 4"/>
          <p:cNvGraphicFramePr>
            <a:graphicFrameLocks noGrp="1"/>
          </p:cNvGraphicFramePr>
          <p:nvPr>
            <p:extLst/>
          </p:nvPr>
        </p:nvGraphicFramePr>
        <p:xfrm>
          <a:off x="386257" y="917160"/>
          <a:ext cx="8457314" cy="5060955"/>
        </p:xfrm>
        <a:graphic>
          <a:graphicData uri="http://schemas.openxmlformats.org/drawingml/2006/table">
            <a:tbl>
              <a:tblPr firstRow="1" bandRow="1">
                <a:tableStyleId>{5C22544A-7EE6-4342-B048-85BDC9FD1C3A}</a:tableStyleId>
              </a:tblPr>
              <a:tblGrid>
                <a:gridCol w="4228657"/>
                <a:gridCol w="4228657"/>
              </a:tblGrid>
              <a:tr h="2706035">
                <a:tc>
                  <a:txBody>
                    <a:bodyPr/>
                    <a:lstStyle/>
                    <a:p>
                      <a:pPr marL="201168" marR="0" lvl="3" indent="-203200" algn="l" defTabSz="1019175" rtl="0" eaLnBrk="1" fontAlgn="base" latinLnBrk="0" hangingPunct="1">
                        <a:lnSpc>
                          <a:spcPct val="106000"/>
                        </a:lnSpc>
                        <a:spcBef>
                          <a:spcPct val="0"/>
                        </a:spcBef>
                        <a:spcAft>
                          <a:spcPts val="300"/>
                        </a:spcAft>
                        <a:buClr>
                          <a:srgbClr val="002776"/>
                        </a:buClr>
                        <a:buSzPct val="80000"/>
                        <a:buFontTx/>
                        <a:buNone/>
                        <a:tabLst/>
                        <a:defRPr/>
                      </a:pPr>
                      <a:r>
                        <a:rPr kumimoji="0" lang="en-US" sz="1100" b="1" i="0" u="none" strike="noStrike" kern="1200" cap="none" spc="0" normalizeH="0" baseline="0" noProof="0" dirty="0" smtClean="0">
                          <a:ln>
                            <a:noFill/>
                          </a:ln>
                          <a:solidFill>
                            <a:srgbClr val="00A1DE"/>
                          </a:solidFill>
                          <a:effectLst/>
                          <a:uLnTx/>
                          <a:uFillTx/>
                          <a:latin typeface="+mn-lt"/>
                          <a:ea typeface="+mn-ea"/>
                          <a:cs typeface="Arial" charset="0"/>
                        </a:rPr>
                        <a:t>Overall Project/Proposal Summary</a:t>
                      </a:r>
                      <a:r>
                        <a:rPr kumimoji="0" lang="en-US" sz="1100" b="0" i="0" u="none" strike="noStrike" kern="1200" cap="none" spc="0" normalizeH="0" baseline="0" noProof="0" dirty="0" smtClean="0">
                          <a:ln>
                            <a:noFill/>
                          </a:ln>
                          <a:solidFill>
                            <a:srgbClr val="00A1DE"/>
                          </a:solidFill>
                          <a:effectLst/>
                          <a:uLnTx/>
                          <a:uFillTx/>
                          <a:latin typeface="+mn-lt"/>
                          <a:ea typeface="+mn-ea"/>
                          <a:cs typeface="Arial" charset="0"/>
                        </a:rPr>
                        <a:t> </a:t>
                      </a:r>
                    </a:p>
                    <a:p>
                      <a:pPr marL="171450" marR="0" lvl="1" indent="-171450" algn="l" defTabSz="914400" rtl="0" eaLnBrk="1" fontAlgn="auto" latinLnBrk="0" hangingPunct="1">
                        <a:lnSpc>
                          <a:spcPct val="106000"/>
                        </a:lnSpc>
                        <a:spcBef>
                          <a:spcPts val="0"/>
                        </a:spcBef>
                        <a:spcAft>
                          <a:spcPts val="0"/>
                        </a:spcAft>
                        <a:buClr>
                          <a:srgbClr val="000000"/>
                        </a:buClr>
                        <a:buSzTx/>
                        <a:buFont typeface="Arial" pitchFamily="34" charset="0"/>
                        <a:buChar char="•"/>
                        <a:tabLst/>
                        <a:defRPr/>
                      </a:pPr>
                      <a:r>
                        <a:rPr kumimoji="0" lang="en-US" sz="1100" b="0" i="0" u="none" strike="noStrike" kern="1200" cap="none" spc="0" normalizeH="0" baseline="0" dirty="0" smtClean="0">
                          <a:ln>
                            <a:noFill/>
                          </a:ln>
                          <a:solidFill>
                            <a:schemeClr val="tx2"/>
                          </a:solidFill>
                          <a:effectLst/>
                          <a:uLnTx/>
                          <a:uFillTx/>
                          <a:latin typeface="Arial" charset="0"/>
                          <a:ea typeface="+mn-ea"/>
                          <a:cs typeface="Arial" charset="0"/>
                        </a:rPr>
                        <a:t>In 2012, the Illinois Department of Human Services (DHS) and Healthcare and Family Services (HFS) contracted Deloitte to build the Illinois Integrated Eligibility System (IES - worker portal) and Application for Benefits Eligibility (ABE - customer portal). IES and ABE are customized from the Michigan Bridges eligibility system to meet Illinois’ specific requirements. IES successfully went live to all 82 DHS and HFS offices (~2,700 staff) on October 1, 2013. ABE successfully went live October 1, 2013 allowing all customers, providers and community partners to apply for benefits online. </a:t>
                      </a:r>
                    </a:p>
                    <a:p>
                      <a:pPr marL="171450" marR="0" lvl="1" indent="-171450" algn="l" defTabSz="914400" rtl="0" eaLnBrk="1" fontAlgn="auto" latinLnBrk="0" hangingPunct="1">
                        <a:lnSpc>
                          <a:spcPct val="106000"/>
                        </a:lnSpc>
                        <a:spcBef>
                          <a:spcPts val="0"/>
                        </a:spcBef>
                        <a:spcAft>
                          <a:spcPts val="0"/>
                        </a:spcAft>
                        <a:buClr>
                          <a:srgbClr val="000000"/>
                        </a:buClr>
                        <a:buSzTx/>
                        <a:buFont typeface="Arial" pitchFamily="34" charset="0"/>
                        <a:buChar char="•"/>
                        <a:tabLst/>
                        <a:defRPr/>
                      </a:pPr>
                      <a:r>
                        <a:rPr kumimoji="0" lang="en-US" sz="1100" b="0" i="0" u="none" strike="noStrike" kern="1200" cap="none" spc="0" normalizeH="0" baseline="0" dirty="0" smtClean="0">
                          <a:ln>
                            <a:noFill/>
                          </a:ln>
                          <a:solidFill>
                            <a:schemeClr val="tx2"/>
                          </a:solidFill>
                          <a:effectLst/>
                          <a:uLnTx/>
                          <a:uFillTx/>
                          <a:latin typeface="Arial" charset="0"/>
                          <a:ea typeface="+mn-ea"/>
                          <a:cs typeface="Arial" charset="0"/>
                        </a:rPr>
                        <a:t>Over the lifecycle of the project, IES will replace multiple systems, meet the healthcare reform mandates, timelines and increasing program usage demands.  </a:t>
                      </a:r>
                      <a:endParaRPr kumimoji="0" lang="en-US" sz="1100" b="0" i="0" u="none" strike="noStrike" kern="1200" cap="none" spc="0" normalizeH="0" baseline="0" noProof="0" dirty="0" smtClean="0">
                        <a:ln>
                          <a:noFill/>
                        </a:ln>
                        <a:solidFill>
                          <a:schemeClr val="tx2"/>
                        </a:solidFill>
                        <a:effectLst/>
                        <a:uLnTx/>
                        <a:uFillTx/>
                        <a:latin typeface="Arial" charset="0"/>
                        <a:ea typeface="+mn-ea"/>
                        <a:cs typeface="Arial" charset="0"/>
                      </a:endParaRPr>
                    </a:p>
                  </a:txBody>
                  <a:tcPr marL="80666" marR="80666" marT="40333" marB="40333">
                    <a:lnT w="12700" cap="flat" cmpd="sng" algn="ctr">
                      <a:solidFill>
                        <a:srgbClr val="B8E3F3"/>
                      </a:solidFill>
                      <a:prstDash val="solid"/>
                      <a:round/>
                      <a:headEnd type="none" w="med" len="med"/>
                      <a:tailEnd type="none" w="med" len="med"/>
                    </a:lnT>
                    <a:lnB w="12700" cap="flat" cmpd="sng" algn="ctr">
                      <a:solidFill>
                        <a:srgbClr val="B8E3F3"/>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kumimoji="0" lang="en-US" sz="1100" b="1" i="0" u="none" strike="noStrike" kern="1200" cap="none" spc="0" normalizeH="0" baseline="0" noProof="0" dirty="0" smtClean="0">
                          <a:ln>
                            <a:noFill/>
                          </a:ln>
                          <a:solidFill>
                            <a:srgbClr val="00A1DE"/>
                          </a:solidFill>
                          <a:effectLst/>
                          <a:uLnTx/>
                          <a:uFillTx/>
                          <a:latin typeface="+mn-lt"/>
                          <a:ea typeface="+mn-ea"/>
                          <a:cs typeface="Arial" charset="0"/>
                        </a:rPr>
                        <a:t>Challenge</a:t>
                      </a:r>
                      <a:endParaRPr kumimoji="0" lang="en-AU" sz="1100" b="0" i="0" u="none" strike="noStrike" kern="1200" cap="none" spc="0" normalizeH="0" baseline="0" noProof="0" dirty="0" smtClean="0">
                        <a:ln>
                          <a:noFill/>
                        </a:ln>
                        <a:solidFill>
                          <a:srgbClr val="000000"/>
                        </a:solidFill>
                        <a:effectLst/>
                        <a:uLnTx/>
                        <a:uFillTx/>
                        <a:latin typeface="+mn-lt"/>
                        <a:ea typeface="+mn-ea"/>
                        <a:cs typeface="Arial" charset="0"/>
                      </a:endParaRPr>
                    </a:p>
                    <a:p>
                      <a:pPr marL="201168" marR="0" lvl="1" indent="-201168" algn="l" defTabSz="914400" rtl="0" eaLnBrk="1" fontAlgn="auto" latinLnBrk="0" hangingPunct="1">
                        <a:lnSpc>
                          <a:spcPct val="106000"/>
                        </a:lnSpc>
                        <a:spcBef>
                          <a:spcPts val="0"/>
                        </a:spcBef>
                        <a:spcAft>
                          <a:spcPts val="0"/>
                        </a:spcAft>
                        <a:buClrTx/>
                        <a:buSzTx/>
                        <a:buFont typeface="Arial" charset="0"/>
                        <a:buChar char="•"/>
                        <a:tabLst/>
                        <a:defRPr/>
                      </a:pPr>
                      <a:r>
                        <a:rPr kumimoji="0" lang="en-US" sz="1100" b="0" i="0" u="none" strike="noStrike" kern="1200" cap="none" spc="0" normalizeH="0" baseline="0" dirty="0" smtClean="0">
                          <a:ln>
                            <a:noFill/>
                          </a:ln>
                          <a:solidFill>
                            <a:schemeClr val="tx2"/>
                          </a:solidFill>
                          <a:effectLst/>
                          <a:uLnTx/>
                          <a:uFillTx/>
                          <a:latin typeface="+mn-lt"/>
                          <a:ea typeface="+mn-ea"/>
                          <a:cs typeface="Arial" charset="0"/>
                        </a:rPr>
                        <a:t>The State of Illinois was required, under the Affordable Care Act (ACA), to meet the requirements of ACA for real time eligibility determinations using new Modified Adjusted Gross Income (MAGI) rules, and a sophisticated integration with a yet to be developed Illinois HIX with limited workers and a very aggressive timeline to implement changing federal guidelines.  </a:t>
                      </a:r>
                    </a:p>
                    <a:p>
                      <a:pPr marL="201168" marR="0" lvl="1" indent="-201168" algn="l" defTabSz="914400" rtl="0" eaLnBrk="1" fontAlgn="auto" latinLnBrk="0" hangingPunct="1">
                        <a:lnSpc>
                          <a:spcPct val="106000"/>
                        </a:lnSpc>
                        <a:spcBef>
                          <a:spcPts val="0"/>
                        </a:spcBef>
                        <a:spcAft>
                          <a:spcPts val="0"/>
                        </a:spcAft>
                        <a:buClrTx/>
                        <a:buSzTx/>
                        <a:buFont typeface="Arial" charset="0"/>
                        <a:buChar char="•"/>
                        <a:tabLst/>
                        <a:defRPr/>
                      </a:pPr>
                      <a:r>
                        <a:rPr kumimoji="0" lang="en-US" sz="1100" b="0" i="0" u="none" strike="noStrike" kern="1200" cap="none" spc="0" normalizeH="0" baseline="0" dirty="0" smtClean="0">
                          <a:ln>
                            <a:noFill/>
                          </a:ln>
                          <a:solidFill>
                            <a:schemeClr val="tx2"/>
                          </a:solidFill>
                          <a:effectLst/>
                          <a:uLnTx/>
                          <a:uFillTx/>
                          <a:latin typeface="+mn-lt"/>
                          <a:ea typeface="+mn-ea"/>
                          <a:cs typeface="Arial" charset="0"/>
                        </a:rPr>
                        <a:t>ACA significantly increased the number of individuals Illinois needs to serve by expanding Medicaid eligibility for adults under 65 to one hundred and thirty three (133 percent) percent of the Federal Poverty Limit.   </a:t>
                      </a:r>
                    </a:p>
                  </a:txBody>
                  <a:tcPr marL="80666" marR="80666" marT="40333" marB="40333">
                    <a:lnT w="12700" cap="flat" cmpd="sng" algn="ctr">
                      <a:solidFill>
                        <a:srgbClr val="B8E3F3"/>
                      </a:solidFill>
                      <a:prstDash val="solid"/>
                      <a:round/>
                      <a:headEnd type="none" w="med" len="med"/>
                      <a:tailEnd type="none" w="med" len="med"/>
                    </a:lnT>
                    <a:lnB w="12700" cap="flat" cmpd="sng" algn="ctr">
                      <a:solidFill>
                        <a:srgbClr val="B8E3F3"/>
                      </a:solidFill>
                      <a:prstDash val="solid"/>
                      <a:round/>
                      <a:headEnd type="none" w="med" len="med"/>
                      <a:tailEnd type="none" w="med" len="med"/>
                    </a:lnB>
                    <a:solidFill>
                      <a:schemeClr val="bg1"/>
                    </a:solidFill>
                  </a:tcPr>
                </a:tc>
              </a:tr>
              <a:tr h="2354920">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kumimoji="0" lang="en-US" sz="1100" b="1" i="0" u="none" strike="noStrike" kern="1200" cap="none" spc="0" normalizeH="0" baseline="0" noProof="0" dirty="0" smtClean="0">
                          <a:ln>
                            <a:noFill/>
                          </a:ln>
                          <a:solidFill>
                            <a:srgbClr val="00A1DE"/>
                          </a:solidFill>
                          <a:effectLst/>
                          <a:uLnTx/>
                          <a:uFillTx/>
                          <a:latin typeface="+mn-lt"/>
                          <a:ea typeface="+mn-ea"/>
                          <a:cs typeface="Arial" charset="0"/>
                        </a:rPr>
                        <a:t>Approach</a:t>
                      </a:r>
                    </a:p>
                    <a:p>
                      <a:pPr marL="171450" lvl="0" indent="-171450">
                        <a:buFont typeface="Arial" panose="020B0604020202020204" pitchFamily="34" charset="0"/>
                        <a:buChar char="•"/>
                      </a:pPr>
                      <a:r>
                        <a:rPr lang="en-US" sz="1100" kern="1200" dirty="0" smtClean="0">
                          <a:solidFill>
                            <a:schemeClr val="tx2"/>
                          </a:solidFill>
                          <a:effectLst/>
                          <a:latin typeface="+mn-lt"/>
                          <a:ea typeface="+mn-ea"/>
                          <a:cs typeface="+mn-cs"/>
                        </a:rPr>
                        <a:t>Used phased approach for transferring Michigan BRIDGES</a:t>
                      </a:r>
                      <a:r>
                        <a:rPr lang="en-US" sz="1100" kern="1200" baseline="0" dirty="0" smtClean="0">
                          <a:solidFill>
                            <a:schemeClr val="tx2"/>
                          </a:solidFill>
                          <a:effectLst/>
                          <a:latin typeface="+mn-lt"/>
                          <a:ea typeface="+mn-ea"/>
                          <a:cs typeface="+mn-cs"/>
                        </a:rPr>
                        <a:t> </a:t>
                      </a:r>
                      <a:r>
                        <a:rPr lang="en-US" sz="1100" kern="1200" dirty="0" smtClean="0">
                          <a:solidFill>
                            <a:schemeClr val="tx2"/>
                          </a:solidFill>
                          <a:effectLst/>
                          <a:latin typeface="+mn-lt"/>
                          <a:ea typeface="+mn-ea"/>
                          <a:cs typeface="+mn-cs"/>
                        </a:rPr>
                        <a:t>solution  to implement IL</a:t>
                      </a:r>
                      <a:r>
                        <a:rPr lang="en-US" sz="1100" kern="1200" baseline="0" dirty="0" smtClean="0">
                          <a:solidFill>
                            <a:schemeClr val="tx2"/>
                          </a:solidFill>
                          <a:effectLst/>
                          <a:latin typeface="+mn-lt"/>
                          <a:ea typeface="+mn-ea"/>
                          <a:cs typeface="+mn-cs"/>
                        </a:rPr>
                        <a:t> Integrated Eligibility Systems</a:t>
                      </a:r>
                      <a:r>
                        <a:rPr lang="en-US" sz="1100" kern="1200" dirty="0" smtClean="0">
                          <a:solidFill>
                            <a:schemeClr val="tx2"/>
                          </a:solidFill>
                          <a:effectLst/>
                          <a:latin typeface="+mn-lt"/>
                          <a:ea typeface="+mn-ea"/>
                          <a:cs typeface="+mn-cs"/>
                        </a:rPr>
                        <a:t>.</a:t>
                      </a:r>
                    </a:p>
                    <a:p>
                      <a:pPr marL="171450" lvl="0" indent="-171450">
                        <a:buFont typeface="Arial" panose="020B0604020202020204" pitchFamily="34" charset="0"/>
                        <a:buChar char="•"/>
                      </a:pPr>
                      <a:r>
                        <a:rPr lang="en-US" sz="1100" kern="1200" dirty="0" smtClean="0">
                          <a:solidFill>
                            <a:schemeClr val="tx2"/>
                          </a:solidFill>
                          <a:effectLst/>
                          <a:latin typeface="+mn-lt"/>
                          <a:ea typeface="+mn-ea"/>
                          <a:cs typeface="+mn-cs"/>
                        </a:rPr>
                        <a:t>Phase 1 implemented customer Self Service portal, front and back office worker portal, eligibility determination rules and interfaces to state exchanges and the FFM in Oct 2013.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2"/>
                          </a:solidFill>
                          <a:effectLst/>
                          <a:latin typeface="+mn-lt"/>
                          <a:ea typeface="+mn-ea"/>
                          <a:cs typeface="+mn-cs"/>
                        </a:rPr>
                        <a:t>Applications were configured to suit IL technical environment and meet functional requirements to accommodate IL business rules.</a:t>
                      </a:r>
                    </a:p>
                    <a:p>
                      <a:pPr marL="171450" lvl="0" indent="-171450">
                        <a:buFont typeface="Arial" panose="020B0604020202020204" pitchFamily="34" charset="0"/>
                        <a:buChar char="•"/>
                      </a:pPr>
                      <a:r>
                        <a:rPr lang="en-US" sz="1100" kern="1200" dirty="0" smtClean="0">
                          <a:solidFill>
                            <a:schemeClr val="tx2"/>
                          </a:solidFill>
                          <a:effectLst/>
                          <a:latin typeface="+mn-lt"/>
                          <a:ea typeface="+mn-ea"/>
                          <a:cs typeface="+mn-cs"/>
                        </a:rPr>
                        <a:t>Phase 2 will implement additional functionality such as Benefit Issuance, Notices, Appeals and Advanced Reporting</a:t>
                      </a:r>
                    </a:p>
                  </a:txBody>
                  <a:tcPr marL="80666" marR="80666" marT="80666" marB="40333">
                    <a:lnT w="12700" cap="flat" cmpd="sng" algn="ctr">
                      <a:solidFill>
                        <a:srgbClr val="B8E3F3"/>
                      </a:solidFill>
                      <a:prstDash val="solid"/>
                      <a:round/>
                      <a:headEnd type="none" w="med" len="med"/>
                      <a:tailEnd type="none" w="med" len="med"/>
                    </a:lnT>
                    <a:lnB w="12700" cap="flat" cmpd="sng" algn="ctr">
                      <a:solidFill>
                        <a:srgbClr val="B8E3F3"/>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kumimoji="0" lang="en-GB" sz="1100" b="1" i="0" u="none" strike="noStrike" kern="1200" cap="none" spc="0" normalizeH="0" baseline="0" noProof="0" dirty="0" smtClean="0">
                          <a:ln>
                            <a:noFill/>
                          </a:ln>
                          <a:solidFill>
                            <a:srgbClr val="00A1DE"/>
                          </a:solidFill>
                          <a:effectLst/>
                          <a:uLnTx/>
                          <a:uFillTx/>
                          <a:latin typeface="+mn-lt"/>
                          <a:ea typeface="+mn-ea"/>
                          <a:cs typeface="Arial" charset="0"/>
                        </a:rPr>
                        <a:t>Value Delivered/Results</a:t>
                      </a:r>
                    </a:p>
                    <a:p>
                      <a:pPr marL="171450" marR="0" lvl="1" indent="-171450" algn="l" defTabSz="914400" rtl="0" eaLnBrk="1" fontAlgn="auto" latinLnBrk="0" hangingPunct="1">
                        <a:lnSpc>
                          <a:spcPct val="106000"/>
                        </a:lnSpc>
                        <a:spcBef>
                          <a:spcPts val="0"/>
                        </a:spcBef>
                        <a:spcAft>
                          <a:spcPts val="0"/>
                        </a:spcAft>
                        <a:buClr>
                          <a:srgbClr val="000000"/>
                        </a:buClr>
                        <a:buSzTx/>
                        <a:buFont typeface="Arial" pitchFamily="34" charset="0"/>
                        <a:buChar char="•"/>
                        <a:tabLst/>
                        <a:defRPr/>
                      </a:pPr>
                      <a:r>
                        <a:rPr kumimoji="0" lang="en-US" sz="1100" b="0" i="0" u="none" strike="noStrike" kern="1200" cap="none" spc="0" normalizeH="0" baseline="0" noProof="0" dirty="0" smtClean="0">
                          <a:ln>
                            <a:noFill/>
                          </a:ln>
                          <a:solidFill>
                            <a:schemeClr val="tx2"/>
                          </a:solidFill>
                          <a:effectLst/>
                          <a:uLnTx/>
                          <a:uFillTx/>
                          <a:latin typeface="Arial" charset="0"/>
                          <a:ea typeface="+mn-ea"/>
                          <a:cs typeface="Arial" charset="0"/>
                        </a:rPr>
                        <a:t>Improved client access to benefits and services; Extended State’s capacity to serve newly eligible 340,000 + customers in addition to existing customer base for medical assistance as of October 1, 2013.</a:t>
                      </a:r>
                    </a:p>
                    <a:p>
                      <a:pPr marL="171450" marR="0" lvl="1" indent="-171450" algn="l" defTabSz="914400" rtl="0" eaLnBrk="1" fontAlgn="auto" latinLnBrk="0" hangingPunct="1">
                        <a:lnSpc>
                          <a:spcPct val="106000"/>
                        </a:lnSpc>
                        <a:spcBef>
                          <a:spcPts val="0"/>
                        </a:spcBef>
                        <a:spcAft>
                          <a:spcPts val="0"/>
                        </a:spcAft>
                        <a:buClr>
                          <a:srgbClr val="000000"/>
                        </a:buClr>
                        <a:buSzTx/>
                        <a:buFont typeface="Arial" pitchFamily="34" charset="0"/>
                        <a:buChar char="•"/>
                        <a:tabLst/>
                        <a:defRPr/>
                      </a:pPr>
                      <a:r>
                        <a:rPr kumimoji="0" lang="en-US" sz="1100" b="0" i="0" u="none" strike="noStrike" kern="1200" cap="none" spc="0" normalizeH="0" baseline="0" noProof="0" dirty="0" smtClean="0">
                          <a:ln>
                            <a:noFill/>
                          </a:ln>
                          <a:solidFill>
                            <a:schemeClr val="tx2"/>
                          </a:solidFill>
                          <a:effectLst/>
                          <a:uLnTx/>
                          <a:uFillTx/>
                          <a:latin typeface="Arial" charset="0"/>
                          <a:ea typeface="+mn-ea"/>
                          <a:cs typeface="Arial" charset="0"/>
                        </a:rPr>
                        <a:t>Implemented electronic document management system, clearing out need for overcrowded storage rooms, allowing better organization of case records and move toward paperless workflow. </a:t>
                      </a:r>
                    </a:p>
                    <a:p>
                      <a:pPr marL="171450" marR="0" lvl="1" indent="-171450" algn="l" defTabSz="914400" rtl="0" eaLnBrk="1" fontAlgn="auto" latinLnBrk="0" hangingPunct="1">
                        <a:lnSpc>
                          <a:spcPct val="106000"/>
                        </a:lnSpc>
                        <a:spcBef>
                          <a:spcPts val="0"/>
                        </a:spcBef>
                        <a:spcAft>
                          <a:spcPts val="0"/>
                        </a:spcAft>
                        <a:buClr>
                          <a:srgbClr val="000000"/>
                        </a:buClr>
                        <a:buSzTx/>
                        <a:buFont typeface="Arial" pitchFamily="34" charset="0"/>
                        <a:buChar char="•"/>
                        <a:tabLst/>
                        <a:defRPr/>
                      </a:pPr>
                      <a:r>
                        <a:rPr kumimoji="0" lang="en-US" sz="1100" b="0" i="0" u="none" strike="noStrike" kern="1200" cap="none" spc="0" normalizeH="0" baseline="0" dirty="0" smtClean="0">
                          <a:ln>
                            <a:noFill/>
                          </a:ln>
                          <a:solidFill>
                            <a:schemeClr val="tx2"/>
                          </a:solidFill>
                          <a:effectLst/>
                          <a:uLnTx/>
                          <a:uFillTx/>
                          <a:latin typeface="Arial" charset="0"/>
                          <a:ea typeface="+mn-ea"/>
                          <a:cs typeface="Arial" charset="0"/>
                        </a:rPr>
                        <a:t>Improved caseworker ability to serve clients by streamlining policy and operational procedures. </a:t>
                      </a:r>
                    </a:p>
                  </a:txBody>
                  <a:tcPr marL="80666" marR="80666" marT="80666" marB="40333">
                    <a:lnT w="12700" cap="flat" cmpd="sng" algn="ctr">
                      <a:solidFill>
                        <a:srgbClr val="B8E3F3"/>
                      </a:solidFill>
                      <a:prstDash val="solid"/>
                      <a:round/>
                      <a:headEnd type="none" w="med" len="med"/>
                      <a:tailEnd type="none" w="med" len="med"/>
                    </a:lnT>
                    <a:lnB w="12700" cap="flat" cmpd="sng" algn="ctr">
                      <a:solidFill>
                        <a:srgbClr val="B8E3F3"/>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9588237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Background</a:t>
            </a:r>
            <a:endParaRPr lang="en-US" dirty="0"/>
          </a:p>
        </p:txBody>
      </p:sp>
      <p:sp>
        <p:nvSpPr>
          <p:cNvPr id="8" name="Text Placeholder 7"/>
          <p:cNvSpPr>
            <a:spLocks noGrp="1"/>
          </p:cNvSpPr>
          <p:nvPr>
            <p:ph type="body" sz="quarter" idx="14"/>
          </p:nvPr>
        </p:nvSpPr>
        <p:spPr>
          <a:xfrm>
            <a:off x="365760" y="1145310"/>
            <a:ext cx="8412480" cy="5200296"/>
          </a:xfrm>
        </p:spPr>
        <p:txBody>
          <a:bodyPr/>
          <a:lstStyle/>
          <a:p>
            <a:pPr marL="285750" indent="-285750">
              <a:spcBef>
                <a:spcPts val="1600"/>
              </a:spcBef>
              <a:buSzPct val="100000"/>
              <a:buFont typeface="Arial" panose="020B0604020202020204" pitchFamily="34" charset="0"/>
              <a:buChar char="•"/>
            </a:pPr>
            <a:r>
              <a:rPr lang="en-US" sz="1600" dirty="0" smtClean="0"/>
              <a:t>The Illinois Integrated Eligibility System (IES) project is modernizing administration of Medicaid, SNAP and TANF.</a:t>
            </a:r>
          </a:p>
          <a:p>
            <a:pPr marL="285750" indent="-285750">
              <a:spcBef>
                <a:spcPts val="1600"/>
              </a:spcBef>
              <a:buSzPct val="100000"/>
              <a:buFont typeface="Arial" panose="020B0604020202020204" pitchFamily="34" charset="0"/>
              <a:buChar char="•"/>
            </a:pPr>
            <a:r>
              <a:rPr lang="en-US" sz="1600" dirty="0" smtClean="0"/>
              <a:t>As part of the modernization effort, a number of Department of Healthcare and Family Services (HFS) and Department of Human Services (DHS) legacy systems are being retired including the Client Database (CDB).</a:t>
            </a:r>
          </a:p>
          <a:p>
            <a:pPr marL="285750" indent="-285750">
              <a:spcBef>
                <a:spcPts val="1600"/>
              </a:spcBef>
              <a:buSzPct val="100000"/>
              <a:buFont typeface="Arial" panose="020B0604020202020204" pitchFamily="34" charset="0"/>
              <a:buChar char="•"/>
            </a:pPr>
            <a:r>
              <a:rPr lang="en-US" sz="1600" dirty="0" smtClean="0"/>
              <a:t>The current Work Verification System (WVS) operates on the HSDB system using Adobe LiveCycle technology. Its source data originates on the CDB and a complex integration is in place between CDB and HSDB.</a:t>
            </a:r>
          </a:p>
          <a:p>
            <a:pPr marL="285750" indent="-285750">
              <a:spcBef>
                <a:spcPts val="1600"/>
              </a:spcBef>
              <a:buSzPct val="100000"/>
              <a:buFont typeface="Arial" panose="020B0604020202020204" pitchFamily="34" charset="0"/>
              <a:buChar char="•"/>
            </a:pPr>
            <a:r>
              <a:rPr lang="en-US" sz="1600" dirty="0" smtClean="0"/>
              <a:t>The current WVS supports TANF work participation requirements only.  SNAP is currently supported by different technology in different offices.</a:t>
            </a:r>
          </a:p>
          <a:p>
            <a:pPr marL="285750" indent="-285750">
              <a:spcBef>
                <a:spcPts val="1600"/>
              </a:spcBef>
              <a:buSzPct val="100000"/>
              <a:buFont typeface="Arial" panose="020B0604020202020204" pitchFamily="34" charset="0"/>
              <a:buChar char="•"/>
            </a:pPr>
            <a:r>
              <a:rPr lang="en-US" sz="1600" dirty="0" smtClean="0"/>
              <a:t>The State determines it would be more beneficial to have WVS related functionality integrated into, and improved in, IES versus implementing a complex synchronization process between IES and the HSDB.</a:t>
            </a:r>
          </a:p>
          <a:p>
            <a:pPr marL="285750" indent="-285750">
              <a:spcBef>
                <a:spcPts val="1600"/>
              </a:spcBef>
              <a:buSzPct val="100000"/>
              <a:buFont typeface="Arial" panose="020B0604020202020204" pitchFamily="34" charset="0"/>
              <a:buChar char="•"/>
            </a:pPr>
            <a:r>
              <a:rPr lang="en-US" sz="1600" dirty="0" smtClean="0"/>
              <a:t>The functional design of the system is 90% complete and development is in progress.</a:t>
            </a:r>
          </a:p>
          <a:p>
            <a:pPr marL="285750" indent="-285750">
              <a:spcBef>
                <a:spcPts val="1600"/>
              </a:spcBef>
              <a:buSzPct val="100000"/>
              <a:buFont typeface="Arial" panose="020B0604020202020204" pitchFamily="34" charset="0"/>
              <a:buChar char="•"/>
            </a:pPr>
            <a:r>
              <a:rPr lang="en-US" sz="1600" dirty="0" smtClean="0"/>
              <a:t>WVS module will go live in September 2015 with the IES phase .  </a:t>
            </a:r>
            <a:endParaRPr lang="en-US" sz="1600" dirty="0"/>
          </a:p>
        </p:txBody>
      </p:sp>
    </p:spTree>
    <p:extLst>
      <p:ext uri="{BB962C8B-B14F-4D97-AF65-F5344CB8AC3E}">
        <p14:creationId xmlns:p14="http://schemas.microsoft.com/office/powerpoint/2010/main" val="357251353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IES and Work Verification Module Overview</a:t>
            </a:r>
            <a:endParaRPr lang="en-US" dirty="0"/>
          </a:p>
        </p:txBody>
      </p:sp>
      <p:sp>
        <p:nvSpPr>
          <p:cNvPr id="13" name="Freeform 9"/>
          <p:cNvSpPr>
            <a:spLocks noEditPoints="1"/>
          </p:cNvSpPr>
          <p:nvPr/>
        </p:nvSpPr>
        <p:spPr bwMode="auto">
          <a:xfrm>
            <a:off x="2750346" y="1071418"/>
            <a:ext cx="2186732" cy="541678"/>
          </a:xfrm>
          <a:custGeom>
            <a:avLst/>
            <a:gdLst>
              <a:gd name="T0" fmla="*/ 0 w 1480"/>
              <a:gd name="T1" fmla="*/ 0 h 322"/>
              <a:gd name="T2" fmla="*/ 1480 w 1480"/>
              <a:gd name="T3" fmla="*/ 0 h 322"/>
              <a:gd name="T4" fmla="*/ 1480 w 1480"/>
              <a:gd name="T5" fmla="*/ 322 h 322"/>
              <a:gd name="T6" fmla="*/ 0 w 1480"/>
              <a:gd name="T7" fmla="*/ 322 h 322"/>
              <a:gd name="T8" fmla="*/ 0 w 1480"/>
              <a:gd name="T9" fmla="*/ 0 h 322"/>
              <a:gd name="T10" fmla="*/ 24 w 1480"/>
              <a:gd name="T11" fmla="*/ 310 h 322"/>
              <a:gd name="T12" fmla="*/ 12 w 1480"/>
              <a:gd name="T13" fmla="*/ 298 h 322"/>
              <a:gd name="T14" fmla="*/ 1468 w 1480"/>
              <a:gd name="T15" fmla="*/ 298 h 322"/>
              <a:gd name="T16" fmla="*/ 1456 w 1480"/>
              <a:gd name="T17" fmla="*/ 310 h 322"/>
              <a:gd name="T18" fmla="*/ 1456 w 1480"/>
              <a:gd name="T19" fmla="*/ 12 h 322"/>
              <a:gd name="T20" fmla="*/ 1468 w 1480"/>
              <a:gd name="T21" fmla="*/ 24 h 322"/>
              <a:gd name="T22" fmla="*/ 12 w 1480"/>
              <a:gd name="T23" fmla="*/ 24 h 322"/>
              <a:gd name="T24" fmla="*/ 24 w 1480"/>
              <a:gd name="T25" fmla="*/ 12 h 322"/>
              <a:gd name="T26" fmla="*/ 24 w 1480"/>
              <a:gd name="T27" fmla="*/ 31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0" h="322">
                <a:moveTo>
                  <a:pt x="0" y="0"/>
                </a:moveTo>
                <a:lnTo>
                  <a:pt x="1480" y="0"/>
                </a:lnTo>
                <a:lnTo>
                  <a:pt x="1480" y="322"/>
                </a:lnTo>
                <a:lnTo>
                  <a:pt x="0" y="322"/>
                </a:lnTo>
                <a:lnTo>
                  <a:pt x="0" y="0"/>
                </a:lnTo>
                <a:close/>
                <a:moveTo>
                  <a:pt x="24" y="310"/>
                </a:moveTo>
                <a:lnTo>
                  <a:pt x="12" y="298"/>
                </a:lnTo>
                <a:lnTo>
                  <a:pt x="1468" y="298"/>
                </a:lnTo>
                <a:lnTo>
                  <a:pt x="1456" y="310"/>
                </a:lnTo>
                <a:lnTo>
                  <a:pt x="1456" y="12"/>
                </a:lnTo>
                <a:lnTo>
                  <a:pt x="1468" y="24"/>
                </a:lnTo>
                <a:lnTo>
                  <a:pt x="12" y="24"/>
                </a:lnTo>
                <a:lnTo>
                  <a:pt x="24" y="12"/>
                </a:lnTo>
                <a:lnTo>
                  <a:pt x="24" y="310"/>
                </a:lnTo>
                <a:close/>
              </a:path>
            </a:pathLst>
          </a:custGeom>
          <a:solidFill>
            <a:srgbClr val="00A1DE"/>
          </a:solidFill>
          <a:ln w="0" cap="flat">
            <a:solidFill>
              <a:srgbClr val="00A1DE"/>
            </a:solidFill>
            <a:prstDash val="solid"/>
            <a:round/>
            <a:headEnd/>
            <a:tailEnd/>
          </a:ln>
        </p:spPr>
        <p:txBody>
          <a:bodyPr vert="horz" wrap="square" lIns="101901" tIns="50950" rIns="101901" bIns="50950" numCol="1" anchor="ctr" anchorCtr="0" compatLnSpc="1">
            <a:prstTxWarp prst="textNoShape">
              <a:avLst/>
            </a:prstTxWarp>
          </a:bodyPr>
          <a:lstStyle/>
          <a:p>
            <a:pPr algn="ctr" defTabSz="1019007" fontAlgn="auto">
              <a:spcBef>
                <a:spcPts val="0"/>
              </a:spcBef>
              <a:spcAft>
                <a:spcPts val="0"/>
              </a:spcAft>
              <a:defRPr/>
            </a:pPr>
            <a:r>
              <a:rPr lang="en-US" sz="1100" b="1" kern="0" dirty="0" smtClean="0">
                <a:solidFill>
                  <a:sysClr val="windowText" lastClr="000000"/>
                </a:solidFill>
                <a:latin typeface="+mj-lt"/>
              </a:rPr>
              <a:t>Worker Facing – Front Office</a:t>
            </a:r>
            <a:endParaRPr lang="en-US" sz="1100" b="1" kern="0" dirty="0">
              <a:solidFill>
                <a:sysClr val="windowText" lastClr="000000"/>
              </a:solidFill>
              <a:latin typeface="+mj-lt"/>
            </a:endParaRPr>
          </a:p>
        </p:txBody>
      </p:sp>
      <p:sp>
        <p:nvSpPr>
          <p:cNvPr id="18" name="Freeform 39"/>
          <p:cNvSpPr>
            <a:spLocks/>
          </p:cNvSpPr>
          <p:nvPr/>
        </p:nvSpPr>
        <p:spPr bwMode="auto">
          <a:xfrm>
            <a:off x="2822881" y="168772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Application Registration</a:t>
            </a:r>
          </a:p>
        </p:txBody>
      </p:sp>
      <p:sp>
        <p:nvSpPr>
          <p:cNvPr id="19" name="Freeform 39"/>
          <p:cNvSpPr>
            <a:spLocks/>
          </p:cNvSpPr>
          <p:nvPr/>
        </p:nvSpPr>
        <p:spPr bwMode="auto">
          <a:xfrm>
            <a:off x="2822881" y="2298761"/>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Application Intake</a:t>
            </a:r>
          </a:p>
        </p:txBody>
      </p:sp>
      <p:sp>
        <p:nvSpPr>
          <p:cNvPr id="20" name="Freeform 39"/>
          <p:cNvSpPr>
            <a:spLocks/>
          </p:cNvSpPr>
          <p:nvPr/>
        </p:nvSpPr>
        <p:spPr bwMode="auto">
          <a:xfrm>
            <a:off x="2822881" y="2909797"/>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Eligibility </a:t>
            </a:r>
            <a:r>
              <a:rPr lang="en-US" sz="1000" b="1" kern="0" dirty="0" err="1" smtClean="0">
                <a:solidFill>
                  <a:schemeClr val="accent1"/>
                </a:solidFill>
              </a:rPr>
              <a:t>Determ</a:t>
            </a:r>
            <a:r>
              <a:rPr lang="en-US" sz="1000" b="1" kern="0" dirty="0" smtClean="0">
                <a:solidFill>
                  <a:schemeClr val="accent1"/>
                </a:solidFill>
              </a:rPr>
              <a:t>.</a:t>
            </a:r>
            <a:endParaRPr lang="en-US" sz="1000" b="1" kern="0" dirty="0">
              <a:solidFill>
                <a:schemeClr val="accent1"/>
              </a:solidFill>
            </a:endParaRPr>
          </a:p>
        </p:txBody>
      </p:sp>
      <p:sp>
        <p:nvSpPr>
          <p:cNvPr id="21" name="Freeform 39"/>
          <p:cNvSpPr>
            <a:spLocks/>
          </p:cNvSpPr>
          <p:nvPr/>
        </p:nvSpPr>
        <p:spPr bwMode="auto">
          <a:xfrm>
            <a:off x="3880077" y="2908699"/>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Benefit </a:t>
            </a:r>
            <a:r>
              <a:rPr lang="en-US" sz="1000" b="1" kern="0" dirty="0" smtClean="0">
                <a:solidFill>
                  <a:schemeClr val="accent1"/>
                </a:solidFill>
              </a:rPr>
              <a:t>Confirmation</a:t>
            </a:r>
            <a:endParaRPr lang="en-US" sz="1000" b="1" kern="0" dirty="0">
              <a:solidFill>
                <a:schemeClr val="accent1"/>
              </a:solidFill>
            </a:endParaRPr>
          </a:p>
        </p:txBody>
      </p:sp>
      <p:sp>
        <p:nvSpPr>
          <p:cNvPr id="22" name="Freeform 39"/>
          <p:cNvSpPr>
            <a:spLocks/>
          </p:cNvSpPr>
          <p:nvPr/>
        </p:nvSpPr>
        <p:spPr bwMode="auto">
          <a:xfrm>
            <a:off x="3880077" y="4129673"/>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smtClean="0">
                <a:solidFill>
                  <a:schemeClr val="bg1"/>
                </a:solidFill>
              </a:rPr>
              <a:t>Notices </a:t>
            </a:r>
            <a:r>
              <a:rPr lang="en-US" sz="1000" b="1" kern="0" dirty="0">
                <a:solidFill>
                  <a:schemeClr val="bg1"/>
                </a:solidFill>
              </a:rPr>
              <a:t>&amp; Forms</a:t>
            </a:r>
          </a:p>
        </p:txBody>
      </p:sp>
      <p:sp>
        <p:nvSpPr>
          <p:cNvPr id="23" name="Freeform 39"/>
          <p:cNvSpPr>
            <a:spLocks/>
          </p:cNvSpPr>
          <p:nvPr/>
        </p:nvSpPr>
        <p:spPr bwMode="auto">
          <a:xfrm>
            <a:off x="2822881" y="4131869"/>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Case Changes</a:t>
            </a:r>
            <a:endParaRPr lang="en-US" sz="1000" b="1" kern="0" dirty="0">
              <a:solidFill>
                <a:schemeClr val="bg1"/>
              </a:solidFill>
            </a:endParaRPr>
          </a:p>
        </p:txBody>
      </p:sp>
      <p:sp>
        <p:nvSpPr>
          <p:cNvPr id="24" name="Freeform 39"/>
          <p:cNvSpPr>
            <a:spLocks/>
          </p:cNvSpPr>
          <p:nvPr/>
        </p:nvSpPr>
        <p:spPr bwMode="auto">
          <a:xfrm>
            <a:off x="3880077" y="2298212"/>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Clearances</a:t>
            </a:r>
          </a:p>
        </p:txBody>
      </p:sp>
      <p:sp>
        <p:nvSpPr>
          <p:cNvPr id="25" name="Freeform 39"/>
          <p:cNvSpPr>
            <a:spLocks/>
          </p:cNvSpPr>
          <p:nvPr/>
        </p:nvSpPr>
        <p:spPr bwMode="auto">
          <a:xfrm>
            <a:off x="2822881" y="3520833"/>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Renewals</a:t>
            </a:r>
            <a:endParaRPr lang="en-US" sz="1000" b="1" kern="0" dirty="0">
              <a:solidFill>
                <a:schemeClr val="bg1"/>
              </a:solidFill>
            </a:endParaRPr>
          </a:p>
        </p:txBody>
      </p:sp>
      <p:sp>
        <p:nvSpPr>
          <p:cNvPr id="26" name="Freeform 39"/>
          <p:cNvSpPr>
            <a:spLocks/>
          </p:cNvSpPr>
          <p:nvPr/>
        </p:nvSpPr>
        <p:spPr bwMode="auto">
          <a:xfrm>
            <a:off x="3880077" y="3519186"/>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Client Scheduling</a:t>
            </a:r>
          </a:p>
        </p:txBody>
      </p:sp>
      <p:sp>
        <p:nvSpPr>
          <p:cNvPr id="27" name="Freeform 39"/>
          <p:cNvSpPr>
            <a:spLocks/>
          </p:cNvSpPr>
          <p:nvPr/>
        </p:nvSpPr>
        <p:spPr bwMode="auto">
          <a:xfrm>
            <a:off x="3880077" y="168772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Search and Inquiry</a:t>
            </a:r>
          </a:p>
        </p:txBody>
      </p:sp>
      <p:sp>
        <p:nvSpPr>
          <p:cNvPr id="29" name="Freeform 15"/>
          <p:cNvSpPr>
            <a:spLocks noEditPoints="1"/>
          </p:cNvSpPr>
          <p:nvPr/>
        </p:nvSpPr>
        <p:spPr bwMode="auto">
          <a:xfrm>
            <a:off x="5043260" y="1071418"/>
            <a:ext cx="2056866" cy="541678"/>
          </a:xfrm>
          <a:custGeom>
            <a:avLst/>
            <a:gdLst>
              <a:gd name="T0" fmla="*/ 0 w 1480"/>
              <a:gd name="T1" fmla="*/ 0 h 322"/>
              <a:gd name="T2" fmla="*/ 1480 w 1480"/>
              <a:gd name="T3" fmla="*/ 0 h 322"/>
              <a:gd name="T4" fmla="*/ 1480 w 1480"/>
              <a:gd name="T5" fmla="*/ 322 h 322"/>
              <a:gd name="T6" fmla="*/ 0 w 1480"/>
              <a:gd name="T7" fmla="*/ 322 h 322"/>
              <a:gd name="T8" fmla="*/ 0 w 1480"/>
              <a:gd name="T9" fmla="*/ 0 h 322"/>
              <a:gd name="T10" fmla="*/ 24 w 1480"/>
              <a:gd name="T11" fmla="*/ 310 h 322"/>
              <a:gd name="T12" fmla="*/ 12 w 1480"/>
              <a:gd name="T13" fmla="*/ 298 h 322"/>
              <a:gd name="T14" fmla="*/ 1468 w 1480"/>
              <a:gd name="T15" fmla="*/ 298 h 322"/>
              <a:gd name="T16" fmla="*/ 1456 w 1480"/>
              <a:gd name="T17" fmla="*/ 310 h 322"/>
              <a:gd name="T18" fmla="*/ 1456 w 1480"/>
              <a:gd name="T19" fmla="*/ 12 h 322"/>
              <a:gd name="T20" fmla="*/ 1468 w 1480"/>
              <a:gd name="T21" fmla="*/ 24 h 322"/>
              <a:gd name="T22" fmla="*/ 12 w 1480"/>
              <a:gd name="T23" fmla="*/ 24 h 322"/>
              <a:gd name="T24" fmla="*/ 24 w 1480"/>
              <a:gd name="T25" fmla="*/ 12 h 322"/>
              <a:gd name="T26" fmla="*/ 24 w 1480"/>
              <a:gd name="T27" fmla="*/ 31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0" h="322">
                <a:moveTo>
                  <a:pt x="0" y="0"/>
                </a:moveTo>
                <a:lnTo>
                  <a:pt x="1480" y="0"/>
                </a:lnTo>
                <a:lnTo>
                  <a:pt x="1480" y="322"/>
                </a:lnTo>
                <a:lnTo>
                  <a:pt x="0" y="322"/>
                </a:lnTo>
                <a:lnTo>
                  <a:pt x="0" y="0"/>
                </a:lnTo>
                <a:close/>
                <a:moveTo>
                  <a:pt x="24" y="310"/>
                </a:moveTo>
                <a:lnTo>
                  <a:pt x="12" y="298"/>
                </a:lnTo>
                <a:lnTo>
                  <a:pt x="1468" y="298"/>
                </a:lnTo>
                <a:lnTo>
                  <a:pt x="1456" y="310"/>
                </a:lnTo>
                <a:lnTo>
                  <a:pt x="1456" y="12"/>
                </a:lnTo>
                <a:lnTo>
                  <a:pt x="1468" y="24"/>
                </a:lnTo>
                <a:lnTo>
                  <a:pt x="12" y="24"/>
                </a:lnTo>
                <a:lnTo>
                  <a:pt x="24" y="12"/>
                </a:lnTo>
                <a:lnTo>
                  <a:pt x="24" y="310"/>
                </a:lnTo>
                <a:close/>
              </a:path>
            </a:pathLst>
          </a:custGeom>
          <a:solidFill>
            <a:srgbClr val="B1CBFF"/>
          </a:solidFill>
          <a:ln w="0" cap="flat">
            <a:solidFill>
              <a:srgbClr val="B1CBFF"/>
            </a:solidFill>
            <a:prstDash val="solid"/>
            <a:round/>
            <a:headEnd/>
            <a:tailEnd/>
          </a:ln>
        </p:spPr>
        <p:txBody>
          <a:bodyPr vert="horz" wrap="square" lIns="101901" tIns="50950" rIns="101901" bIns="50950" numCol="1" anchor="ctr" anchorCtr="0" compatLnSpc="1">
            <a:prstTxWarp prst="textNoShape">
              <a:avLst/>
            </a:prstTxWarp>
          </a:bodyPr>
          <a:lstStyle/>
          <a:p>
            <a:pPr algn="ctr" defTabSz="1019007" fontAlgn="auto">
              <a:spcBef>
                <a:spcPts val="0"/>
              </a:spcBef>
              <a:spcAft>
                <a:spcPts val="0"/>
              </a:spcAft>
              <a:defRPr/>
            </a:pPr>
            <a:r>
              <a:rPr lang="en-US" sz="1100" b="1" kern="0" dirty="0" smtClean="0">
                <a:solidFill>
                  <a:sysClr val="windowText" lastClr="000000"/>
                </a:solidFill>
                <a:latin typeface="+mj-lt"/>
              </a:rPr>
              <a:t>Worker Facing –</a:t>
            </a:r>
          </a:p>
          <a:p>
            <a:pPr algn="ctr" defTabSz="1019007" fontAlgn="auto">
              <a:spcBef>
                <a:spcPts val="0"/>
              </a:spcBef>
              <a:spcAft>
                <a:spcPts val="0"/>
              </a:spcAft>
              <a:defRPr/>
            </a:pPr>
            <a:r>
              <a:rPr lang="en-US" sz="1100" b="1" kern="0" dirty="0" smtClean="0">
                <a:solidFill>
                  <a:sysClr val="windowText" lastClr="000000"/>
                </a:solidFill>
                <a:latin typeface="+mj-lt"/>
              </a:rPr>
              <a:t>Back Office Capabilities</a:t>
            </a:r>
            <a:endParaRPr lang="en-US" sz="1100" b="1" kern="0" dirty="0">
              <a:solidFill>
                <a:sysClr val="windowText" lastClr="000000"/>
              </a:solidFill>
              <a:latin typeface="+mj-lt"/>
            </a:endParaRPr>
          </a:p>
        </p:txBody>
      </p:sp>
      <p:sp>
        <p:nvSpPr>
          <p:cNvPr id="34" name="Freeform 39"/>
          <p:cNvSpPr>
            <a:spLocks/>
          </p:cNvSpPr>
          <p:nvPr/>
        </p:nvSpPr>
        <p:spPr bwMode="auto">
          <a:xfrm>
            <a:off x="5054512" y="353530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bg1"/>
                </a:solidFill>
              </a:rPr>
              <a:t>Appeals &amp; Hearings</a:t>
            </a:r>
          </a:p>
        </p:txBody>
      </p:sp>
      <p:sp>
        <p:nvSpPr>
          <p:cNvPr id="35" name="Freeform 39"/>
          <p:cNvSpPr>
            <a:spLocks/>
          </p:cNvSpPr>
          <p:nvPr/>
        </p:nvSpPr>
        <p:spPr bwMode="auto">
          <a:xfrm>
            <a:off x="5054512" y="168772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Caseload Management</a:t>
            </a:r>
          </a:p>
        </p:txBody>
      </p:sp>
      <p:sp>
        <p:nvSpPr>
          <p:cNvPr id="36" name="Freeform 39"/>
          <p:cNvSpPr>
            <a:spLocks/>
          </p:cNvSpPr>
          <p:nvPr/>
        </p:nvSpPr>
        <p:spPr bwMode="auto">
          <a:xfrm>
            <a:off x="5054512" y="4151166"/>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bg1"/>
                </a:solidFill>
              </a:rPr>
              <a:t>Benefit Recovery</a:t>
            </a:r>
          </a:p>
        </p:txBody>
      </p:sp>
      <p:sp>
        <p:nvSpPr>
          <p:cNvPr id="37" name="Freeform 39"/>
          <p:cNvSpPr>
            <a:spLocks/>
          </p:cNvSpPr>
          <p:nvPr/>
        </p:nvSpPr>
        <p:spPr bwMode="auto">
          <a:xfrm>
            <a:off x="6115896" y="2919444"/>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bg1"/>
                </a:solidFill>
              </a:rPr>
              <a:t>Federal Reporting</a:t>
            </a:r>
          </a:p>
        </p:txBody>
      </p:sp>
      <p:sp>
        <p:nvSpPr>
          <p:cNvPr id="38" name="Freeform 39"/>
          <p:cNvSpPr>
            <a:spLocks/>
          </p:cNvSpPr>
          <p:nvPr/>
        </p:nvSpPr>
        <p:spPr bwMode="auto">
          <a:xfrm>
            <a:off x="6115896" y="2303584"/>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bg1"/>
                </a:solidFill>
              </a:rPr>
              <a:t>Mass Change</a:t>
            </a:r>
          </a:p>
        </p:txBody>
      </p:sp>
      <p:sp>
        <p:nvSpPr>
          <p:cNvPr id="39" name="Freeform 39"/>
          <p:cNvSpPr>
            <a:spLocks/>
          </p:cNvSpPr>
          <p:nvPr/>
        </p:nvSpPr>
        <p:spPr bwMode="auto">
          <a:xfrm>
            <a:off x="6115896" y="1687724"/>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bg1"/>
                </a:solidFill>
              </a:rPr>
              <a:t>Dashboard</a:t>
            </a:r>
          </a:p>
        </p:txBody>
      </p:sp>
      <p:sp>
        <p:nvSpPr>
          <p:cNvPr id="40" name="Freeform 39"/>
          <p:cNvSpPr>
            <a:spLocks/>
          </p:cNvSpPr>
          <p:nvPr/>
        </p:nvSpPr>
        <p:spPr bwMode="auto">
          <a:xfrm>
            <a:off x="6115896" y="3535304"/>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bg1"/>
                </a:solidFill>
              </a:rPr>
              <a:t>Benefit Issuance</a:t>
            </a:r>
          </a:p>
        </p:txBody>
      </p:sp>
      <p:sp>
        <p:nvSpPr>
          <p:cNvPr id="41" name="Freeform 39"/>
          <p:cNvSpPr>
            <a:spLocks/>
          </p:cNvSpPr>
          <p:nvPr/>
        </p:nvSpPr>
        <p:spPr bwMode="auto">
          <a:xfrm>
            <a:off x="6115896" y="4151166"/>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bg1"/>
                </a:solidFill>
              </a:rPr>
              <a:t>Business Intelligence</a:t>
            </a:r>
          </a:p>
        </p:txBody>
      </p:sp>
      <p:sp>
        <p:nvSpPr>
          <p:cNvPr id="42" name="Freeform 21"/>
          <p:cNvSpPr>
            <a:spLocks noEditPoints="1"/>
          </p:cNvSpPr>
          <p:nvPr/>
        </p:nvSpPr>
        <p:spPr bwMode="auto">
          <a:xfrm>
            <a:off x="523018" y="1071417"/>
            <a:ext cx="2109013" cy="541678"/>
          </a:xfrm>
          <a:custGeom>
            <a:avLst/>
            <a:gdLst>
              <a:gd name="T0" fmla="*/ 0 w 1480"/>
              <a:gd name="T1" fmla="*/ 0 h 322"/>
              <a:gd name="T2" fmla="*/ 1480 w 1480"/>
              <a:gd name="T3" fmla="*/ 0 h 322"/>
              <a:gd name="T4" fmla="*/ 1480 w 1480"/>
              <a:gd name="T5" fmla="*/ 322 h 322"/>
              <a:gd name="T6" fmla="*/ 0 w 1480"/>
              <a:gd name="T7" fmla="*/ 322 h 322"/>
              <a:gd name="T8" fmla="*/ 0 w 1480"/>
              <a:gd name="T9" fmla="*/ 0 h 322"/>
              <a:gd name="T10" fmla="*/ 24 w 1480"/>
              <a:gd name="T11" fmla="*/ 310 h 322"/>
              <a:gd name="T12" fmla="*/ 12 w 1480"/>
              <a:gd name="T13" fmla="*/ 298 h 322"/>
              <a:gd name="T14" fmla="*/ 1468 w 1480"/>
              <a:gd name="T15" fmla="*/ 298 h 322"/>
              <a:gd name="T16" fmla="*/ 1456 w 1480"/>
              <a:gd name="T17" fmla="*/ 310 h 322"/>
              <a:gd name="T18" fmla="*/ 1456 w 1480"/>
              <a:gd name="T19" fmla="*/ 12 h 322"/>
              <a:gd name="T20" fmla="*/ 1468 w 1480"/>
              <a:gd name="T21" fmla="*/ 24 h 322"/>
              <a:gd name="T22" fmla="*/ 12 w 1480"/>
              <a:gd name="T23" fmla="*/ 24 h 322"/>
              <a:gd name="T24" fmla="*/ 24 w 1480"/>
              <a:gd name="T25" fmla="*/ 12 h 322"/>
              <a:gd name="T26" fmla="*/ 24 w 1480"/>
              <a:gd name="T27" fmla="*/ 31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0" h="322">
                <a:moveTo>
                  <a:pt x="0" y="0"/>
                </a:moveTo>
                <a:lnTo>
                  <a:pt x="1480" y="0"/>
                </a:lnTo>
                <a:lnTo>
                  <a:pt x="1480" y="322"/>
                </a:lnTo>
                <a:lnTo>
                  <a:pt x="0" y="322"/>
                </a:lnTo>
                <a:lnTo>
                  <a:pt x="0" y="0"/>
                </a:lnTo>
                <a:close/>
                <a:moveTo>
                  <a:pt x="24" y="310"/>
                </a:moveTo>
                <a:lnTo>
                  <a:pt x="12" y="298"/>
                </a:lnTo>
                <a:lnTo>
                  <a:pt x="1468" y="298"/>
                </a:lnTo>
                <a:lnTo>
                  <a:pt x="1456" y="310"/>
                </a:lnTo>
                <a:lnTo>
                  <a:pt x="1456" y="12"/>
                </a:lnTo>
                <a:lnTo>
                  <a:pt x="1468" y="24"/>
                </a:lnTo>
                <a:lnTo>
                  <a:pt x="12" y="24"/>
                </a:lnTo>
                <a:lnTo>
                  <a:pt x="24" y="12"/>
                </a:lnTo>
                <a:lnTo>
                  <a:pt x="24" y="310"/>
                </a:lnTo>
                <a:close/>
              </a:path>
            </a:pathLst>
          </a:custGeom>
          <a:solidFill>
            <a:srgbClr val="002776"/>
          </a:solidFill>
          <a:ln w="0" cap="flat">
            <a:solidFill>
              <a:srgbClr val="002776"/>
            </a:solidFill>
            <a:prstDash val="solid"/>
            <a:round/>
            <a:headEnd/>
            <a:tailEnd/>
          </a:ln>
        </p:spPr>
        <p:txBody>
          <a:bodyPr vert="horz" wrap="square" lIns="101901" tIns="50950" rIns="101901" bIns="50950" numCol="1" anchor="ctr" anchorCtr="0" compatLnSpc="1">
            <a:prstTxWarp prst="textNoShape">
              <a:avLst/>
            </a:prstTxWarp>
          </a:bodyPr>
          <a:lstStyle/>
          <a:p>
            <a:pPr algn="ctr" defTabSz="1019007" fontAlgn="auto">
              <a:spcBef>
                <a:spcPts val="0"/>
              </a:spcBef>
              <a:spcAft>
                <a:spcPts val="0"/>
              </a:spcAft>
              <a:defRPr/>
            </a:pPr>
            <a:r>
              <a:rPr lang="en-US" sz="1100" b="1" kern="0" dirty="0" smtClean="0">
                <a:solidFill>
                  <a:sysClr val="windowText" lastClr="000000"/>
                </a:solidFill>
                <a:latin typeface="+mj-lt"/>
              </a:rPr>
              <a:t>Public Facing Capabilities</a:t>
            </a:r>
            <a:endParaRPr lang="en-US" sz="1100" b="1" kern="0" dirty="0">
              <a:solidFill>
                <a:sysClr val="windowText" lastClr="000000"/>
              </a:solidFill>
              <a:latin typeface="+mj-lt"/>
            </a:endParaRPr>
          </a:p>
        </p:txBody>
      </p:sp>
      <p:sp>
        <p:nvSpPr>
          <p:cNvPr id="44" name="Freeform 39"/>
          <p:cNvSpPr>
            <a:spLocks/>
          </p:cNvSpPr>
          <p:nvPr/>
        </p:nvSpPr>
        <p:spPr bwMode="auto">
          <a:xfrm>
            <a:off x="546424" y="1687724"/>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Apply for Benefits</a:t>
            </a:r>
          </a:p>
        </p:txBody>
      </p:sp>
      <p:sp>
        <p:nvSpPr>
          <p:cNvPr id="45" name="Freeform 39"/>
          <p:cNvSpPr>
            <a:spLocks/>
          </p:cNvSpPr>
          <p:nvPr/>
        </p:nvSpPr>
        <p:spPr bwMode="auto">
          <a:xfrm>
            <a:off x="546424" y="2920682"/>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Manage My Case</a:t>
            </a:r>
            <a:endParaRPr lang="en-US" sz="1000" b="1" kern="0" dirty="0">
              <a:solidFill>
                <a:schemeClr val="bg1"/>
              </a:solidFill>
            </a:endParaRPr>
          </a:p>
        </p:txBody>
      </p:sp>
      <p:sp>
        <p:nvSpPr>
          <p:cNvPr id="46" name="Freeform 39"/>
          <p:cNvSpPr>
            <a:spLocks/>
          </p:cNvSpPr>
          <p:nvPr/>
        </p:nvSpPr>
        <p:spPr bwMode="auto">
          <a:xfrm>
            <a:off x="546424" y="2304203"/>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accent1"/>
                </a:solidFill>
              </a:rPr>
              <a:t>Am I Eligible Screening</a:t>
            </a:r>
          </a:p>
        </p:txBody>
      </p:sp>
      <p:sp>
        <p:nvSpPr>
          <p:cNvPr id="47" name="Freeform 39"/>
          <p:cNvSpPr>
            <a:spLocks/>
          </p:cNvSpPr>
          <p:nvPr/>
        </p:nvSpPr>
        <p:spPr bwMode="auto">
          <a:xfrm>
            <a:off x="1608946" y="2932146"/>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bg1"/>
                </a:solidFill>
              </a:rPr>
              <a:t>Report </a:t>
            </a:r>
            <a:r>
              <a:rPr lang="en-US" sz="1000" b="1" kern="0" dirty="0" smtClean="0">
                <a:solidFill>
                  <a:schemeClr val="bg1"/>
                </a:solidFill>
              </a:rPr>
              <a:t>My Changes</a:t>
            </a:r>
            <a:endParaRPr lang="en-US" sz="1000" b="1" kern="0" dirty="0">
              <a:solidFill>
                <a:schemeClr val="bg1"/>
              </a:solidFill>
            </a:endParaRPr>
          </a:p>
        </p:txBody>
      </p:sp>
      <p:sp>
        <p:nvSpPr>
          <p:cNvPr id="48" name="Freeform 39"/>
          <p:cNvSpPr>
            <a:spLocks/>
          </p:cNvSpPr>
          <p:nvPr/>
        </p:nvSpPr>
        <p:spPr bwMode="auto">
          <a:xfrm>
            <a:off x="1608946" y="2311342"/>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Renew My </a:t>
            </a:r>
            <a:r>
              <a:rPr lang="en-US" sz="1000" b="1" kern="0" dirty="0">
                <a:solidFill>
                  <a:schemeClr val="bg1"/>
                </a:solidFill>
              </a:rPr>
              <a:t>Benefits</a:t>
            </a:r>
          </a:p>
        </p:txBody>
      </p:sp>
      <p:sp>
        <p:nvSpPr>
          <p:cNvPr id="49" name="Rectangle 35"/>
          <p:cNvSpPr>
            <a:spLocks noChangeArrowheads="1"/>
          </p:cNvSpPr>
          <p:nvPr/>
        </p:nvSpPr>
        <p:spPr bwMode="auto">
          <a:xfrm>
            <a:off x="7200683" y="1090198"/>
            <a:ext cx="1093703" cy="501304"/>
          </a:xfrm>
          <a:prstGeom prst="rect">
            <a:avLst/>
          </a:prstGeom>
          <a:solidFill>
            <a:srgbClr val="FFFFFF"/>
          </a:solidFill>
          <a:ln w="9525">
            <a:solidFill>
              <a:srgbClr val="000000"/>
            </a:solidFill>
            <a:miter lim="800000"/>
            <a:headEnd/>
            <a:tailEnd/>
          </a:ln>
          <a:extLst/>
        </p:spPr>
        <p:txBody>
          <a:bodyPr vert="horz" wrap="square" lIns="101901" tIns="50950" rIns="101901" bIns="50950" numCol="1" anchor="ctr" anchorCtr="0" compatLnSpc="1">
            <a:prstTxWarp prst="textNoShape">
              <a:avLst/>
            </a:prstTxWarp>
          </a:bodyPr>
          <a:lstStyle/>
          <a:p>
            <a:pPr defTabSz="1019007" fontAlgn="auto">
              <a:spcBef>
                <a:spcPts val="0"/>
              </a:spcBef>
              <a:spcAft>
                <a:spcPts val="0"/>
              </a:spcAft>
              <a:defRPr/>
            </a:pPr>
            <a:endParaRPr lang="en-US" kern="0" dirty="0">
              <a:solidFill>
                <a:sysClr val="windowText" lastClr="000000"/>
              </a:solidFill>
            </a:endParaRPr>
          </a:p>
        </p:txBody>
      </p:sp>
      <p:sp>
        <p:nvSpPr>
          <p:cNvPr id="50" name="Freeform 36"/>
          <p:cNvSpPr>
            <a:spLocks noEditPoints="1"/>
          </p:cNvSpPr>
          <p:nvPr/>
        </p:nvSpPr>
        <p:spPr bwMode="auto">
          <a:xfrm>
            <a:off x="7184091" y="1071418"/>
            <a:ext cx="1131255" cy="541678"/>
          </a:xfrm>
          <a:custGeom>
            <a:avLst/>
            <a:gdLst>
              <a:gd name="T0" fmla="*/ 0 w 723"/>
              <a:gd name="T1" fmla="*/ 0 h 322"/>
              <a:gd name="T2" fmla="*/ 723 w 723"/>
              <a:gd name="T3" fmla="*/ 0 h 322"/>
              <a:gd name="T4" fmla="*/ 723 w 723"/>
              <a:gd name="T5" fmla="*/ 322 h 322"/>
              <a:gd name="T6" fmla="*/ 0 w 723"/>
              <a:gd name="T7" fmla="*/ 322 h 322"/>
              <a:gd name="T8" fmla="*/ 0 w 723"/>
              <a:gd name="T9" fmla="*/ 0 h 322"/>
              <a:gd name="T10" fmla="*/ 24 w 723"/>
              <a:gd name="T11" fmla="*/ 310 h 322"/>
              <a:gd name="T12" fmla="*/ 12 w 723"/>
              <a:gd name="T13" fmla="*/ 298 h 322"/>
              <a:gd name="T14" fmla="*/ 711 w 723"/>
              <a:gd name="T15" fmla="*/ 298 h 322"/>
              <a:gd name="T16" fmla="*/ 699 w 723"/>
              <a:gd name="T17" fmla="*/ 310 h 322"/>
              <a:gd name="T18" fmla="*/ 699 w 723"/>
              <a:gd name="T19" fmla="*/ 12 h 322"/>
              <a:gd name="T20" fmla="*/ 711 w 723"/>
              <a:gd name="T21" fmla="*/ 24 h 322"/>
              <a:gd name="T22" fmla="*/ 12 w 723"/>
              <a:gd name="T23" fmla="*/ 24 h 322"/>
              <a:gd name="T24" fmla="*/ 24 w 723"/>
              <a:gd name="T25" fmla="*/ 12 h 322"/>
              <a:gd name="T26" fmla="*/ 24 w 723"/>
              <a:gd name="T27" fmla="*/ 31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3" h="322">
                <a:moveTo>
                  <a:pt x="0" y="0"/>
                </a:moveTo>
                <a:lnTo>
                  <a:pt x="723" y="0"/>
                </a:lnTo>
                <a:lnTo>
                  <a:pt x="723" y="322"/>
                </a:lnTo>
                <a:lnTo>
                  <a:pt x="0" y="322"/>
                </a:lnTo>
                <a:lnTo>
                  <a:pt x="0" y="0"/>
                </a:lnTo>
                <a:close/>
                <a:moveTo>
                  <a:pt x="24" y="310"/>
                </a:moveTo>
                <a:lnTo>
                  <a:pt x="12" y="298"/>
                </a:lnTo>
                <a:lnTo>
                  <a:pt x="711" y="298"/>
                </a:lnTo>
                <a:lnTo>
                  <a:pt x="699" y="310"/>
                </a:lnTo>
                <a:lnTo>
                  <a:pt x="699" y="12"/>
                </a:lnTo>
                <a:lnTo>
                  <a:pt x="711" y="24"/>
                </a:lnTo>
                <a:lnTo>
                  <a:pt x="12" y="24"/>
                </a:lnTo>
                <a:lnTo>
                  <a:pt x="24" y="12"/>
                </a:lnTo>
                <a:lnTo>
                  <a:pt x="24" y="310"/>
                </a:lnTo>
                <a:close/>
              </a:path>
            </a:pathLst>
          </a:custGeom>
          <a:solidFill>
            <a:srgbClr val="92D400"/>
          </a:solidFill>
          <a:ln w="0" cap="flat">
            <a:solidFill>
              <a:srgbClr val="92D400"/>
            </a:solidFill>
            <a:prstDash val="solid"/>
            <a:round/>
            <a:headEnd/>
            <a:tailEnd/>
          </a:ln>
        </p:spPr>
        <p:txBody>
          <a:bodyPr vert="horz" wrap="square" lIns="101901" tIns="50950" rIns="101901" bIns="50950" numCol="1" anchor="ctr" anchorCtr="0" compatLnSpc="1">
            <a:prstTxWarp prst="textNoShape">
              <a:avLst/>
            </a:prstTxWarp>
          </a:bodyPr>
          <a:lstStyle/>
          <a:p>
            <a:pPr algn="ctr" defTabSz="1019007" fontAlgn="auto">
              <a:spcBef>
                <a:spcPts val="0"/>
              </a:spcBef>
              <a:spcAft>
                <a:spcPts val="0"/>
              </a:spcAft>
              <a:defRPr/>
            </a:pPr>
            <a:r>
              <a:rPr lang="en-US" sz="1100" b="1" kern="0" dirty="0" smtClean="0">
                <a:solidFill>
                  <a:sysClr val="windowText" lastClr="000000"/>
                </a:solidFill>
              </a:rPr>
              <a:t>Technology Capabilities</a:t>
            </a:r>
            <a:endParaRPr lang="en-US" sz="1100" b="1" kern="0" dirty="0">
              <a:solidFill>
                <a:sysClr val="windowText" lastClr="000000"/>
              </a:solidFill>
            </a:endParaRPr>
          </a:p>
        </p:txBody>
      </p:sp>
      <p:sp>
        <p:nvSpPr>
          <p:cNvPr id="53" name="Freeform 39"/>
          <p:cNvSpPr>
            <a:spLocks/>
          </p:cNvSpPr>
          <p:nvPr/>
        </p:nvSpPr>
        <p:spPr bwMode="auto">
          <a:xfrm>
            <a:off x="7261152" y="2928591"/>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accent1"/>
                </a:solidFill>
              </a:rPr>
              <a:t>Security</a:t>
            </a:r>
          </a:p>
        </p:txBody>
      </p:sp>
      <p:sp>
        <p:nvSpPr>
          <p:cNvPr id="54" name="Freeform 39"/>
          <p:cNvSpPr>
            <a:spLocks/>
          </p:cNvSpPr>
          <p:nvPr/>
        </p:nvSpPr>
        <p:spPr bwMode="auto">
          <a:xfrm>
            <a:off x="7261152" y="168772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Rules </a:t>
            </a:r>
            <a:r>
              <a:rPr lang="en-US" sz="1000" b="1" kern="0" dirty="0" smtClean="0">
                <a:solidFill>
                  <a:schemeClr val="accent1"/>
                </a:solidFill>
              </a:rPr>
              <a:t>Mgt.</a:t>
            </a:r>
            <a:endParaRPr lang="en-US" sz="1000" b="1" kern="0" dirty="0">
              <a:solidFill>
                <a:schemeClr val="accent1"/>
              </a:solidFill>
            </a:endParaRPr>
          </a:p>
        </p:txBody>
      </p:sp>
      <p:sp>
        <p:nvSpPr>
          <p:cNvPr id="55" name="Freeform 39"/>
          <p:cNvSpPr>
            <a:spLocks/>
          </p:cNvSpPr>
          <p:nvPr/>
        </p:nvSpPr>
        <p:spPr bwMode="auto">
          <a:xfrm>
            <a:off x="7261152" y="2308158"/>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a:solidFill>
                  <a:schemeClr val="accent1"/>
                </a:solidFill>
              </a:rPr>
              <a:t>Search/MCI</a:t>
            </a:r>
          </a:p>
        </p:txBody>
      </p:sp>
      <p:sp>
        <p:nvSpPr>
          <p:cNvPr id="56" name="Freeform 39"/>
          <p:cNvSpPr>
            <a:spLocks/>
          </p:cNvSpPr>
          <p:nvPr/>
        </p:nvSpPr>
        <p:spPr bwMode="auto">
          <a:xfrm>
            <a:off x="7261152" y="3549024"/>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a:solidFill>
                  <a:schemeClr val="accent1"/>
                </a:solidFill>
              </a:rPr>
              <a:t>Reference Tables</a:t>
            </a:r>
          </a:p>
        </p:txBody>
      </p:sp>
      <p:sp>
        <p:nvSpPr>
          <p:cNvPr id="70" name="Freeform 39"/>
          <p:cNvSpPr>
            <a:spLocks/>
          </p:cNvSpPr>
          <p:nvPr/>
        </p:nvSpPr>
        <p:spPr bwMode="auto">
          <a:xfrm>
            <a:off x="5054512" y="291944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Quality Control Workflow</a:t>
            </a:r>
            <a:endParaRPr lang="en-US" sz="1000" b="1" kern="0" dirty="0">
              <a:solidFill>
                <a:schemeClr val="bg1"/>
              </a:solidFill>
            </a:endParaRPr>
          </a:p>
        </p:txBody>
      </p:sp>
      <p:sp>
        <p:nvSpPr>
          <p:cNvPr id="71" name="Freeform 39"/>
          <p:cNvSpPr>
            <a:spLocks/>
          </p:cNvSpPr>
          <p:nvPr/>
        </p:nvSpPr>
        <p:spPr bwMode="auto">
          <a:xfrm>
            <a:off x="3880077" y="4740160"/>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Visitor Information System</a:t>
            </a:r>
            <a:endParaRPr lang="en-US" sz="1000" b="1" kern="0" dirty="0">
              <a:solidFill>
                <a:schemeClr val="bg1"/>
              </a:solidFill>
            </a:endParaRPr>
          </a:p>
        </p:txBody>
      </p:sp>
      <p:sp>
        <p:nvSpPr>
          <p:cNvPr id="72" name="Freeform 39"/>
          <p:cNvSpPr>
            <a:spLocks/>
          </p:cNvSpPr>
          <p:nvPr/>
        </p:nvSpPr>
        <p:spPr bwMode="auto">
          <a:xfrm>
            <a:off x="1608946" y="354371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Long Term Support Screening</a:t>
            </a:r>
            <a:endParaRPr lang="en-US" sz="1000" b="1" kern="0" dirty="0">
              <a:solidFill>
                <a:schemeClr val="bg1"/>
              </a:solidFill>
            </a:endParaRPr>
          </a:p>
        </p:txBody>
      </p:sp>
      <p:sp>
        <p:nvSpPr>
          <p:cNvPr id="73" name="Freeform 39"/>
          <p:cNvSpPr>
            <a:spLocks/>
          </p:cNvSpPr>
          <p:nvPr/>
        </p:nvSpPr>
        <p:spPr bwMode="auto">
          <a:xfrm>
            <a:off x="2822881" y="474290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rgbClr val="FFC000"/>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Assessment</a:t>
            </a:r>
            <a:endParaRPr lang="en-US" sz="1000" b="1" kern="0" dirty="0">
              <a:solidFill>
                <a:schemeClr val="bg1"/>
              </a:solidFill>
            </a:endParaRPr>
          </a:p>
        </p:txBody>
      </p:sp>
      <p:sp>
        <p:nvSpPr>
          <p:cNvPr id="74" name="Freeform 39"/>
          <p:cNvSpPr>
            <a:spLocks/>
          </p:cNvSpPr>
          <p:nvPr/>
        </p:nvSpPr>
        <p:spPr bwMode="auto">
          <a:xfrm>
            <a:off x="2822881" y="5353940"/>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rgbClr val="FFC000"/>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Service Planning (RSP)</a:t>
            </a:r>
            <a:endParaRPr lang="en-US" sz="1000" b="1" kern="0" dirty="0">
              <a:solidFill>
                <a:schemeClr val="bg1"/>
              </a:solidFill>
            </a:endParaRPr>
          </a:p>
        </p:txBody>
      </p:sp>
      <p:sp>
        <p:nvSpPr>
          <p:cNvPr id="75" name="Freeform 39"/>
          <p:cNvSpPr>
            <a:spLocks/>
          </p:cNvSpPr>
          <p:nvPr/>
        </p:nvSpPr>
        <p:spPr bwMode="auto">
          <a:xfrm>
            <a:off x="3880077" y="5350647"/>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rgbClr val="FFC000"/>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r>
              <a:rPr lang="en-US" sz="1000" b="1" kern="0" dirty="0" smtClean="0">
                <a:solidFill>
                  <a:schemeClr val="bg1"/>
                </a:solidFill>
              </a:rPr>
              <a:t>Activity Tracking</a:t>
            </a:r>
            <a:endParaRPr lang="en-US" sz="1000" b="1" kern="0" dirty="0">
              <a:solidFill>
                <a:schemeClr val="bg1"/>
              </a:solidFill>
            </a:endParaRPr>
          </a:p>
        </p:txBody>
      </p:sp>
      <p:sp>
        <p:nvSpPr>
          <p:cNvPr id="76" name="Freeform 39"/>
          <p:cNvSpPr>
            <a:spLocks/>
          </p:cNvSpPr>
          <p:nvPr/>
        </p:nvSpPr>
        <p:spPr bwMode="auto">
          <a:xfrm>
            <a:off x="6028491" y="5247491"/>
            <a:ext cx="314314" cy="195802"/>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endParaRPr lang="en-US" sz="1000" b="1" kern="0" dirty="0">
              <a:solidFill>
                <a:schemeClr val="bg1"/>
              </a:solidFill>
            </a:endParaRPr>
          </a:p>
        </p:txBody>
      </p:sp>
      <p:sp>
        <p:nvSpPr>
          <p:cNvPr id="77" name="Freeform 39"/>
          <p:cNvSpPr>
            <a:spLocks/>
          </p:cNvSpPr>
          <p:nvPr/>
        </p:nvSpPr>
        <p:spPr bwMode="auto">
          <a:xfrm>
            <a:off x="6038203" y="5591825"/>
            <a:ext cx="314314" cy="195802"/>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1">
              <a:lumMod val="60000"/>
              <a:lumOff val="4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endParaRPr lang="en-US" sz="1000" b="1" kern="0" dirty="0">
              <a:solidFill>
                <a:schemeClr val="bg1"/>
              </a:solidFill>
            </a:endParaRPr>
          </a:p>
        </p:txBody>
      </p:sp>
      <p:sp>
        <p:nvSpPr>
          <p:cNvPr id="78" name="Freeform 39"/>
          <p:cNvSpPr>
            <a:spLocks/>
          </p:cNvSpPr>
          <p:nvPr/>
        </p:nvSpPr>
        <p:spPr bwMode="auto">
          <a:xfrm>
            <a:off x="6045748" y="5944209"/>
            <a:ext cx="314314" cy="195802"/>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rgbClr val="FFC000"/>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a:endParaRPr lang="en-US" sz="1000" b="1" kern="0" dirty="0">
              <a:solidFill>
                <a:schemeClr val="bg1"/>
              </a:solidFill>
            </a:endParaRPr>
          </a:p>
        </p:txBody>
      </p:sp>
      <p:sp>
        <p:nvSpPr>
          <p:cNvPr id="3" name="TextBox 2"/>
          <p:cNvSpPr txBox="1"/>
          <p:nvPr/>
        </p:nvSpPr>
        <p:spPr>
          <a:xfrm>
            <a:off x="6411104" y="5240741"/>
            <a:ext cx="2207642" cy="954107"/>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400" dirty="0" smtClean="0">
                <a:solidFill>
                  <a:schemeClr val="tx2"/>
                </a:solidFill>
              </a:rPr>
              <a:t>Phase 1</a:t>
            </a:r>
          </a:p>
          <a:p>
            <a:pPr>
              <a:spcBef>
                <a:spcPts val="1200"/>
              </a:spcBef>
              <a:buSzPct val="25000"/>
              <a:buFont typeface="Arial" panose="020B0604020202020204" pitchFamily="34" charset="0"/>
              <a:buChar char="‏"/>
            </a:pPr>
            <a:r>
              <a:rPr lang="en-US" sz="1400" dirty="0" smtClean="0">
                <a:solidFill>
                  <a:schemeClr val="tx2"/>
                </a:solidFill>
              </a:rPr>
              <a:t>Phase 2</a:t>
            </a:r>
          </a:p>
          <a:p>
            <a:pPr>
              <a:spcBef>
                <a:spcPts val="1200"/>
              </a:spcBef>
              <a:buSzPct val="25000"/>
              <a:buFont typeface="Arial" panose="020B0604020202020204" pitchFamily="34" charset="0"/>
              <a:buChar char="‏"/>
            </a:pPr>
            <a:r>
              <a:rPr lang="en-US" sz="1400" dirty="0" smtClean="0">
                <a:solidFill>
                  <a:schemeClr val="tx2"/>
                </a:solidFill>
              </a:rPr>
              <a:t>Phase 2 – Work Verification</a:t>
            </a:r>
            <a:endParaRPr lang="en-US" sz="1400" dirty="0">
              <a:solidFill>
                <a:schemeClr val="tx2"/>
              </a:solidFill>
            </a:endParaRPr>
          </a:p>
        </p:txBody>
      </p:sp>
      <p:sp>
        <p:nvSpPr>
          <p:cNvPr id="4" name="Rectangle 3"/>
          <p:cNvSpPr/>
          <p:nvPr/>
        </p:nvSpPr>
        <p:spPr bwMode="gray">
          <a:xfrm>
            <a:off x="5982520" y="5130330"/>
            <a:ext cx="2708898" cy="1197007"/>
          </a:xfrm>
          <a:prstGeom prst="rect">
            <a:avLst/>
          </a:prstGeom>
          <a:noFill/>
          <a:ln w="3175"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9" name="Freeform 39"/>
          <p:cNvSpPr>
            <a:spLocks/>
          </p:cNvSpPr>
          <p:nvPr/>
        </p:nvSpPr>
        <p:spPr bwMode="auto">
          <a:xfrm>
            <a:off x="7265772" y="4169458"/>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smtClean="0">
                <a:solidFill>
                  <a:schemeClr val="accent1"/>
                </a:solidFill>
              </a:rPr>
              <a:t>Audit Trail</a:t>
            </a:r>
            <a:endParaRPr lang="en-US" sz="1000" b="1" kern="0" dirty="0">
              <a:solidFill>
                <a:schemeClr val="accent1"/>
              </a:solidFill>
            </a:endParaRPr>
          </a:p>
        </p:txBody>
      </p:sp>
      <p:sp>
        <p:nvSpPr>
          <p:cNvPr id="80" name="Freeform 39"/>
          <p:cNvSpPr>
            <a:spLocks/>
          </p:cNvSpPr>
          <p:nvPr/>
        </p:nvSpPr>
        <p:spPr bwMode="auto">
          <a:xfrm>
            <a:off x="1608946" y="1690538"/>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smtClean="0">
                <a:solidFill>
                  <a:schemeClr val="accent1"/>
                </a:solidFill>
              </a:rPr>
              <a:t>Partner and Provider Portal</a:t>
            </a:r>
            <a:endParaRPr lang="en-US" sz="1000" b="1" kern="0" dirty="0">
              <a:solidFill>
                <a:schemeClr val="accent1"/>
              </a:solidFill>
            </a:endParaRPr>
          </a:p>
        </p:txBody>
      </p:sp>
      <p:sp>
        <p:nvSpPr>
          <p:cNvPr id="81" name="Freeform 39"/>
          <p:cNvSpPr>
            <a:spLocks/>
          </p:cNvSpPr>
          <p:nvPr/>
        </p:nvSpPr>
        <p:spPr bwMode="auto">
          <a:xfrm>
            <a:off x="5054512" y="2303585"/>
            <a:ext cx="1005840" cy="548640"/>
          </a:xfrm>
          <a:custGeom>
            <a:avLst/>
            <a:gdLst>
              <a:gd name="T0" fmla="*/ 0 w 8688"/>
              <a:gd name="T1" fmla="*/ 526 h 3152"/>
              <a:gd name="T2" fmla="*/ 526 w 8688"/>
              <a:gd name="T3" fmla="*/ 0 h 3152"/>
              <a:gd name="T4" fmla="*/ 8163 w 8688"/>
              <a:gd name="T5" fmla="*/ 0 h 3152"/>
              <a:gd name="T6" fmla="*/ 8688 w 8688"/>
              <a:gd name="T7" fmla="*/ 526 h 3152"/>
              <a:gd name="T8" fmla="*/ 8688 w 8688"/>
              <a:gd name="T9" fmla="*/ 2627 h 3152"/>
              <a:gd name="T10" fmla="*/ 8163 w 8688"/>
              <a:gd name="T11" fmla="*/ 3152 h 3152"/>
              <a:gd name="T12" fmla="*/ 526 w 8688"/>
              <a:gd name="T13" fmla="*/ 3152 h 3152"/>
              <a:gd name="T14" fmla="*/ 0 w 8688"/>
              <a:gd name="T15" fmla="*/ 2627 h 3152"/>
              <a:gd name="T16" fmla="*/ 0 w 8688"/>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8" h="3152">
                <a:moveTo>
                  <a:pt x="0" y="526"/>
                </a:moveTo>
                <a:cubicBezTo>
                  <a:pt x="0" y="236"/>
                  <a:pt x="236" y="0"/>
                  <a:pt x="526" y="0"/>
                </a:cubicBezTo>
                <a:lnTo>
                  <a:pt x="8163" y="0"/>
                </a:lnTo>
                <a:cubicBezTo>
                  <a:pt x="8453" y="0"/>
                  <a:pt x="8688" y="236"/>
                  <a:pt x="8688" y="526"/>
                </a:cubicBezTo>
                <a:lnTo>
                  <a:pt x="8688" y="2627"/>
                </a:lnTo>
                <a:cubicBezTo>
                  <a:pt x="8688" y="2917"/>
                  <a:pt x="8453" y="3152"/>
                  <a:pt x="8163" y="3152"/>
                </a:cubicBezTo>
                <a:lnTo>
                  <a:pt x="526" y="3152"/>
                </a:lnTo>
                <a:cubicBezTo>
                  <a:pt x="236" y="3152"/>
                  <a:pt x="0" y="2917"/>
                  <a:pt x="0" y="2627"/>
                </a:cubicBezTo>
                <a:lnTo>
                  <a:pt x="0" y="526"/>
                </a:lnTo>
                <a:close/>
              </a:path>
            </a:pathLst>
          </a:custGeom>
          <a:solidFill>
            <a:schemeClr val="accent5">
              <a:lumMod val="40000"/>
              <a:lumOff val="60000"/>
            </a:schemeClr>
          </a:solidFill>
          <a:ln w="0">
            <a:noFill/>
            <a:prstDash val="solid"/>
            <a:round/>
            <a:headEnd/>
            <a:tailEnd/>
          </a:ln>
        </p:spPr>
        <p:txBody>
          <a:bodyPr vert="horz" wrap="square" lIns="101901" tIns="50950" rIns="101901" bIns="50950" numCol="1" anchor="ctr" anchorCtr="1" compatLnSpc="1">
            <a:prstTxWarp prst="textNoShape">
              <a:avLst/>
            </a:prstTxWarp>
          </a:bodyPr>
          <a:lstStyle/>
          <a:p>
            <a:pPr algn="ctr" defTabSz="1019007" fontAlgn="auto">
              <a:spcBef>
                <a:spcPts val="0"/>
              </a:spcBef>
              <a:spcAft>
                <a:spcPts val="0"/>
              </a:spcAft>
              <a:defRPr/>
            </a:pPr>
            <a:r>
              <a:rPr lang="en-US" sz="1000" b="1" kern="0" dirty="0" smtClean="0">
                <a:solidFill>
                  <a:schemeClr val="accent1"/>
                </a:solidFill>
              </a:rPr>
              <a:t>Business Reporting</a:t>
            </a:r>
            <a:endParaRPr lang="en-US" sz="1000" b="1" kern="0" dirty="0">
              <a:solidFill>
                <a:schemeClr val="accent1"/>
              </a:solidFill>
            </a:endParaRPr>
          </a:p>
        </p:txBody>
      </p:sp>
    </p:spTree>
    <p:extLst>
      <p:ext uri="{BB962C8B-B14F-4D97-AF65-F5344CB8AC3E}">
        <p14:creationId xmlns:p14="http://schemas.microsoft.com/office/powerpoint/2010/main" val="10338132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Work Verification System Overview</a:t>
            </a:r>
            <a:endParaRPr lang="en-US" dirty="0"/>
          </a:p>
        </p:txBody>
      </p:sp>
      <p:sp>
        <p:nvSpPr>
          <p:cNvPr id="8" name="Text Placeholder 7"/>
          <p:cNvSpPr>
            <a:spLocks noGrp="1"/>
          </p:cNvSpPr>
          <p:nvPr>
            <p:ph type="body" sz="quarter" idx="14"/>
          </p:nvPr>
        </p:nvSpPr>
        <p:spPr>
          <a:xfrm>
            <a:off x="365760" y="1145310"/>
            <a:ext cx="8412480" cy="5200296"/>
          </a:xfrm>
        </p:spPr>
        <p:txBody>
          <a:bodyPr/>
          <a:lstStyle/>
          <a:p>
            <a:pPr marL="285750" indent="-285750">
              <a:buSzPct val="100000"/>
              <a:buFont typeface="Arial" panose="020B0604020202020204" pitchFamily="34" charset="0"/>
              <a:buChar char="•"/>
            </a:pPr>
            <a:r>
              <a:rPr lang="en-US" dirty="0" smtClean="0"/>
              <a:t>The Work </a:t>
            </a:r>
            <a:r>
              <a:rPr lang="en-US" dirty="0"/>
              <a:t>V</a:t>
            </a:r>
            <a:r>
              <a:rPr lang="en-US" dirty="0" smtClean="0"/>
              <a:t>erification module is within IES</a:t>
            </a:r>
            <a:r>
              <a:rPr lang="en-US" dirty="0"/>
              <a:t> </a:t>
            </a:r>
            <a:r>
              <a:rPr lang="en-US" dirty="0" smtClean="0"/>
              <a:t>that is used to support Work </a:t>
            </a:r>
            <a:r>
              <a:rPr lang="en-US" dirty="0"/>
              <a:t>and Training (W&amp;T) activities. </a:t>
            </a:r>
          </a:p>
          <a:p>
            <a:pPr marL="285750" indent="-285750">
              <a:buSzPct val="100000"/>
              <a:buFont typeface="Arial" panose="020B0604020202020204" pitchFamily="34" charset="0"/>
              <a:buChar char="•"/>
            </a:pPr>
            <a:r>
              <a:rPr lang="en-US" dirty="0"/>
              <a:t>Participation in the W&amp;T activities has a direct impact on the TANF benefits issued to the customer. </a:t>
            </a:r>
          </a:p>
        </p:txBody>
      </p:sp>
      <p:sp>
        <p:nvSpPr>
          <p:cNvPr id="4" name="Rectangle 3"/>
          <p:cNvSpPr/>
          <p:nvPr/>
        </p:nvSpPr>
        <p:spPr>
          <a:xfrm>
            <a:off x="1187058" y="2580140"/>
            <a:ext cx="6666742" cy="37177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endParaRPr lang="en-US" sz="2700" dirty="0"/>
          </a:p>
        </p:txBody>
      </p:sp>
      <p:sp>
        <p:nvSpPr>
          <p:cNvPr id="5" name="Rectangle 4"/>
          <p:cNvSpPr/>
          <p:nvPr/>
        </p:nvSpPr>
        <p:spPr>
          <a:xfrm>
            <a:off x="1311547" y="3117114"/>
            <a:ext cx="1216844" cy="798667"/>
          </a:xfrm>
          <a:prstGeom prst="rect">
            <a:avLst/>
          </a:prstGeom>
          <a:gradFill>
            <a:gsLst>
              <a:gs pos="0">
                <a:schemeClr val="bg1"/>
              </a:gs>
              <a:gs pos="73000">
                <a:schemeClr val="bg1">
                  <a:lumMod val="95000"/>
                </a:schemeClr>
              </a:gs>
              <a:gs pos="83000">
                <a:schemeClr val="bg1">
                  <a:lumMod val="95000"/>
                </a:schemeClr>
              </a:gs>
              <a:gs pos="100000">
                <a:schemeClr val="bg1">
                  <a:lumMod val="85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a:solidFill>
                  <a:schemeClr val="tx1"/>
                </a:solidFill>
              </a:rPr>
              <a:t>Intake / Data Collection</a:t>
            </a:r>
          </a:p>
        </p:txBody>
      </p:sp>
      <p:sp>
        <p:nvSpPr>
          <p:cNvPr id="7" name="Rectangle 6"/>
          <p:cNvSpPr/>
          <p:nvPr/>
        </p:nvSpPr>
        <p:spPr>
          <a:xfrm>
            <a:off x="3768835" y="3126708"/>
            <a:ext cx="1292849" cy="789073"/>
          </a:xfrm>
          <a:prstGeom prst="rect">
            <a:avLst/>
          </a:prstGeom>
          <a:gradFill>
            <a:gsLst>
              <a:gs pos="0">
                <a:schemeClr val="bg1"/>
              </a:gs>
              <a:gs pos="73000">
                <a:schemeClr val="bg1">
                  <a:lumMod val="95000"/>
                </a:schemeClr>
              </a:gs>
              <a:gs pos="83000">
                <a:schemeClr val="bg1">
                  <a:lumMod val="95000"/>
                </a:schemeClr>
              </a:gs>
              <a:gs pos="100000">
                <a:schemeClr val="bg1">
                  <a:lumMod val="85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a:solidFill>
                  <a:schemeClr val="tx1"/>
                </a:solidFill>
              </a:rPr>
              <a:t>Eligibility Determination</a:t>
            </a:r>
          </a:p>
        </p:txBody>
      </p:sp>
      <p:sp>
        <p:nvSpPr>
          <p:cNvPr id="9" name="Rectangle 8"/>
          <p:cNvSpPr/>
          <p:nvPr/>
        </p:nvSpPr>
        <p:spPr>
          <a:xfrm>
            <a:off x="6181374" y="3127911"/>
            <a:ext cx="1233890" cy="787870"/>
          </a:xfrm>
          <a:prstGeom prst="rect">
            <a:avLst/>
          </a:prstGeom>
          <a:gradFill>
            <a:gsLst>
              <a:gs pos="0">
                <a:schemeClr val="bg1"/>
              </a:gs>
              <a:gs pos="73000">
                <a:schemeClr val="bg1">
                  <a:lumMod val="95000"/>
                </a:schemeClr>
              </a:gs>
              <a:gs pos="83000">
                <a:schemeClr val="bg1">
                  <a:lumMod val="95000"/>
                </a:schemeClr>
              </a:gs>
              <a:gs pos="100000">
                <a:schemeClr val="bg1">
                  <a:lumMod val="85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a:solidFill>
                  <a:schemeClr val="tx1"/>
                </a:solidFill>
              </a:rPr>
              <a:t>Authorization and Benefits Issuance</a:t>
            </a:r>
          </a:p>
        </p:txBody>
      </p:sp>
      <p:cxnSp>
        <p:nvCxnSpPr>
          <p:cNvPr id="10" name="Straight Arrow Connector 9"/>
          <p:cNvCxnSpPr>
            <a:stCxn id="5" idx="3"/>
            <a:endCxn id="7" idx="1"/>
          </p:cNvCxnSpPr>
          <p:nvPr/>
        </p:nvCxnSpPr>
        <p:spPr>
          <a:xfrm>
            <a:off x="2528391" y="3516448"/>
            <a:ext cx="1240444" cy="47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9" idx="1"/>
          </p:cNvCxnSpPr>
          <p:nvPr/>
        </p:nvCxnSpPr>
        <p:spPr>
          <a:xfrm>
            <a:off x="5061685" y="3521245"/>
            <a:ext cx="1119690" cy="6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39973" y="3324230"/>
            <a:ext cx="951582" cy="383773"/>
          </a:xfrm>
          <a:prstGeom prst="rect">
            <a:avLst/>
          </a:prstGeom>
          <a:solidFill>
            <a:schemeClr val="bg1"/>
          </a:solidFill>
        </p:spPr>
        <p:txBody>
          <a:bodyPr wrap="square" lIns="101901" tIns="50950" rIns="101901" bIns="50950" rtlCol="0">
            <a:spAutoFit/>
          </a:bodyPr>
          <a:lstStyle/>
          <a:p>
            <a:r>
              <a:rPr lang="en-US" sz="900" dirty="0"/>
              <a:t>Clients Details Processed</a:t>
            </a:r>
          </a:p>
        </p:txBody>
      </p:sp>
      <p:sp>
        <p:nvSpPr>
          <p:cNvPr id="13" name="TextBox 12"/>
          <p:cNvSpPr txBox="1"/>
          <p:nvPr/>
        </p:nvSpPr>
        <p:spPr>
          <a:xfrm>
            <a:off x="5259462" y="3324560"/>
            <a:ext cx="754499" cy="383773"/>
          </a:xfrm>
          <a:prstGeom prst="rect">
            <a:avLst/>
          </a:prstGeom>
          <a:solidFill>
            <a:schemeClr val="bg1"/>
          </a:solidFill>
        </p:spPr>
        <p:txBody>
          <a:bodyPr wrap="square" lIns="101901" tIns="50950" rIns="101901" bIns="50950" rtlCol="0">
            <a:spAutoFit/>
          </a:bodyPr>
          <a:lstStyle/>
          <a:p>
            <a:r>
              <a:rPr lang="en-US" sz="900" dirty="0"/>
              <a:t>Eligibility Results</a:t>
            </a:r>
          </a:p>
        </p:txBody>
      </p:sp>
      <p:cxnSp>
        <p:nvCxnSpPr>
          <p:cNvPr id="14" name="Straight Arrow Connector 13"/>
          <p:cNvCxnSpPr>
            <a:stCxn id="7" idx="2"/>
          </p:cNvCxnSpPr>
          <p:nvPr/>
        </p:nvCxnSpPr>
        <p:spPr>
          <a:xfrm flipH="1">
            <a:off x="4415257" y="3915781"/>
            <a:ext cx="3" cy="9151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38790" y="2580144"/>
            <a:ext cx="536011" cy="349116"/>
          </a:xfrm>
          <a:prstGeom prst="rect">
            <a:avLst/>
          </a:prstGeom>
          <a:noFill/>
        </p:spPr>
        <p:txBody>
          <a:bodyPr wrap="none" lIns="101901" tIns="50950" rIns="101901" bIns="50950" rtlCol="0">
            <a:spAutoFit/>
          </a:bodyPr>
          <a:lstStyle/>
          <a:p>
            <a:r>
              <a:rPr lang="en-US" sz="1600" dirty="0"/>
              <a:t>IES</a:t>
            </a:r>
          </a:p>
        </p:txBody>
      </p:sp>
      <p:sp>
        <p:nvSpPr>
          <p:cNvPr id="16" name="TextBox 15"/>
          <p:cNvSpPr txBox="1"/>
          <p:nvPr/>
        </p:nvSpPr>
        <p:spPr>
          <a:xfrm>
            <a:off x="3869515" y="4006936"/>
            <a:ext cx="1091483" cy="244220"/>
          </a:xfrm>
          <a:prstGeom prst="rect">
            <a:avLst/>
          </a:prstGeom>
          <a:solidFill>
            <a:schemeClr val="bg1"/>
          </a:solidFill>
        </p:spPr>
        <p:txBody>
          <a:bodyPr wrap="square" lIns="101901" tIns="50950" rIns="101901" bIns="50950" rtlCol="0">
            <a:spAutoFit/>
          </a:bodyPr>
          <a:lstStyle/>
          <a:p>
            <a:pPr algn="ctr"/>
            <a:r>
              <a:rPr lang="en-US" sz="900" dirty="0" smtClean="0"/>
              <a:t>Eligibility</a:t>
            </a:r>
            <a:endParaRPr lang="en-US" sz="900" dirty="0"/>
          </a:p>
        </p:txBody>
      </p:sp>
      <p:sp>
        <p:nvSpPr>
          <p:cNvPr id="17" name="Freeform 16"/>
          <p:cNvSpPr>
            <a:spLocks noChangeAspect="1" noEditPoints="1"/>
          </p:cNvSpPr>
          <p:nvPr/>
        </p:nvSpPr>
        <p:spPr bwMode="auto">
          <a:xfrm>
            <a:off x="479131" y="3826872"/>
            <a:ext cx="337232" cy="878579"/>
          </a:xfrm>
          <a:custGeom>
            <a:avLst/>
            <a:gdLst>
              <a:gd name="T0" fmla="*/ 24 w 82"/>
              <a:gd name="T1" fmla="*/ 17 h 212"/>
              <a:gd name="T2" fmla="*/ 41 w 82"/>
              <a:gd name="T3" fmla="*/ 0 h 212"/>
              <a:gd name="T4" fmla="*/ 58 w 82"/>
              <a:gd name="T5" fmla="*/ 17 h 212"/>
              <a:gd name="T6" fmla="*/ 41 w 82"/>
              <a:gd name="T7" fmla="*/ 34 h 212"/>
              <a:gd name="T8" fmla="*/ 24 w 82"/>
              <a:gd name="T9" fmla="*/ 17 h 212"/>
              <a:gd name="T10" fmla="*/ 60 w 82"/>
              <a:gd name="T11" fmla="*/ 42 h 212"/>
              <a:gd name="T12" fmla="*/ 22 w 82"/>
              <a:gd name="T13" fmla="*/ 42 h 212"/>
              <a:gd name="T14" fmla="*/ 0 w 82"/>
              <a:gd name="T15" fmla="*/ 64 h 212"/>
              <a:gd name="T16" fmla="*/ 0 w 82"/>
              <a:gd name="T17" fmla="*/ 117 h 212"/>
              <a:gd name="T18" fmla="*/ 7 w 82"/>
              <a:gd name="T19" fmla="*/ 125 h 212"/>
              <a:gd name="T20" fmla="*/ 13 w 82"/>
              <a:gd name="T21" fmla="*/ 117 h 212"/>
              <a:gd name="T22" fmla="*/ 13 w 82"/>
              <a:gd name="T23" fmla="*/ 69 h 212"/>
              <a:gd name="T24" fmla="*/ 21 w 82"/>
              <a:gd name="T25" fmla="*/ 69 h 212"/>
              <a:gd name="T26" fmla="*/ 21 w 82"/>
              <a:gd name="T27" fmla="*/ 203 h 212"/>
              <a:gd name="T28" fmla="*/ 29 w 82"/>
              <a:gd name="T29" fmla="*/ 212 h 212"/>
              <a:gd name="T30" fmla="*/ 37 w 82"/>
              <a:gd name="T31" fmla="*/ 203 h 212"/>
              <a:gd name="T32" fmla="*/ 37 w 82"/>
              <a:gd name="T33" fmla="*/ 125 h 212"/>
              <a:gd name="T34" fmla="*/ 45 w 82"/>
              <a:gd name="T35" fmla="*/ 125 h 212"/>
              <a:gd name="T36" fmla="*/ 45 w 82"/>
              <a:gd name="T37" fmla="*/ 203 h 212"/>
              <a:gd name="T38" fmla="*/ 53 w 82"/>
              <a:gd name="T39" fmla="*/ 212 h 212"/>
              <a:gd name="T40" fmla="*/ 61 w 82"/>
              <a:gd name="T41" fmla="*/ 203 h 212"/>
              <a:gd name="T42" fmla="*/ 61 w 82"/>
              <a:gd name="T43" fmla="*/ 69 h 212"/>
              <a:gd name="T44" fmla="*/ 69 w 82"/>
              <a:gd name="T45" fmla="*/ 69 h 212"/>
              <a:gd name="T46" fmla="*/ 69 w 82"/>
              <a:gd name="T47" fmla="*/ 117 h 212"/>
              <a:gd name="T48" fmla="*/ 75 w 82"/>
              <a:gd name="T49" fmla="*/ 125 h 212"/>
              <a:gd name="T50" fmla="*/ 82 w 82"/>
              <a:gd name="T51" fmla="*/ 117 h 212"/>
              <a:gd name="T52" fmla="*/ 82 w 82"/>
              <a:gd name="T53" fmla="*/ 64 h 212"/>
              <a:gd name="T54" fmla="*/ 60 w 82"/>
              <a:gd name="T55" fmla="*/ 4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 h="212">
                <a:moveTo>
                  <a:pt x="24" y="17"/>
                </a:moveTo>
                <a:cubicBezTo>
                  <a:pt x="24" y="8"/>
                  <a:pt x="32" y="0"/>
                  <a:pt x="41" y="0"/>
                </a:cubicBezTo>
                <a:cubicBezTo>
                  <a:pt x="50" y="0"/>
                  <a:pt x="58" y="8"/>
                  <a:pt x="58" y="17"/>
                </a:cubicBezTo>
                <a:cubicBezTo>
                  <a:pt x="58" y="27"/>
                  <a:pt x="50" y="34"/>
                  <a:pt x="41" y="34"/>
                </a:cubicBezTo>
                <a:cubicBezTo>
                  <a:pt x="32" y="34"/>
                  <a:pt x="24" y="27"/>
                  <a:pt x="24" y="17"/>
                </a:cubicBezTo>
                <a:close/>
                <a:moveTo>
                  <a:pt x="60" y="42"/>
                </a:moveTo>
                <a:cubicBezTo>
                  <a:pt x="54" y="42"/>
                  <a:pt x="28" y="42"/>
                  <a:pt x="22" y="42"/>
                </a:cubicBezTo>
                <a:cubicBezTo>
                  <a:pt x="10" y="42"/>
                  <a:pt x="0" y="52"/>
                  <a:pt x="0" y="64"/>
                </a:cubicBezTo>
                <a:cubicBezTo>
                  <a:pt x="0" y="70"/>
                  <a:pt x="0" y="113"/>
                  <a:pt x="0" y="117"/>
                </a:cubicBezTo>
                <a:cubicBezTo>
                  <a:pt x="0" y="121"/>
                  <a:pt x="2" y="125"/>
                  <a:pt x="7" y="125"/>
                </a:cubicBezTo>
                <a:cubicBezTo>
                  <a:pt x="11" y="125"/>
                  <a:pt x="13" y="121"/>
                  <a:pt x="13" y="117"/>
                </a:cubicBezTo>
                <a:cubicBezTo>
                  <a:pt x="13" y="113"/>
                  <a:pt x="13" y="69"/>
                  <a:pt x="13" y="69"/>
                </a:cubicBezTo>
                <a:cubicBezTo>
                  <a:pt x="21" y="69"/>
                  <a:pt x="21" y="69"/>
                  <a:pt x="21" y="69"/>
                </a:cubicBezTo>
                <a:cubicBezTo>
                  <a:pt x="21" y="69"/>
                  <a:pt x="21" y="195"/>
                  <a:pt x="21" y="203"/>
                </a:cubicBezTo>
                <a:cubicBezTo>
                  <a:pt x="21" y="209"/>
                  <a:pt x="23" y="212"/>
                  <a:pt x="29" y="212"/>
                </a:cubicBezTo>
                <a:cubicBezTo>
                  <a:pt x="34" y="212"/>
                  <a:pt x="37" y="209"/>
                  <a:pt x="37" y="203"/>
                </a:cubicBezTo>
                <a:cubicBezTo>
                  <a:pt x="37" y="195"/>
                  <a:pt x="37" y="125"/>
                  <a:pt x="37" y="125"/>
                </a:cubicBezTo>
                <a:cubicBezTo>
                  <a:pt x="45" y="125"/>
                  <a:pt x="45" y="125"/>
                  <a:pt x="45" y="125"/>
                </a:cubicBezTo>
                <a:cubicBezTo>
                  <a:pt x="45" y="125"/>
                  <a:pt x="45" y="195"/>
                  <a:pt x="45" y="203"/>
                </a:cubicBezTo>
                <a:cubicBezTo>
                  <a:pt x="45" y="209"/>
                  <a:pt x="47" y="212"/>
                  <a:pt x="53" y="212"/>
                </a:cubicBezTo>
                <a:cubicBezTo>
                  <a:pt x="59" y="212"/>
                  <a:pt x="61" y="209"/>
                  <a:pt x="61" y="203"/>
                </a:cubicBezTo>
                <a:cubicBezTo>
                  <a:pt x="61" y="195"/>
                  <a:pt x="61" y="69"/>
                  <a:pt x="61" y="69"/>
                </a:cubicBezTo>
                <a:cubicBezTo>
                  <a:pt x="69" y="69"/>
                  <a:pt x="69" y="69"/>
                  <a:pt x="69" y="69"/>
                </a:cubicBezTo>
                <a:cubicBezTo>
                  <a:pt x="69" y="69"/>
                  <a:pt x="69" y="113"/>
                  <a:pt x="69" y="117"/>
                </a:cubicBezTo>
                <a:cubicBezTo>
                  <a:pt x="69" y="121"/>
                  <a:pt x="71" y="125"/>
                  <a:pt x="75" y="125"/>
                </a:cubicBezTo>
                <a:cubicBezTo>
                  <a:pt x="80" y="125"/>
                  <a:pt x="82" y="121"/>
                  <a:pt x="82" y="117"/>
                </a:cubicBezTo>
                <a:cubicBezTo>
                  <a:pt x="82" y="113"/>
                  <a:pt x="82" y="70"/>
                  <a:pt x="82" y="64"/>
                </a:cubicBezTo>
                <a:cubicBezTo>
                  <a:pt x="82" y="52"/>
                  <a:pt x="72" y="42"/>
                  <a:pt x="60" y="42"/>
                </a:cubicBezTo>
                <a:close/>
              </a:path>
            </a:pathLst>
          </a:custGeom>
          <a:solidFill>
            <a:schemeClr val="accent3">
              <a:lumMod val="60000"/>
              <a:lumOff val="40000"/>
            </a:schemeClr>
          </a:solidFill>
          <a:ln>
            <a:noFill/>
          </a:ln>
        </p:spPr>
        <p:txBody>
          <a:bodyPr vert="horz" wrap="square" lIns="101901" tIns="50950" rIns="101901" bIns="50950" numCol="1" anchor="t" anchorCtr="0" compatLnSpc="1">
            <a:prstTxWarp prst="textNoShape">
              <a:avLst/>
            </a:prstTxWarp>
          </a:bodyPr>
          <a:lstStyle/>
          <a:p>
            <a:endParaRPr lang="en-US" dirty="0"/>
          </a:p>
        </p:txBody>
      </p:sp>
      <p:cxnSp>
        <p:nvCxnSpPr>
          <p:cNvPr id="18" name="Straight Arrow Connector 17"/>
          <p:cNvCxnSpPr>
            <a:stCxn id="20" idx="3"/>
            <a:endCxn id="5" idx="1"/>
          </p:cNvCxnSpPr>
          <p:nvPr/>
        </p:nvCxnSpPr>
        <p:spPr>
          <a:xfrm flipV="1">
            <a:off x="1119123" y="3516448"/>
            <a:ext cx="192424" cy="20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21" idx="1"/>
          </p:cNvCxnSpPr>
          <p:nvPr/>
        </p:nvCxnSpPr>
        <p:spPr>
          <a:xfrm>
            <a:off x="7415264" y="3521846"/>
            <a:ext cx="253816" cy="8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5760" y="3328592"/>
            <a:ext cx="753363" cy="379894"/>
          </a:xfrm>
          <a:prstGeom prst="rect">
            <a:avLst/>
          </a:prstGeom>
          <a:solidFill>
            <a:schemeClr val="bg1"/>
          </a:solidFill>
        </p:spPr>
        <p:txBody>
          <a:bodyPr wrap="square" lIns="101901" tIns="50950" rIns="101901" bIns="50950" rtlCol="0">
            <a:spAutoFit/>
          </a:bodyPr>
          <a:lstStyle/>
          <a:p>
            <a:pPr algn="ctr"/>
            <a:r>
              <a:rPr lang="en-US" sz="900" dirty="0"/>
              <a:t>Request for </a:t>
            </a:r>
            <a:r>
              <a:rPr lang="en-US" sz="900" dirty="0" smtClean="0"/>
              <a:t>TANF</a:t>
            </a:r>
            <a:endParaRPr lang="en-US" sz="900" dirty="0"/>
          </a:p>
        </p:txBody>
      </p:sp>
      <p:sp>
        <p:nvSpPr>
          <p:cNvPr id="21" name="TextBox 20"/>
          <p:cNvSpPr txBox="1"/>
          <p:nvPr/>
        </p:nvSpPr>
        <p:spPr>
          <a:xfrm>
            <a:off x="7669080" y="3401978"/>
            <a:ext cx="571336" cy="241395"/>
          </a:xfrm>
          <a:prstGeom prst="rect">
            <a:avLst/>
          </a:prstGeom>
          <a:solidFill>
            <a:schemeClr val="bg1"/>
          </a:solidFill>
        </p:spPr>
        <p:txBody>
          <a:bodyPr wrap="square" lIns="101901" tIns="50950" rIns="101901" bIns="50950" rtlCol="0">
            <a:spAutoFit/>
          </a:bodyPr>
          <a:lstStyle/>
          <a:p>
            <a:r>
              <a:rPr lang="en-US" sz="900" dirty="0" smtClean="0"/>
              <a:t>TANF</a:t>
            </a:r>
            <a:endParaRPr lang="en-US" sz="900" dirty="0"/>
          </a:p>
        </p:txBody>
      </p:sp>
      <p:sp>
        <p:nvSpPr>
          <p:cNvPr id="22" name="Freeform 16"/>
          <p:cNvSpPr>
            <a:spLocks noChangeAspect="1" noEditPoints="1"/>
          </p:cNvSpPr>
          <p:nvPr/>
        </p:nvSpPr>
        <p:spPr bwMode="auto">
          <a:xfrm>
            <a:off x="7981761" y="3826871"/>
            <a:ext cx="337232" cy="878579"/>
          </a:xfrm>
          <a:custGeom>
            <a:avLst/>
            <a:gdLst>
              <a:gd name="T0" fmla="*/ 24 w 82"/>
              <a:gd name="T1" fmla="*/ 17 h 212"/>
              <a:gd name="T2" fmla="*/ 41 w 82"/>
              <a:gd name="T3" fmla="*/ 0 h 212"/>
              <a:gd name="T4" fmla="*/ 58 w 82"/>
              <a:gd name="T5" fmla="*/ 17 h 212"/>
              <a:gd name="T6" fmla="*/ 41 w 82"/>
              <a:gd name="T7" fmla="*/ 34 h 212"/>
              <a:gd name="T8" fmla="*/ 24 w 82"/>
              <a:gd name="T9" fmla="*/ 17 h 212"/>
              <a:gd name="T10" fmla="*/ 60 w 82"/>
              <a:gd name="T11" fmla="*/ 42 h 212"/>
              <a:gd name="T12" fmla="*/ 22 w 82"/>
              <a:gd name="T13" fmla="*/ 42 h 212"/>
              <a:gd name="T14" fmla="*/ 0 w 82"/>
              <a:gd name="T15" fmla="*/ 64 h 212"/>
              <a:gd name="T16" fmla="*/ 0 w 82"/>
              <a:gd name="T17" fmla="*/ 117 h 212"/>
              <a:gd name="T18" fmla="*/ 7 w 82"/>
              <a:gd name="T19" fmla="*/ 125 h 212"/>
              <a:gd name="T20" fmla="*/ 13 w 82"/>
              <a:gd name="T21" fmla="*/ 117 h 212"/>
              <a:gd name="T22" fmla="*/ 13 w 82"/>
              <a:gd name="T23" fmla="*/ 69 h 212"/>
              <a:gd name="T24" fmla="*/ 21 w 82"/>
              <a:gd name="T25" fmla="*/ 69 h 212"/>
              <a:gd name="T26" fmla="*/ 21 w 82"/>
              <a:gd name="T27" fmla="*/ 203 h 212"/>
              <a:gd name="T28" fmla="*/ 29 w 82"/>
              <a:gd name="T29" fmla="*/ 212 h 212"/>
              <a:gd name="T30" fmla="*/ 37 w 82"/>
              <a:gd name="T31" fmla="*/ 203 h 212"/>
              <a:gd name="T32" fmla="*/ 37 w 82"/>
              <a:gd name="T33" fmla="*/ 125 h 212"/>
              <a:gd name="T34" fmla="*/ 45 w 82"/>
              <a:gd name="T35" fmla="*/ 125 h 212"/>
              <a:gd name="T36" fmla="*/ 45 w 82"/>
              <a:gd name="T37" fmla="*/ 203 h 212"/>
              <a:gd name="T38" fmla="*/ 53 w 82"/>
              <a:gd name="T39" fmla="*/ 212 h 212"/>
              <a:gd name="T40" fmla="*/ 61 w 82"/>
              <a:gd name="T41" fmla="*/ 203 h 212"/>
              <a:gd name="T42" fmla="*/ 61 w 82"/>
              <a:gd name="T43" fmla="*/ 69 h 212"/>
              <a:gd name="T44" fmla="*/ 69 w 82"/>
              <a:gd name="T45" fmla="*/ 69 h 212"/>
              <a:gd name="T46" fmla="*/ 69 w 82"/>
              <a:gd name="T47" fmla="*/ 117 h 212"/>
              <a:gd name="T48" fmla="*/ 75 w 82"/>
              <a:gd name="T49" fmla="*/ 125 h 212"/>
              <a:gd name="T50" fmla="*/ 82 w 82"/>
              <a:gd name="T51" fmla="*/ 117 h 212"/>
              <a:gd name="T52" fmla="*/ 82 w 82"/>
              <a:gd name="T53" fmla="*/ 64 h 212"/>
              <a:gd name="T54" fmla="*/ 60 w 82"/>
              <a:gd name="T55" fmla="*/ 4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 h="212">
                <a:moveTo>
                  <a:pt x="24" y="17"/>
                </a:moveTo>
                <a:cubicBezTo>
                  <a:pt x="24" y="8"/>
                  <a:pt x="32" y="0"/>
                  <a:pt x="41" y="0"/>
                </a:cubicBezTo>
                <a:cubicBezTo>
                  <a:pt x="50" y="0"/>
                  <a:pt x="58" y="8"/>
                  <a:pt x="58" y="17"/>
                </a:cubicBezTo>
                <a:cubicBezTo>
                  <a:pt x="58" y="27"/>
                  <a:pt x="50" y="34"/>
                  <a:pt x="41" y="34"/>
                </a:cubicBezTo>
                <a:cubicBezTo>
                  <a:pt x="32" y="34"/>
                  <a:pt x="24" y="27"/>
                  <a:pt x="24" y="17"/>
                </a:cubicBezTo>
                <a:close/>
                <a:moveTo>
                  <a:pt x="60" y="42"/>
                </a:moveTo>
                <a:cubicBezTo>
                  <a:pt x="54" y="42"/>
                  <a:pt x="28" y="42"/>
                  <a:pt x="22" y="42"/>
                </a:cubicBezTo>
                <a:cubicBezTo>
                  <a:pt x="10" y="42"/>
                  <a:pt x="0" y="52"/>
                  <a:pt x="0" y="64"/>
                </a:cubicBezTo>
                <a:cubicBezTo>
                  <a:pt x="0" y="70"/>
                  <a:pt x="0" y="113"/>
                  <a:pt x="0" y="117"/>
                </a:cubicBezTo>
                <a:cubicBezTo>
                  <a:pt x="0" y="121"/>
                  <a:pt x="2" y="125"/>
                  <a:pt x="7" y="125"/>
                </a:cubicBezTo>
                <a:cubicBezTo>
                  <a:pt x="11" y="125"/>
                  <a:pt x="13" y="121"/>
                  <a:pt x="13" y="117"/>
                </a:cubicBezTo>
                <a:cubicBezTo>
                  <a:pt x="13" y="113"/>
                  <a:pt x="13" y="69"/>
                  <a:pt x="13" y="69"/>
                </a:cubicBezTo>
                <a:cubicBezTo>
                  <a:pt x="21" y="69"/>
                  <a:pt x="21" y="69"/>
                  <a:pt x="21" y="69"/>
                </a:cubicBezTo>
                <a:cubicBezTo>
                  <a:pt x="21" y="69"/>
                  <a:pt x="21" y="195"/>
                  <a:pt x="21" y="203"/>
                </a:cubicBezTo>
                <a:cubicBezTo>
                  <a:pt x="21" y="209"/>
                  <a:pt x="23" y="212"/>
                  <a:pt x="29" y="212"/>
                </a:cubicBezTo>
                <a:cubicBezTo>
                  <a:pt x="34" y="212"/>
                  <a:pt x="37" y="209"/>
                  <a:pt x="37" y="203"/>
                </a:cubicBezTo>
                <a:cubicBezTo>
                  <a:pt x="37" y="195"/>
                  <a:pt x="37" y="125"/>
                  <a:pt x="37" y="125"/>
                </a:cubicBezTo>
                <a:cubicBezTo>
                  <a:pt x="45" y="125"/>
                  <a:pt x="45" y="125"/>
                  <a:pt x="45" y="125"/>
                </a:cubicBezTo>
                <a:cubicBezTo>
                  <a:pt x="45" y="125"/>
                  <a:pt x="45" y="195"/>
                  <a:pt x="45" y="203"/>
                </a:cubicBezTo>
                <a:cubicBezTo>
                  <a:pt x="45" y="209"/>
                  <a:pt x="47" y="212"/>
                  <a:pt x="53" y="212"/>
                </a:cubicBezTo>
                <a:cubicBezTo>
                  <a:pt x="59" y="212"/>
                  <a:pt x="61" y="209"/>
                  <a:pt x="61" y="203"/>
                </a:cubicBezTo>
                <a:cubicBezTo>
                  <a:pt x="61" y="195"/>
                  <a:pt x="61" y="69"/>
                  <a:pt x="61" y="69"/>
                </a:cubicBezTo>
                <a:cubicBezTo>
                  <a:pt x="69" y="69"/>
                  <a:pt x="69" y="69"/>
                  <a:pt x="69" y="69"/>
                </a:cubicBezTo>
                <a:cubicBezTo>
                  <a:pt x="69" y="69"/>
                  <a:pt x="69" y="113"/>
                  <a:pt x="69" y="117"/>
                </a:cubicBezTo>
                <a:cubicBezTo>
                  <a:pt x="69" y="121"/>
                  <a:pt x="71" y="125"/>
                  <a:pt x="75" y="125"/>
                </a:cubicBezTo>
                <a:cubicBezTo>
                  <a:pt x="80" y="125"/>
                  <a:pt x="82" y="121"/>
                  <a:pt x="82" y="117"/>
                </a:cubicBezTo>
                <a:cubicBezTo>
                  <a:pt x="82" y="113"/>
                  <a:pt x="82" y="70"/>
                  <a:pt x="82" y="64"/>
                </a:cubicBezTo>
                <a:cubicBezTo>
                  <a:pt x="82" y="52"/>
                  <a:pt x="72" y="42"/>
                  <a:pt x="60" y="42"/>
                </a:cubicBezTo>
                <a:close/>
              </a:path>
            </a:pathLst>
          </a:custGeom>
          <a:solidFill>
            <a:schemeClr val="accent3">
              <a:lumMod val="60000"/>
              <a:lumOff val="40000"/>
            </a:schemeClr>
          </a:solidFill>
          <a:ln>
            <a:noFill/>
          </a:ln>
        </p:spPr>
        <p:txBody>
          <a:bodyPr vert="horz" wrap="square" lIns="101901" tIns="50950" rIns="101901" bIns="50950" numCol="1" anchor="t" anchorCtr="0" compatLnSpc="1">
            <a:prstTxWarp prst="textNoShape">
              <a:avLst/>
            </a:prstTxWarp>
          </a:bodyPr>
          <a:lstStyle/>
          <a:p>
            <a:endParaRPr lang="en-US" dirty="0"/>
          </a:p>
        </p:txBody>
      </p:sp>
      <p:cxnSp>
        <p:nvCxnSpPr>
          <p:cNvPr id="23" name="Elbow Connector 22"/>
          <p:cNvCxnSpPr/>
          <p:nvPr/>
        </p:nvCxnSpPr>
        <p:spPr>
          <a:xfrm rot="16200000" flipH="1">
            <a:off x="2497417" y="3468840"/>
            <a:ext cx="1064028" cy="221892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96225" y="4965953"/>
            <a:ext cx="1162039" cy="379894"/>
          </a:xfrm>
          <a:prstGeom prst="rect">
            <a:avLst/>
          </a:prstGeom>
          <a:solidFill>
            <a:schemeClr val="bg1"/>
          </a:solidFill>
        </p:spPr>
        <p:txBody>
          <a:bodyPr wrap="square" lIns="101901" tIns="50950" rIns="101901" bIns="50950" rtlCol="0">
            <a:spAutoFit/>
          </a:bodyPr>
          <a:lstStyle/>
          <a:p>
            <a:pPr algn="ctr"/>
            <a:r>
              <a:rPr lang="en-US" sz="900" dirty="0"/>
              <a:t>Initial </a:t>
            </a:r>
            <a:r>
              <a:rPr lang="en-US" sz="900" dirty="0" smtClean="0"/>
              <a:t>Assessment </a:t>
            </a:r>
            <a:endParaRPr lang="en-US" sz="900" dirty="0"/>
          </a:p>
          <a:p>
            <a:pPr algn="ctr"/>
            <a:r>
              <a:rPr lang="en-US" sz="900" dirty="0" smtClean="0"/>
              <a:t>Initial RSP</a:t>
            </a:r>
            <a:endParaRPr lang="en-US" sz="900" dirty="0"/>
          </a:p>
        </p:txBody>
      </p:sp>
      <p:sp>
        <p:nvSpPr>
          <p:cNvPr id="25" name="Right Triangle 24"/>
          <p:cNvSpPr/>
          <p:nvPr/>
        </p:nvSpPr>
        <p:spPr>
          <a:xfrm rot="2231478">
            <a:off x="5081158" y="4457110"/>
            <a:ext cx="770666" cy="1017687"/>
          </a:xfrm>
          <a:prstGeom prst="rtTriangle">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dirty="0" smtClean="0"/>
          </a:p>
        </p:txBody>
      </p:sp>
      <p:sp>
        <p:nvSpPr>
          <p:cNvPr id="30" name="Flowchart: Predefined Process 29"/>
          <p:cNvSpPr/>
          <p:nvPr/>
        </p:nvSpPr>
        <p:spPr>
          <a:xfrm>
            <a:off x="3856000" y="4737272"/>
            <a:ext cx="1101883" cy="765725"/>
          </a:xfrm>
          <a:prstGeom prst="flowChartPredefinedProcess">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Workforce Verification</a:t>
            </a:r>
            <a:endParaRPr lang="en-US" sz="900" dirty="0">
              <a:solidFill>
                <a:schemeClr val="tx1"/>
              </a:solidFill>
            </a:endParaRPr>
          </a:p>
          <a:p>
            <a:pPr algn="ctr"/>
            <a:r>
              <a:rPr lang="en-US" sz="900" dirty="0" smtClean="0">
                <a:solidFill>
                  <a:schemeClr val="tx1"/>
                </a:solidFill>
              </a:rPr>
              <a:t>System</a:t>
            </a:r>
            <a:endParaRPr lang="en-US" sz="900" dirty="0">
              <a:solidFill>
                <a:schemeClr val="tx1"/>
              </a:solidFill>
            </a:endParaRPr>
          </a:p>
        </p:txBody>
      </p:sp>
      <p:sp>
        <p:nvSpPr>
          <p:cNvPr id="37" name="Rectangle 36"/>
          <p:cNvSpPr/>
          <p:nvPr/>
        </p:nvSpPr>
        <p:spPr>
          <a:xfrm>
            <a:off x="5531568" y="4486402"/>
            <a:ext cx="1384501" cy="351999"/>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Family Assessment</a:t>
            </a:r>
          </a:p>
          <a:p>
            <a:pPr algn="ctr"/>
            <a:r>
              <a:rPr lang="en-US" sz="900" dirty="0" smtClean="0">
                <a:solidFill>
                  <a:schemeClr val="tx1"/>
                </a:solidFill>
              </a:rPr>
              <a:t>Intensive Case Review</a:t>
            </a:r>
            <a:endParaRPr lang="en-US" sz="900" dirty="0">
              <a:solidFill>
                <a:schemeClr val="tx1"/>
              </a:solidFill>
            </a:endParaRPr>
          </a:p>
        </p:txBody>
      </p:sp>
      <p:sp>
        <p:nvSpPr>
          <p:cNvPr id="38" name="Rectangle 37"/>
          <p:cNvSpPr/>
          <p:nvPr/>
        </p:nvSpPr>
        <p:spPr>
          <a:xfrm>
            <a:off x="5531567" y="4213300"/>
            <a:ext cx="1384502" cy="215454"/>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Eligibility Referral</a:t>
            </a:r>
            <a:endParaRPr lang="en-US" sz="900" dirty="0">
              <a:solidFill>
                <a:schemeClr val="tx1"/>
              </a:solidFill>
            </a:endParaRPr>
          </a:p>
        </p:txBody>
      </p:sp>
      <p:sp>
        <p:nvSpPr>
          <p:cNvPr id="39" name="Rectangle 38"/>
          <p:cNvSpPr/>
          <p:nvPr/>
        </p:nvSpPr>
        <p:spPr>
          <a:xfrm>
            <a:off x="5531568" y="4896050"/>
            <a:ext cx="1384501" cy="254209"/>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Responsibility &amp; Services Plan </a:t>
            </a:r>
            <a:endParaRPr lang="en-US" sz="900" dirty="0">
              <a:solidFill>
                <a:schemeClr val="tx1"/>
              </a:solidFill>
            </a:endParaRPr>
          </a:p>
        </p:txBody>
      </p:sp>
      <p:sp>
        <p:nvSpPr>
          <p:cNvPr id="40" name="Rectangle 39"/>
          <p:cNvSpPr/>
          <p:nvPr/>
        </p:nvSpPr>
        <p:spPr>
          <a:xfrm>
            <a:off x="5531568" y="5207908"/>
            <a:ext cx="1384501" cy="207606"/>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Provider Referrals</a:t>
            </a:r>
            <a:endParaRPr lang="en-US" sz="900" dirty="0">
              <a:solidFill>
                <a:schemeClr val="tx1"/>
              </a:solidFill>
            </a:endParaRPr>
          </a:p>
        </p:txBody>
      </p:sp>
      <p:sp>
        <p:nvSpPr>
          <p:cNvPr id="41" name="Rectangle 40"/>
          <p:cNvSpPr/>
          <p:nvPr/>
        </p:nvSpPr>
        <p:spPr>
          <a:xfrm>
            <a:off x="5531567" y="5473163"/>
            <a:ext cx="1379429" cy="199223"/>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Attendance &amp; Activities</a:t>
            </a:r>
            <a:endParaRPr lang="en-US" sz="900" dirty="0">
              <a:solidFill>
                <a:schemeClr val="tx1"/>
              </a:solidFill>
            </a:endParaRPr>
          </a:p>
        </p:txBody>
      </p:sp>
      <p:sp>
        <p:nvSpPr>
          <p:cNvPr id="43" name="Rectangle 42"/>
          <p:cNvSpPr/>
          <p:nvPr/>
        </p:nvSpPr>
        <p:spPr>
          <a:xfrm rot="16200000">
            <a:off x="6095230" y="5097003"/>
            <a:ext cx="1970094" cy="202687"/>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Reports &amp; Notices</a:t>
            </a:r>
            <a:endParaRPr lang="en-US" sz="900" dirty="0">
              <a:solidFill>
                <a:schemeClr val="tx1"/>
              </a:solidFill>
            </a:endParaRPr>
          </a:p>
        </p:txBody>
      </p:sp>
      <p:sp>
        <p:nvSpPr>
          <p:cNvPr id="44" name="Rectangle 43"/>
          <p:cNvSpPr/>
          <p:nvPr/>
        </p:nvSpPr>
        <p:spPr>
          <a:xfrm rot="16200000">
            <a:off x="6351730" y="5108230"/>
            <a:ext cx="1970095" cy="180234"/>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Tasks &amp; Alerts</a:t>
            </a:r>
            <a:endParaRPr lang="en-US" sz="900" dirty="0">
              <a:solidFill>
                <a:schemeClr val="tx1"/>
              </a:solidFill>
            </a:endParaRPr>
          </a:p>
        </p:txBody>
      </p:sp>
      <p:sp>
        <p:nvSpPr>
          <p:cNvPr id="45" name="Rectangle 44"/>
          <p:cNvSpPr/>
          <p:nvPr/>
        </p:nvSpPr>
        <p:spPr>
          <a:xfrm>
            <a:off x="5535993" y="5730035"/>
            <a:ext cx="1375003" cy="182221"/>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Sanctions</a:t>
            </a:r>
            <a:endParaRPr lang="en-US" sz="900" dirty="0">
              <a:solidFill>
                <a:schemeClr val="tx1"/>
              </a:solidFill>
            </a:endParaRPr>
          </a:p>
        </p:txBody>
      </p:sp>
      <p:sp>
        <p:nvSpPr>
          <p:cNvPr id="46" name="Rectangle 45"/>
          <p:cNvSpPr/>
          <p:nvPr/>
        </p:nvSpPr>
        <p:spPr>
          <a:xfrm rot="16200000">
            <a:off x="6610111" y="5098051"/>
            <a:ext cx="1967168" cy="203518"/>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Customer Summary</a:t>
            </a:r>
            <a:endParaRPr lang="en-US" sz="900" dirty="0">
              <a:solidFill>
                <a:schemeClr val="tx1"/>
              </a:solidFill>
            </a:endParaRPr>
          </a:p>
        </p:txBody>
      </p:sp>
      <p:sp>
        <p:nvSpPr>
          <p:cNvPr id="47" name="Rectangle 46"/>
          <p:cNvSpPr/>
          <p:nvPr/>
        </p:nvSpPr>
        <p:spPr>
          <a:xfrm>
            <a:off x="5534226" y="5969904"/>
            <a:ext cx="1376770" cy="213491"/>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901" tIns="50950" rIns="101901" bIns="50950" rtlCol="0" anchor="ctr"/>
          <a:lstStyle/>
          <a:p>
            <a:pPr algn="ctr"/>
            <a:r>
              <a:rPr lang="en-US" sz="900" dirty="0" smtClean="0">
                <a:solidFill>
                  <a:schemeClr val="tx1"/>
                </a:solidFill>
              </a:rPr>
              <a:t>Benefit Payments</a:t>
            </a:r>
            <a:endParaRPr lang="en-US" sz="900" dirty="0">
              <a:solidFill>
                <a:schemeClr val="tx1"/>
              </a:solidFill>
            </a:endParaRPr>
          </a:p>
        </p:txBody>
      </p:sp>
    </p:spTree>
    <p:extLst>
      <p:ext uri="{BB962C8B-B14F-4D97-AF65-F5344CB8AC3E}">
        <p14:creationId xmlns:p14="http://schemas.microsoft.com/office/powerpoint/2010/main" val="271263730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Family Assessment</a:t>
            </a:r>
            <a:endParaRPr lang="en-US" dirty="0"/>
          </a:p>
        </p:txBody>
      </p:sp>
      <p:sp>
        <p:nvSpPr>
          <p:cNvPr id="4" name="Text Placeholder 7"/>
          <p:cNvSpPr>
            <a:spLocks noGrp="1"/>
          </p:cNvSpPr>
          <p:nvPr>
            <p:ph type="body" sz="quarter" idx="14"/>
          </p:nvPr>
        </p:nvSpPr>
        <p:spPr>
          <a:xfrm>
            <a:off x="365760" y="1009383"/>
            <a:ext cx="8412480" cy="711252"/>
          </a:xfrm>
        </p:spPr>
        <p:txBody>
          <a:bodyPr/>
          <a:lstStyle/>
          <a:p>
            <a:pPr>
              <a:buSzPct val="100000"/>
              <a:buNone/>
            </a:pPr>
            <a:r>
              <a:rPr lang="en-US" dirty="0" smtClean="0"/>
              <a:t>The Family Assessment feature contains 18 screens to allow workers to:  </a:t>
            </a:r>
          </a:p>
          <a:p>
            <a:pPr marL="717550" lvl="2" indent="-285750">
              <a:buFont typeface="Wingdings" panose="05000000000000000000" pitchFamily="2" charset="2"/>
              <a:buChar char="§"/>
            </a:pPr>
            <a:r>
              <a:rPr lang="en-US" sz="1400" dirty="0" smtClean="0"/>
              <a:t>To </a:t>
            </a:r>
            <a:r>
              <a:rPr lang="en-US" sz="1400" dirty="0"/>
              <a:t>identify participants’ barriers to </a:t>
            </a:r>
            <a:r>
              <a:rPr lang="en-US" sz="1400" dirty="0" smtClean="0"/>
              <a:t>work</a:t>
            </a:r>
          </a:p>
          <a:p>
            <a:pPr marL="717550" lvl="2" indent="-285750">
              <a:buFont typeface="Wingdings" panose="05000000000000000000" pitchFamily="2" charset="2"/>
              <a:buChar char="§"/>
            </a:pPr>
            <a:r>
              <a:rPr lang="en-US" sz="1400" dirty="0"/>
              <a:t>To determine participants’ work skills and work </a:t>
            </a:r>
            <a:r>
              <a:rPr lang="en-US" sz="1400" dirty="0" smtClean="0"/>
              <a:t>readiness</a:t>
            </a:r>
            <a:endParaRPr lang="en-US" sz="1400" dirty="0"/>
          </a:p>
          <a:p>
            <a:pPr marL="717550" lvl="2" indent="-285750">
              <a:buFont typeface="Wingdings" panose="05000000000000000000" pitchFamily="2" charset="2"/>
              <a:buChar char="§"/>
            </a:pPr>
            <a:r>
              <a:rPr lang="en-US" sz="1400" dirty="0"/>
              <a:t>To link participants to pertinent development and work </a:t>
            </a:r>
            <a:r>
              <a:rPr lang="en-US" sz="1400" dirty="0" smtClean="0"/>
              <a:t>activities</a:t>
            </a:r>
          </a:p>
          <a:p>
            <a:pPr marL="717550" lvl="2" indent="-285750">
              <a:buFont typeface="Wingdings" panose="05000000000000000000" pitchFamily="2" charset="2"/>
              <a:buChar char="§"/>
            </a:pPr>
            <a:r>
              <a:rPr lang="en-US" sz="1400" dirty="0" smtClean="0"/>
              <a:t>To </a:t>
            </a:r>
            <a:r>
              <a:rPr lang="en-US" sz="1400" dirty="0"/>
              <a:t>track and monitor participant </a:t>
            </a:r>
            <a:r>
              <a:rPr lang="en-US" sz="1400" dirty="0" smtClean="0"/>
              <a:t>activities</a:t>
            </a:r>
            <a:endParaRPr lang="en-US" sz="1400" dirty="0"/>
          </a:p>
        </p:txBody>
      </p:sp>
      <p:sp>
        <p:nvSpPr>
          <p:cNvPr id="7" name="Rectangle 6"/>
          <p:cNvSpPr/>
          <p:nvPr/>
        </p:nvSpPr>
        <p:spPr>
          <a:xfrm>
            <a:off x="781309" y="2778005"/>
            <a:ext cx="7722825" cy="3255049"/>
          </a:xfrm>
          <a:prstGeom prst="rect">
            <a:avLst/>
          </a:prstGeom>
          <a:solidFill>
            <a:schemeClr val="bg1">
              <a:lumMod val="9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dirty="0" smtClean="0">
              <a:solidFill>
                <a:srgbClr val="000000"/>
              </a:solidFill>
            </a:endParaRPr>
          </a:p>
        </p:txBody>
      </p:sp>
      <p:sp>
        <p:nvSpPr>
          <p:cNvPr id="8" name="Rectangle 7"/>
          <p:cNvSpPr/>
          <p:nvPr/>
        </p:nvSpPr>
        <p:spPr>
          <a:xfrm>
            <a:off x="6657279" y="3730168"/>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General</a:t>
            </a:r>
          </a:p>
        </p:txBody>
      </p:sp>
      <p:sp>
        <p:nvSpPr>
          <p:cNvPr id="9" name="Rectangle 8"/>
          <p:cNvSpPr/>
          <p:nvPr/>
        </p:nvSpPr>
        <p:spPr>
          <a:xfrm>
            <a:off x="6657279" y="4112303"/>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Pregnancy</a:t>
            </a:r>
          </a:p>
        </p:txBody>
      </p:sp>
      <p:sp>
        <p:nvSpPr>
          <p:cNvPr id="10" name="Rectangle 9"/>
          <p:cNvSpPr/>
          <p:nvPr/>
        </p:nvSpPr>
        <p:spPr>
          <a:xfrm>
            <a:off x="6657279" y="4494438"/>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Disabling Health Condition</a:t>
            </a:r>
          </a:p>
        </p:txBody>
      </p:sp>
      <p:sp>
        <p:nvSpPr>
          <p:cNvPr id="11" name="Rectangle 10"/>
          <p:cNvSpPr/>
          <p:nvPr/>
        </p:nvSpPr>
        <p:spPr>
          <a:xfrm>
            <a:off x="6657278" y="4876326"/>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Infant, Child and Teen</a:t>
            </a:r>
          </a:p>
        </p:txBody>
      </p:sp>
      <p:sp>
        <p:nvSpPr>
          <p:cNvPr id="12" name="Rectangle 11"/>
          <p:cNvSpPr/>
          <p:nvPr/>
        </p:nvSpPr>
        <p:spPr>
          <a:xfrm>
            <a:off x="6676812" y="5258461"/>
            <a:ext cx="1667294"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DCFS</a:t>
            </a:r>
          </a:p>
        </p:txBody>
      </p:sp>
      <p:sp>
        <p:nvSpPr>
          <p:cNvPr id="13" name="Rectangle 12"/>
          <p:cNvSpPr/>
          <p:nvPr/>
        </p:nvSpPr>
        <p:spPr>
          <a:xfrm>
            <a:off x="6657279" y="5628968"/>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Teen Parenting Services</a:t>
            </a:r>
          </a:p>
        </p:txBody>
      </p:sp>
      <p:sp>
        <p:nvSpPr>
          <p:cNvPr id="14" name="Rectangle 13"/>
          <p:cNvSpPr/>
          <p:nvPr/>
        </p:nvSpPr>
        <p:spPr>
          <a:xfrm>
            <a:off x="781309" y="2906804"/>
            <a:ext cx="1908460" cy="246221"/>
          </a:xfrm>
          <a:prstGeom prst="rect">
            <a:avLst/>
          </a:prstGeom>
        </p:spPr>
        <p:txBody>
          <a:bodyPr wrap="square">
            <a:spAutoFit/>
          </a:bodyPr>
          <a:lstStyle/>
          <a:p>
            <a:pPr algn="ctr"/>
            <a:r>
              <a:rPr lang="en-US" sz="1000" b="1" dirty="0" smtClean="0">
                <a:solidFill>
                  <a:srgbClr val="000000"/>
                </a:solidFill>
              </a:rPr>
              <a:t>Employment Skills / History</a:t>
            </a:r>
            <a:endParaRPr lang="en-US" sz="1000" b="1" dirty="0">
              <a:solidFill>
                <a:srgbClr val="000000"/>
              </a:solidFill>
            </a:endParaRPr>
          </a:p>
        </p:txBody>
      </p:sp>
      <p:sp>
        <p:nvSpPr>
          <p:cNvPr id="15" name="Rectangle 14"/>
          <p:cNvSpPr/>
          <p:nvPr/>
        </p:nvSpPr>
        <p:spPr>
          <a:xfrm>
            <a:off x="1045552" y="3295219"/>
            <a:ext cx="2391929" cy="246221"/>
          </a:xfrm>
          <a:prstGeom prst="rect">
            <a:avLst/>
          </a:prstGeom>
        </p:spPr>
        <p:txBody>
          <a:bodyPr wrap="square">
            <a:spAutoFit/>
          </a:bodyPr>
          <a:lstStyle/>
          <a:p>
            <a:pPr algn="ctr"/>
            <a:r>
              <a:rPr lang="en-US" sz="1000" b="1" dirty="0" smtClean="0">
                <a:solidFill>
                  <a:srgbClr val="000000"/>
                </a:solidFill>
              </a:rPr>
              <a:t>Education and Training</a:t>
            </a:r>
            <a:endParaRPr lang="en-US" sz="1000" b="1" dirty="0">
              <a:solidFill>
                <a:srgbClr val="000000"/>
              </a:solidFill>
            </a:endParaRPr>
          </a:p>
        </p:txBody>
      </p:sp>
      <p:sp>
        <p:nvSpPr>
          <p:cNvPr id="16" name="Rectangle 15"/>
          <p:cNvSpPr/>
          <p:nvPr/>
        </p:nvSpPr>
        <p:spPr>
          <a:xfrm>
            <a:off x="6876775" y="3296917"/>
            <a:ext cx="1431508" cy="400110"/>
          </a:xfrm>
          <a:prstGeom prst="rect">
            <a:avLst/>
          </a:prstGeom>
        </p:spPr>
        <p:txBody>
          <a:bodyPr wrap="square">
            <a:spAutoFit/>
          </a:bodyPr>
          <a:lstStyle/>
          <a:p>
            <a:pPr algn="ctr"/>
            <a:r>
              <a:rPr lang="en-US" sz="1000" b="1" dirty="0" smtClean="0">
                <a:solidFill>
                  <a:srgbClr val="000000"/>
                </a:solidFill>
              </a:rPr>
              <a:t>Individual and Family Health</a:t>
            </a:r>
            <a:endParaRPr lang="en-US" sz="1000" b="1" dirty="0">
              <a:solidFill>
                <a:srgbClr val="000000"/>
              </a:solidFill>
            </a:endParaRPr>
          </a:p>
        </p:txBody>
      </p:sp>
      <p:sp>
        <p:nvSpPr>
          <p:cNvPr id="17" name="Rectangle 16"/>
          <p:cNvSpPr/>
          <p:nvPr/>
        </p:nvSpPr>
        <p:spPr>
          <a:xfrm>
            <a:off x="3799308" y="2815659"/>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Manage Family Assessment</a:t>
            </a:r>
          </a:p>
        </p:txBody>
      </p:sp>
      <p:cxnSp>
        <p:nvCxnSpPr>
          <p:cNvPr id="18" name="Straight Arrow Connector 17"/>
          <p:cNvCxnSpPr>
            <a:stCxn id="17" idx="1"/>
          </p:cNvCxnSpPr>
          <p:nvPr/>
        </p:nvCxnSpPr>
        <p:spPr>
          <a:xfrm flipH="1">
            <a:off x="2689769" y="2984342"/>
            <a:ext cx="1109539" cy="4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2"/>
            <a:endCxn id="15" idx="0"/>
          </p:cNvCxnSpPr>
          <p:nvPr/>
        </p:nvCxnSpPr>
        <p:spPr>
          <a:xfrm flipH="1">
            <a:off x="2241517" y="3153025"/>
            <a:ext cx="2401205" cy="142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p:cNvCxnSpPr>
          <p:nvPr/>
        </p:nvCxnSpPr>
        <p:spPr>
          <a:xfrm>
            <a:off x="5486135" y="2984342"/>
            <a:ext cx="1505824" cy="3264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795219" y="3758252"/>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Mental Health Services</a:t>
            </a:r>
          </a:p>
        </p:txBody>
      </p:sp>
      <p:sp>
        <p:nvSpPr>
          <p:cNvPr id="22" name="Rectangle 21"/>
          <p:cNvSpPr/>
          <p:nvPr/>
        </p:nvSpPr>
        <p:spPr>
          <a:xfrm>
            <a:off x="4795219" y="4213165"/>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Substance Abuse</a:t>
            </a:r>
          </a:p>
        </p:txBody>
      </p:sp>
      <p:sp>
        <p:nvSpPr>
          <p:cNvPr id="23" name="Rectangle 22"/>
          <p:cNvSpPr/>
          <p:nvPr/>
        </p:nvSpPr>
        <p:spPr>
          <a:xfrm>
            <a:off x="4442667" y="3490391"/>
            <a:ext cx="2391929" cy="246221"/>
          </a:xfrm>
          <a:prstGeom prst="rect">
            <a:avLst/>
          </a:prstGeom>
        </p:spPr>
        <p:txBody>
          <a:bodyPr wrap="square">
            <a:spAutoFit/>
          </a:bodyPr>
          <a:lstStyle/>
          <a:p>
            <a:pPr algn="ctr"/>
            <a:r>
              <a:rPr lang="en-US" sz="1000" b="1" dirty="0" smtClean="0">
                <a:solidFill>
                  <a:srgbClr val="000000"/>
                </a:solidFill>
              </a:rPr>
              <a:t>Barrier Reduction Services</a:t>
            </a:r>
            <a:endParaRPr lang="en-US" sz="1000" b="1" dirty="0">
              <a:solidFill>
                <a:srgbClr val="000000"/>
              </a:solidFill>
            </a:endParaRPr>
          </a:p>
        </p:txBody>
      </p:sp>
      <p:cxnSp>
        <p:nvCxnSpPr>
          <p:cNvPr id="24" name="Straight Arrow Connector 23"/>
          <p:cNvCxnSpPr>
            <a:stCxn id="17" idx="2"/>
          </p:cNvCxnSpPr>
          <p:nvPr/>
        </p:nvCxnSpPr>
        <p:spPr>
          <a:xfrm>
            <a:off x="4642722" y="3153025"/>
            <a:ext cx="986633" cy="3373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798757" y="4695188"/>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Family Violence</a:t>
            </a:r>
          </a:p>
        </p:txBody>
      </p:sp>
      <p:sp>
        <p:nvSpPr>
          <p:cNvPr id="26" name="Rectangle 25"/>
          <p:cNvSpPr/>
          <p:nvPr/>
        </p:nvSpPr>
        <p:spPr>
          <a:xfrm>
            <a:off x="1239748" y="3701322"/>
            <a:ext cx="2391929" cy="246221"/>
          </a:xfrm>
          <a:prstGeom prst="rect">
            <a:avLst/>
          </a:prstGeom>
        </p:spPr>
        <p:txBody>
          <a:bodyPr wrap="square">
            <a:spAutoFit/>
          </a:bodyPr>
          <a:lstStyle/>
          <a:p>
            <a:pPr algn="ctr"/>
            <a:r>
              <a:rPr lang="en-US" sz="1000" b="1" dirty="0" smtClean="0">
                <a:solidFill>
                  <a:srgbClr val="000000"/>
                </a:solidFill>
              </a:rPr>
              <a:t>Housing</a:t>
            </a:r>
            <a:endParaRPr lang="en-US" sz="1000" b="1" dirty="0">
              <a:solidFill>
                <a:srgbClr val="000000"/>
              </a:solidFill>
            </a:endParaRPr>
          </a:p>
        </p:txBody>
      </p:sp>
      <p:cxnSp>
        <p:nvCxnSpPr>
          <p:cNvPr id="27" name="Straight Arrow Connector 26"/>
          <p:cNvCxnSpPr>
            <a:stCxn id="17" idx="2"/>
          </p:cNvCxnSpPr>
          <p:nvPr/>
        </p:nvCxnSpPr>
        <p:spPr>
          <a:xfrm flipH="1">
            <a:off x="2894092" y="3153025"/>
            <a:ext cx="1748630" cy="5516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689769" y="3934401"/>
            <a:ext cx="1548020" cy="246221"/>
          </a:xfrm>
          <a:prstGeom prst="rect">
            <a:avLst/>
          </a:prstGeom>
        </p:spPr>
        <p:txBody>
          <a:bodyPr wrap="square">
            <a:spAutoFit/>
          </a:bodyPr>
          <a:lstStyle/>
          <a:p>
            <a:pPr algn="ctr"/>
            <a:r>
              <a:rPr lang="en-US" sz="1000" b="1" dirty="0" smtClean="0">
                <a:solidFill>
                  <a:srgbClr val="000000"/>
                </a:solidFill>
              </a:rPr>
              <a:t>Transportation</a:t>
            </a:r>
            <a:endParaRPr lang="en-US" sz="1000" b="1" dirty="0">
              <a:solidFill>
                <a:srgbClr val="000000"/>
              </a:solidFill>
            </a:endParaRPr>
          </a:p>
        </p:txBody>
      </p:sp>
      <p:cxnSp>
        <p:nvCxnSpPr>
          <p:cNvPr id="29" name="Straight Arrow Connector 28"/>
          <p:cNvCxnSpPr>
            <a:stCxn id="17" idx="2"/>
          </p:cNvCxnSpPr>
          <p:nvPr/>
        </p:nvCxnSpPr>
        <p:spPr>
          <a:xfrm flipH="1">
            <a:off x="3768407" y="3153025"/>
            <a:ext cx="874315" cy="7458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6975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5760" y="989333"/>
            <a:ext cx="5195645" cy="2552587"/>
          </a:xfrm>
          <a:prstGeom prst="rect">
            <a:avLst/>
          </a:prstGeom>
        </p:spPr>
      </p:pic>
      <p:sp>
        <p:nvSpPr>
          <p:cNvPr id="6" name="Title 5"/>
          <p:cNvSpPr>
            <a:spLocks noGrp="1"/>
          </p:cNvSpPr>
          <p:nvPr>
            <p:ph type="title"/>
          </p:nvPr>
        </p:nvSpPr>
        <p:spPr/>
        <p:txBody>
          <a:bodyPr/>
          <a:lstStyle/>
          <a:p>
            <a:r>
              <a:rPr lang="en-US" dirty="0" smtClean="0"/>
              <a:t>Family Assessment – OWRA Questions</a:t>
            </a:r>
            <a:endParaRPr lang="en-US" dirty="0"/>
          </a:p>
        </p:txBody>
      </p:sp>
      <p:sp>
        <p:nvSpPr>
          <p:cNvPr id="5" name="Text Placeholder 7"/>
          <p:cNvSpPr>
            <a:spLocks noGrp="1"/>
          </p:cNvSpPr>
          <p:nvPr>
            <p:ph type="body" sz="quarter" idx="14"/>
          </p:nvPr>
        </p:nvSpPr>
        <p:spPr>
          <a:xfrm>
            <a:off x="6074720" y="1175412"/>
            <a:ext cx="2766546" cy="711252"/>
          </a:xfrm>
        </p:spPr>
        <p:txBody>
          <a:bodyPr/>
          <a:lstStyle/>
          <a:p>
            <a:pPr marL="285750" indent="-285750">
              <a:buSzPct val="100000"/>
              <a:buFont typeface="Arial" panose="020B0604020202020204" pitchFamily="34" charset="0"/>
              <a:buChar char="•"/>
            </a:pPr>
            <a:r>
              <a:rPr lang="en-US" sz="1400" dirty="0" smtClean="0"/>
              <a:t>The Assessment was modeled on the federal Online </a:t>
            </a:r>
            <a:r>
              <a:rPr lang="en-US" sz="1400" dirty="0"/>
              <a:t>Work Readiness Assessment (OWRA) </a:t>
            </a:r>
            <a:r>
              <a:rPr lang="en-US" sz="1400" dirty="0" smtClean="0"/>
              <a:t>tool.</a:t>
            </a:r>
          </a:p>
          <a:p>
            <a:pPr marL="285750" indent="-285750">
              <a:buSzPct val="100000"/>
              <a:buFont typeface="Arial" panose="020B0604020202020204" pitchFamily="34" charset="0"/>
              <a:buChar char="•"/>
            </a:pPr>
            <a:endParaRPr lang="en-US" dirty="0"/>
          </a:p>
        </p:txBody>
      </p:sp>
      <p:pic>
        <p:nvPicPr>
          <p:cNvPr id="9" name="Picture 8"/>
          <p:cNvPicPr>
            <a:picLocks noChangeAspect="1"/>
          </p:cNvPicPr>
          <p:nvPr/>
        </p:nvPicPr>
        <p:blipFill>
          <a:blip r:embed="rId4"/>
          <a:stretch>
            <a:fillRect/>
          </a:stretch>
        </p:blipFill>
        <p:spPr>
          <a:xfrm>
            <a:off x="371739" y="3766078"/>
            <a:ext cx="5534025" cy="2426054"/>
          </a:xfrm>
          <a:prstGeom prst="rect">
            <a:avLst/>
          </a:prstGeom>
        </p:spPr>
      </p:pic>
      <p:sp>
        <p:nvSpPr>
          <p:cNvPr id="12" name="Line Callout 1 11"/>
          <p:cNvSpPr/>
          <p:nvPr/>
        </p:nvSpPr>
        <p:spPr bwMode="gray">
          <a:xfrm>
            <a:off x="6628461" y="5143185"/>
            <a:ext cx="2059947" cy="537938"/>
          </a:xfrm>
          <a:prstGeom prst="borderCallout1">
            <a:avLst>
              <a:gd name="adj1" fmla="val 55270"/>
              <a:gd name="adj2" fmla="val -40"/>
              <a:gd name="adj3" fmla="val 109485"/>
              <a:gd name="adj4" fmla="val -49444"/>
            </a:avLst>
          </a:prstGeom>
          <a:solidFill>
            <a:srgbClr val="FFEDC9"/>
          </a:solidFill>
          <a:ln w="19050" algn="ctr">
            <a:solidFill>
              <a:srgbClr val="FFC000"/>
            </a:solidFill>
            <a:miter lim="800000"/>
            <a:headEnd type="none" w="med" len="med"/>
            <a:tailEnd type="triangle" w="med" len="med"/>
          </a:ln>
        </p:spPr>
        <p:txBody>
          <a:bodyPr wrap="square" lIns="88900" tIns="88900" rIns="88900" bIns="88900" rtlCol="0" anchor="ctr"/>
          <a:lstStyle/>
          <a:p>
            <a:pPr algn="ctr">
              <a:lnSpc>
                <a:spcPct val="106000"/>
              </a:lnSpc>
              <a:buFont typeface="Wingdings 2" pitchFamily="18" charset="2"/>
              <a:buNone/>
            </a:pPr>
            <a:r>
              <a:rPr lang="en-US" sz="1400" dirty="0">
                <a:solidFill>
                  <a:schemeClr val="tx2"/>
                </a:solidFill>
              </a:rPr>
              <a:t>Work First Activities</a:t>
            </a:r>
          </a:p>
        </p:txBody>
      </p:sp>
      <p:sp>
        <p:nvSpPr>
          <p:cNvPr id="14" name="Line Callout 1 13"/>
          <p:cNvSpPr/>
          <p:nvPr/>
        </p:nvSpPr>
        <p:spPr bwMode="gray">
          <a:xfrm>
            <a:off x="6628461" y="2998153"/>
            <a:ext cx="1982883" cy="517813"/>
          </a:xfrm>
          <a:prstGeom prst="borderCallout1">
            <a:avLst>
              <a:gd name="adj1" fmla="val 55270"/>
              <a:gd name="adj2" fmla="val -40"/>
              <a:gd name="adj3" fmla="val 79763"/>
              <a:gd name="adj4" fmla="val -48987"/>
            </a:avLst>
          </a:prstGeom>
          <a:solidFill>
            <a:srgbClr val="FFEDC9"/>
          </a:solidFill>
          <a:ln w="19050" algn="ctr">
            <a:solidFill>
              <a:srgbClr val="FFC000"/>
            </a:solidFill>
            <a:miter lim="800000"/>
            <a:headEnd type="none" w="med" len="med"/>
            <a:tailEnd type="triangle" w="med" len="med"/>
          </a:ln>
        </p:spPr>
        <p:txBody>
          <a:bodyPr wrap="square" lIns="88900" tIns="88900" rIns="88900" bIns="88900" rtlCol="0" anchor="ctr"/>
          <a:lstStyle/>
          <a:p>
            <a:pPr algn="ctr">
              <a:lnSpc>
                <a:spcPct val="106000"/>
              </a:lnSpc>
              <a:buFont typeface="Wingdings 2" pitchFamily="18" charset="2"/>
              <a:buNone/>
            </a:pPr>
            <a:r>
              <a:rPr lang="en-US" sz="1400" dirty="0" smtClean="0">
                <a:solidFill>
                  <a:schemeClr val="tx2"/>
                </a:solidFill>
              </a:rPr>
              <a:t>Adult GED</a:t>
            </a:r>
            <a:endParaRPr lang="en-US" sz="1400" dirty="0">
              <a:solidFill>
                <a:schemeClr val="tx2"/>
              </a:solidFill>
            </a:endParaRPr>
          </a:p>
        </p:txBody>
      </p:sp>
      <p:sp>
        <p:nvSpPr>
          <p:cNvPr id="15" name="Line Callout 1 14"/>
          <p:cNvSpPr/>
          <p:nvPr/>
        </p:nvSpPr>
        <p:spPr bwMode="gray">
          <a:xfrm>
            <a:off x="6628461" y="2397901"/>
            <a:ext cx="1961793" cy="512306"/>
          </a:xfrm>
          <a:prstGeom prst="borderCallout1">
            <a:avLst>
              <a:gd name="adj1" fmla="val 55270"/>
              <a:gd name="adj2" fmla="val -40"/>
              <a:gd name="adj3" fmla="val 94707"/>
              <a:gd name="adj4" fmla="val -47900"/>
            </a:avLst>
          </a:prstGeom>
          <a:solidFill>
            <a:srgbClr val="FFEDC9"/>
          </a:solidFill>
          <a:ln w="19050" algn="ctr">
            <a:solidFill>
              <a:srgbClr val="FFC000"/>
            </a:solidFill>
            <a:miter lim="800000"/>
            <a:headEnd type="none" w="med" len="med"/>
            <a:tailEnd type="triangle" w="med" len="med"/>
          </a:ln>
        </p:spPr>
        <p:txBody>
          <a:bodyPr wrap="square" lIns="88900" tIns="88900" rIns="88900" bIns="88900" rtlCol="0" anchor="ctr"/>
          <a:lstStyle/>
          <a:p>
            <a:pPr algn="ctr">
              <a:lnSpc>
                <a:spcPct val="106000"/>
              </a:lnSpc>
              <a:buFont typeface="Wingdings 2" pitchFamily="18" charset="2"/>
              <a:buNone/>
            </a:pPr>
            <a:r>
              <a:rPr lang="en-US" sz="1400" dirty="0" smtClean="0">
                <a:solidFill>
                  <a:schemeClr val="tx2"/>
                </a:solidFill>
              </a:rPr>
              <a:t>Child Support</a:t>
            </a:r>
            <a:endParaRPr lang="en-US" sz="1400" dirty="0">
              <a:solidFill>
                <a:schemeClr val="tx2"/>
              </a:solidFill>
            </a:endParaRPr>
          </a:p>
        </p:txBody>
      </p:sp>
    </p:spTree>
    <p:extLst>
      <p:ext uri="{BB962C8B-B14F-4D97-AF65-F5344CB8AC3E}">
        <p14:creationId xmlns:p14="http://schemas.microsoft.com/office/powerpoint/2010/main" val="350673999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Responsibility and Services Plan (RSP)</a:t>
            </a:r>
            <a:endParaRPr lang="en-US" dirty="0"/>
          </a:p>
        </p:txBody>
      </p:sp>
      <p:sp>
        <p:nvSpPr>
          <p:cNvPr id="8" name="Text Placeholder 7"/>
          <p:cNvSpPr>
            <a:spLocks noGrp="1"/>
          </p:cNvSpPr>
          <p:nvPr>
            <p:ph type="body" sz="quarter" idx="14"/>
          </p:nvPr>
        </p:nvSpPr>
        <p:spPr>
          <a:xfrm>
            <a:off x="365760" y="942992"/>
            <a:ext cx="8412480" cy="5200296"/>
          </a:xfrm>
        </p:spPr>
        <p:txBody>
          <a:bodyPr/>
          <a:lstStyle/>
          <a:p>
            <a:pPr>
              <a:buSzPct val="100000"/>
              <a:buNone/>
            </a:pPr>
            <a:r>
              <a:rPr lang="en-US" dirty="0" smtClean="0"/>
              <a:t>The RSP contains 10</a:t>
            </a:r>
            <a:r>
              <a:rPr lang="en-US" dirty="0" smtClean="0">
                <a:solidFill>
                  <a:srgbClr val="FF0000"/>
                </a:solidFill>
              </a:rPr>
              <a:t> </a:t>
            </a:r>
            <a:r>
              <a:rPr lang="en-US" dirty="0" smtClean="0"/>
              <a:t>screens used to assign activities to the adults and teen parents in a TANF case</a:t>
            </a:r>
          </a:p>
        </p:txBody>
      </p:sp>
      <p:sp>
        <p:nvSpPr>
          <p:cNvPr id="42" name="Rectangle 41"/>
          <p:cNvSpPr/>
          <p:nvPr/>
        </p:nvSpPr>
        <p:spPr>
          <a:xfrm>
            <a:off x="659537" y="1946774"/>
            <a:ext cx="7722825" cy="4055458"/>
          </a:xfrm>
          <a:prstGeom prst="rect">
            <a:avLst/>
          </a:prstGeom>
          <a:solidFill>
            <a:schemeClr val="bg1">
              <a:lumMod val="9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dirty="0" smtClean="0">
              <a:solidFill>
                <a:srgbClr val="000000"/>
              </a:solidFill>
            </a:endParaRPr>
          </a:p>
        </p:txBody>
      </p:sp>
      <p:sp>
        <p:nvSpPr>
          <p:cNvPr id="43" name="Rectangle 42"/>
          <p:cNvSpPr/>
          <p:nvPr/>
        </p:nvSpPr>
        <p:spPr>
          <a:xfrm>
            <a:off x="3708679" y="2016204"/>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Create RSP</a:t>
            </a:r>
          </a:p>
        </p:txBody>
      </p:sp>
      <p:cxnSp>
        <p:nvCxnSpPr>
          <p:cNvPr id="44" name="Straight Arrow Connector 43"/>
          <p:cNvCxnSpPr>
            <a:stCxn id="43" idx="1"/>
          </p:cNvCxnSpPr>
          <p:nvPr/>
        </p:nvCxnSpPr>
        <p:spPr>
          <a:xfrm flipH="1">
            <a:off x="1920176" y="2184887"/>
            <a:ext cx="1788503" cy="376859"/>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3" idx="3"/>
          </p:cNvCxnSpPr>
          <p:nvPr/>
        </p:nvCxnSpPr>
        <p:spPr>
          <a:xfrm>
            <a:off x="5395506" y="2184887"/>
            <a:ext cx="1735648" cy="376859"/>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02160" y="2347314"/>
            <a:ext cx="7451317" cy="3654918"/>
            <a:chOff x="1393830" y="1216709"/>
            <a:chExt cx="7451317" cy="4270006"/>
          </a:xfrm>
        </p:grpSpPr>
        <p:sp>
          <p:nvSpPr>
            <p:cNvPr id="47" name="Rectangle 46"/>
            <p:cNvSpPr/>
            <p:nvPr/>
          </p:nvSpPr>
          <p:spPr>
            <a:xfrm>
              <a:off x="1442377" y="1821502"/>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Employment</a:t>
              </a:r>
            </a:p>
          </p:txBody>
        </p:sp>
        <p:sp>
          <p:nvSpPr>
            <p:cNvPr id="48" name="Rectangle 47"/>
            <p:cNvSpPr/>
            <p:nvPr/>
          </p:nvSpPr>
          <p:spPr>
            <a:xfrm>
              <a:off x="1442377" y="2223888"/>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Work First</a:t>
              </a:r>
              <a:endParaRPr lang="en-US" sz="1000" b="0" dirty="0" smtClean="0">
                <a:solidFill>
                  <a:srgbClr val="000000"/>
                </a:solidFill>
              </a:endParaRPr>
            </a:p>
          </p:txBody>
        </p:sp>
        <p:sp>
          <p:nvSpPr>
            <p:cNvPr id="49" name="Rectangle 48"/>
            <p:cNvSpPr/>
            <p:nvPr/>
          </p:nvSpPr>
          <p:spPr>
            <a:xfrm>
              <a:off x="1442377" y="2626274"/>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Work Experience</a:t>
              </a:r>
            </a:p>
          </p:txBody>
        </p:sp>
        <p:sp>
          <p:nvSpPr>
            <p:cNvPr id="50" name="Rectangle 49"/>
            <p:cNvSpPr/>
            <p:nvPr/>
          </p:nvSpPr>
          <p:spPr>
            <a:xfrm>
              <a:off x="1442377" y="302866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Community Service</a:t>
              </a:r>
            </a:p>
          </p:txBody>
        </p:sp>
        <p:sp>
          <p:nvSpPr>
            <p:cNvPr id="51" name="Rectangle 50"/>
            <p:cNvSpPr/>
            <p:nvPr/>
          </p:nvSpPr>
          <p:spPr>
            <a:xfrm>
              <a:off x="1442377" y="3431047"/>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Job Search / Job Readiness</a:t>
              </a:r>
            </a:p>
          </p:txBody>
        </p:sp>
        <p:sp>
          <p:nvSpPr>
            <p:cNvPr id="52" name="Rectangle 51"/>
            <p:cNvSpPr/>
            <p:nvPr/>
          </p:nvSpPr>
          <p:spPr>
            <a:xfrm>
              <a:off x="1442377" y="3833433"/>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TPS High School / GED</a:t>
              </a:r>
            </a:p>
          </p:txBody>
        </p:sp>
        <p:sp>
          <p:nvSpPr>
            <p:cNvPr id="53" name="Rectangle 52"/>
            <p:cNvSpPr/>
            <p:nvPr/>
          </p:nvSpPr>
          <p:spPr>
            <a:xfrm>
              <a:off x="1442377" y="4235819"/>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Vocational Training</a:t>
              </a:r>
            </a:p>
          </p:txBody>
        </p:sp>
        <p:sp>
          <p:nvSpPr>
            <p:cNvPr id="54" name="Rectangle 53"/>
            <p:cNvSpPr/>
            <p:nvPr/>
          </p:nvSpPr>
          <p:spPr>
            <a:xfrm>
              <a:off x="1442377" y="4638203"/>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Bachelor / Associate Degree</a:t>
              </a:r>
            </a:p>
          </p:txBody>
        </p:sp>
        <p:sp>
          <p:nvSpPr>
            <p:cNvPr id="55" name="Rectangle 54"/>
            <p:cNvSpPr/>
            <p:nvPr/>
          </p:nvSpPr>
          <p:spPr>
            <a:xfrm>
              <a:off x="7158320" y="180116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Vocational Rehab Services</a:t>
              </a:r>
              <a:endParaRPr lang="en-US" sz="1000" b="0" dirty="0" smtClean="0">
                <a:solidFill>
                  <a:srgbClr val="000000"/>
                </a:solidFill>
              </a:endParaRPr>
            </a:p>
          </p:txBody>
        </p:sp>
        <p:sp>
          <p:nvSpPr>
            <p:cNvPr id="56" name="Rectangle 55"/>
            <p:cNvSpPr/>
            <p:nvPr/>
          </p:nvSpPr>
          <p:spPr>
            <a:xfrm>
              <a:off x="7158320" y="217142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Alcohol / Substance Abuse</a:t>
              </a:r>
              <a:endParaRPr lang="en-US" sz="1000" b="0" dirty="0" smtClean="0">
                <a:solidFill>
                  <a:srgbClr val="000000"/>
                </a:solidFill>
              </a:endParaRPr>
            </a:p>
          </p:txBody>
        </p:sp>
        <p:sp>
          <p:nvSpPr>
            <p:cNvPr id="57" name="Rectangle 56"/>
            <p:cNvSpPr/>
            <p:nvPr/>
          </p:nvSpPr>
          <p:spPr>
            <a:xfrm>
              <a:off x="7158320" y="254168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Mental Health</a:t>
              </a:r>
            </a:p>
          </p:txBody>
        </p:sp>
        <p:sp>
          <p:nvSpPr>
            <p:cNvPr id="58" name="Rectangle 57"/>
            <p:cNvSpPr/>
            <p:nvPr/>
          </p:nvSpPr>
          <p:spPr>
            <a:xfrm>
              <a:off x="7158320" y="291194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Medical Family Care Services</a:t>
              </a:r>
            </a:p>
          </p:txBody>
        </p:sp>
        <p:sp>
          <p:nvSpPr>
            <p:cNvPr id="59" name="Rectangle 58"/>
            <p:cNvSpPr/>
            <p:nvPr/>
          </p:nvSpPr>
          <p:spPr>
            <a:xfrm>
              <a:off x="7158320" y="328220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Domestic Violence</a:t>
              </a:r>
            </a:p>
          </p:txBody>
        </p:sp>
        <p:sp>
          <p:nvSpPr>
            <p:cNvPr id="60" name="Rectangle 59"/>
            <p:cNvSpPr/>
            <p:nvPr/>
          </p:nvSpPr>
          <p:spPr>
            <a:xfrm>
              <a:off x="7158320" y="365246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Child Support / Financial Resources</a:t>
              </a:r>
            </a:p>
          </p:txBody>
        </p:sp>
        <p:sp>
          <p:nvSpPr>
            <p:cNvPr id="61" name="Rectangle 60"/>
            <p:cNvSpPr/>
            <p:nvPr/>
          </p:nvSpPr>
          <p:spPr>
            <a:xfrm>
              <a:off x="7158320" y="402272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Child Safety</a:t>
              </a:r>
            </a:p>
          </p:txBody>
        </p:sp>
        <p:sp>
          <p:nvSpPr>
            <p:cNvPr id="62" name="Rectangle 61"/>
            <p:cNvSpPr/>
            <p:nvPr/>
          </p:nvSpPr>
          <p:spPr>
            <a:xfrm>
              <a:off x="7158320" y="4392980"/>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Basic Needs</a:t>
              </a:r>
            </a:p>
          </p:txBody>
        </p:sp>
        <p:sp>
          <p:nvSpPr>
            <p:cNvPr id="63" name="Rectangle 62"/>
            <p:cNvSpPr/>
            <p:nvPr/>
          </p:nvSpPr>
          <p:spPr>
            <a:xfrm>
              <a:off x="4300349" y="1821502"/>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dirty="0" smtClean="0">
                  <a:solidFill>
                    <a:srgbClr val="000000"/>
                  </a:solidFill>
                </a:rPr>
                <a:t>Job Skills Training</a:t>
              </a:r>
            </a:p>
          </p:txBody>
        </p:sp>
        <p:sp>
          <p:nvSpPr>
            <p:cNvPr id="64" name="Rectangle 63"/>
            <p:cNvSpPr/>
            <p:nvPr/>
          </p:nvSpPr>
          <p:spPr>
            <a:xfrm>
              <a:off x="4300349" y="2276415"/>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Education Related to Employment</a:t>
              </a:r>
              <a:endParaRPr lang="en-US" sz="1000" b="0" dirty="0" smtClean="0">
                <a:solidFill>
                  <a:srgbClr val="000000"/>
                </a:solidFill>
              </a:endParaRPr>
            </a:p>
          </p:txBody>
        </p:sp>
        <p:sp>
          <p:nvSpPr>
            <p:cNvPr id="65" name="Rectangle 64"/>
            <p:cNvSpPr/>
            <p:nvPr/>
          </p:nvSpPr>
          <p:spPr>
            <a:xfrm>
              <a:off x="7158320" y="4763242"/>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Health</a:t>
              </a:r>
            </a:p>
          </p:txBody>
        </p:sp>
        <p:sp>
          <p:nvSpPr>
            <p:cNvPr id="66" name="Rectangle 65"/>
            <p:cNvSpPr/>
            <p:nvPr/>
          </p:nvSpPr>
          <p:spPr>
            <a:xfrm>
              <a:off x="1393830" y="1553307"/>
              <a:ext cx="1908460" cy="287658"/>
            </a:xfrm>
            <a:prstGeom prst="rect">
              <a:avLst/>
            </a:prstGeom>
            <a:ln>
              <a:noFill/>
            </a:ln>
          </p:spPr>
          <p:txBody>
            <a:bodyPr wrap="square">
              <a:spAutoFit/>
            </a:bodyPr>
            <a:lstStyle/>
            <a:p>
              <a:pPr algn="ctr"/>
              <a:r>
                <a:rPr lang="en-US" sz="1000" b="1" dirty="0" smtClean="0">
                  <a:solidFill>
                    <a:srgbClr val="000000"/>
                  </a:solidFill>
                </a:rPr>
                <a:t>Primary CORE </a:t>
              </a:r>
              <a:r>
                <a:rPr lang="en-US" sz="1000" b="1" dirty="0">
                  <a:solidFill>
                    <a:srgbClr val="000000"/>
                  </a:solidFill>
                </a:rPr>
                <a:t>Activities</a:t>
              </a:r>
            </a:p>
          </p:txBody>
        </p:sp>
        <p:sp>
          <p:nvSpPr>
            <p:cNvPr id="67" name="Rectangle 66"/>
            <p:cNvSpPr/>
            <p:nvPr/>
          </p:nvSpPr>
          <p:spPr>
            <a:xfrm>
              <a:off x="3875430" y="1553306"/>
              <a:ext cx="2391929" cy="287658"/>
            </a:xfrm>
            <a:prstGeom prst="rect">
              <a:avLst/>
            </a:prstGeom>
            <a:ln>
              <a:noFill/>
            </a:ln>
          </p:spPr>
          <p:txBody>
            <a:bodyPr wrap="square">
              <a:spAutoFit/>
            </a:bodyPr>
            <a:lstStyle/>
            <a:p>
              <a:pPr algn="ctr"/>
              <a:r>
                <a:rPr lang="en-US" sz="1000" b="1" dirty="0">
                  <a:solidFill>
                    <a:srgbClr val="000000"/>
                  </a:solidFill>
                </a:rPr>
                <a:t>Secondary  </a:t>
              </a:r>
              <a:r>
                <a:rPr lang="en-US" sz="1000" b="1" dirty="0" smtClean="0">
                  <a:solidFill>
                    <a:srgbClr val="000000"/>
                  </a:solidFill>
                </a:rPr>
                <a:t>NON-CORE Activities</a:t>
              </a:r>
              <a:endParaRPr lang="en-US" sz="1000" b="1" dirty="0">
                <a:solidFill>
                  <a:srgbClr val="000000"/>
                </a:solidFill>
              </a:endParaRPr>
            </a:p>
          </p:txBody>
        </p:sp>
        <p:sp>
          <p:nvSpPr>
            <p:cNvPr id="68" name="Rectangle 67"/>
            <p:cNvSpPr/>
            <p:nvPr/>
          </p:nvSpPr>
          <p:spPr>
            <a:xfrm>
              <a:off x="7413639" y="1568724"/>
              <a:ext cx="1170088" cy="287658"/>
            </a:xfrm>
            <a:prstGeom prst="rect">
              <a:avLst/>
            </a:prstGeom>
            <a:ln>
              <a:noFill/>
            </a:ln>
          </p:spPr>
          <p:txBody>
            <a:bodyPr wrap="square">
              <a:spAutoFit/>
            </a:bodyPr>
            <a:lstStyle/>
            <a:p>
              <a:pPr algn="ctr"/>
              <a:r>
                <a:rPr lang="en-US" sz="1000" b="1" dirty="0" smtClean="0">
                  <a:solidFill>
                    <a:srgbClr val="000000"/>
                  </a:solidFill>
                </a:rPr>
                <a:t>Other Activities</a:t>
              </a:r>
              <a:endParaRPr lang="en-US" sz="1000" b="1" dirty="0">
                <a:solidFill>
                  <a:srgbClr val="000000"/>
                </a:solidFill>
              </a:endParaRPr>
            </a:p>
          </p:txBody>
        </p:sp>
        <p:cxnSp>
          <p:nvCxnSpPr>
            <p:cNvPr id="69" name="Straight Arrow Connector 68"/>
            <p:cNvCxnSpPr/>
            <p:nvPr/>
          </p:nvCxnSpPr>
          <p:spPr>
            <a:xfrm flipH="1">
              <a:off x="5122026" y="1216709"/>
              <a:ext cx="1" cy="329289"/>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155269" y="5149349"/>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Child Under 1</a:t>
              </a:r>
            </a:p>
          </p:txBody>
        </p:sp>
        <p:sp>
          <p:nvSpPr>
            <p:cNvPr id="71" name="Rectangle 70"/>
            <p:cNvSpPr/>
            <p:nvPr/>
          </p:nvSpPr>
          <p:spPr>
            <a:xfrm>
              <a:off x="1442377" y="5084325"/>
              <a:ext cx="1686827" cy="337366"/>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Adult GED</a:t>
              </a:r>
            </a:p>
          </p:txBody>
        </p:sp>
      </p:grpSp>
    </p:spTree>
    <p:extLst>
      <p:ext uri="{BB962C8B-B14F-4D97-AF65-F5344CB8AC3E}">
        <p14:creationId xmlns:p14="http://schemas.microsoft.com/office/powerpoint/2010/main" val="13623562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RSP Activities</a:t>
            </a:r>
            <a:endParaRPr lang="en-US" dirty="0"/>
          </a:p>
        </p:txBody>
      </p:sp>
      <p:sp>
        <p:nvSpPr>
          <p:cNvPr id="8" name="Text Placeholder 7"/>
          <p:cNvSpPr>
            <a:spLocks noGrp="1"/>
          </p:cNvSpPr>
          <p:nvPr>
            <p:ph type="body" sz="quarter" idx="14"/>
          </p:nvPr>
        </p:nvSpPr>
        <p:spPr>
          <a:xfrm>
            <a:off x="6194611" y="1030942"/>
            <a:ext cx="2886635" cy="3801034"/>
          </a:xfrm>
        </p:spPr>
        <p:txBody>
          <a:bodyPr/>
          <a:lstStyle/>
          <a:p>
            <a:pPr marL="285750" indent="-285750">
              <a:buSzPct val="100000"/>
              <a:buFont typeface="Arial" panose="020B0604020202020204" pitchFamily="34" charset="0"/>
              <a:buChar char="•"/>
            </a:pPr>
            <a:r>
              <a:rPr lang="en-US" sz="1400" dirty="0" smtClean="0"/>
              <a:t>The RSP allows case worker to assign the customers to providers for Work &amp; Training (W&amp;T), education, and other activities. </a:t>
            </a:r>
          </a:p>
          <a:p>
            <a:pPr marL="285750" indent="-285750">
              <a:buSzPct val="100000"/>
              <a:buFont typeface="Arial" panose="020B0604020202020204" pitchFamily="34" charset="0"/>
              <a:buChar char="•"/>
            </a:pPr>
            <a:endParaRPr lang="en-US" dirty="0" smtClean="0"/>
          </a:p>
        </p:txBody>
      </p:sp>
      <p:pic>
        <p:nvPicPr>
          <p:cNvPr id="3" name="Picture 2"/>
          <p:cNvPicPr>
            <a:picLocks noChangeAspect="1"/>
          </p:cNvPicPr>
          <p:nvPr/>
        </p:nvPicPr>
        <p:blipFill>
          <a:blip r:embed="rId2"/>
          <a:stretch>
            <a:fillRect/>
          </a:stretch>
        </p:blipFill>
        <p:spPr>
          <a:xfrm>
            <a:off x="365760" y="765175"/>
            <a:ext cx="5533016" cy="5884194"/>
          </a:xfrm>
          <a:prstGeom prst="rect">
            <a:avLst/>
          </a:prstGeom>
        </p:spPr>
      </p:pic>
    </p:spTree>
    <p:extLst>
      <p:ext uri="{BB962C8B-B14F-4D97-AF65-F5344CB8AC3E}">
        <p14:creationId xmlns:p14="http://schemas.microsoft.com/office/powerpoint/2010/main" val="105365597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extLst>
    <a:ext uri="{05A4C25C-085E-4340-85A3-A5531E510DB2}">
      <thm15:themeFamily xmlns:thm15="http://schemas.microsoft.com/office/thememl/2012/main" name="Presentation1" id="{76CC0206-30BF-4723-ABFA-B6D232468E6B}" vid="{3C78EFDD-1747-4CB7-BE9F-A7A484B23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10513</TotalTime>
  <Words>1878</Words>
  <Application>Microsoft Office PowerPoint</Application>
  <PresentationFormat>On-screen Show (4:3)</PresentationFormat>
  <Paragraphs>309</Paragraphs>
  <Slides>22</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1" baseType="lpstr">
      <vt:lpstr>Arial</vt:lpstr>
      <vt:lpstr>Calibri</vt:lpstr>
      <vt:lpstr>Times New Roman</vt:lpstr>
      <vt:lpstr>Verdana</vt:lpstr>
      <vt:lpstr>Wingdings</vt:lpstr>
      <vt:lpstr>Wingdings 2</vt:lpstr>
      <vt:lpstr>Deloitte Brand</vt:lpstr>
      <vt:lpstr>think-cell Slide</vt:lpstr>
      <vt:lpstr>Clip</vt:lpstr>
      <vt:lpstr>Illinois Integrated Eligibility System</vt:lpstr>
      <vt:lpstr>Agenda</vt:lpstr>
      <vt:lpstr>Background</vt:lpstr>
      <vt:lpstr>IES and Work Verification Module Overview</vt:lpstr>
      <vt:lpstr>Work Verification System Overview</vt:lpstr>
      <vt:lpstr>Family Assessment</vt:lpstr>
      <vt:lpstr>Family Assessment – OWRA Questions</vt:lpstr>
      <vt:lpstr>Responsibility and Services Plan (RSP)</vt:lpstr>
      <vt:lpstr>RSP Activities</vt:lpstr>
      <vt:lpstr>Attendance &amp; Activity (A&amp;A)</vt:lpstr>
      <vt:lpstr>Attendance Tied to Benefit Issuance</vt:lpstr>
      <vt:lpstr>Eligibility / Sanctions and Non-Cooperation Integration </vt:lpstr>
      <vt:lpstr>Provider Functions</vt:lpstr>
      <vt:lpstr>Performance Management</vt:lpstr>
      <vt:lpstr>Reporting</vt:lpstr>
      <vt:lpstr>Gaps/Feature Not Supported </vt:lpstr>
      <vt:lpstr>IES Project Goal</vt:lpstr>
      <vt:lpstr>Program Overview: TANF</vt:lpstr>
      <vt:lpstr>Meeting ACA Timelines and Leveraging Federal 90/10 Funding through a Phased Approach</vt:lpstr>
      <vt:lpstr>PowerPoint Presentation</vt:lpstr>
      <vt:lpstr>PowerPoint Presentation</vt:lpstr>
      <vt:lpstr>Implementation 1 Overview</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Integrated Eligibility System</dc:title>
  <dc:creator>King, Brian</dc:creator>
  <cp:lastModifiedBy>Khan, Saddam</cp:lastModifiedBy>
  <cp:revision>62</cp:revision>
  <dcterms:created xsi:type="dcterms:W3CDTF">2015-03-05T21:43:02Z</dcterms:created>
  <dcterms:modified xsi:type="dcterms:W3CDTF">2017-09-22T17:24:40Z</dcterms:modified>
</cp:coreProperties>
</file>