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73" r:id="rId3"/>
    <p:sldId id="259" r:id="rId4"/>
    <p:sldId id="264" r:id="rId5"/>
    <p:sldId id="265" r:id="rId6"/>
    <p:sldId id="269" r:id="rId7"/>
    <p:sldId id="266" r:id="rId8"/>
    <p:sldId id="270" r:id="rId9"/>
    <p:sldId id="276" r:id="rId10"/>
    <p:sldId id="278" r:id="rId11"/>
    <p:sldId id="268" r:id="rId12"/>
    <p:sldId id="277" r:id="rId13"/>
    <p:sldId id="274" r:id="rId14"/>
    <p:sldId id="261" r:id="rId15"/>
    <p:sldId id="263" r:id="rId16"/>
    <p:sldId id="272" r:id="rId17"/>
  </p:sldIdLst>
  <p:sldSz cx="9144000" cy="5143500" type="screen16x9"/>
  <p:notesSz cx="6858000" cy="9144000"/>
  <p:embeddedFontLst>
    <p:embeddedFont>
      <p:font typeface="Bookman Old Style" panose="02050604050505020204"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apally Keerthipriya" userId="492eaf89f0b303ce" providerId="LiveId" clId="{0A3BC854-5398-443A-85E4-957F6B1C1551}"/>
    <pc:docChg chg="custSel modSld">
      <pc:chgData name="Pottapally Keerthipriya" userId="492eaf89f0b303ce" providerId="LiveId" clId="{0A3BC854-5398-443A-85E4-957F6B1C1551}" dt="2024-03-22T09:40:15.382" v="0" actId="478"/>
      <pc:docMkLst>
        <pc:docMk/>
      </pc:docMkLst>
      <pc:sldChg chg="delSp mod">
        <pc:chgData name="Pottapally Keerthipriya" userId="492eaf89f0b303ce" providerId="LiveId" clId="{0A3BC854-5398-443A-85E4-957F6B1C1551}" dt="2024-03-22T09:40:15.382" v="0" actId="478"/>
        <pc:sldMkLst>
          <pc:docMk/>
          <pc:sldMk cId="1236963639" sldId="264"/>
        </pc:sldMkLst>
        <pc:spChg chg="del">
          <ac:chgData name="Pottapally Keerthipriya" userId="492eaf89f0b303ce" providerId="LiveId" clId="{0A3BC854-5398-443A-85E4-957F6B1C1551}" dt="2024-03-22T09:40:15.382" v="0" actId="478"/>
          <ac:spMkLst>
            <pc:docMk/>
            <pc:sldMk cId="1236963639" sldId="264"/>
            <ac:spMk id="120" creationId="{00000000-0000-0000-0000-000000000000}"/>
          </ac:spMkLst>
        </pc:spChg>
      </pc:sldChg>
    </pc:docChg>
  </pc:docChgLst>
  <pc:docChgLst>
    <pc:chgData name="Pottapally Keerthipriya" userId="492eaf89f0b303ce" providerId="LiveId" clId="{E8E44336-A5E1-47DB-9E2D-989144291EAB}"/>
    <pc:docChg chg="undo custSel addSld modSld sldOrd">
      <pc:chgData name="Pottapally Keerthipriya" userId="492eaf89f0b303ce" providerId="LiveId" clId="{E8E44336-A5E1-47DB-9E2D-989144291EAB}" dt="2024-01-29T15:01:08.076" v="1077" actId="20577"/>
      <pc:docMkLst>
        <pc:docMk/>
      </pc:docMkLst>
      <pc:sldChg chg="modSp mod">
        <pc:chgData name="Pottapally Keerthipriya" userId="492eaf89f0b303ce" providerId="LiveId" clId="{E8E44336-A5E1-47DB-9E2D-989144291EAB}" dt="2024-01-29T12:27:39.580" v="10" actId="1076"/>
        <pc:sldMkLst>
          <pc:docMk/>
          <pc:sldMk cId="4293442632" sldId="259"/>
        </pc:sldMkLst>
        <pc:graphicFrameChg chg="mod">
          <ac:chgData name="Pottapally Keerthipriya" userId="492eaf89f0b303ce" providerId="LiveId" clId="{E8E44336-A5E1-47DB-9E2D-989144291EAB}" dt="2024-01-29T12:27:39.580" v="10" actId="1076"/>
          <ac:graphicFrameMkLst>
            <pc:docMk/>
            <pc:sldMk cId="4293442632" sldId="259"/>
            <ac:graphicFrameMk id="8" creationId="{977B983B-CF17-5043-7538-22FA9725DA94}"/>
          </ac:graphicFrameMkLst>
        </pc:graphicFrameChg>
      </pc:sldChg>
      <pc:sldChg chg="modSp mod">
        <pc:chgData name="Pottapally Keerthipriya" userId="492eaf89f0b303ce" providerId="LiveId" clId="{E8E44336-A5E1-47DB-9E2D-989144291EAB}" dt="2024-01-29T14:57:37.244" v="764" actId="1076"/>
        <pc:sldMkLst>
          <pc:docMk/>
          <pc:sldMk cId="1236963639" sldId="264"/>
        </pc:sldMkLst>
        <pc:spChg chg="mod">
          <ac:chgData name="Pottapally Keerthipriya" userId="492eaf89f0b303ce" providerId="LiveId" clId="{E8E44336-A5E1-47DB-9E2D-989144291EAB}" dt="2024-01-29T14:57:37.244" v="764" actId="1076"/>
          <ac:spMkLst>
            <pc:docMk/>
            <pc:sldMk cId="1236963639" sldId="264"/>
            <ac:spMk id="2" creationId="{00000000-0000-0000-0000-000000000000}"/>
          </ac:spMkLst>
        </pc:spChg>
        <pc:spChg chg="mod">
          <ac:chgData name="Pottapally Keerthipriya" userId="492eaf89f0b303ce" providerId="LiveId" clId="{E8E44336-A5E1-47DB-9E2D-989144291EAB}" dt="2024-01-28T10:34:55.377" v="5" actId="20577"/>
          <ac:spMkLst>
            <pc:docMk/>
            <pc:sldMk cId="1236963639" sldId="264"/>
            <ac:spMk id="5" creationId="{00000000-0000-0000-0000-000000000000}"/>
          </ac:spMkLst>
        </pc:spChg>
        <pc:spChg chg="mod">
          <ac:chgData name="Pottapally Keerthipriya" userId="492eaf89f0b303ce" providerId="LiveId" clId="{E8E44336-A5E1-47DB-9E2D-989144291EAB}" dt="2024-01-29T14:48:58.554" v="726" actId="20577"/>
          <ac:spMkLst>
            <pc:docMk/>
            <pc:sldMk cId="1236963639" sldId="264"/>
            <ac:spMk id="6" creationId="{1AFD4146-CEE4-BFFE-59E3-22026E41C2DE}"/>
          </ac:spMkLst>
        </pc:spChg>
      </pc:sldChg>
      <pc:sldChg chg="modSp mod">
        <pc:chgData name="Pottapally Keerthipriya" userId="492eaf89f0b303ce" providerId="LiveId" clId="{E8E44336-A5E1-47DB-9E2D-989144291EAB}" dt="2024-01-29T15:01:08.076" v="1077" actId="20577"/>
        <pc:sldMkLst>
          <pc:docMk/>
          <pc:sldMk cId="2001543410" sldId="265"/>
        </pc:sldMkLst>
        <pc:spChg chg="mod">
          <ac:chgData name="Pottapally Keerthipriya" userId="492eaf89f0b303ce" providerId="LiveId" clId="{E8E44336-A5E1-47DB-9E2D-989144291EAB}" dt="2024-01-29T15:01:08.076" v="1077" actId="20577"/>
          <ac:spMkLst>
            <pc:docMk/>
            <pc:sldMk cId="2001543410" sldId="265"/>
            <ac:spMk id="5" creationId="{00000000-0000-0000-0000-000000000000}"/>
          </ac:spMkLst>
        </pc:spChg>
      </pc:sldChg>
      <pc:sldChg chg="modSp mod">
        <pc:chgData name="Pottapally Keerthipriya" userId="492eaf89f0b303ce" providerId="LiveId" clId="{E8E44336-A5E1-47DB-9E2D-989144291EAB}" dt="2024-01-29T12:26:28.612" v="8" actId="1076"/>
        <pc:sldMkLst>
          <pc:docMk/>
          <pc:sldMk cId="207585228" sldId="266"/>
        </pc:sldMkLst>
        <pc:spChg chg="mod">
          <ac:chgData name="Pottapally Keerthipriya" userId="492eaf89f0b303ce" providerId="LiveId" clId="{E8E44336-A5E1-47DB-9E2D-989144291EAB}" dt="2024-01-29T12:26:28.612" v="8" actId="1076"/>
          <ac:spMkLst>
            <pc:docMk/>
            <pc:sldMk cId="207585228" sldId="266"/>
            <ac:spMk id="2" creationId="{00000000-0000-0000-0000-000000000000}"/>
          </ac:spMkLst>
        </pc:spChg>
        <pc:picChg chg="mod">
          <ac:chgData name="Pottapally Keerthipriya" userId="492eaf89f0b303ce" providerId="LiveId" clId="{E8E44336-A5E1-47DB-9E2D-989144291EAB}" dt="2024-01-29T12:26:11.251" v="7" actId="1076"/>
          <ac:picMkLst>
            <pc:docMk/>
            <pc:sldMk cId="207585228" sldId="266"/>
            <ac:picMk id="7" creationId="{69E99EC4-BDB7-AF3F-1F58-0B79B6643280}"/>
          </ac:picMkLst>
        </pc:picChg>
      </pc:sldChg>
      <pc:sldChg chg="addSp delSp modSp mod">
        <pc:chgData name="Pottapally Keerthipriya" userId="492eaf89f0b303ce" providerId="LiveId" clId="{E8E44336-A5E1-47DB-9E2D-989144291EAB}" dt="2024-01-29T14:01:05.368" v="303" actId="1076"/>
        <pc:sldMkLst>
          <pc:docMk/>
          <pc:sldMk cId="440124158" sldId="268"/>
        </pc:sldMkLst>
        <pc:spChg chg="mod">
          <ac:chgData name="Pottapally Keerthipriya" userId="492eaf89f0b303ce" providerId="LiveId" clId="{E8E44336-A5E1-47DB-9E2D-989144291EAB}" dt="2024-01-29T13:59:54.726" v="299" actId="1076"/>
          <ac:spMkLst>
            <pc:docMk/>
            <pc:sldMk cId="440124158" sldId="268"/>
            <ac:spMk id="2" creationId="{00000000-0000-0000-0000-000000000000}"/>
          </ac:spMkLst>
        </pc:spChg>
        <pc:spChg chg="del mod">
          <ac:chgData name="Pottapally Keerthipriya" userId="492eaf89f0b303ce" providerId="LiveId" clId="{E8E44336-A5E1-47DB-9E2D-989144291EAB}" dt="2024-01-29T13:31:45.686" v="36"/>
          <ac:spMkLst>
            <pc:docMk/>
            <pc:sldMk cId="440124158" sldId="268"/>
            <ac:spMk id="5" creationId="{00000000-0000-0000-0000-000000000000}"/>
          </ac:spMkLst>
        </pc:spChg>
        <pc:spChg chg="add mod">
          <ac:chgData name="Pottapally Keerthipriya" userId="492eaf89f0b303ce" providerId="LiveId" clId="{E8E44336-A5E1-47DB-9E2D-989144291EAB}" dt="2024-01-29T14:01:05.368" v="303" actId="1076"/>
          <ac:spMkLst>
            <pc:docMk/>
            <pc:sldMk cId="440124158" sldId="268"/>
            <ac:spMk id="6" creationId="{D2196CC0-77B7-2F54-DC99-268B0027BA16}"/>
          </ac:spMkLst>
        </pc:spChg>
      </pc:sldChg>
      <pc:sldChg chg="addSp delSp modSp mod">
        <pc:chgData name="Pottapally Keerthipriya" userId="492eaf89f0b303ce" providerId="LiveId" clId="{E8E44336-A5E1-47DB-9E2D-989144291EAB}" dt="2024-01-29T14:31:48.618" v="401" actId="1076"/>
        <pc:sldMkLst>
          <pc:docMk/>
          <pc:sldMk cId="949793764" sldId="270"/>
        </pc:sldMkLst>
        <pc:spChg chg="add del mod">
          <ac:chgData name="Pottapally Keerthipriya" userId="492eaf89f0b303ce" providerId="LiveId" clId="{E8E44336-A5E1-47DB-9E2D-989144291EAB}" dt="2024-01-29T14:31:48.618" v="401" actId="1076"/>
          <ac:spMkLst>
            <pc:docMk/>
            <pc:sldMk cId="949793764" sldId="270"/>
            <ac:spMk id="5" creationId="{00000000-0000-0000-0000-000000000000}"/>
          </ac:spMkLst>
        </pc:spChg>
        <pc:spChg chg="add mod">
          <ac:chgData name="Pottapally Keerthipriya" userId="492eaf89f0b303ce" providerId="LiveId" clId="{E8E44336-A5E1-47DB-9E2D-989144291EAB}" dt="2024-01-29T14:27:54.547" v="381" actId="767"/>
          <ac:spMkLst>
            <pc:docMk/>
            <pc:sldMk cId="949793764" sldId="270"/>
            <ac:spMk id="6" creationId="{414B2C78-2A1E-6949-263C-4D1552941A62}"/>
          </ac:spMkLst>
        </pc:spChg>
      </pc:sldChg>
      <pc:sldChg chg="modSp mod">
        <pc:chgData name="Pottapally Keerthipriya" userId="492eaf89f0b303ce" providerId="LiveId" clId="{E8E44336-A5E1-47DB-9E2D-989144291EAB}" dt="2024-01-29T14:50:39.690" v="727" actId="20577"/>
        <pc:sldMkLst>
          <pc:docMk/>
          <pc:sldMk cId="3762773183" sldId="272"/>
        </pc:sldMkLst>
        <pc:spChg chg="mod">
          <ac:chgData name="Pottapally Keerthipriya" userId="492eaf89f0b303ce" providerId="LiveId" clId="{E8E44336-A5E1-47DB-9E2D-989144291EAB}" dt="2024-01-29T14:50:39.690" v="727" actId="20577"/>
          <ac:spMkLst>
            <pc:docMk/>
            <pc:sldMk cId="3762773183" sldId="272"/>
            <ac:spMk id="2" creationId="{00000000-0000-0000-0000-000000000000}"/>
          </ac:spMkLst>
        </pc:spChg>
      </pc:sldChg>
      <pc:sldChg chg="modSp mod">
        <pc:chgData name="Pottapally Keerthipriya" userId="492eaf89f0b303ce" providerId="LiveId" clId="{E8E44336-A5E1-47DB-9E2D-989144291EAB}" dt="2024-01-29T14:54:21.662" v="729" actId="1076"/>
        <pc:sldMkLst>
          <pc:docMk/>
          <pc:sldMk cId="1460926004" sldId="273"/>
        </pc:sldMkLst>
        <pc:spChg chg="mod">
          <ac:chgData name="Pottapally Keerthipriya" userId="492eaf89f0b303ce" providerId="LiveId" clId="{E8E44336-A5E1-47DB-9E2D-989144291EAB}" dt="2024-01-29T14:47:31.332" v="676" actId="1076"/>
          <ac:spMkLst>
            <pc:docMk/>
            <pc:sldMk cId="1460926004" sldId="273"/>
            <ac:spMk id="2" creationId="{00000000-0000-0000-0000-000000000000}"/>
          </ac:spMkLst>
        </pc:spChg>
        <pc:spChg chg="mod">
          <ac:chgData name="Pottapally Keerthipriya" userId="492eaf89f0b303ce" providerId="LiveId" clId="{E8E44336-A5E1-47DB-9E2D-989144291EAB}" dt="2024-01-29T14:54:21.662" v="729" actId="1076"/>
          <ac:spMkLst>
            <pc:docMk/>
            <pc:sldMk cId="1460926004" sldId="273"/>
            <ac:spMk id="5" creationId="{00000000-0000-0000-0000-000000000000}"/>
          </ac:spMkLst>
        </pc:spChg>
      </pc:sldChg>
      <pc:sldChg chg="modSp mod">
        <pc:chgData name="Pottapally Keerthipriya" userId="492eaf89f0b303ce" providerId="LiveId" clId="{E8E44336-A5E1-47DB-9E2D-989144291EAB}" dt="2024-01-29T13:31:27.954" v="33" actId="20577"/>
        <pc:sldMkLst>
          <pc:docMk/>
          <pc:sldMk cId="2122184485" sldId="274"/>
        </pc:sldMkLst>
        <pc:spChg chg="mod">
          <ac:chgData name="Pottapally Keerthipriya" userId="492eaf89f0b303ce" providerId="LiveId" clId="{E8E44336-A5E1-47DB-9E2D-989144291EAB}" dt="2024-01-29T13:31:27.954" v="33" actId="20577"/>
          <ac:spMkLst>
            <pc:docMk/>
            <pc:sldMk cId="2122184485" sldId="274"/>
            <ac:spMk id="5" creationId="{00000000-0000-0000-0000-000000000000}"/>
          </ac:spMkLst>
        </pc:spChg>
      </pc:sldChg>
      <pc:sldChg chg="addSp delSp modSp mod">
        <pc:chgData name="Pottapally Keerthipriya" userId="492eaf89f0b303ce" providerId="LiveId" clId="{E8E44336-A5E1-47DB-9E2D-989144291EAB}" dt="2024-01-29T14:47:03.645" v="675" actId="1076"/>
        <pc:sldMkLst>
          <pc:docMk/>
          <pc:sldMk cId="1089696933" sldId="276"/>
        </pc:sldMkLst>
        <pc:spChg chg="mod">
          <ac:chgData name="Pottapally Keerthipriya" userId="492eaf89f0b303ce" providerId="LiveId" clId="{E8E44336-A5E1-47DB-9E2D-989144291EAB}" dt="2024-01-29T14:47:03.645" v="675" actId="1076"/>
          <ac:spMkLst>
            <pc:docMk/>
            <pc:sldMk cId="1089696933" sldId="276"/>
            <ac:spMk id="2" creationId="{00000000-0000-0000-0000-000000000000}"/>
          </ac:spMkLst>
        </pc:spChg>
        <pc:spChg chg="add del mod">
          <ac:chgData name="Pottapally Keerthipriya" userId="492eaf89f0b303ce" providerId="LiveId" clId="{E8E44336-A5E1-47DB-9E2D-989144291EAB}" dt="2024-01-29T14:46:26.871" v="657" actId="20577"/>
          <ac:spMkLst>
            <pc:docMk/>
            <pc:sldMk cId="1089696933" sldId="276"/>
            <ac:spMk id="8" creationId="{B542EE87-A9EF-BCA9-8B2F-997C1A695430}"/>
          </ac:spMkLst>
        </pc:spChg>
      </pc:sldChg>
      <pc:sldChg chg="addSp modSp add mod">
        <pc:chgData name="Pottapally Keerthipriya" userId="492eaf89f0b303ce" providerId="LiveId" clId="{E8E44336-A5E1-47DB-9E2D-989144291EAB}" dt="2024-01-29T13:59:46.106" v="298" actId="1076"/>
        <pc:sldMkLst>
          <pc:docMk/>
          <pc:sldMk cId="1350096129" sldId="277"/>
        </pc:sldMkLst>
        <pc:spChg chg="mod">
          <ac:chgData name="Pottapally Keerthipriya" userId="492eaf89f0b303ce" providerId="LiveId" clId="{E8E44336-A5E1-47DB-9E2D-989144291EAB}" dt="2024-01-29T13:59:46.106" v="298" actId="1076"/>
          <ac:spMkLst>
            <pc:docMk/>
            <pc:sldMk cId="1350096129" sldId="277"/>
            <ac:spMk id="2" creationId="{00000000-0000-0000-0000-000000000000}"/>
          </ac:spMkLst>
        </pc:spChg>
        <pc:spChg chg="add mod">
          <ac:chgData name="Pottapally Keerthipriya" userId="492eaf89f0b303ce" providerId="LiveId" clId="{E8E44336-A5E1-47DB-9E2D-989144291EAB}" dt="2024-01-29T13:58:59.766" v="294" actId="1076"/>
          <ac:spMkLst>
            <pc:docMk/>
            <pc:sldMk cId="1350096129" sldId="277"/>
            <ac:spMk id="5" creationId="{59047E2C-24B1-60F2-75B1-A57583774360}"/>
          </ac:spMkLst>
        </pc:spChg>
      </pc:sldChg>
      <pc:sldChg chg="modSp add mod ord">
        <pc:chgData name="Pottapally Keerthipriya" userId="492eaf89f0b303ce" providerId="LiveId" clId="{E8E44336-A5E1-47DB-9E2D-989144291EAB}" dt="2024-01-29T14:45:01.527" v="638" actId="1076"/>
        <pc:sldMkLst>
          <pc:docMk/>
          <pc:sldMk cId="218035051" sldId="278"/>
        </pc:sldMkLst>
        <pc:spChg chg="mod">
          <ac:chgData name="Pottapally Keerthipriya" userId="492eaf89f0b303ce" providerId="LiveId" clId="{E8E44336-A5E1-47DB-9E2D-989144291EAB}" dt="2024-01-29T14:45:01.527" v="638" actId="1076"/>
          <ac:spMkLst>
            <pc:docMk/>
            <pc:sldMk cId="218035051" sldId="27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205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648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41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3/27/2024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3/27/2024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3/27/2024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3/27/2024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3/27/2024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3/27/2024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3/27/2024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3/27/2024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97464" y="346239"/>
            <a:ext cx="7860736" cy="2169629"/>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2000" b="1" dirty="0">
                <a:latin typeface="Bookman Old Style" panose="02050604050505020204" pitchFamily="18" charset="0"/>
              </a:rPr>
              <a:t>Multi-authority Attribute-based Keyword Search </a:t>
            </a:r>
            <a:br>
              <a:rPr lang="en-US" sz="2000" b="1" dirty="0">
                <a:latin typeface="Bookman Old Style" panose="02050604050505020204" pitchFamily="18" charset="0"/>
              </a:rPr>
            </a:br>
            <a:r>
              <a:rPr lang="en-US" sz="2000" b="1" dirty="0">
                <a:latin typeface="Bookman Old Style" panose="02050604050505020204" pitchFamily="18" charset="0"/>
              </a:rPr>
              <a:t>Over Encrypted Cloud Data</a:t>
            </a:r>
          </a:p>
        </p:txBody>
      </p:sp>
      <p:sp>
        <p:nvSpPr>
          <p:cNvPr id="3" name="TextBox 2"/>
          <p:cNvSpPr txBox="1"/>
          <p:nvPr/>
        </p:nvSpPr>
        <p:spPr>
          <a:xfrm>
            <a:off x="619093" y="3000518"/>
            <a:ext cx="3465506" cy="1169551"/>
          </a:xfrm>
          <a:prstGeom prst="rect">
            <a:avLst/>
          </a:prstGeom>
          <a:noFill/>
        </p:spPr>
        <p:txBody>
          <a:bodyPr wrap="square" rtlCol="0">
            <a:spAutoFit/>
          </a:bodyPr>
          <a:lstStyle/>
          <a:p>
            <a:r>
              <a:rPr lang="en-US" dirty="0">
                <a:latin typeface="Bookman Old Style" panose="02050604050505020204" pitchFamily="18" charset="0"/>
              </a:rPr>
              <a:t>Team No. : 05</a:t>
            </a:r>
          </a:p>
          <a:p>
            <a:pPr marL="342900" indent="-342900">
              <a:buFont typeface="+mj-lt"/>
              <a:buAutoNum type="arabicPeriod"/>
            </a:pPr>
            <a:r>
              <a:rPr lang="en-US" dirty="0">
                <a:latin typeface="Bookman Old Style" panose="02050604050505020204" pitchFamily="18" charset="0"/>
              </a:rPr>
              <a:t>L. Sai </a:t>
            </a:r>
            <a:r>
              <a:rPr lang="en-US" dirty="0" err="1">
                <a:latin typeface="Bookman Old Style" panose="02050604050505020204" pitchFamily="18" charset="0"/>
              </a:rPr>
              <a:t>Kethana</a:t>
            </a:r>
            <a:r>
              <a:rPr lang="en-US" dirty="0">
                <a:latin typeface="Bookman Old Style" panose="02050604050505020204" pitchFamily="18" charset="0"/>
              </a:rPr>
              <a:t> (20EG105127)</a:t>
            </a:r>
          </a:p>
          <a:p>
            <a:pPr marL="342900" indent="-342900">
              <a:buFont typeface="+mj-lt"/>
              <a:buAutoNum type="arabicPeriod"/>
            </a:pPr>
            <a:r>
              <a:rPr lang="en-US" dirty="0">
                <a:latin typeface="Bookman Old Style" panose="02050604050505020204" pitchFamily="18" charset="0"/>
              </a:rPr>
              <a:t>M. Uday Sai Kiran (20EG105128)</a:t>
            </a:r>
          </a:p>
          <a:p>
            <a:pPr marL="342900" indent="-342900">
              <a:buFont typeface="+mj-lt"/>
              <a:buAutoNum type="arabicPeriod"/>
            </a:pPr>
            <a:r>
              <a:rPr lang="en-US" dirty="0">
                <a:latin typeface="Bookman Old Style" panose="02050604050505020204" pitchFamily="18" charset="0"/>
              </a:rPr>
              <a:t>N. Meghan </a:t>
            </a:r>
            <a:r>
              <a:rPr lang="en-US" dirty="0" err="1">
                <a:latin typeface="Bookman Old Style" panose="02050604050505020204" pitchFamily="18" charset="0"/>
              </a:rPr>
              <a:t>Satwik</a:t>
            </a:r>
            <a:r>
              <a:rPr lang="en-US" dirty="0">
                <a:latin typeface="Bookman Old Style" panose="02050604050505020204" pitchFamily="18" charset="0"/>
              </a:rPr>
              <a:t> (20EG105134)</a:t>
            </a:r>
          </a:p>
          <a:p>
            <a:pPr marL="342900" indent="-342900">
              <a:buFont typeface="+mj-lt"/>
              <a:buAutoNum type="arabicPeriod"/>
            </a:pPr>
            <a:r>
              <a:rPr lang="en-US" dirty="0">
                <a:latin typeface="Bookman Old Style" panose="02050604050505020204" pitchFamily="18" charset="0"/>
              </a:rPr>
              <a:t>P. Keerthipriya (20EG105141)</a:t>
            </a:r>
          </a:p>
        </p:txBody>
      </p:sp>
      <p:sp>
        <p:nvSpPr>
          <p:cNvPr id="8" name="TextBox 7"/>
          <p:cNvSpPr txBox="1"/>
          <p:nvPr/>
        </p:nvSpPr>
        <p:spPr>
          <a:xfrm>
            <a:off x="5466602" y="3166003"/>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Mr. </a:t>
            </a:r>
            <a:r>
              <a:rPr lang="en-US" dirty="0" err="1">
                <a:latin typeface="Bookman Old Style" panose="02050604050505020204" pitchFamily="18" charset="0"/>
              </a:rPr>
              <a:t>Madar</a:t>
            </a:r>
            <a:r>
              <a:rPr lang="en-US" dirty="0">
                <a:latin typeface="Bookman Old Style" panose="02050604050505020204" pitchFamily="18" charset="0"/>
              </a:rPr>
              <a:t> Bandu</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fld id="{1BC53C58-4FC8-40FA-85FB-B704D218A008}" type="datetime1">
              <a:rPr lang="en-US" smtClean="0"/>
              <a:t>3/27/2024</a:t>
            </a:fld>
            <a:endParaRPr lang="en-US" dirty="0"/>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37683" y="285747"/>
            <a:ext cx="6117431" cy="627321"/>
          </a:xfrm>
        </p:spPr>
        <p:txBody>
          <a:bodyPr/>
          <a:lstStyle/>
          <a:p>
            <a:r>
              <a:rPr lang="en-US" sz="2200" b="1" dirty="0">
                <a:latin typeface="Bookman Old Style" panose="02050604050505020204" pitchFamily="18" charset="0"/>
              </a:rPr>
              <a:t>Proposed Method Illustration</a:t>
            </a:r>
          </a:p>
        </p:txBody>
      </p:sp>
      <p:sp>
        <p:nvSpPr>
          <p:cNvPr id="5" name="TextBox 4"/>
          <p:cNvSpPr txBox="1"/>
          <p:nvPr/>
        </p:nvSpPr>
        <p:spPr>
          <a:xfrm>
            <a:off x="564696" y="1146670"/>
            <a:ext cx="8014607" cy="3046988"/>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Attribute-Based Access Control:- </a:t>
            </a:r>
            <a:r>
              <a:rPr lang="en-US" sz="1600" dirty="0">
                <a:latin typeface="Times New Roman" panose="02020603050405020304" pitchFamily="18" charset="0"/>
                <a:cs typeface="Times New Roman" panose="02020603050405020304" pitchFamily="18" charset="0"/>
              </a:rPr>
              <a:t>Different authorities assign attributes to the encrypted data. For instance, the medical history authority may assign attributes related to medical conditions, while the billing authority assigns attributes related to financial transactions.</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Keyword Search:- </a:t>
            </a:r>
            <a:r>
              <a:rPr lang="en-US" sz="1600" dirty="0">
                <a:latin typeface="Times New Roman" panose="02020603050405020304" pitchFamily="18" charset="0"/>
                <a:cs typeface="Times New Roman" panose="02020603050405020304" pitchFamily="18" charset="0"/>
              </a:rPr>
              <a:t>If patient wants to search for records related to a specific medical condition, using keywords, without decrypting the data. Only the relevant authorities can access the decrypted results.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Multi-Authority Challenge</a:t>
            </a:r>
            <a:r>
              <a:rPr lang="en-US" sz="1600" dirty="0">
                <a:latin typeface="Times New Roman" panose="02020603050405020304" pitchFamily="18" charset="0"/>
                <a:cs typeface="Times New Roman" panose="02020603050405020304" pitchFamily="18" charset="0"/>
              </a:rPr>
              <a:t>:- If patient search for information related to his diabetes diagnosis. The medical history authority has assigned the attribute "Diabetes" to relevant records. The billing authority, on the other hand, has assigned attributes related to financial transactions.</a:t>
            </a:r>
          </a:p>
        </p:txBody>
      </p:sp>
      <p:sp>
        <p:nvSpPr>
          <p:cNvPr id="3" name="Date Placeholder 2"/>
          <p:cNvSpPr>
            <a:spLocks noGrp="1"/>
          </p:cNvSpPr>
          <p:nvPr>
            <p:ph type="dt" idx="10"/>
          </p:nvPr>
        </p:nvSpPr>
        <p:spPr/>
        <p:txBody>
          <a:bodyPr/>
          <a:lstStyle/>
          <a:p>
            <a:fld id="{9B2C9150-213E-4C57-83AC-D72655848A54}" type="datetime1">
              <a:rPr lang="en-US" smtClean="0"/>
              <a:t>3/27/2024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803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20285" y="114865"/>
            <a:ext cx="6117431" cy="627321"/>
          </a:xfrm>
        </p:spPr>
        <p:txBody>
          <a:bodyPr/>
          <a:lstStyle/>
          <a:p>
            <a:r>
              <a:rPr lang="en-US" sz="3600" dirty="0">
                <a:latin typeface="Bookman Old Style" panose="02050604050505020204" pitchFamily="18" charset="0"/>
              </a:rPr>
              <a:t>Parameters </a:t>
            </a:r>
          </a:p>
        </p:txBody>
      </p:sp>
      <p:sp>
        <p:nvSpPr>
          <p:cNvPr id="3" name="Date Placeholder 2"/>
          <p:cNvSpPr>
            <a:spLocks noGrp="1"/>
          </p:cNvSpPr>
          <p:nvPr>
            <p:ph type="dt" idx="10"/>
          </p:nvPr>
        </p:nvSpPr>
        <p:spPr/>
        <p:txBody>
          <a:bodyPr/>
          <a:lstStyle/>
          <a:p>
            <a:fld id="{CCFD4614-2DE1-4A4F-B9AA-17848EE63AB0}"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D2196CC0-77B7-2F54-DC99-268B0027BA16}"/>
              </a:ext>
            </a:extLst>
          </p:cNvPr>
          <p:cNvSpPr txBox="1"/>
          <p:nvPr/>
        </p:nvSpPr>
        <p:spPr>
          <a:xfrm>
            <a:off x="522514" y="1048256"/>
            <a:ext cx="8229600" cy="3046988"/>
          </a:xfrm>
          <a:prstGeom prst="rect">
            <a:avLst/>
          </a:prstGeom>
          <a:noFill/>
        </p:spPr>
        <p:txBody>
          <a:bodyPr wrap="square" rtlCol="0">
            <a:spAutoFit/>
          </a:bodyPr>
          <a:lstStyle/>
          <a:p>
            <a:pPr marL="285750" indent="-285750" algn="l">
              <a:buFont typeface="Arial" panose="020B0604020202020204" pitchFamily="34" charset="0"/>
              <a:buChar char="•"/>
            </a:pPr>
            <a:r>
              <a:rPr lang="en-US" sz="1600" b="1" i="0" dirty="0">
                <a:solidFill>
                  <a:schemeClr val="tx1">
                    <a:lumMod val="85000"/>
                    <a:lumOff val="15000"/>
                  </a:schemeClr>
                </a:solidFill>
                <a:effectLst/>
                <a:latin typeface="Söhne"/>
              </a:rPr>
              <a:t>Searchable Encryption:</a:t>
            </a:r>
            <a:r>
              <a:rPr lang="en-US" sz="1600" b="0" i="0" dirty="0">
                <a:solidFill>
                  <a:schemeClr val="tx1">
                    <a:lumMod val="85000"/>
                    <a:lumOff val="15000"/>
                  </a:schemeClr>
                </a:solidFill>
                <a:effectLst/>
                <a:latin typeface="Söhne"/>
              </a:rPr>
              <a:t> Allows searching over encrypted data without revealing the actual content.</a:t>
            </a:r>
          </a:p>
          <a:p>
            <a:pPr marL="285750" indent="-285750" algn="l">
              <a:buFont typeface="Arial" panose="020B0604020202020204" pitchFamily="34" charset="0"/>
              <a:buChar char="•"/>
            </a:pPr>
            <a:r>
              <a:rPr lang="en-US" sz="1600" b="1" i="0" dirty="0">
                <a:solidFill>
                  <a:schemeClr val="tx1">
                    <a:lumMod val="85000"/>
                    <a:lumOff val="15000"/>
                  </a:schemeClr>
                </a:solidFill>
                <a:effectLst/>
                <a:latin typeface="Söhne"/>
              </a:rPr>
              <a:t>Multi-Authority ABE:</a:t>
            </a:r>
            <a:r>
              <a:rPr lang="en-US" sz="1600" b="0" i="0" dirty="0">
                <a:solidFill>
                  <a:schemeClr val="tx1">
                    <a:lumMod val="85000"/>
                    <a:lumOff val="15000"/>
                  </a:schemeClr>
                </a:solidFill>
                <a:effectLst/>
                <a:latin typeface="Söhne"/>
              </a:rPr>
              <a:t> Involves multiple authorities with different responsibilities for assigning attributes.</a:t>
            </a:r>
          </a:p>
          <a:p>
            <a:pPr marL="285750" indent="-285750" algn="l">
              <a:buFont typeface="Arial" panose="020B0604020202020204" pitchFamily="34" charset="0"/>
              <a:buChar char="•"/>
            </a:pPr>
            <a:r>
              <a:rPr lang="en-US" sz="1600" b="1" i="0" dirty="0">
                <a:solidFill>
                  <a:schemeClr val="tx1">
                    <a:lumMod val="85000"/>
                    <a:lumOff val="15000"/>
                  </a:schemeClr>
                </a:solidFill>
                <a:effectLst/>
                <a:latin typeface="Söhne"/>
              </a:rPr>
              <a:t>Policy Specification:</a:t>
            </a:r>
            <a:r>
              <a:rPr lang="en-US" sz="1600" b="0" i="0" dirty="0">
                <a:solidFill>
                  <a:schemeClr val="tx1">
                    <a:lumMod val="85000"/>
                    <a:lumOff val="15000"/>
                  </a:schemeClr>
                </a:solidFill>
                <a:effectLst/>
                <a:latin typeface="Söhne"/>
              </a:rPr>
              <a:t> Defines access policies based on attributes assigned by authorities.</a:t>
            </a:r>
          </a:p>
          <a:p>
            <a:pPr marL="285750" indent="-285750" algn="l">
              <a:buFont typeface="Arial" panose="020B0604020202020204" pitchFamily="34" charset="0"/>
              <a:buChar char="•"/>
            </a:pPr>
            <a:r>
              <a:rPr lang="en-US" sz="1600" b="1" i="0" dirty="0">
                <a:solidFill>
                  <a:schemeClr val="tx1">
                    <a:lumMod val="85000"/>
                    <a:lumOff val="15000"/>
                  </a:schemeClr>
                </a:solidFill>
                <a:effectLst/>
                <a:latin typeface="Söhne"/>
              </a:rPr>
              <a:t>Fine-Grained Access Control:</a:t>
            </a:r>
            <a:r>
              <a:rPr lang="en-US" sz="1600" b="0" i="0" dirty="0">
                <a:solidFill>
                  <a:schemeClr val="tx1">
                    <a:lumMod val="85000"/>
                    <a:lumOff val="15000"/>
                  </a:schemeClr>
                </a:solidFill>
                <a:effectLst/>
                <a:latin typeface="Söhne"/>
              </a:rPr>
              <a:t> Allows for precise control over who can access specific portions of the encrypted data.</a:t>
            </a:r>
          </a:p>
          <a:p>
            <a:pPr marL="285750" indent="-285750" algn="l">
              <a:buFont typeface="Arial" panose="020B0604020202020204" pitchFamily="34" charset="0"/>
              <a:buChar char="•"/>
            </a:pPr>
            <a:r>
              <a:rPr lang="en-US" sz="1600" b="1" i="0" dirty="0">
                <a:solidFill>
                  <a:schemeClr val="tx1">
                    <a:lumMod val="85000"/>
                    <a:lumOff val="15000"/>
                  </a:schemeClr>
                </a:solidFill>
                <a:effectLst/>
                <a:latin typeface="Söhne"/>
              </a:rPr>
              <a:t>Searchable Symmetric Encryption (SSE):</a:t>
            </a:r>
            <a:r>
              <a:rPr lang="en-US" sz="1600" b="0" i="0" dirty="0">
                <a:solidFill>
                  <a:schemeClr val="tx1">
                    <a:lumMod val="85000"/>
                    <a:lumOff val="15000"/>
                  </a:schemeClr>
                </a:solidFill>
                <a:effectLst/>
                <a:latin typeface="Söhne"/>
              </a:rPr>
              <a:t> Allows for searching over encrypted data using keywords.</a:t>
            </a:r>
          </a:p>
          <a:p>
            <a:pPr marL="285750" indent="-285750" algn="l">
              <a:buFont typeface="Arial" panose="020B0604020202020204" pitchFamily="34" charset="0"/>
              <a:buChar char="•"/>
            </a:pPr>
            <a:r>
              <a:rPr lang="en-US" sz="1600" b="1" i="0" dirty="0">
                <a:solidFill>
                  <a:schemeClr val="tx1">
                    <a:lumMod val="85000"/>
                    <a:lumOff val="15000"/>
                  </a:schemeClr>
                </a:solidFill>
                <a:effectLst/>
                <a:latin typeface="Söhne"/>
              </a:rPr>
              <a:t>Trapdoor Function:</a:t>
            </a:r>
            <a:r>
              <a:rPr lang="en-US" sz="1600" b="0" i="0" dirty="0">
                <a:solidFill>
                  <a:schemeClr val="tx1">
                    <a:lumMod val="85000"/>
                    <a:lumOff val="15000"/>
                  </a:schemeClr>
                </a:solidFill>
                <a:effectLst/>
                <a:latin typeface="Söhne"/>
              </a:rPr>
              <a:t> Generates a trapdoor for a specific keyword to perform secure searches.</a:t>
            </a:r>
          </a:p>
          <a:p>
            <a:pPr marL="285750" indent="-285750" algn="l">
              <a:buFont typeface="Arial" panose="020B0604020202020204" pitchFamily="34" charset="0"/>
              <a:buChar char="•"/>
            </a:pPr>
            <a:r>
              <a:rPr lang="en-US" sz="1600" b="1" i="0" dirty="0">
                <a:solidFill>
                  <a:schemeClr val="tx1">
                    <a:lumMod val="85000"/>
                    <a:lumOff val="15000"/>
                  </a:schemeClr>
                </a:solidFill>
                <a:effectLst/>
                <a:latin typeface="Söhne"/>
              </a:rPr>
              <a:t>Key Management:</a:t>
            </a:r>
            <a:r>
              <a:rPr lang="en-US" sz="1600" b="0" i="0" dirty="0">
                <a:solidFill>
                  <a:schemeClr val="tx1">
                    <a:lumMod val="85000"/>
                    <a:lumOff val="15000"/>
                  </a:schemeClr>
                </a:solidFill>
                <a:effectLst/>
                <a:latin typeface="Söhne"/>
              </a:rPr>
              <a:t> Addresses the distribution and management of cryptographic keys among different authorities.</a:t>
            </a:r>
          </a:p>
        </p:txBody>
      </p:sp>
    </p:spTree>
    <p:extLst>
      <p:ext uri="{BB962C8B-B14F-4D97-AF65-F5344CB8AC3E}">
        <p14:creationId xmlns:p14="http://schemas.microsoft.com/office/powerpoint/2010/main" val="44012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95793" y="367113"/>
            <a:ext cx="6117431" cy="627321"/>
          </a:xfrm>
        </p:spPr>
        <p:txBody>
          <a:bodyPr/>
          <a:lstStyle/>
          <a:p>
            <a:r>
              <a:rPr lang="en-US" sz="3600" dirty="0">
                <a:latin typeface="Bookman Old Style" panose="02050604050505020204" pitchFamily="18" charset="0"/>
              </a:rPr>
              <a:t>Parameters </a:t>
            </a:r>
          </a:p>
        </p:txBody>
      </p:sp>
      <p:sp>
        <p:nvSpPr>
          <p:cNvPr id="3" name="Date Placeholder 2"/>
          <p:cNvSpPr>
            <a:spLocks noGrp="1"/>
          </p:cNvSpPr>
          <p:nvPr>
            <p:ph type="dt" idx="10"/>
          </p:nvPr>
        </p:nvSpPr>
        <p:spPr/>
        <p:txBody>
          <a:bodyPr/>
          <a:lstStyle/>
          <a:p>
            <a:fld id="{CCFD4614-2DE1-4A4F-B9AA-17848EE63AB0}"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59047E2C-24B1-60F2-75B1-A57583774360}"/>
              </a:ext>
            </a:extLst>
          </p:cNvPr>
          <p:cNvSpPr txBox="1"/>
          <p:nvPr/>
        </p:nvSpPr>
        <p:spPr>
          <a:xfrm>
            <a:off x="457200" y="1318455"/>
            <a:ext cx="8013032"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chemeClr val="tx1">
                    <a:lumMod val="85000"/>
                    <a:lumOff val="15000"/>
                  </a:schemeClr>
                </a:solidFill>
                <a:effectLst/>
                <a:latin typeface="Söhne"/>
              </a:rPr>
              <a:t>Data Confidentiality:</a:t>
            </a:r>
            <a:r>
              <a:rPr lang="en-US" sz="1600" b="0" i="0" dirty="0">
                <a:solidFill>
                  <a:schemeClr val="tx1">
                    <a:lumMod val="85000"/>
                    <a:lumOff val="15000"/>
                  </a:schemeClr>
                </a:solidFill>
                <a:effectLst/>
                <a:latin typeface="Söhne"/>
              </a:rPr>
              <a:t> Ensures that encrypted data remains confidential, even during searches.</a:t>
            </a:r>
          </a:p>
          <a:p>
            <a:pPr marL="285750" indent="-285750">
              <a:buFont typeface="Arial" panose="020B0604020202020204" pitchFamily="34" charset="0"/>
              <a:buChar char="•"/>
            </a:pPr>
            <a:r>
              <a:rPr lang="en-US" sz="1600" b="1" i="0" dirty="0">
                <a:solidFill>
                  <a:schemeClr val="tx1">
                    <a:lumMod val="85000"/>
                    <a:lumOff val="15000"/>
                  </a:schemeClr>
                </a:solidFill>
                <a:effectLst/>
                <a:latin typeface="Söhne"/>
              </a:rPr>
              <a:t>User Privacy:</a:t>
            </a:r>
            <a:r>
              <a:rPr lang="en-US" sz="1600" b="0" i="0" dirty="0">
                <a:solidFill>
                  <a:schemeClr val="tx1">
                    <a:lumMod val="85000"/>
                    <a:lumOff val="15000"/>
                  </a:schemeClr>
                </a:solidFill>
                <a:effectLst/>
                <a:latin typeface="Söhne"/>
              </a:rPr>
              <a:t> Protects the privacy of users by not revealing unnecessary information during the search process.</a:t>
            </a:r>
          </a:p>
          <a:p>
            <a:pPr marL="285750" indent="-285750">
              <a:buFont typeface="Arial" panose="020B0604020202020204" pitchFamily="34" charset="0"/>
              <a:buChar char="•"/>
            </a:pPr>
            <a:r>
              <a:rPr lang="en-US" sz="1600" b="1" i="0" dirty="0">
                <a:solidFill>
                  <a:schemeClr val="tx1">
                    <a:lumMod val="85000"/>
                    <a:lumOff val="15000"/>
                  </a:schemeClr>
                </a:solidFill>
                <a:effectLst/>
                <a:latin typeface="Söhne"/>
              </a:rPr>
              <a:t>Efficient Search Algorithms:</a:t>
            </a:r>
            <a:r>
              <a:rPr lang="en-US" sz="1600" b="0" i="0" dirty="0">
                <a:solidFill>
                  <a:schemeClr val="tx1">
                    <a:lumMod val="85000"/>
                    <a:lumOff val="15000"/>
                  </a:schemeClr>
                </a:solidFill>
                <a:effectLst/>
                <a:latin typeface="Söhne"/>
              </a:rPr>
              <a:t> Ensures that the search process is scalable as the size of the encrypted data increases.</a:t>
            </a:r>
          </a:p>
          <a:p>
            <a:pPr marL="285750" indent="-285750">
              <a:buFont typeface="Arial" panose="020B0604020202020204" pitchFamily="34" charset="0"/>
              <a:buChar char="•"/>
            </a:pPr>
            <a:r>
              <a:rPr lang="en-US" sz="1600" b="1" i="0" dirty="0">
                <a:solidFill>
                  <a:schemeClr val="tx1">
                    <a:lumMod val="85000"/>
                    <a:lumOff val="15000"/>
                  </a:schemeClr>
                </a:solidFill>
                <a:effectLst/>
                <a:latin typeface="Söhne"/>
              </a:rPr>
              <a:t>Optimized Data Structures:</a:t>
            </a:r>
            <a:r>
              <a:rPr lang="en-US" sz="1600" b="0" i="0" dirty="0">
                <a:solidFill>
                  <a:schemeClr val="tx1">
                    <a:lumMod val="85000"/>
                    <a:lumOff val="15000"/>
                  </a:schemeClr>
                </a:solidFill>
                <a:effectLst/>
                <a:latin typeface="Söhne"/>
              </a:rPr>
              <a:t> Utilizes data structures that enhance search efficiency.</a:t>
            </a:r>
            <a:endParaRPr lang="en-US" sz="1600" b="1" i="0" dirty="0">
              <a:solidFill>
                <a:schemeClr val="tx1">
                  <a:lumMod val="85000"/>
                  <a:lumOff val="15000"/>
                </a:schemeClr>
              </a:solidFill>
              <a:effectLst/>
              <a:latin typeface="Söhne"/>
            </a:endParaRPr>
          </a:p>
          <a:p>
            <a:pPr marL="285750" indent="-285750">
              <a:buFont typeface="Arial" panose="020B0604020202020204" pitchFamily="34" charset="0"/>
              <a:buChar char="•"/>
            </a:pPr>
            <a:r>
              <a:rPr lang="en-US" sz="1600" b="1" i="0" dirty="0">
                <a:solidFill>
                  <a:schemeClr val="tx1">
                    <a:lumMod val="85000"/>
                    <a:lumOff val="15000"/>
                  </a:schemeClr>
                </a:solidFill>
                <a:effectLst/>
                <a:latin typeface="Söhne"/>
              </a:rPr>
              <a:t>Secure Communication: </a:t>
            </a:r>
            <a:r>
              <a:rPr lang="en-US" sz="1600" i="0" dirty="0">
                <a:solidFill>
                  <a:schemeClr val="tx1">
                    <a:lumMod val="85000"/>
                    <a:lumOff val="15000"/>
                  </a:schemeClr>
                </a:solidFill>
                <a:effectLst/>
                <a:latin typeface="Söhne"/>
              </a:rPr>
              <a:t>Secure Protocols </a:t>
            </a:r>
            <a:r>
              <a:rPr lang="en-US" sz="1600" dirty="0">
                <a:solidFill>
                  <a:schemeClr val="tx1">
                    <a:lumMod val="85000"/>
                    <a:lumOff val="15000"/>
                  </a:schemeClr>
                </a:solidFill>
                <a:latin typeface="Söhne"/>
              </a:rPr>
              <a:t>e</a:t>
            </a:r>
            <a:r>
              <a:rPr lang="en-US" sz="1600" b="0" i="0" dirty="0">
                <a:solidFill>
                  <a:schemeClr val="tx1">
                    <a:lumMod val="85000"/>
                    <a:lumOff val="15000"/>
                  </a:schemeClr>
                </a:solidFill>
                <a:effectLst/>
                <a:latin typeface="Söhne"/>
              </a:rPr>
              <a:t>nsures secure communication between the user, cloud server, and attribute authorities.</a:t>
            </a:r>
          </a:p>
          <a:p>
            <a:pPr marL="285750" indent="-285750">
              <a:buFont typeface="Arial" panose="020B0604020202020204" pitchFamily="34" charset="0"/>
              <a:buChar char="•"/>
            </a:pPr>
            <a:r>
              <a:rPr lang="en-US" sz="1600" b="1" i="0" dirty="0">
                <a:solidFill>
                  <a:schemeClr val="tx1">
                    <a:lumMod val="85000"/>
                    <a:lumOff val="15000"/>
                  </a:schemeClr>
                </a:solidFill>
                <a:effectLst/>
                <a:latin typeface="Söhne"/>
              </a:rPr>
              <a:t>Attribute Revocation:</a:t>
            </a:r>
            <a:r>
              <a:rPr lang="en-US" sz="1600" b="0" i="0" dirty="0">
                <a:solidFill>
                  <a:schemeClr val="tx1">
                    <a:lumMod val="85000"/>
                    <a:lumOff val="15000"/>
                  </a:schemeClr>
                </a:solidFill>
                <a:effectLst/>
                <a:latin typeface="Söhne"/>
              </a:rPr>
              <a:t> Provides mechanisms to revoke access to certain attributes in case of policy changes or compromised authorities.</a:t>
            </a:r>
            <a:endParaRPr lang="en-US" sz="1600" b="1"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135009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2" name="Title 1"/>
          <p:cNvSpPr>
            <a:spLocks noGrp="1"/>
          </p:cNvSpPr>
          <p:nvPr>
            <p:ph type="title"/>
          </p:nvPr>
        </p:nvSpPr>
        <p:spPr>
          <a:xfrm>
            <a:off x="1371600" y="285747"/>
            <a:ext cx="5787775" cy="734789"/>
          </a:xfrm>
        </p:spPr>
        <p:txBody>
          <a:bodyPr/>
          <a:lstStyle/>
          <a:p>
            <a:r>
              <a:rPr lang="en-US" sz="2400" dirty="0">
                <a:latin typeface="Bookman Old Style" panose="02050604050505020204" pitchFamily="18" charset="0"/>
              </a:rPr>
              <a:t>Experiment Environment</a:t>
            </a:r>
          </a:p>
        </p:txBody>
      </p:sp>
      <p:sp>
        <p:nvSpPr>
          <p:cNvPr id="3" name="Date Placeholder 2"/>
          <p:cNvSpPr>
            <a:spLocks noGrp="1"/>
          </p:cNvSpPr>
          <p:nvPr>
            <p:ph type="dt" idx="10"/>
          </p:nvPr>
        </p:nvSpPr>
        <p:spPr/>
        <p:txBody>
          <a:bodyPr/>
          <a:lstStyle/>
          <a:p>
            <a:fld id="{399C44C4-7196-4A35-8198-AF8560E914F3}"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7BA6C0A9-40E4-11CE-C9ED-EBD68BC002A6}"/>
              </a:ext>
            </a:extLst>
          </p:cNvPr>
          <p:cNvSpPr txBox="1"/>
          <p:nvPr/>
        </p:nvSpPr>
        <p:spPr>
          <a:xfrm>
            <a:off x="994406" y="1102262"/>
            <a:ext cx="5004463" cy="3293209"/>
          </a:xfrm>
          <a:prstGeom prst="rect">
            <a:avLst/>
          </a:prstGeom>
          <a:noFill/>
        </p:spPr>
        <p:txBody>
          <a:bodyPr wrap="square" rtlCol="0">
            <a:spAutoFit/>
          </a:bodyPr>
          <a:lstStyle/>
          <a:p>
            <a:r>
              <a:rPr lang="en-US" sz="1600" b="1" dirty="0">
                <a:latin typeface="Bookman Old Style" panose="02050604050505020204" pitchFamily="18" charset="0"/>
              </a:rPr>
              <a:t>Software Requirements:-</a:t>
            </a:r>
            <a:endParaRPr lang="en-US" b="1" dirty="0">
              <a:latin typeface="Bookman Old Style" panose="02050604050505020204" pitchFamily="18" charset="0"/>
            </a:endParaRPr>
          </a:p>
          <a:p>
            <a:pPr marL="285750" indent="-285750">
              <a:buFont typeface="Arial" panose="020B0604020202020204" pitchFamily="34" charset="0"/>
              <a:buChar char="•"/>
            </a:pPr>
            <a:r>
              <a:rPr lang="en-US" sz="1600" dirty="0">
                <a:latin typeface="Bookman Old Style" panose="02050604050505020204" pitchFamily="18" charset="0"/>
              </a:rPr>
              <a:t>Technology : Java 1.8</a:t>
            </a:r>
          </a:p>
          <a:p>
            <a:pPr marL="285750" indent="-285750">
              <a:buFont typeface="Arial" panose="020B0604020202020204" pitchFamily="34" charset="0"/>
              <a:buChar char="•"/>
            </a:pPr>
            <a:r>
              <a:rPr lang="en-US" sz="1600" dirty="0">
                <a:latin typeface="Bookman Old Style" panose="02050604050505020204" pitchFamily="18" charset="0"/>
              </a:rPr>
              <a:t>Operating System : Windows</a:t>
            </a:r>
          </a:p>
          <a:p>
            <a:pPr marL="285750" indent="-285750">
              <a:buFont typeface="Arial" panose="020B0604020202020204" pitchFamily="34" charset="0"/>
              <a:buChar char="•"/>
            </a:pPr>
            <a:r>
              <a:rPr lang="en-US" sz="1600" dirty="0">
                <a:latin typeface="Bookman Old Style" panose="02050604050505020204" pitchFamily="18" charset="0"/>
              </a:rPr>
              <a:t>Client-side lang : HTML, CSS, JavaScript</a:t>
            </a:r>
          </a:p>
          <a:p>
            <a:pPr marL="285750" indent="-285750">
              <a:buFont typeface="Arial" panose="020B0604020202020204" pitchFamily="34" charset="0"/>
              <a:buChar char="•"/>
            </a:pPr>
            <a:r>
              <a:rPr lang="en-US" sz="1600" dirty="0">
                <a:latin typeface="Bookman Old Style" panose="02050604050505020204" pitchFamily="18" charset="0"/>
              </a:rPr>
              <a:t>Web Server : Apache Tomcat 8</a:t>
            </a:r>
          </a:p>
          <a:p>
            <a:pPr marL="285750" indent="-285750">
              <a:buFont typeface="Arial" panose="020B0604020202020204" pitchFamily="34" charset="0"/>
              <a:buChar char="•"/>
            </a:pPr>
            <a:r>
              <a:rPr lang="en-US" sz="1600" dirty="0">
                <a:latin typeface="Bookman Old Style" panose="02050604050505020204" pitchFamily="18" charset="0"/>
              </a:rPr>
              <a:t>Server-side lang : JSP</a:t>
            </a:r>
          </a:p>
          <a:p>
            <a:pPr marL="285750" indent="-285750">
              <a:buFont typeface="Arial" panose="020B0604020202020204" pitchFamily="34" charset="0"/>
              <a:buChar char="•"/>
            </a:pPr>
            <a:r>
              <a:rPr lang="en-US" sz="1600" dirty="0">
                <a:latin typeface="Bookman Old Style" panose="02050604050505020204" pitchFamily="18" charset="0"/>
              </a:rPr>
              <a:t>Database : MySQL 5.5</a:t>
            </a:r>
          </a:p>
          <a:p>
            <a:pPr marL="285750" indent="-285750">
              <a:buFont typeface="Arial" panose="020B0604020202020204" pitchFamily="34" charset="0"/>
              <a:buChar char="•"/>
            </a:pPr>
            <a:r>
              <a:rPr lang="en-US" sz="1600" dirty="0">
                <a:latin typeface="Bookman Old Style" panose="02050604050505020204" pitchFamily="18" charset="0"/>
              </a:rPr>
              <a:t>IDE : Visual Studio Code </a:t>
            </a:r>
          </a:p>
          <a:p>
            <a:endParaRPr lang="en-US" sz="1600" dirty="0">
              <a:latin typeface="Bookman Old Style" panose="02050604050505020204" pitchFamily="18" charset="0"/>
            </a:endParaRPr>
          </a:p>
          <a:p>
            <a:r>
              <a:rPr lang="en-US" sz="1600" b="1" dirty="0">
                <a:latin typeface="Bookman Old Style" panose="02050604050505020204" pitchFamily="18" charset="0"/>
              </a:rPr>
              <a:t>Hardware Requirements:-</a:t>
            </a:r>
          </a:p>
          <a:p>
            <a:pPr marL="285750" indent="-285750">
              <a:buFont typeface="Arial" panose="020B0604020202020204" pitchFamily="34" charset="0"/>
              <a:buChar char="•"/>
            </a:pPr>
            <a:r>
              <a:rPr lang="en-US" sz="1600" dirty="0">
                <a:latin typeface="Bookman Old Style" panose="02050604050505020204" pitchFamily="18" charset="0"/>
              </a:rPr>
              <a:t>Processor : Any updated processor</a:t>
            </a:r>
          </a:p>
          <a:p>
            <a:pPr marL="285750" indent="-285750">
              <a:buFont typeface="Arial" panose="020B0604020202020204" pitchFamily="34" charset="0"/>
              <a:buChar char="•"/>
            </a:pPr>
            <a:r>
              <a:rPr lang="en-US" sz="1600" dirty="0">
                <a:latin typeface="Bookman Old Style" panose="02050604050505020204" pitchFamily="18" charset="0"/>
              </a:rPr>
              <a:t>RAM : Min 1 GB</a:t>
            </a:r>
          </a:p>
          <a:p>
            <a:pPr marL="285750" indent="-285750">
              <a:buFont typeface="Arial" panose="020B0604020202020204" pitchFamily="34" charset="0"/>
              <a:buChar char="•"/>
            </a:pPr>
            <a:r>
              <a:rPr lang="en-US" sz="1600" dirty="0">
                <a:latin typeface="Bookman Old Style" panose="02050604050505020204" pitchFamily="18" charset="0"/>
              </a:rPr>
              <a:t>Hard Disk : Min 100 GB</a:t>
            </a:r>
          </a:p>
        </p:txBody>
      </p:sp>
    </p:spTree>
    <p:extLst>
      <p:ext uri="{BB962C8B-B14F-4D97-AF65-F5344CB8AC3E}">
        <p14:creationId xmlns:p14="http://schemas.microsoft.com/office/powerpoint/2010/main" val="212218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sp>
        <p:nvSpPr>
          <p:cNvPr id="6" name="Date Placeholder 5"/>
          <p:cNvSpPr>
            <a:spLocks noGrp="1"/>
          </p:cNvSpPr>
          <p:nvPr>
            <p:ph type="dt" idx="10"/>
          </p:nvPr>
        </p:nvSpPr>
        <p:spPr/>
        <p:txBody>
          <a:bodyPr/>
          <a:lstStyle/>
          <a:p>
            <a:fld id="{A23233CE-2848-499E-9139-0E978658934A}" type="datetime1">
              <a:rPr lang="en-US" smtClean="0"/>
              <a:t>3/27/2024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graphicFrame>
        <p:nvGraphicFramePr>
          <p:cNvPr id="3" name="Table 2">
            <a:extLst>
              <a:ext uri="{FF2B5EF4-FFF2-40B4-BE49-F238E27FC236}">
                <a16:creationId xmlns:a16="http://schemas.microsoft.com/office/drawing/2014/main" id="{14087791-C6DC-DA8D-966C-341A461B4D09}"/>
              </a:ext>
            </a:extLst>
          </p:cNvPr>
          <p:cNvGraphicFramePr>
            <a:graphicFrameLocks noGrp="1"/>
          </p:cNvGraphicFramePr>
          <p:nvPr>
            <p:extLst>
              <p:ext uri="{D42A27DB-BD31-4B8C-83A1-F6EECF244321}">
                <p14:modId xmlns:p14="http://schemas.microsoft.com/office/powerpoint/2010/main" val="861784593"/>
              </p:ext>
            </p:extLst>
          </p:nvPr>
        </p:nvGraphicFramePr>
        <p:xfrm>
          <a:off x="644979" y="1213931"/>
          <a:ext cx="7543800" cy="2827388"/>
        </p:xfrm>
        <a:graphic>
          <a:graphicData uri="http://schemas.openxmlformats.org/drawingml/2006/table">
            <a:tbl>
              <a:tblPr firstRow="1" bandRow="1">
                <a:tableStyleId>{1D3205E1-8B83-452B-8570-0B3C4014EAE2}</a:tableStyleId>
              </a:tblPr>
              <a:tblGrid>
                <a:gridCol w="831839">
                  <a:extLst>
                    <a:ext uri="{9D8B030D-6E8A-4147-A177-3AD203B41FA5}">
                      <a16:colId xmlns:a16="http://schemas.microsoft.com/office/drawing/2014/main" val="2770591618"/>
                    </a:ext>
                  </a:extLst>
                </a:gridCol>
                <a:gridCol w="4197361">
                  <a:extLst>
                    <a:ext uri="{9D8B030D-6E8A-4147-A177-3AD203B41FA5}">
                      <a16:colId xmlns:a16="http://schemas.microsoft.com/office/drawing/2014/main" val="1899225309"/>
                    </a:ext>
                  </a:extLst>
                </a:gridCol>
                <a:gridCol w="2514600">
                  <a:extLst>
                    <a:ext uri="{9D8B030D-6E8A-4147-A177-3AD203B41FA5}">
                      <a16:colId xmlns:a16="http://schemas.microsoft.com/office/drawing/2014/main" val="2843519202"/>
                    </a:ext>
                  </a:extLst>
                </a:gridCol>
              </a:tblGrid>
              <a:tr h="1121609">
                <a:tc>
                  <a:txBody>
                    <a:bodyPr/>
                    <a:lstStyle/>
                    <a:p>
                      <a:pPr algn="ctr"/>
                      <a:endParaRPr lang="en-US" dirty="0"/>
                    </a:p>
                    <a:p>
                      <a:pPr algn="ctr"/>
                      <a:r>
                        <a:rPr lang="en-US" dirty="0"/>
                        <a:t>S No.</a:t>
                      </a:r>
                      <a:endParaRPr lang="en-IN" dirty="0"/>
                    </a:p>
                  </a:txBody>
                  <a:tcPr/>
                </a:tc>
                <a:tc>
                  <a:txBody>
                    <a:bodyPr/>
                    <a:lstStyle/>
                    <a:p>
                      <a:pPr algn="ctr"/>
                      <a:endParaRPr lang="en-US" dirty="0"/>
                    </a:p>
                    <a:p>
                      <a:pPr algn="l"/>
                      <a:r>
                        <a:rPr lang="en-IN" dirty="0"/>
                        <a:t>Functionality</a:t>
                      </a:r>
                    </a:p>
                  </a:txBody>
                  <a:tcPr/>
                </a:tc>
                <a:tc>
                  <a:txBody>
                    <a:bodyPr/>
                    <a:lstStyle/>
                    <a:p>
                      <a:r>
                        <a:rPr lang="en-US" dirty="0"/>
                        <a:t>Status</a:t>
                      </a:r>
                    </a:p>
                    <a:p>
                      <a:r>
                        <a:rPr lang="en-US" sz="1400" dirty="0"/>
                        <a:t>(Completed /in-progress/Not</a:t>
                      </a:r>
                      <a:r>
                        <a:rPr lang="en-US" sz="1400" baseline="0" dirty="0"/>
                        <a:t> started)</a:t>
                      </a:r>
                      <a:endParaRPr lang="en-IN" dirty="0"/>
                    </a:p>
                  </a:txBody>
                  <a:tcPr/>
                </a:tc>
                <a:extLst>
                  <a:ext uri="{0D108BD9-81ED-4DB2-BD59-A6C34878D82A}">
                    <a16:rowId xmlns:a16="http://schemas.microsoft.com/office/drawing/2014/main" val="3964169089"/>
                  </a:ext>
                </a:extLst>
              </a:tr>
              <a:tr h="568593">
                <a:tc>
                  <a:txBody>
                    <a:bodyPr/>
                    <a:lstStyle/>
                    <a:p>
                      <a:pPr algn="ctr"/>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Installation of required software</a:t>
                      </a:r>
                    </a:p>
                  </a:txBody>
                  <a:tcPr/>
                </a:tc>
                <a:tc>
                  <a:txBody>
                    <a:bodyPr/>
                    <a:lstStyle/>
                    <a:p>
                      <a:r>
                        <a:rPr lang="en-US" dirty="0"/>
                        <a:t>Completed</a:t>
                      </a:r>
                      <a:endParaRPr lang="en-IN" dirty="0"/>
                    </a:p>
                  </a:txBody>
                  <a:tcPr/>
                </a:tc>
                <a:extLst>
                  <a:ext uri="{0D108BD9-81ED-4DB2-BD59-A6C34878D82A}">
                    <a16:rowId xmlns:a16="http://schemas.microsoft.com/office/drawing/2014/main" val="762496777"/>
                  </a:ext>
                </a:extLst>
              </a:tr>
              <a:tr h="568593">
                <a:tc>
                  <a:txBody>
                    <a:bodyPr/>
                    <a:lstStyle/>
                    <a:p>
                      <a:pPr algn="ctr"/>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Front-end development</a:t>
                      </a:r>
                    </a:p>
                  </a:txBody>
                  <a:tcPr/>
                </a:tc>
                <a:tc>
                  <a:txBody>
                    <a:bodyPr/>
                    <a:lstStyle/>
                    <a:p>
                      <a:r>
                        <a:rPr lang="en-US" dirty="0"/>
                        <a:t>In-progress</a:t>
                      </a:r>
                      <a:endParaRPr lang="en-IN" dirty="0"/>
                    </a:p>
                  </a:txBody>
                  <a:tcPr/>
                </a:tc>
                <a:extLst>
                  <a:ext uri="{0D108BD9-81ED-4DB2-BD59-A6C34878D82A}">
                    <a16:rowId xmlns:a16="http://schemas.microsoft.com/office/drawing/2014/main" val="2918703897"/>
                  </a:ext>
                </a:extLst>
              </a:tr>
              <a:tr h="568593">
                <a:tc>
                  <a:txBody>
                    <a:bodyPr/>
                    <a:lstStyle/>
                    <a:p>
                      <a:pPr algn="ct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Database connection</a:t>
                      </a:r>
                    </a:p>
                  </a:txBody>
                  <a:tcPr/>
                </a:tc>
                <a:tc>
                  <a:txBody>
                    <a:bodyPr/>
                    <a:lstStyle/>
                    <a:p>
                      <a:r>
                        <a:rPr lang="en-US" dirty="0"/>
                        <a:t>Not started</a:t>
                      </a:r>
                      <a:endParaRPr lang="en-IN" dirty="0"/>
                    </a:p>
                  </a:txBody>
                  <a:tcPr/>
                </a:tc>
                <a:extLst>
                  <a:ext uri="{0D108BD9-81ED-4DB2-BD59-A6C34878D82A}">
                    <a16:rowId xmlns:a16="http://schemas.microsoft.com/office/drawing/2014/main" val="3745367003"/>
                  </a:ext>
                </a:extLst>
              </a:tr>
            </a:tbl>
          </a:graphicData>
        </a:graphic>
      </p:graphicFrame>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09297" y="154409"/>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A575C178-48AF-8021-E4CF-3CC0200ED259}"/>
              </a:ext>
            </a:extLst>
          </p:cNvPr>
          <p:cNvSpPr txBox="1"/>
          <p:nvPr/>
        </p:nvSpPr>
        <p:spPr>
          <a:xfrm>
            <a:off x="231321" y="906016"/>
            <a:ext cx="8401050" cy="3580467"/>
          </a:xfrm>
          <a:prstGeom prst="rect">
            <a:avLst/>
          </a:prstGeom>
          <a:noFill/>
        </p:spPr>
        <p:txBody>
          <a:bodyPr wrap="square" rtlCol="0">
            <a:spAutoFit/>
          </a:bodyPr>
          <a:lstStyle/>
          <a:p>
            <a:pPr marL="342900" marR="0" lvl="0" indent="-342900" algn="just">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[1] D. X. Song, D. Wagner, and A. </a:t>
            </a:r>
            <a:r>
              <a:rPr lang="en-US" dirty="0" err="1">
                <a:effectLst/>
                <a:latin typeface="Calibri" panose="020F0502020204030204" pitchFamily="34" charset="0"/>
                <a:ea typeface="Calibri" panose="020F0502020204030204" pitchFamily="34" charset="0"/>
                <a:cs typeface="Calibri" panose="020F0502020204030204" pitchFamily="34" charset="0"/>
              </a:rPr>
              <a:t>Perrig</a:t>
            </a:r>
            <a:r>
              <a:rPr lang="en-US" dirty="0">
                <a:effectLst/>
                <a:latin typeface="Calibri" panose="020F0502020204030204" pitchFamily="34" charset="0"/>
                <a:ea typeface="Calibri" panose="020F0502020204030204" pitchFamily="34" charset="0"/>
                <a:cs typeface="Calibri" panose="020F0502020204030204" pitchFamily="34" charset="0"/>
              </a:rPr>
              <a:t>, “Practical techniques for searches on encrypted data,” in Proc. IEEE Symposium on Security and Privacy (SP’00), 2000, pp. 44–55.</a:t>
            </a:r>
          </a:p>
          <a:p>
            <a:pPr marR="0" lvl="0" algn="just">
              <a:spcBef>
                <a:spcPts val="0"/>
              </a:spcBef>
              <a:spcAft>
                <a:spcPts val="0"/>
              </a:spcAft>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[2] Q. Zheng, S. Xu, and G. </a:t>
            </a:r>
            <a:r>
              <a:rPr lang="en-US" dirty="0" err="1">
                <a:effectLst/>
                <a:latin typeface="Calibri" panose="020F0502020204030204" pitchFamily="34" charset="0"/>
                <a:ea typeface="Calibri" panose="020F0502020204030204" pitchFamily="34" charset="0"/>
                <a:cs typeface="Calibri" panose="020F0502020204030204" pitchFamily="34" charset="0"/>
              </a:rPr>
              <a:t>Ateniese</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Vabks</a:t>
            </a:r>
            <a:r>
              <a:rPr lang="en-US" dirty="0">
                <a:effectLst/>
                <a:latin typeface="Calibri" panose="020F0502020204030204" pitchFamily="34" charset="0"/>
                <a:ea typeface="Calibri" panose="020F0502020204030204" pitchFamily="34" charset="0"/>
                <a:cs typeface="Calibri" panose="020F0502020204030204" pitchFamily="34" charset="0"/>
              </a:rPr>
              <a:t>: verifiable attribute based keyword search over outsourced encrypted data,” in Proc. IEEE Conference on Computer Communications (INFOCOM’14), 2014, pp. 522–530.</a:t>
            </a:r>
          </a:p>
          <a:p>
            <a:pPr marR="0" lvl="0" algn="just">
              <a:spcBef>
                <a:spcPts val="0"/>
              </a:spcBef>
              <a:spcAft>
                <a:spcPts val="0"/>
              </a:spcAft>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10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[3] B. Waters, “Ciphertext-policy attribute-based encryption: An ex pressive, efficient, and provably secure realization.” in Proc. International Conference on Practice and Theory in Public Key Cryptography (PKC’11), vol. 6571, 2011, pp. 53–70.</a:t>
            </a:r>
          </a:p>
          <a:p>
            <a:pPr marL="342900" indent="-342900" algn="just">
              <a:spcAft>
                <a:spcPts val="1000"/>
              </a:spcAft>
              <a:buFont typeface="Symbol" panose="05050102010706020507" pitchFamily="18" charset="2"/>
              <a:buChar char=""/>
            </a:pPr>
            <a:r>
              <a:rPr lang="en-US" dirty="0">
                <a:latin typeface="Times New Roman" panose="02020603050405020304" pitchFamily="18" charset="0"/>
                <a:ea typeface="SimSun" panose="02010600030101010101" pitchFamily="2" charset="-122"/>
                <a:cs typeface="SimSun" panose="02010600030101010101" pitchFamily="2" charset="-122"/>
              </a:rPr>
              <a:t>[4] </a:t>
            </a:r>
            <a:r>
              <a:rPr lang="en-IN" kern="100" dirty="0">
                <a:effectLst/>
                <a:latin typeface="Calibri" panose="020F0502020204030204" pitchFamily="34" charset="0"/>
                <a:ea typeface="Calibri" panose="020F0502020204030204" pitchFamily="34" charset="0"/>
                <a:cs typeface="Times New Roman" panose="02020603050405020304" pitchFamily="18" charset="0"/>
              </a:rPr>
              <a:t>H. Li, D. Liu, Y. Dai, T. H. Luan, and X. S. Shen, “Enabling efficient multi-keyword ranked search over encrypted mobile cloud data through blind storage,” IEEE Transactions on Emerging Topics in Computing, vol. 3, no. 1, pp. 127–138, 2015.</a:t>
            </a:r>
          </a:p>
          <a:p>
            <a:pPr marL="342900" indent="-342900" algn="just">
              <a:spcAft>
                <a:spcPts val="1000"/>
              </a:spcAft>
              <a:buFont typeface="Symbol" panose="05050102010706020507" pitchFamily="18"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[5] N. Cao, C. Wang, M. Li, K. Ren, and W. Lou, “Privacy-preserving multi-keyword ranked search over encrypted cloud data,” IEEE Transactions on parallel and distributed systems, vol. 25, no. 1, pp. 222–233, 2014.</a:t>
            </a:r>
          </a:p>
        </p:txBody>
      </p:sp>
    </p:spTree>
    <p:extLst>
      <p:ext uri="{BB962C8B-B14F-4D97-AF65-F5344CB8AC3E}">
        <p14:creationId xmlns:p14="http://schemas.microsoft.com/office/powerpoint/2010/main" val="190410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80688" y="2019013"/>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69522" y="102336"/>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12322" y="1146670"/>
            <a:ext cx="7805058"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 the era of pervasive cloud computing, where vast amounts of sensitive data are stored remotely, ensuring the confidentiality and privacy of this information has become a paramount concern. </a:t>
            </a:r>
          </a:p>
          <a:p>
            <a:pPr marL="285750" indent="-285750">
              <a:buFont typeface="Arial" panose="020B0604020202020204" pitchFamily="34" charset="0"/>
              <a:buChar char="•"/>
            </a:pPr>
            <a:endPar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Many industries, including healthcare, finance, and government, are increasingly relying on cloud storage for data management, but the need to safeguard against unauthorized access has led to the exploration of advanced cryptographic techniques.</a:t>
            </a:r>
          </a:p>
          <a:p>
            <a:pPr marL="285750" indent="-285750">
              <a:buFont typeface="Arial" panose="020B0604020202020204" pitchFamily="34" charset="0"/>
              <a:buChar char="•"/>
            </a:pPr>
            <a:endPar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One critical aspect of secure data management in the cloud is the ability to perform efficient keyword searches over encrypted data, particularly in scenarios involving multiple authorities responsible for managing different attributes. </a:t>
            </a:r>
          </a:p>
        </p:txBody>
      </p:sp>
      <p:sp>
        <p:nvSpPr>
          <p:cNvPr id="3" name="Date Placeholder 2"/>
          <p:cNvSpPr>
            <a:spLocks noGrp="1"/>
          </p:cNvSpPr>
          <p:nvPr>
            <p:ph type="dt" idx="10"/>
          </p:nvPr>
        </p:nvSpPr>
        <p:spPr/>
        <p:txBody>
          <a:bodyPr/>
          <a:lstStyle/>
          <a:p>
            <a:fld id="{3FD821C4-CE5C-451F-93F0-D86962B0F042}" type="datetime1">
              <a:rPr lang="en-US" smtClean="0"/>
              <a:t>3/27/2024</a:t>
            </a:fld>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95048" y="81023"/>
            <a:ext cx="6117431" cy="627321"/>
          </a:xfrm>
        </p:spPr>
        <p:txBody>
          <a:bodyPr/>
          <a:lstStyle/>
          <a:p>
            <a:r>
              <a:rPr lang="en-US" sz="3600" dirty="0"/>
              <a:t>Literature </a:t>
            </a:r>
          </a:p>
        </p:txBody>
      </p:sp>
      <p:sp>
        <p:nvSpPr>
          <p:cNvPr id="4" name="Date Placeholder 3"/>
          <p:cNvSpPr>
            <a:spLocks noGrp="1"/>
          </p:cNvSpPr>
          <p:nvPr>
            <p:ph type="dt" idx="10"/>
          </p:nvPr>
        </p:nvSpPr>
        <p:spPr/>
        <p:txBody>
          <a:bodyPr/>
          <a:lstStyle/>
          <a:p>
            <a:fld id="{937E6CE2-A279-4DF4-AD7B-FFB9CCAEAB64}" type="datetime1">
              <a:rPr lang="en-US" smtClean="0"/>
              <a:t>3/27/2024</a:t>
            </a:fld>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graphicFrame>
        <p:nvGraphicFramePr>
          <p:cNvPr id="8" name="Table 7">
            <a:extLst>
              <a:ext uri="{FF2B5EF4-FFF2-40B4-BE49-F238E27FC236}">
                <a16:creationId xmlns:a16="http://schemas.microsoft.com/office/drawing/2014/main" id="{977B983B-CF17-5043-7538-22FA9725DA94}"/>
              </a:ext>
            </a:extLst>
          </p:cNvPr>
          <p:cNvGraphicFramePr>
            <a:graphicFrameLocks noGrp="1"/>
          </p:cNvGraphicFramePr>
          <p:nvPr>
            <p:extLst>
              <p:ext uri="{D42A27DB-BD31-4B8C-83A1-F6EECF244321}">
                <p14:modId xmlns:p14="http://schemas.microsoft.com/office/powerpoint/2010/main" val="1077490145"/>
              </p:ext>
            </p:extLst>
          </p:nvPr>
        </p:nvGraphicFramePr>
        <p:xfrm>
          <a:off x="623547" y="708344"/>
          <a:ext cx="8340839" cy="4058920"/>
        </p:xfrm>
        <a:graphic>
          <a:graphicData uri="http://schemas.openxmlformats.org/drawingml/2006/table">
            <a:tbl>
              <a:tblPr firstRow="1" bandRow="1">
                <a:tableStyleId>{1D3205E1-8B83-452B-8570-0B3C4014EAE2}</a:tableStyleId>
              </a:tblPr>
              <a:tblGrid>
                <a:gridCol w="1572646">
                  <a:extLst>
                    <a:ext uri="{9D8B030D-6E8A-4147-A177-3AD203B41FA5}">
                      <a16:colId xmlns:a16="http://schemas.microsoft.com/office/drawing/2014/main" val="3622148649"/>
                    </a:ext>
                  </a:extLst>
                </a:gridCol>
                <a:gridCol w="2147207">
                  <a:extLst>
                    <a:ext uri="{9D8B030D-6E8A-4147-A177-3AD203B41FA5}">
                      <a16:colId xmlns:a16="http://schemas.microsoft.com/office/drawing/2014/main" val="155598995"/>
                    </a:ext>
                  </a:extLst>
                </a:gridCol>
                <a:gridCol w="2253343">
                  <a:extLst>
                    <a:ext uri="{9D8B030D-6E8A-4147-A177-3AD203B41FA5}">
                      <a16:colId xmlns:a16="http://schemas.microsoft.com/office/drawing/2014/main" val="2130968054"/>
                    </a:ext>
                  </a:extLst>
                </a:gridCol>
                <a:gridCol w="2367643">
                  <a:extLst>
                    <a:ext uri="{9D8B030D-6E8A-4147-A177-3AD203B41FA5}">
                      <a16:colId xmlns:a16="http://schemas.microsoft.com/office/drawing/2014/main" val="2052117394"/>
                    </a:ext>
                  </a:extLst>
                </a:gridCol>
              </a:tblGrid>
              <a:tr h="370840">
                <a:tc>
                  <a:txBody>
                    <a:bodyPr/>
                    <a:lstStyle/>
                    <a:p>
                      <a:r>
                        <a:rPr lang="en-US" b="1" dirty="0"/>
                        <a:t>Author(s)</a:t>
                      </a:r>
                      <a:endParaRPr lang="en-IN" b="1" dirty="0"/>
                    </a:p>
                  </a:txBody>
                  <a:tcPr/>
                </a:tc>
                <a:tc>
                  <a:txBody>
                    <a:bodyPr/>
                    <a:lstStyle/>
                    <a:p>
                      <a:r>
                        <a:rPr lang="en-US" b="1" dirty="0"/>
                        <a:t>Strategy</a:t>
                      </a:r>
                      <a:endParaRPr lang="en-IN" b="1" dirty="0"/>
                    </a:p>
                  </a:txBody>
                  <a:tcPr/>
                </a:tc>
                <a:tc>
                  <a:txBody>
                    <a:bodyPr/>
                    <a:lstStyle/>
                    <a:p>
                      <a:r>
                        <a:rPr lang="en-US" b="1" dirty="0"/>
                        <a:t>Advantages</a:t>
                      </a:r>
                      <a:endParaRPr lang="en-IN" b="1" dirty="0"/>
                    </a:p>
                  </a:txBody>
                  <a:tcPr/>
                </a:tc>
                <a:tc>
                  <a:txBody>
                    <a:bodyPr/>
                    <a:lstStyle/>
                    <a:p>
                      <a:r>
                        <a:rPr lang="en-US" b="1" dirty="0"/>
                        <a:t>Disadvantages</a:t>
                      </a:r>
                      <a:endParaRPr lang="en-IN" b="1" dirty="0"/>
                    </a:p>
                  </a:txBody>
                  <a:tcPr/>
                </a:tc>
                <a:extLst>
                  <a:ext uri="{0D108BD9-81ED-4DB2-BD59-A6C34878D82A}">
                    <a16:rowId xmlns:a16="http://schemas.microsoft.com/office/drawing/2014/main" val="310738220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D. X. Song, D. Wagner, and A. </a:t>
                      </a:r>
                      <a:r>
                        <a:rPr lang="en-US" sz="1400" b="0" i="0" u="none" strike="noStrike" cap="none" dirty="0" err="1">
                          <a:solidFill>
                            <a:srgbClr val="000000"/>
                          </a:solidFill>
                          <a:effectLst/>
                          <a:latin typeface="Arial"/>
                          <a:ea typeface="Arial"/>
                          <a:cs typeface="Arial"/>
                          <a:sym typeface="Arial"/>
                        </a:rPr>
                        <a:t>Perrig</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Practical techniques for searches on encrypted data</a:t>
                      </a:r>
                      <a:endParaRPr lang="en-US" sz="1400" dirty="0"/>
                    </a:p>
                  </a:txBody>
                  <a:tcPr/>
                </a:tc>
                <a:tc>
                  <a:txBody>
                    <a:bodyPr/>
                    <a:lstStyle/>
                    <a:p>
                      <a:r>
                        <a:rPr lang="en-US" sz="1400" b="0" i="0" u="none" strike="noStrike" cap="none" dirty="0">
                          <a:solidFill>
                            <a:srgbClr val="000000"/>
                          </a:solidFill>
                          <a:effectLst/>
                          <a:latin typeface="Arial"/>
                          <a:ea typeface="Arial"/>
                          <a:cs typeface="Arial"/>
                          <a:sym typeface="Arial"/>
                        </a:rPr>
                        <a:t>1. Reduce security and privacy risks</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2. Query isolation for searches</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3. Support controlled and hidden search</a:t>
                      </a:r>
                      <a:endParaRPr lang="en-US" sz="1400" dirty="0"/>
                    </a:p>
                  </a:txBody>
                  <a:tcPr/>
                </a:tc>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 Trade-off between security and efficiency</a:t>
                      </a:r>
                      <a:endParaRPr lang="en-IN" sz="105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2. Limited search functionality</a:t>
                      </a:r>
                      <a:endParaRPr lang="en-IN" sz="105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3. Key management</a:t>
                      </a:r>
                      <a:endParaRPr lang="en-IN" sz="105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0338936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Q. Zheng, S. Xu, and G. </a:t>
                      </a:r>
                      <a:r>
                        <a:rPr lang="en-US" sz="1400" b="0" i="0" u="none" strike="noStrike" cap="none" dirty="0" err="1">
                          <a:solidFill>
                            <a:srgbClr val="000000"/>
                          </a:solidFill>
                          <a:effectLst/>
                          <a:latin typeface="Arial"/>
                          <a:ea typeface="Arial"/>
                          <a:cs typeface="Arial"/>
                          <a:sym typeface="Arial"/>
                        </a:rPr>
                        <a:t>Ateniese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VABKS: verifiable attribute-based keyword search over outsourced encrypted data</a:t>
                      </a:r>
                      <a:endParaRPr lang="en-US" sz="1400" dirty="0"/>
                    </a:p>
                  </a:txBody>
                  <a:tcPr/>
                </a:tc>
                <a:tc>
                  <a:txBody>
                    <a:bodyPr/>
                    <a:lstStyle/>
                    <a:p>
                      <a:r>
                        <a:rPr lang="en-US" sz="1400" b="0" i="0" u="none" strike="noStrike" cap="none" dirty="0">
                          <a:solidFill>
                            <a:srgbClr val="000000"/>
                          </a:solidFill>
                          <a:effectLst/>
                          <a:latin typeface="Arial"/>
                          <a:ea typeface="Arial"/>
                          <a:cs typeface="Arial"/>
                          <a:sym typeface="Arial"/>
                        </a:rPr>
                        <a:t>1. Verifiability</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2. Searchable encryption</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3. Privacy and security</a:t>
                      </a:r>
                      <a:endParaRPr lang="en-US" sz="1400" dirty="0"/>
                    </a:p>
                  </a:txBody>
                  <a:tcPr/>
                </a:tc>
                <a:tc>
                  <a:txBody>
                    <a:bodyPr/>
                    <a:lstStyle/>
                    <a:p>
                      <a:r>
                        <a:rPr lang="en-US" sz="1400" b="0" i="0" u="none" strike="noStrike" cap="none" dirty="0">
                          <a:solidFill>
                            <a:srgbClr val="000000"/>
                          </a:solidFill>
                          <a:effectLst/>
                          <a:latin typeface="Arial"/>
                          <a:ea typeface="Arial"/>
                          <a:cs typeface="Arial"/>
                          <a:sym typeface="Arial"/>
                        </a:rPr>
                        <a:t>1. Dependence on trustworthy servers</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2. Computational overhead</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3. Limited search functionality</a:t>
                      </a:r>
                      <a:endParaRPr lang="en-US" sz="1400" dirty="0"/>
                    </a:p>
                  </a:txBody>
                  <a:tcPr/>
                </a:tc>
                <a:extLst>
                  <a:ext uri="{0D108BD9-81ED-4DB2-BD59-A6C34878D82A}">
                    <a16:rowId xmlns:a16="http://schemas.microsoft.com/office/drawing/2014/main" val="94827294"/>
                  </a:ext>
                </a:extLst>
              </a:tr>
              <a:tr h="370840">
                <a:tc>
                  <a:txBody>
                    <a:bodyPr/>
                    <a:lstStyle/>
                    <a:p>
                      <a:r>
                        <a:rPr lang="en-US" sz="1400" b="0" i="0" u="none" strike="noStrike" cap="none" dirty="0">
                          <a:solidFill>
                            <a:srgbClr val="000000"/>
                          </a:solidFill>
                          <a:effectLst/>
                          <a:latin typeface="Arial"/>
                          <a:ea typeface="Arial"/>
                          <a:cs typeface="Arial"/>
                          <a:sym typeface="Arial"/>
                        </a:rPr>
                        <a:t>B. Waters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Ciphertext-policy attribute-based encryption (CP-ABE)</a:t>
                      </a:r>
                      <a:endParaRPr lang="en-US" sz="1400" dirty="0"/>
                    </a:p>
                  </a:txBody>
                  <a:tcPr/>
                </a:tc>
                <a:tc>
                  <a:txBody>
                    <a:bodyPr/>
                    <a:lstStyle/>
                    <a:p>
                      <a:r>
                        <a:rPr lang="en-US" sz="1400" b="0" i="0" u="none" strike="noStrike" cap="none" dirty="0">
                          <a:solidFill>
                            <a:srgbClr val="000000"/>
                          </a:solidFill>
                          <a:effectLst/>
                          <a:latin typeface="Arial"/>
                          <a:ea typeface="Arial"/>
                          <a:cs typeface="Arial"/>
                          <a:sym typeface="Arial"/>
                        </a:rPr>
                        <a:t>1. Secure and Expressiveness</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2. Fine-grained access control</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3. Efficiency</a:t>
                      </a:r>
                      <a:endParaRPr lang="en-US" sz="1400" dirty="0"/>
                    </a:p>
                  </a:txBody>
                  <a:tcPr/>
                </a:tc>
                <a:tc>
                  <a:txBody>
                    <a:bodyPr/>
                    <a:lstStyle/>
                    <a:p>
                      <a:r>
                        <a:rPr lang="en-US" sz="1400" b="0" i="0" u="none" strike="noStrike" cap="none" dirty="0">
                          <a:solidFill>
                            <a:srgbClr val="000000"/>
                          </a:solidFill>
                          <a:effectLst/>
                          <a:latin typeface="Arial"/>
                          <a:ea typeface="Arial"/>
                          <a:cs typeface="Arial"/>
                          <a:sym typeface="Arial"/>
                        </a:rPr>
                        <a:t>1. Revocation challenges</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2. Attribute leakage concerns</a:t>
                      </a:r>
                      <a:endParaRPr lang="en-IN"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3. Scalability</a:t>
                      </a:r>
                      <a:endParaRPr lang="en-US" sz="1400" dirty="0"/>
                    </a:p>
                  </a:txBody>
                  <a:tcPr/>
                </a:tc>
                <a:extLst>
                  <a:ext uri="{0D108BD9-81ED-4DB2-BD59-A6C34878D82A}">
                    <a16:rowId xmlns:a16="http://schemas.microsoft.com/office/drawing/2014/main" val="1185928925"/>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2" name="Title 1"/>
          <p:cNvSpPr>
            <a:spLocks noGrp="1"/>
          </p:cNvSpPr>
          <p:nvPr>
            <p:ph type="title"/>
          </p:nvPr>
        </p:nvSpPr>
        <p:spPr>
          <a:xfrm>
            <a:off x="1268526" y="189407"/>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3" name="Date Placeholder 2"/>
          <p:cNvSpPr>
            <a:spLocks noGrp="1"/>
          </p:cNvSpPr>
          <p:nvPr>
            <p:ph type="dt" idx="10"/>
          </p:nvPr>
        </p:nvSpPr>
        <p:spPr/>
        <p:txBody>
          <a:bodyPr/>
          <a:lstStyle/>
          <a:p>
            <a:fld id="{BAE47AFA-FA96-457D-956D-C46D009EE3B5}"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1AFD4146-CEE4-BFFE-59E3-22026E41C2DE}"/>
              </a:ext>
            </a:extLst>
          </p:cNvPr>
          <p:cNvSpPr txBox="1"/>
          <p:nvPr/>
        </p:nvSpPr>
        <p:spPr>
          <a:xfrm>
            <a:off x="726622" y="1261340"/>
            <a:ext cx="7429500"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To develop a p</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roject that introduces a Searchable Encryption scheme which can simultaneously enable users to search over outsourced encrypted data with only relevant encrypted documents which can only accessed by the authorized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696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13190" y="172759"/>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579664" y="1311727"/>
            <a:ext cx="7984672"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Most of the existing schemes do not support keyword searching schemes. In such cases, data users must download, filter and process a large amount of data in order to get relevant results, which obviously lack practicality.</a:t>
            </a:r>
          </a:p>
          <a:p>
            <a:pPr marL="285750" indent="-285750">
              <a:buFont typeface="Arial" panose="020B0604020202020204" pitchFamily="34" charset="0"/>
              <a:buChar char="•"/>
            </a:pPr>
            <a:endPar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Also the outsourced data can be accessed by the other users which may leads to compromise the confidentiality and integrity of the data.</a:t>
            </a:r>
          </a:p>
          <a:p>
            <a:pPr marL="285750" indent="-285750">
              <a:buFont typeface="Arial" panose="020B0604020202020204" pitchFamily="34" charset="0"/>
              <a:buChar char="•"/>
            </a:pPr>
            <a:endPar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To address this challenge, this project introduces a Searchable Encryption scheme which can simultaneously enable users to search over outsourced encrypted data with only relevant encrypted documents.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625507" y="861213"/>
            <a:ext cx="8036824" cy="3754834"/>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proposed</a:t>
            </a:r>
            <a:r>
              <a:rPr lang="en-US"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secure Multi-authority CP-ABKS (MABKS) system will address such limitations and minimize the computation and storage burden on resource-limited devices in cloud systems. In addition, the MABKS system is extended to support malicious attribute authority tracing and attribute update and supports to avoid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performance bottleneck at a single point in cloud systems</a:t>
            </a:r>
            <a:r>
              <a:rPr lang="en-US"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Our rigorous security analysis shows that the MABKS system is selectively secure in both selective-matrix and selective-attribute models.</a:t>
            </a:r>
          </a:p>
          <a:p>
            <a:endParaRPr lang="en-US"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proposed system allows data owners to control the search permission for their outsourced encrypted data according to an access control policy. As long as his attributes satisfy the access control policy, any user can perform a keyword search. This means that our primitive supports multiuser search. In addition, every user with a set of attributes can generate a delegated key for another user who has a more restricted set of attributes.</a:t>
            </a:r>
            <a:endParaRPr lang="en-US" sz="1700" dirty="0">
              <a:latin typeface="Bookman Old Style" panose="02050604050505020204" pitchFamily="18" charset="0"/>
            </a:endParaRPr>
          </a:p>
        </p:txBody>
      </p:sp>
      <p:sp>
        <p:nvSpPr>
          <p:cNvPr id="2" name="Title 1"/>
          <p:cNvSpPr>
            <a:spLocks noGrp="1"/>
          </p:cNvSpPr>
          <p:nvPr>
            <p:ph type="title"/>
          </p:nvPr>
        </p:nvSpPr>
        <p:spPr>
          <a:xfrm>
            <a:off x="1087353" y="213792"/>
            <a:ext cx="6117431" cy="627321"/>
          </a:xfrm>
        </p:spPr>
        <p:txBody>
          <a:bodyPr/>
          <a:lstStyle/>
          <a:p>
            <a:r>
              <a:rPr lang="en-US" sz="2400" b="1" dirty="0">
                <a:latin typeface="Bookman Old Style" panose="02050604050505020204" pitchFamily="18" charset="0"/>
              </a:rPr>
              <a:t>Proposed Method</a:t>
            </a: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3/27/2024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676234" y="-27914"/>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3/27/2024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69E99EC4-BDB7-AF3F-1F58-0B79B6643280}"/>
              </a:ext>
            </a:extLst>
          </p:cNvPr>
          <p:cNvPicPr>
            <a:picLocks noChangeAspect="1"/>
          </p:cNvPicPr>
          <p:nvPr/>
        </p:nvPicPr>
        <p:blipFill>
          <a:blip r:embed="rId3"/>
          <a:srcRect/>
          <a:stretch>
            <a:fillRect/>
          </a:stretch>
        </p:blipFill>
        <p:spPr bwMode="auto">
          <a:xfrm>
            <a:off x="2591707" y="666084"/>
            <a:ext cx="3961493" cy="3811332"/>
          </a:xfrm>
          <a:prstGeom prst="rect">
            <a:avLst/>
          </a:prstGeom>
          <a:noFill/>
          <a:ln w="9525">
            <a:noFill/>
            <a:miter lim="800000"/>
            <a:headEnd/>
            <a:tailEnd/>
          </a:ln>
        </p:spPr>
      </p:pic>
    </p:spTree>
    <p:extLst>
      <p:ext uri="{BB962C8B-B14F-4D97-AF65-F5344CB8AC3E}">
        <p14:creationId xmlns:p14="http://schemas.microsoft.com/office/powerpoint/2010/main" val="20758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37683" y="285747"/>
            <a:ext cx="6117431" cy="627321"/>
          </a:xfrm>
        </p:spPr>
        <p:txBody>
          <a:bodyPr/>
          <a:lstStyle/>
          <a:p>
            <a:r>
              <a:rPr lang="en-US" sz="2200" b="1" dirty="0">
                <a:latin typeface="Bookman Old Style" panose="02050604050505020204" pitchFamily="18" charset="0"/>
              </a:rPr>
              <a:t>Proposed Method Illustration</a:t>
            </a:r>
          </a:p>
        </p:txBody>
      </p:sp>
      <p:sp>
        <p:nvSpPr>
          <p:cNvPr id="5" name="TextBox 4"/>
          <p:cNvSpPr txBox="1"/>
          <p:nvPr/>
        </p:nvSpPr>
        <p:spPr>
          <a:xfrm>
            <a:off x="457200" y="1091849"/>
            <a:ext cx="8014607" cy="3293209"/>
          </a:xfrm>
          <a:prstGeom prst="rect">
            <a:avLst/>
          </a:prstGeom>
          <a:noFill/>
        </p:spPr>
        <p:txBody>
          <a:bodyPr wrap="square" rtlCol="0">
            <a:spAutoFit/>
          </a:bodyPr>
          <a:lstStyle/>
          <a:p>
            <a:pPr marL="285750" indent="-285750">
              <a:buFont typeface="Arial" panose="020B0604020202020204" pitchFamily="34" charset="0"/>
              <a:buChar char="•"/>
            </a:pPr>
            <a:r>
              <a:rPr lang="en-US" sz="1600" kern="0" dirty="0">
                <a:effectLst/>
                <a:latin typeface="Times New Roman" panose="02020603050405020304" pitchFamily="18" charset="0"/>
                <a:ea typeface="Calibri" panose="020F0502020204030204" pitchFamily="34" charset="0"/>
              </a:rPr>
              <a:t>The proposed system model consists of four entities such as data owner, data user, trusted authority, and cloud server. Here the data owner and data user will be registered with this system. </a:t>
            </a:r>
          </a:p>
          <a:p>
            <a:endParaRPr lang="en-US" sz="1600" kern="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600" kern="0" dirty="0">
                <a:effectLst/>
                <a:latin typeface="Times New Roman" panose="02020603050405020304" pitchFamily="18" charset="0"/>
                <a:ea typeface="Calibri" panose="020F0502020204030204" pitchFamily="34" charset="0"/>
              </a:rPr>
              <a:t>Later, the trusted authority will generate the public key and private keys for data users. So, the data owner will encrypt the file data using the public key, and, apply the access policy with the user’s attributes over the encrypted data, thereafter uploading this encrypted data to the cloud server along with keywords. </a:t>
            </a:r>
          </a:p>
          <a:p>
            <a:pPr marL="285750" indent="-285750">
              <a:buFont typeface="Arial" panose="020B0604020202020204" pitchFamily="34" charset="0"/>
              <a:buChar char="•"/>
            </a:pPr>
            <a:endParaRPr lang="en-US" sz="1600" kern="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600" kern="0" dirty="0">
                <a:effectLst/>
                <a:latin typeface="Times New Roman" panose="02020603050405020304" pitchFamily="18" charset="0"/>
                <a:ea typeface="Calibri" panose="020F0502020204030204" pitchFamily="34" charset="0"/>
              </a:rPr>
              <a:t>Moreover, the users will send keyword requests to the cloud server, then the cloud server will return the encrypted files to the users based on matched keywords. Finally, if the user’s attributes satisfy the access policy, then they will access or decrypt those encrypted files with a private key, otherwise, they are denied to access those files.</a:t>
            </a:r>
          </a:p>
        </p:txBody>
      </p:sp>
      <p:sp>
        <p:nvSpPr>
          <p:cNvPr id="3" name="Date Placeholder 2"/>
          <p:cNvSpPr>
            <a:spLocks noGrp="1"/>
          </p:cNvSpPr>
          <p:nvPr>
            <p:ph type="dt" idx="10"/>
          </p:nvPr>
        </p:nvSpPr>
        <p:spPr/>
        <p:txBody>
          <a:bodyPr/>
          <a:lstStyle/>
          <a:p>
            <a:fld id="{9B2C9150-213E-4C57-83AC-D72655848A54}" type="datetime1">
              <a:rPr lang="en-US" smtClean="0"/>
              <a:t>3/27/2024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94979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51983" y="390113"/>
            <a:ext cx="6117431" cy="627321"/>
          </a:xfrm>
        </p:spPr>
        <p:txBody>
          <a:bodyPr/>
          <a:lstStyle/>
          <a:p>
            <a:r>
              <a:rPr lang="en-US" sz="2000" b="1"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fld id="{9B2C9150-213E-4C57-83AC-D72655848A54}" type="datetime1">
              <a:rPr lang="en-US" smtClean="0"/>
              <a:t>3/27/2024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B542EE87-A9EF-BCA9-8B2F-997C1A695430}"/>
              </a:ext>
            </a:extLst>
          </p:cNvPr>
          <p:cNvSpPr txBox="1"/>
          <p:nvPr/>
        </p:nvSpPr>
        <p:spPr>
          <a:xfrm>
            <a:off x="587828" y="1134836"/>
            <a:ext cx="8172451"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Consider a scenario where a healthcare organization stores sensitive patient records in the cloud. The organization may have multiple authorities responsible for different aspects of patient data, such as medical history, billing information, and diagnostic reports. Each authority is responsible for assigning attributes to control access to relevant portions of the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Now, imagine a patient wants to search for specific medical records related to a particular diagnosis without revealing the actual content of the records. Additionally, he wants to ensure that only authorized authorities can access the corresponding information.</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Encryption:- </a:t>
            </a:r>
            <a:r>
              <a:rPr lang="en-US" sz="1600" dirty="0">
                <a:latin typeface="Times New Roman" panose="02020603050405020304" pitchFamily="18" charset="0"/>
                <a:cs typeface="Times New Roman" panose="02020603050405020304" pitchFamily="18" charset="0"/>
              </a:rPr>
              <a:t>The patient records are encrypted before being stored in the cloud to protect sensitive information from unauthorized access.</a:t>
            </a:r>
          </a:p>
        </p:txBody>
      </p:sp>
    </p:spTree>
    <p:extLst>
      <p:ext uri="{BB962C8B-B14F-4D97-AF65-F5344CB8AC3E}">
        <p14:creationId xmlns:p14="http://schemas.microsoft.com/office/powerpoint/2010/main" val="108969693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1370</TotalTime>
  <Words>1705</Words>
  <Application>Microsoft Office PowerPoint</Application>
  <PresentationFormat>On-screen Show (16:9)</PresentationFormat>
  <Paragraphs>177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Trebuchet MS</vt:lpstr>
      <vt:lpstr>Calibri</vt:lpstr>
      <vt:lpstr>Bookman Old Style</vt:lpstr>
      <vt:lpstr>Times New Roman</vt:lpstr>
      <vt:lpstr>Söhne</vt:lpstr>
      <vt:lpstr>Noto Sans Symbols</vt:lpstr>
      <vt:lpstr>Symbol</vt:lpstr>
      <vt:lpstr>Arial</vt:lpstr>
      <vt:lpstr>1_Office Theme</vt:lpstr>
      <vt:lpstr>A Seminar on Multi-authority Attribute-based Keyword Search  Over Encrypted Cloud Data</vt:lpstr>
      <vt:lpstr>Introduction</vt:lpstr>
      <vt:lpstr>Literature </vt:lpstr>
      <vt:lpstr>Problem Statement</vt:lpstr>
      <vt:lpstr>Problem Illustration</vt:lpstr>
      <vt:lpstr>Proposed Method</vt:lpstr>
      <vt:lpstr>Concept Tree</vt:lpstr>
      <vt:lpstr>Proposed Method Illustration</vt:lpstr>
      <vt:lpstr>Proposed Method Illustration</vt:lpstr>
      <vt:lpstr>Proposed Method Illustration</vt:lpstr>
      <vt:lpstr>Parameters </vt:lpstr>
      <vt:lpstr>Parameters </vt:lpstr>
      <vt:lpstr>Experiment Environment</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Pottapally Keerthipriya</cp:lastModifiedBy>
  <cp:revision>22</cp:revision>
  <dcterms:modified xsi:type="dcterms:W3CDTF">2024-03-27T11:55:11Z</dcterms:modified>
</cp:coreProperties>
</file>