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7" r:id="rId8"/>
    <p:sldId id="268" r:id="rId9"/>
    <p:sldId id="269" r:id="rId10"/>
    <p:sldId id="270" r:id="rId11"/>
    <p:sldId id="266" r:id="rId12"/>
    <p:sldId id="271" r:id="rId13"/>
    <p:sldId id="275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7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7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8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2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0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4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5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1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9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4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E50E1A-6D16-4F68-BBE3-601CC9A55A10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642C00-DE7E-44F5-9FF8-659C72EB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smtClean="0"/>
              <a:t>             </a:t>
            </a:r>
            <a:r>
              <a:rPr lang="en-GB" dirty="0" smtClean="0"/>
              <a:t>Topic : Analog Electronic components ,serial and parallel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Synchronous:</a:t>
            </a:r>
          </a:p>
          <a:p>
            <a:r>
              <a:rPr lang="en-GB" dirty="0"/>
              <a:t>Synchronous transmission does not use start and stop bits.</a:t>
            </a:r>
          </a:p>
          <a:p>
            <a:r>
              <a:rPr lang="en-GB" dirty="0" smtClean="0"/>
              <a:t>There </a:t>
            </a:r>
            <a:r>
              <a:rPr lang="en-GB" dirty="0"/>
              <a:t>is no gap between the various bytes in the data stream</a:t>
            </a:r>
            <a:r>
              <a:rPr lang="en-GB" dirty="0" smtClean="0"/>
              <a:t>.</a:t>
            </a:r>
          </a:p>
          <a:p>
            <a:r>
              <a:rPr lang="en-GB" dirty="0"/>
              <a:t>In the absence of start &amp;amp; stop bits,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synchronization </a:t>
            </a:r>
            <a:r>
              <a:rPr lang="en-GB" dirty="0"/>
              <a:t>is established </a:t>
            </a:r>
            <a:r>
              <a:rPr lang="en-GB" dirty="0" smtClean="0"/>
              <a:t>between</a:t>
            </a:r>
          </a:p>
          <a:p>
            <a:pPr marL="0" indent="0">
              <a:buNone/>
            </a:pPr>
            <a:r>
              <a:rPr lang="en-GB" dirty="0" smtClean="0"/>
              <a:t>    sender &amp; receiver </a:t>
            </a:r>
            <a:r>
              <a:rPr lang="en-GB" dirty="0"/>
              <a:t>by ‘timing’ the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transmission </a:t>
            </a:r>
            <a:r>
              <a:rPr lang="en-GB" dirty="0"/>
              <a:t>of each bit.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4216400"/>
            <a:ext cx="3448047" cy="15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2200"/>
            <a:ext cx="9601196" cy="3513668"/>
          </a:xfrm>
        </p:spPr>
        <p:txBody>
          <a:bodyPr/>
          <a:lstStyle/>
          <a:p>
            <a:r>
              <a:rPr lang="en-GB" b="1" dirty="0" smtClean="0"/>
              <a:t>Asynchronous</a:t>
            </a:r>
          </a:p>
          <a:p>
            <a:r>
              <a:rPr lang="en-GB" dirty="0"/>
              <a:t>Asynchronous transmission sends only one character at a time where a character is either </a:t>
            </a:r>
            <a:r>
              <a:rPr lang="en-GB" dirty="0" smtClean="0"/>
              <a:t>a letter </a:t>
            </a:r>
            <a:r>
              <a:rPr lang="en-GB" dirty="0"/>
              <a:t>of the alphabet or number or control character i.e. it sends one byte of data at a time</a:t>
            </a:r>
            <a:r>
              <a:rPr lang="en-GB" b="1" dirty="0" smtClean="0"/>
              <a:t>.</a:t>
            </a:r>
          </a:p>
          <a:p>
            <a:r>
              <a:rPr lang="en-GB" dirty="0"/>
              <a:t>Bit synchronization between two devices is made possible using start bit and stop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4548188"/>
            <a:ext cx="4133850" cy="16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data transmission, parallel communication is a method of conveying multiple binary digits (bits) simultaneously. It contrasts with serial communication, which conveys only a single bit at a </a:t>
            </a:r>
            <a:r>
              <a:rPr lang="en-GB" dirty="0" err="1"/>
              <a:t>time,In</a:t>
            </a:r>
            <a:r>
              <a:rPr lang="en-GB" dirty="0"/>
              <a:t> parallel communication  can  convey 8 bits at a time.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781425"/>
            <a:ext cx="3352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When is parallel transmission used to send data</a:t>
            </a:r>
            <a:r>
              <a:rPr lang="en-GB" b="1" dirty="0" smtClean="0"/>
              <a:t>?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large amount of data is being </a:t>
            </a:r>
            <a:r>
              <a:rPr lang="en-GB" dirty="0" smtClean="0"/>
              <a:t>sent</a:t>
            </a: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data being sent is time-sensitive, and the data needs to be sent quickly</a:t>
            </a:r>
            <a:r>
              <a:rPr lang="en-GB" dirty="0" smtClean="0"/>
              <a:t>. A </a:t>
            </a:r>
            <a:r>
              <a:rPr lang="en-GB" dirty="0"/>
              <a:t>scenario where parallel transmission is used to send data is video streaming. When a video is streamed to a viewer, bits need to be received quickly to prevent a video pausing or </a:t>
            </a:r>
            <a:r>
              <a:rPr lang="en-GB" dirty="0" smtClean="0"/>
              <a:t>buffering</a:t>
            </a:r>
          </a:p>
          <a:p>
            <a:r>
              <a:rPr lang="en-GB" b="1" dirty="0" smtClean="0"/>
              <a:t>.</a:t>
            </a:r>
            <a:r>
              <a:rPr lang="en-GB" b="1" dirty="0"/>
              <a:t>EXAMPLE </a:t>
            </a:r>
            <a:r>
              <a:rPr lang="en-GB" dirty="0"/>
              <a:t>:An example of parallel mode transmission is a connection established between a computer and a printer.  Most printers are within 6 meters (about 20 feet) from the transmitting computer.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Advantages:</a:t>
            </a:r>
          </a:p>
          <a:p>
            <a:pPr marL="0" indent="0">
              <a:buNone/>
            </a:pPr>
            <a:r>
              <a:rPr lang="en-GB" dirty="0" smtClean="0"/>
              <a:t>                        1.It </a:t>
            </a:r>
            <a:r>
              <a:rPr lang="en-GB" dirty="0"/>
              <a:t>is easier to </a:t>
            </a:r>
            <a:r>
              <a:rPr lang="en-GB" dirty="0" smtClean="0"/>
              <a:t>program;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2.Data </a:t>
            </a:r>
            <a:r>
              <a:rPr lang="en-GB" dirty="0"/>
              <a:t>is sent faster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Disadvantages:</a:t>
            </a:r>
          </a:p>
          <a:p>
            <a:pPr marL="0" indent="0">
              <a:buNone/>
            </a:pPr>
            <a:r>
              <a:rPr lang="en-GB" b="1" dirty="0" smtClean="0"/>
              <a:t>                     </a:t>
            </a:r>
            <a:r>
              <a:rPr lang="en-GB" dirty="0" smtClean="0"/>
              <a:t>when </a:t>
            </a:r>
            <a:r>
              <a:rPr lang="en-GB" dirty="0"/>
              <a:t>we want to send N-bits of data then we require N-wires </a:t>
            </a:r>
            <a:r>
              <a:rPr lang="en-GB" dirty="0" smtClean="0"/>
              <a:t>      which </a:t>
            </a:r>
            <a:r>
              <a:rPr lang="en-GB" dirty="0"/>
              <a:t>makes it more 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Differences between parallel and serial transmission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366349"/>
              </p:ext>
            </p:extLst>
          </p:nvPr>
        </p:nvGraphicFramePr>
        <p:xfrm>
          <a:off x="1295399" y="2557463"/>
          <a:ext cx="9915525" cy="34309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291574732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41055849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3010955462"/>
                    </a:ext>
                  </a:extLst>
                </a:gridCol>
              </a:tblGrid>
              <a:tr h="618172">
                <a:tc>
                  <a:txBody>
                    <a:bodyPr/>
                    <a:lstStyle/>
                    <a:p>
                      <a:r>
                        <a:rPr lang="en-GB" dirty="0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</a:t>
                      </a:r>
                      <a:r>
                        <a:rPr lang="en-GB" sz="2400" dirty="0" smtClean="0"/>
                        <a:t>Parallel</a:t>
                      </a:r>
                      <a:r>
                        <a:rPr lang="en-GB" sz="2400" baseline="0" dirty="0" smtClean="0"/>
                        <a:t> Transmission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                 Serial Transmission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53375"/>
                  </a:ext>
                </a:extLst>
              </a:tr>
              <a:tr h="618172">
                <a:tc>
                  <a:txBody>
                    <a:bodyPr/>
                    <a:lstStyle/>
                    <a:p>
                      <a:r>
                        <a:rPr lang="en-GB" dirty="0" smtClean="0"/>
                        <a:t>     1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This type of transmission permits the transmission of a n group of bits simultaneously.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 this transmission, all the bits are transmitted one after another.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93695"/>
                  </a:ext>
                </a:extLst>
              </a:tr>
              <a:tr h="618172">
                <a:tc>
                  <a:txBody>
                    <a:bodyPr/>
                    <a:lstStyle/>
                    <a:p>
                      <a:r>
                        <a:rPr lang="en-GB" dirty="0" smtClean="0"/>
                        <a:t>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Separate lines are used for transmitting each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Just one line is used for transmission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55949"/>
                  </a:ext>
                </a:extLst>
              </a:tr>
              <a:tr h="618172">
                <a:tc>
                  <a:txBody>
                    <a:bodyPr/>
                    <a:lstStyle/>
                    <a:p>
                      <a:r>
                        <a:rPr lang="en-GB" dirty="0" smtClean="0"/>
                        <a:t>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This transmission is suitable for short distance.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This transmission is suitable for long distances.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68607"/>
                  </a:ext>
                </a:extLst>
              </a:tr>
              <a:tr h="618172">
                <a:tc>
                  <a:txBody>
                    <a:bodyPr/>
                    <a:lstStyle/>
                    <a:p>
                      <a:r>
                        <a:rPr lang="en-GB" dirty="0" smtClean="0"/>
                        <a:t>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transmission is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 is cheaper in comparison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0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7407"/>
            <a:ext cx="9601196" cy="3318936"/>
          </a:xfrm>
        </p:spPr>
        <p:txBody>
          <a:bodyPr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6664" y="2967335"/>
            <a:ext cx="3358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1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310594"/>
            <a:ext cx="619125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.Keerthi</a:t>
            </a:r>
            <a:r>
              <a:rPr 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riya</a:t>
            </a:r>
            <a:r>
              <a:rPr lang="en-US" sz="2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- 18B01A1261</a:t>
            </a:r>
          </a:p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K.Divya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- 18B01A1262</a:t>
            </a:r>
          </a:p>
          <a:p>
            <a:pPr algn="ctr"/>
            <a:r>
              <a:rPr lang="en-US" sz="2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M.Bhagya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Raja sree-18B01A1267</a:t>
            </a:r>
            <a:endParaRPr lang="en-US" sz="2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Analog Electronic </a:t>
            </a:r>
            <a:r>
              <a:rPr lang="en-US" b="1" dirty="0" smtClean="0"/>
              <a:t>Components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Resistors</a:t>
            </a:r>
          </a:p>
          <a:p>
            <a:r>
              <a:rPr lang="en-US" sz="2800" dirty="0" smtClean="0"/>
              <a:t>Capacitors</a:t>
            </a:r>
            <a:endParaRPr lang="en-US" sz="2800" dirty="0"/>
          </a:p>
          <a:p>
            <a:r>
              <a:rPr lang="en-US" sz="2800" dirty="0" smtClean="0"/>
              <a:t>Inductors</a:t>
            </a:r>
          </a:p>
          <a:p>
            <a:r>
              <a:rPr lang="en-GB" sz="2800" dirty="0" smtClean="0"/>
              <a:t>Diodes</a:t>
            </a:r>
            <a:endParaRPr lang="en-US" sz="2800" dirty="0"/>
          </a:p>
          <a:p>
            <a:r>
              <a:rPr lang="en-US" sz="2800" dirty="0"/>
              <a:t>Transistors etc.,</a:t>
            </a:r>
          </a:p>
        </p:txBody>
      </p:sp>
    </p:spTree>
    <p:extLst>
      <p:ext uri="{BB962C8B-B14F-4D97-AF65-F5344CB8AC3E}">
        <p14:creationId xmlns:p14="http://schemas.microsoft.com/office/powerpoint/2010/main" val="36864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Resistors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77712"/>
            <a:ext cx="9200961" cy="3550024"/>
          </a:xfrm>
        </p:spPr>
        <p:txBody>
          <a:bodyPr/>
          <a:lstStyle/>
          <a:p>
            <a:r>
              <a:rPr lang="en-GB" dirty="0"/>
              <a:t>A passive electrical component with two terminals that are used for limiting the flow of electric current in electrical circuits.</a:t>
            </a:r>
          </a:p>
          <a:p>
            <a:r>
              <a:rPr lang="en-GB" dirty="0"/>
              <a:t>It is made of copper wires which is coiled around a ceramic rod and the outer part of the resistor is coated with an insulating paint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Resistor 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53" y="4252724"/>
            <a:ext cx="2468607" cy="16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Capacitors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capacitor is a two-terminal electrical device that possesses the ability to store energy in the form of an electric charge</a:t>
            </a:r>
            <a:r>
              <a:rPr lang="en-GB" dirty="0" smtClean="0"/>
              <a:t>.</a:t>
            </a:r>
          </a:p>
          <a:p>
            <a:r>
              <a:rPr lang="en-GB" dirty="0"/>
              <a:t>Capacitors are mainly used in signal filtering and </a:t>
            </a:r>
            <a:r>
              <a:rPr lang="en-GB" dirty="0" smtClean="0"/>
              <a:t>Resonating</a:t>
            </a:r>
            <a:r>
              <a:rPr lang="en-US" dirty="0" smtClean="0"/>
              <a:t> circuits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4216400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4003677"/>
            <a:ext cx="2009776" cy="2009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6450" y="4524375"/>
            <a:ext cx="12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Symbo1: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7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inductor is a passive component that is used in most power electronic circuits to store energy in the form of magnetic energy when electricity is applied to </a:t>
            </a:r>
            <a:r>
              <a:rPr lang="en-GB" dirty="0" smtClean="0"/>
              <a:t>it.</a:t>
            </a:r>
          </a:p>
          <a:p>
            <a:r>
              <a:rPr lang="en-GB" dirty="0"/>
              <a:t>I</a:t>
            </a:r>
            <a:r>
              <a:rPr lang="en-GB" dirty="0" smtClean="0"/>
              <a:t>nductors </a:t>
            </a:r>
            <a:r>
              <a:rPr lang="en-GB" dirty="0"/>
              <a:t>are coil-like structures that are found in electronic circuits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43" y="4377348"/>
            <a:ext cx="1581966" cy="13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801224" cy="3700993"/>
          </a:xfrm>
        </p:spPr>
        <p:txBody>
          <a:bodyPr/>
          <a:lstStyle/>
          <a:p>
            <a:r>
              <a:rPr lang="en-GB" dirty="0" smtClean="0"/>
              <a:t>It is an</a:t>
            </a:r>
            <a:r>
              <a:rPr lang="en-GB" dirty="0"/>
              <a:t> </a:t>
            </a:r>
            <a:r>
              <a:rPr lang="en-GB" dirty="0" smtClean="0"/>
              <a:t>electrical</a:t>
            </a:r>
            <a:r>
              <a:rPr lang="en-GB" dirty="0"/>
              <a:t> component that allows the flow of </a:t>
            </a:r>
            <a:r>
              <a:rPr lang="en-GB" dirty="0" smtClean="0"/>
              <a:t>current</a:t>
            </a:r>
            <a:r>
              <a:rPr lang="en-GB" dirty="0"/>
              <a:t> in only one direction</a:t>
            </a:r>
            <a:r>
              <a:rPr lang="en-GB" dirty="0" smtClean="0"/>
              <a:t>.</a:t>
            </a:r>
          </a:p>
          <a:p>
            <a:r>
              <a:rPr lang="en-GB" dirty="0"/>
              <a:t>A P – N junction diode, schottky diode and zener diode </a:t>
            </a:r>
            <a:r>
              <a:rPr lang="en-GB" dirty="0" smtClean="0"/>
              <a:t>are commonly </a:t>
            </a:r>
            <a:r>
              <a:rPr lang="en-GB" dirty="0"/>
              <a:t>used for embedded hardware components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4223032"/>
            <a:ext cx="4743450" cy="134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45" y="5670293"/>
            <a:ext cx="1457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530" y="5775068"/>
            <a:ext cx="2166938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028" y="4234154"/>
            <a:ext cx="1821865" cy="1296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028" y="5717918"/>
            <a:ext cx="2076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transistor</a:t>
            </a:r>
            <a:r>
              <a:rPr lang="en-GB" dirty="0"/>
              <a:t> is a semiconductor device used to amplify or switch electronic signals and electrical power. </a:t>
            </a:r>
            <a:endParaRPr lang="en-GB" dirty="0" smtClean="0"/>
          </a:p>
          <a:p>
            <a:r>
              <a:rPr lang="en-GB" dirty="0"/>
              <a:t> </a:t>
            </a:r>
            <a:r>
              <a:rPr lang="en-GB" b="1" dirty="0"/>
              <a:t>Transistors</a:t>
            </a:r>
            <a:r>
              <a:rPr lang="en-GB" dirty="0"/>
              <a:t> are one of the basic building blocks of modern </a:t>
            </a:r>
            <a:r>
              <a:rPr lang="en-GB" dirty="0" smtClean="0"/>
              <a:t>electronics</a:t>
            </a:r>
          </a:p>
          <a:p>
            <a:r>
              <a:rPr lang="en-GB" dirty="0" smtClean="0"/>
              <a:t>Ex:  Relay, Buzzers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37" y="4395378"/>
            <a:ext cx="1638709" cy="16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 and parallel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734549" cy="3805768"/>
          </a:xfrm>
        </p:spPr>
        <p:txBody>
          <a:bodyPr/>
          <a:lstStyle/>
          <a:p>
            <a:r>
              <a:rPr lang="en-GB" b="1" dirty="0" smtClean="0"/>
              <a:t>Data Transmission:</a:t>
            </a:r>
          </a:p>
          <a:p>
            <a:r>
              <a:rPr lang="en-GB" b="1" dirty="0" smtClean="0"/>
              <a:t> </a:t>
            </a:r>
            <a:r>
              <a:rPr lang="en-GB" dirty="0" smtClean="0"/>
              <a:t>Data </a:t>
            </a:r>
            <a:r>
              <a:rPr lang="en-GB" dirty="0"/>
              <a:t>transmission is a means of transmitting digital or </a:t>
            </a:r>
            <a:r>
              <a:rPr lang="en-GB" dirty="0" err="1"/>
              <a:t>analog</a:t>
            </a:r>
            <a:r>
              <a:rPr lang="en-GB" dirty="0"/>
              <a:t> data </a:t>
            </a:r>
            <a:r>
              <a:rPr lang="en-GB" dirty="0" smtClean="0"/>
              <a:t>over a  communication </a:t>
            </a:r>
            <a:r>
              <a:rPr lang="en-GB" dirty="0"/>
              <a:t>medium to one or more </a:t>
            </a:r>
            <a:r>
              <a:rPr lang="en-GB" dirty="0" smtClean="0"/>
              <a:t>devices.</a:t>
            </a:r>
          </a:p>
          <a:p>
            <a:r>
              <a:rPr lang="en-GB" dirty="0" smtClean="0"/>
              <a:t>Data </a:t>
            </a:r>
            <a:r>
              <a:rPr lang="en-GB" dirty="0"/>
              <a:t>transmission can either be </a:t>
            </a:r>
            <a:r>
              <a:rPr lang="en-GB" dirty="0" err="1"/>
              <a:t>analog</a:t>
            </a:r>
            <a:r>
              <a:rPr lang="en-GB" dirty="0"/>
              <a:t> or digital.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+mj-lt"/>
              </a:rPr>
              <a:t>When data is sent or received using serial data transmission, the data bits are organized in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a specific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order, since they can only be sent one after another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GB" dirty="0">
              <a:solidFill>
                <a:schemeClr val="tx1"/>
              </a:solidFill>
              <a:latin typeface="+mj-lt"/>
            </a:endParaRPr>
          </a:p>
          <a:p>
            <a:endParaRPr lang="en-GB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In this we have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                          1. 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ynchronous transmission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j-lt"/>
              </a:rPr>
              <a:t>                           2. Asynchronous transmission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31" y="3317122"/>
            <a:ext cx="3991378" cy="11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781</TotalTime>
  <Words>537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Embedded Systems</vt:lpstr>
      <vt:lpstr>Basic Analog Electronic Components are:</vt:lpstr>
      <vt:lpstr>Resistors</vt:lpstr>
      <vt:lpstr>Capacitors </vt:lpstr>
      <vt:lpstr>Inductors</vt:lpstr>
      <vt:lpstr>Diodes</vt:lpstr>
      <vt:lpstr>Transistors</vt:lpstr>
      <vt:lpstr>Serial and parallel Transmission</vt:lpstr>
      <vt:lpstr>Serial Transmission</vt:lpstr>
      <vt:lpstr>PowerPoint Presentation</vt:lpstr>
      <vt:lpstr>PowerPoint Presentation</vt:lpstr>
      <vt:lpstr>Parallel Transmission</vt:lpstr>
      <vt:lpstr>PowerPoint Presentation</vt:lpstr>
      <vt:lpstr>PowerPoint Presentation</vt:lpstr>
      <vt:lpstr>Differences between parallel and serial transmission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39</cp:revision>
  <dcterms:created xsi:type="dcterms:W3CDTF">2021-01-30T08:28:25Z</dcterms:created>
  <dcterms:modified xsi:type="dcterms:W3CDTF">2021-02-03T13:00:50Z</dcterms:modified>
</cp:coreProperties>
</file>