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66"/>
  </p:notesMasterIdLst>
  <p:handoutMasterIdLst>
    <p:handoutMasterId r:id="rId67"/>
  </p:handoutMasterIdLst>
  <p:sldIdLst>
    <p:sldId id="344" r:id="rId2"/>
    <p:sldId id="256" r:id="rId3"/>
    <p:sldId id="257" r:id="rId4"/>
    <p:sldId id="330" r:id="rId5"/>
    <p:sldId id="331" r:id="rId6"/>
    <p:sldId id="332" r:id="rId7"/>
    <p:sldId id="333" r:id="rId8"/>
    <p:sldId id="334" r:id="rId9"/>
    <p:sldId id="336" r:id="rId10"/>
    <p:sldId id="335" r:id="rId11"/>
    <p:sldId id="337" r:id="rId12"/>
    <p:sldId id="260" r:id="rId13"/>
    <p:sldId id="261" r:id="rId14"/>
    <p:sldId id="274" r:id="rId15"/>
    <p:sldId id="275" r:id="rId16"/>
    <p:sldId id="276" r:id="rId17"/>
    <p:sldId id="277" r:id="rId18"/>
    <p:sldId id="278" r:id="rId19"/>
    <p:sldId id="279" r:id="rId20"/>
    <p:sldId id="289" r:id="rId21"/>
    <p:sldId id="280" r:id="rId22"/>
    <p:sldId id="281" r:id="rId23"/>
    <p:sldId id="338" r:id="rId24"/>
    <p:sldId id="339" r:id="rId25"/>
    <p:sldId id="282" r:id="rId26"/>
    <p:sldId id="283" r:id="rId27"/>
    <p:sldId id="284" r:id="rId28"/>
    <p:sldId id="285" r:id="rId29"/>
    <p:sldId id="286" r:id="rId30"/>
    <p:sldId id="287" r:id="rId31"/>
    <p:sldId id="290" r:id="rId32"/>
    <p:sldId id="288" r:id="rId33"/>
    <p:sldId id="291" r:id="rId34"/>
    <p:sldId id="292" r:id="rId35"/>
    <p:sldId id="293" r:id="rId36"/>
    <p:sldId id="294" r:id="rId37"/>
    <p:sldId id="295" r:id="rId38"/>
    <p:sldId id="296" r:id="rId39"/>
    <p:sldId id="340" r:id="rId40"/>
    <p:sldId id="297" r:id="rId41"/>
    <p:sldId id="298" r:id="rId42"/>
    <p:sldId id="299" r:id="rId43"/>
    <p:sldId id="300" r:id="rId44"/>
    <p:sldId id="301" r:id="rId45"/>
    <p:sldId id="302" r:id="rId46"/>
    <p:sldId id="341" r:id="rId47"/>
    <p:sldId id="303" r:id="rId48"/>
    <p:sldId id="304" r:id="rId49"/>
    <p:sldId id="305" r:id="rId50"/>
    <p:sldId id="318" r:id="rId51"/>
    <p:sldId id="319" r:id="rId52"/>
    <p:sldId id="328" r:id="rId53"/>
    <p:sldId id="329" r:id="rId54"/>
    <p:sldId id="320" r:id="rId55"/>
    <p:sldId id="321" r:id="rId56"/>
    <p:sldId id="342" r:id="rId57"/>
    <p:sldId id="322" r:id="rId58"/>
    <p:sldId id="323" r:id="rId59"/>
    <p:sldId id="324" r:id="rId60"/>
    <p:sldId id="325" r:id="rId61"/>
    <p:sldId id="326" r:id="rId62"/>
    <p:sldId id="343" r:id="rId63"/>
    <p:sldId id="347" r:id="rId64"/>
    <p:sldId id="346" r:id="rId65"/>
  </p:sldIdLst>
  <p:sldSz cx="9144000" cy="6858000" type="screen4x3"/>
  <p:notesSz cx="7302500" cy="95885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18" autoAdjust="0"/>
  </p:normalViewPr>
  <p:slideViewPr>
    <p:cSldViewPr snapToGrid="0">
      <p:cViewPr varScale="1">
        <p:scale>
          <a:sx n="72" d="100"/>
          <a:sy n="72" d="100"/>
        </p:scale>
        <p:origin x="-132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defTabSz="965200">
              <a:defRPr sz="1300"/>
            </a:lvl1pPr>
          </a:lstStyle>
          <a:p>
            <a:endParaRPr lang="en-US"/>
          </a:p>
        </p:txBody>
      </p:sp>
      <p:sp>
        <p:nvSpPr>
          <p:cNvPr id="125955"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a:defRPr sz="1300"/>
            </a:lvl1pPr>
          </a:lstStyle>
          <a:p>
            <a:endParaRPr lang="en-US"/>
          </a:p>
        </p:txBody>
      </p:sp>
      <p:sp>
        <p:nvSpPr>
          <p:cNvPr id="125956"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defTabSz="965200">
              <a:defRPr sz="1300"/>
            </a:lvl1pPr>
          </a:lstStyle>
          <a:p>
            <a:endParaRPr lang="en-US"/>
          </a:p>
        </p:txBody>
      </p:sp>
      <p:sp>
        <p:nvSpPr>
          <p:cNvPr id="125957"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a:defRPr sz="1300"/>
            </a:lvl1pPr>
          </a:lstStyle>
          <a:p>
            <a:fld id="{6FA5AD84-5210-4278-9E23-E6BE8B34446E}" type="slidenum">
              <a:rPr lang="en-US"/>
              <a:pPr/>
              <a:t>‹#›</a:t>
            </a:fld>
            <a:endParaRPr lang="en-US"/>
          </a:p>
        </p:txBody>
      </p:sp>
    </p:spTree>
    <p:extLst>
      <p:ext uri="{BB962C8B-B14F-4D97-AF65-F5344CB8AC3E}">
        <p14:creationId xmlns="" xmlns:p14="http://schemas.microsoft.com/office/powerpoint/2010/main" val="3767790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defTabSz="965200">
              <a:defRPr sz="1300">
                <a:latin typeface="Times New Roman" pitchFamily="18" charset="0"/>
              </a:defRPr>
            </a:lvl1pPr>
          </a:lstStyle>
          <a:p>
            <a:endParaRPr lang="en-US"/>
          </a:p>
        </p:txBody>
      </p:sp>
      <p:sp>
        <p:nvSpPr>
          <p:cNvPr id="614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a:defRPr sz="1300">
                <a:latin typeface="Times New Roman" pitchFamily="18" charset="0"/>
              </a:defRPr>
            </a:lvl1pPr>
          </a:lstStyle>
          <a:p>
            <a:endParaRPr lang="en-US"/>
          </a:p>
        </p:txBody>
      </p:sp>
      <p:sp>
        <p:nvSpPr>
          <p:cNvPr id="6148"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3138" y="4554538"/>
            <a:ext cx="5356225" cy="43148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defTabSz="965200">
              <a:defRPr sz="1300">
                <a:latin typeface="Times New Roman" pitchFamily="18" charset="0"/>
              </a:defRPr>
            </a:lvl1pPr>
          </a:lstStyle>
          <a:p>
            <a:endParaRPr lang="en-US"/>
          </a:p>
        </p:txBody>
      </p:sp>
      <p:sp>
        <p:nvSpPr>
          <p:cNvPr id="615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a:defRPr sz="1300">
                <a:latin typeface="Times New Roman" pitchFamily="18" charset="0"/>
              </a:defRPr>
            </a:lvl1pPr>
          </a:lstStyle>
          <a:p>
            <a:fld id="{06DED2B1-F3C5-4D61-BEE9-423970A1C6FC}" type="slidenum">
              <a:rPr lang="en-US"/>
              <a:pPr/>
              <a:t>‹#›</a:t>
            </a:fld>
            <a:endParaRPr lang="en-US"/>
          </a:p>
        </p:txBody>
      </p:sp>
    </p:spTree>
    <p:extLst>
      <p:ext uri="{BB962C8B-B14F-4D97-AF65-F5344CB8AC3E}">
        <p14:creationId xmlns="" xmlns:p14="http://schemas.microsoft.com/office/powerpoint/2010/main" val="33026455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DED2B1-F3C5-4D61-BEE9-423970A1C6FC}" type="slidenum">
              <a:rPr lang="en-US" smtClean="0"/>
              <a:pPr/>
              <a:t>1</a:t>
            </a:fld>
            <a:endParaRPr lang="en-US"/>
          </a:p>
        </p:txBody>
      </p:sp>
    </p:spTree>
    <p:extLst>
      <p:ext uri="{BB962C8B-B14F-4D97-AF65-F5344CB8AC3E}">
        <p14:creationId xmlns="" xmlns:p14="http://schemas.microsoft.com/office/powerpoint/2010/main" val="144094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Dept. of CSE, SVECW</a:t>
            </a:r>
            <a:endParaRPr lang="en-US"/>
          </a:p>
        </p:txBody>
      </p:sp>
      <p:sp>
        <p:nvSpPr>
          <p:cNvPr id="5" name="Footer Placeholder 4"/>
          <p:cNvSpPr>
            <a:spLocks noGrp="1"/>
          </p:cNvSpPr>
          <p:nvPr>
            <p:ph type="ftr" sz="quarter" idx="11"/>
          </p:nvPr>
        </p:nvSpPr>
        <p:spPr/>
        <p:txBody>
          <a:bodyPr/>
          <a:lstStyle/>
          <a:p>
            <a:r>
              <a:rPr lang="en-US" smtClean="0"/>
              <a:t>Unit-III Chap7: Process Sync</a:t>
            </a:r>
            <a:endParaRPr lang="en-US"/>
          </a:p>
        </p:txBody>
      </p:sp>
      <p:sp>
        <p:nvSpPr>
          <p:cNvPr id="6" name="Slide Number Placeholder 5"/>
          <p:cNvSpPr>
            <a:spLocks noGrp="1"/>
          </p:cNvSpPr>
          <p:nvPr>
            <p:ph type="sldNum" sz="quarter" idx="12"/>
          </p:nvPr>
        </p:nvSpPr>
        <p:spPr/>
        <p:txBody>
          <a:bodyPr/>
          <a:lstStyle/>
          <a:p>
            <a:fld id="{EB091054-CD8A-4A2A-A722-4BEC7F9211B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Dept. of CSE, SVECW</a:t>
            </a:r>
            <a:endParaRPr lang="en-US"/>
          </a:p>
        </p:txBody>
      </p:sp>
      <p:sp>
        <p:nvSpPr>
          <p:cNvPr id="5" name="Footer Placeholder 4"/>
          <p:cNvSpPr>
            <a:spLocks noGrp="1"/>
          </p:cNvSpPr>
          <p:nvPr>
            <p:ph type="ftr" sz="quarter" idx="11"/>
          </p:nvPr>
        </p:nvSpPr>
        <p:spPr/>
        <p:txBody>
          <a:bodyPr/>
          <a:lstStyle/>
          <a:p>
            <a:r>
              <a:rPr lang="en-US" smtClean="0"/>
              <a:t>Unit-III Chap7: Process Sync</a:t>
            </a:r>
            <a:endParaRPr lang="en-US"/>
          </a:p>
        </p:txBody>
      </p:sp>
      <p:sp>
        <p:nvSpPr>
          <p:cNvPr id="6" name="Slide Number Placeholder 5"/>
          <p:cNvSpPr>
            <a:spLocks noGrp="1"/>
          </p:cNvSpPr>
          <p:nvPr>
            <p:ph type="sldNum" sz="quarter" idx="12"/>
          </p:nvPr>
        </p:nvSpPr>
        <p:spPr/>
        <p:txBody>
          <a:bodyPr/>
          <a:lstStyle/>
          <a:p>
            <a:fld id="{00814747-1F0F-44C5-8F66-EBF54D0FE2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Dept. of CSE, SVECW</a:t>
            </a:r>
            <a:endParaRPr lang="en-US"/>
          </a:p>
        </p:txBody>
      </p:sp>
      <p:sp>
        <p:nvSpPr>
          <p:cNvPr id="5" name="Footer Placeholder 4"/>
          <p:cNvSpPr>
            <a:spLocks noGrp="1"/>
          </p:cNvSpPr>
          <p:nvPr>
            <p:ph type="ftr" sz="quarter" idx="11"/>
          </p:nvPr>
        </p:nvSpPr>
        <p:spPr/>
        <p:txBody>
          <a:bodyPr/>
          <a:lstStyle/>
          <a:p>
            <a:r>
              <a:rPr lang="en-US" smtClean="0"/>
              <a:t>Unit-III Chap7: Process Sync</a:t>
            </a:r>
            <a:endParaRPr lang="en-US"/>
          </a:p>
        </p:txBody>
      </p:sp>
      <p:sp>
        <p:nvSpPr>
          <p:cNvPr id="6" name="Slide Number Placeholder 5"/>
          <p:cNvSpPr>
            <a:spLocks noGrp="1"/>
          </p:cNvSpPr>
          <p:nvPr>
            <p:ph type="sldNum" sz="quarter" idx="12"/>
          </p:nvPr>
        </p:nvSpPr>
        <p:spPr/>
        <p:txBody>
          <a:bodyPr/>
          <a:lstStyle/>
          <a:p>
            <a:fld id="{00814747-1F0F-44C5-8F66-EBF54D0FE2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Dept. of CSE, SVECW</a:t>
            </a:r>
            <a:endParaRPr lang="en-US"/>
          </a:p>
        </p:txBody>
      </p:sp>
      <p:sp>
        <p:nvSpPr>
          <p:cNvPr id="5" name="Footer Placeholder 4"/>
          <p:cNvSpPr>
            <a:spLocks noGrp="1"/>
          </p:cNvSpPr>
          <p:nvPr>
            <p:ph type="ftr" sz="quarter" idx="11"/>
          </p:nvPr>
        </p:nvSpPr>
        <p:spPr/>
        <p:txBody>
          <a:bodyPr/>
          <a:lstStyle/>
          <a:p>
            <a:r>
              <a:rPr lang="en-US" smtClean="0"/>
              <a:t>Unit-III Chap7: Process Sync</a:t>
            </a:r>
            <a:endParaRPr lang="en-US"/>
          </a:p>
        </p:txBody>
      </p:sp>
      <p:sp>
        <p:nvSpPr>
          <p:cNvPr id="6" name="Slide Number Placeholder 5"/>
          <p:cNvSpPr>
            <a:spLocks noGrp="1"/>
          </p:cNvSpPr>
          <p:nvPr>
            <p:ph type="sldNum" sz="quarter" idx="12"/>
          </p:nvPr>
        </p:nvSpPr>
        <p:spPr/>
        <p:txBody>
          <a:bodyPr/>
          <a:lstStyle/>
          <a:p>
            <a:fld id="{00814747-1F0F-44C5-8F66-EBF54D0FE2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Dept. of CSE, SVECW</a:t>
            </a:r>
            <a:endParaRPr lang="en-US"/>
          </a:p>
        </p:txBody>
      </p:sp>
      <p:sp>
        <p:nvSpPr>
          <p:cNvPr id="5" name="Footer Placeholder 4"/>
          <p:cNvSpPr>
            <a:spLocks noGrp="1"/>
          </p:cNvSpPr>
          <p:nvPr>
            <p:ph type="ftr" sz="quarter" idx="11"/>
          </p:nvPr>
        </p:nvSpPr>
        <p:spPr/>
        <p:txBody>
          <a:bodyPr/>
          <a:lstStyle/>
          <a:p>
            <a:r>
              <a:rPr lang="en-US" smtClean="0"/>
              <a:t>Unit-III Chap7: Process Sync</a:t>
            </a:r>
            <a:endParaRPr lang="en-US"/>
          </a:p>
        </p:txBody>
      </p:sp>
      <p:sp>
        <p:nvSpPr>
          <p:cNvPr id="6" name="Slide Number Placeholder 5"/>
          <p:cNvSpPr>
            <a:spLocks noGrp="1"/>
          </p:cNvSpPr>
          <p:nvPr>
            <p:ph type="sldNum" sz="quarter" idx="12"/>
          </p:nvPr>
        </p:nvSpPr>
        <p:spPr/>
        <p:txBody>
          <a:bodyPr/>
          <a:lstStyle/>
          <a:p>
            <a:fld id="{00814747-1F0F-44C5-8F66-EBF54D0FE2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Dept. of CSE, SVECW</a:t>
            </a:r>
            <a:endParaRPr lang="en-US"/>
          </a:p>
        </p:txBody>
      </p:sp>
      <p:sp>
        <p:nvSpPr>
          <p:cNvPr id="6" name="Footer Placeholder 5"/>
          <p:cNvSpPr>
            <a:spLocks noGrp="1"/>
          </p:cNvSpPr>
          <p:nvPr>
            <p:ph type="ftr" sz="quarter" idx="11"/>
          </p:nvPr>
        </p:nvSpPr>
        <p:spPr/>
        <p:txBody>
          <a:bodyPr/>
          <a:lstStyle/>
          <a:p>
            <a:r>
              <a:rPr lang="en-US" smtClean="0"/>
              <a:t>Unit-III Chap7: Process Sync</a:t>
            </a:r>
            <a:endParaRPr lang="en-US"/>
          </a:p>
        </p:txBody>
      </p:sp>
      <p:sp>
        <p:nvSpPr>
          <p:cNvPr id="7" name="Slide Number Placeholder 6"/>
          <p:cNvSpPr>
            <a:spLocks noGrp="1"/>
          </p:cNvSpPr>
          <p:nvPr>
            <p:ph type="sldNum" sz="quarter" idx="12"/>
          </p:nvPr>
        </p:nvSpPr>
        <p:spPr/>
        <p:txBody>
          <a:bodyPr/>
          <a:lstStyle/>
          <a:p>
            <a:fld id="{00814747-1F0F-44C5-8F66-EBF54D0FE2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Dept. of CSE, SVECW</a:t>
            </a:r>
            <a:endParaRPr lang="en-US"/>
          </a:p>
        </p:txBody>
      </p:sp>
      <p:sp>
        <p:nvSpPr>
          <p:cNvPr id="8" name="Footer Placeholder 7"/>
          <p:cNvSpPr>
            <a:spLocks noGrp="1"/>
          </p:cNvSpPr>
          <p:nvPr>
            <p:ph type="ftr" sz="quarter" idx="11"/>
          </p:nvPr>
        </p:nvSpPr>
        <p:spPr/>
        <p:txBody>
          <a:bodyPr/>
          <a:lstStyle/>
          <a:p>
            <a:r>
              <a:rPr lang="en-US" smtClean="0"/>
              <a:t>Unit-III Chap7: Process Sync</a:t>
            </a:r>
            <a:endParaRPr lang="en-US"/>
          </a:p>
        </p:txBody>
      </p:sp>
      <p:sp>
        <p:nvSpPr>
          <p:cNvPr id="9" name="Slide Number Placeholder 8"/>
          <p:cNvSpPr>
            <a:spLocks noGrp="1"/>
          </p:cNvSpPr>
          <p:nvPr>
            <p:ph type="sldNum" sz="quarter" idx="12"/>
          </p:nvPr>
        </p:nvSpPr>
        <p:spPr/>
        <p:txBody>
          <a:bodyPr/>
          <a:lstStyle/>
          <a:p>
            <a:fld id="{00814747-1F0F-44C5-8F66-EBF54D0FE2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Dept. of CSE, SVECW</a:t>
            </a:r>
            <a:endParaRPr lang="en-US"/>
          </a:p>
        </p:txBody>
      </p:sp>
      <p:sp>
        <p:nvSpPr>
          <p:cNvPr id="4" name="Footer Placeholder 3"/>
          <p:cNvSpPr>
            <a:spLocks noGrp="1"/>
          </p:cNvSpPr>
          <p:nvPr>
            <p:ph type="ftr" sz="quarter" idx="11"/>
          </p:nvPr>
        </p:nvSpPr>
        <p:spPr/>
        <p:txBody>
          <a:bodyPr/>
          <a:lstStyle/>
          <a:p>
            <a:r>
              <a:rPr lang="en-US" smtClean="0"/>
              <a:t>Unit-III Chap7: Process Sync</a:t>
            </a:r>
            <a:endParaRPr lang="en-US"/>
          </a:p>
        </p:txBody>
      </p:sp>
      <p:sp>
        <p:nvSpPr>
          <p:cNvPr id="5" name="Slide Number Placeholder 4"/>
          <p:cNvSpPr>
            <a:spLocks noGrp="1"/>
          </p:cNvSpPr>
          <p:nvPr>
            <p:ph type="sldNum" sz="quarter" idx="12"/>
          </p:nvPr>
        </p:nvSpPr>
        <p:spPr/>
        <p:txBody>
          <a:bodyPr/>
          <a:lstStyle/>
          <a:p>
            <a:fld id="{00814747-1F0F-44C5-8F66-EBF54D0FE2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Dept. of CSE, SVECW</a:t>
            </a:r>
            <a:endParaRPr lang="en-US"/>
          </a:p>
        </p:txBody>
      </p:sp>
      <p:sp>
        <p:nvSpPr>
          <p:cNvPr id="3" name="Footer Placeholder 2"/>
          <p:cNvSpPr>
            <a:spLocks noGrp="1"/>
          </p:cNvSpPr>
          <p:nvPr>
            <p:ph type="ftr" sz="quarter" idx="11"/>
          </p:nvPr>
        </p:nvSpPr>
        <p:spPr/>
        <p:txBody>
          <a:bodyPr/>
          <a:lstStyle/>
          <a:p>
            <a:r>
              <a:rPr lang="en-US" smtClean="0"/>
              <a:t>Unit-III Chap7: Process Sync</a:t>
            </a:r>
            <a:endParaRPr lang="en-US"/>
          </a:p>
        </p:txBody>
      </p:sp>
      <p:sp>
        <p:nvSpPr>
          <p:cNvPr id="4" name="Slide Number Placeholder 3"/>
          <p:cNvSpPr>
            <a:spLocks noGrp="1"/>
          </p:cNvSpPr>
          <p:nvPr>
            <p:ph type="sldNum" sz="quarter" idx="12"/>
          </p:nvPr>
        </p:nvSpPr>
        <p:spPr/>
        <p:txBody>
          <a:bodyPr/>
          <a:lstStyle/>
          <a:p>
            <a:fld id="{00814747-1F0F-44C5-8F66-EBF54D0FE2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Dept. of CSE, SVECW</a:t>
            </a:r>
            <a:endParaRPr lang="en-US"/>
          </a:p>
        </p:txBody>
      </p:sp>
      <p:sp>
        <p:nvSpPr>
          <p:cNvPr id="6" name="Footer Placeholder 5"/>
          <p:cNvSpPr>
            <a:spLocks noGrp="1"/>
          </p:cNvSpPr>
          <p:nvPr>
            <p:ph type="ftr" sz="quarter" idx="11"/>
          </p:nvPr>
        </p:nvSpPr>
        <p:spPr/>
        <p:txBody>
          <a:bodyPr/>
          <a:lstStyle/>
          <a:p>
            <a:r>
              <a:rPr lang="en-US" smtClean="0"/>
              <a:t>Unit-III Chap7: Process Sync</a:t>
            </a:r>
            <a:endParaRPr lang="en-US"/>
          </a:p>
        </p:txBody>
      </p:sp>
      <p:sp>
        <p:nvSpPr>
          <p:cNvPr id="7" name="Slide Number Placeholder 6"/>
          <p:cNvSpPr>
            <a:spLocks noGrp="1"/>
          </p:cNvSpPr>
          <p:nvPr>
            <p:ph type="sldNum" sz="quarter" idx="12"/>
          </p:nvPr>
        </p:nvSpPr>
        <p:spPr/>
        <p:txBody>
          <a:bodyPr/>
          <a:lstStyle/>
          <a:p>
            <a:fld id="{00814747-1F0F-44C5-8F66-EBF54D0FE2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Dept. of CSE, SVECW</a:t>
            </a:r>
            <a:endParaRPr lang="en-US"/>
          </a:p>
        </p:txBody>
      </p:sp>
      <p:sp>
        <p:nvSpPr>
          <p:cNvPr id="6" name="Footer Placeholder 5"/>
          <p:cNvSpPr>
            <a:spLocks noGrp="1"/>
          </p:cNvSpPr>
          <p:nvPr>
            <p:ph type="ftr" sz="quarter" idx="11"/>
          </p:nvPr>
        </p:nvSpPr>
        <p:spPr/>
        <p:txBody>
          <a:bodyPr/>
          <a:lstStyle/>
          <a:p>
            <a:r>
              <a:rPr lang="en-US" smtClean="0"/>
              <a:t>Unit-III Chap7: Process Sync</a:t>
            </a:r>
            <a:endParaRPr lang="en-US"/>
          </a:p>
        </p:txBody>
      </p:sp>
      <p:sp>
        <p:nvSpPr>
          <p:cNvPr id="7" name="Slide Number Placeholder 6"/>
          <p:cNvSpPr>
            <a:spLocks noGrp="1"/>
          </p:cNvSpPr>
          <p:nvPr>
            <p:ph type="sldNum" sz="quarter" idx="12"/>
          </p:nvPr>
        </p:nvSpPr>
        <p:spPr/>
        <p:txBody>
          <a:bodyPr/>
          <a:lstStyle/>
          <a:p>
            <a:fld id="{00814747-1F0F-44C5-8F66-EBF54D0FE2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Dept. of CSE, SVECW</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Unit-III Chap7: Process Sync</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14747-1F0F-44C5-8F66-EBF54D0FE2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nptel.iitm.ac.in/courses/Webcourse-contents/IISc-BANG/Operating%20Systems/New_index1.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143597" y="0"/>
            <a:ext cx="8659091" cy="1895475"/>
          </a:xfrm>
        </p:spPr>
        <p:txBody>
          <a:bodyPr>
            <a:normAutofit fontScale="90000"/>
          </a:bodyPr>
          <a:lstStyle/>
          <a:p>
            <a:r>
              <a:rPr lang="en-US" dirty="0" smtClean="0"/>
              <a:t>Operating Systems </a:t>
            </a:r>
            <a:br>
              <a:rPr lang="en-US" dirty="0" smtClean="0"/>
            </a:br>
            <a:r>
              <a:rPr lang="en-US" dirty="0" smtClean="0"/>
              <a:t>Unit III::</a:t>
            </a:r>
            <a:r>
              <a:rPr lang="en-US" sz="3600" dirty="0" smtClean="0"/>
              <a:t>Process Management</a:t>
            </a:r>
            <a:br>
              <a:rPr lang="en-US" sz="3600" dirty="0" smtClean="0"/>
            </a:br>
            <a:r>
              <a:rPr lang="en-US" sz="3600" dirty="0" smtClean="0"/>
              <a:t>Process Synchronization</a:t>
            </a:r>
            <a:endParaRPr lang="en-US" dirty="0" smtClean="0"/>
          </a:p>
        </p:txBody>
      </p:sp>
      <p:pic>
        <p:nvPicPr>
          <p:cNvPr id="2051" name="Content Placeholder 5" descr="logo.bmp"/>
          <p:cNvPicPr>
            <a:picLocks noGrp="1" noChangeAspect="1"/>
          </p:cNvPicPr>
          <p:nvPr>
            <p:ph idx="1"/>
          </p:nvPr>
        </p:nvPicPr>
        <p:blipFill>
          <a:blip r:embed="rId3" cstate="print"/>
          <a:srcRect/>
          <a:stretch>
            <a:fillRect/>
          </a:stretch>
        </p:blipFill>
        <p:spPr>
          <a:xfrm>
            <a:off x="3776662" y="2379688"/>
            <a:ext cx="1590675" cy="2095500"/>
          </a:xfrm>
        </p:spPr>
      </p:pic>
      <p:sp>
        <p:nvSpPr>
          <p:cNvPr id="5" name="Slide Number Placeholder 4"/>
          <p:cNvSpPr>
            <a:spLocks noGrp="1"/>
          </p:cNvSpPr>
          <p:nvPr>
            <p:ph type="sldNum" sz="quarter" idx="12"/>
          </p:nvPr>
        </p:nvSpPr>
        <p:spPr/>
        <p:txBody>
          <a:bodyPr/>
          <a:lstStyle/>
          <a:p>
            <a:pPr>
              <a:defRPr/>
            </a:pPr>
            <a:fld id="{7733FAEE-4920-4E96-8CE6-06EFBFB7F1C9}"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Bounded Buffer</a:t>
            </a:r>
          </a:p>
        </p:txBody>
      </p:sp>
      <p:sp>
        <p:nvSpPr>
          <p:cNvPr id="116739" name="Rectangle 3"/>
          <p:cNvSpPr>
            <a:spLocks noGrp="1" noChangeArrowheads="1"/>
          </p:cNvSpPr>
          <p:nvPr>
            <p:ph idx="1"/>
          </p:nvPr>
        </p:nvSpPr>
        <p:spPr/>
        <p:txBody>
          <a:bodyPr>
            <a:normAutofit fontScale="85000" lnSpcReduction="20000"/>
          </a:bodyPr>
          <a:lstStyle/>
          <a:p>
            <a:r>
              <a:rPr lang="en-US"/>
              <a:t>Assume </a:t>
            </a:r>
            <a:r>
              <a:rPr lang="en-US" b="1"/>
              <a:t>counter</a:t>
            </a:r>
            <a:r>
              <a:rPr lang="en-US"/>
              <a:t> is initially 5. One interleaving of statements is:</a:t>
            </a:r>
            <a:br>
              <a:rPr lang="en-US"/>
            </a:br>
            <a:r>
              <a:rPr lang="en-US"/>
              <a:t/>
            </a:r>
            <a:br>
              <a:rPr lang="en-US"/>
            </a:br>
            <a:r>
              <a:rPr lang="en-US"/>
              <a:t>producer: </a:t>
            </a:r>
            <a:r>
              <a:rPr lang="en-US" b="1"/>
              <a:t>register1 = counter</a:t>
            </a:r>
            <a:r>
              <a:rPr lang="en-US"/>
              <a:t> (</a:t>
            </a:r>
            <a:r>
              <a:rPr lang="en-US" i="1"/>
              <a:t>register1 = 5</a:t>
            </a:r>
            <a:r>
              <a:rPr lang="en-US"/>
              <a:t>)</a:t>
            </a:r>
            <a:br>
              <a:rPr lang="en-US"/>
            </a:br>
            <a:r>
              <a:rPr lang="en-US"/>
              <a:t>producer: </a:t>
            </a:r>
            <a:r>
              <a:rPr lang="en-US" b="1"/>
              <a:t>register1 = register1 + 1</a:t>
            </a:r>
            <a:r>
              <a:rPr lang="en-US"/>
              <a:t> (</a:t>
            </a:r>
            <a:r>
              <a:rPr lang="en-US" i="1"/>
              <a:t>register1 = 6</a:t>
            </a:r>
            <a:r>
              <a:rPr lang="en-US"/>
              <a:t>)</a:t>
            </a:r>
            <a:br>
              <a:rPr lang="en-US"/>
            </a:br>
            <a:r>
              <a:rPr lang="en-US"/>
              <a:t>consumer: </a:t>
            </a:r>
            <a:r>
              <a:rPr lang="en-US" b="1"/>
              <a:t>register2 = counter</a:t>
            </a:r>
            <a:r>
              <a:rPr lang="en-US"/>
              <a:t> (</a:t>
            </a:r>
            <a:r>
              <a:rPr lang="en-US" i="1"/>
              <a:t>register2 = 5</a:t>
            </a:r>
            <a:r>
              <a:rPr lang="en-US"/>
              <a:t>)</a:t>
            </a:r>
            <a:br>
              <a:rPr lang="en-US"/>
            </a:br>
            <a:r>
              <a:rPr lang="en-US"/>
              <a:t>consumer: </a:t>
            </a:r>
            <a:r>
              <a:rPr lang="en-US" b="1"/>
              <a:t>register2 = register2 – 1</a:t>
            </a:r>
            <a:r>
              <a:rPr lang="en-US"/>
              <a:t> (</a:t>
            </a:r>
            <a:r>
              <a:rPr lang="en-US" i="1"/>
              <a:t>register2 = 4</a:t>
            </a:r>
            <a:r>
              <a:rPr lang="en-US"/>
              <a:t>)</a:t>
            </a:r>
            <a:br>
              <a:rPr lang="en-US"/>
            </a:br>
            <a:r>
              <a:rPr lang="en-US"/>
              <a:t>producer: </a:t>
            </a:r>
            <a:r>
              <a:rPr lang="en-US" b="1"/>
              <a:t>counter = register1</a:t>
            </a:r>
            <a:r>
              <a:rPr lang="en-US"/>
              <a:t> (</a:t>
            </a:r>
            <a:r>
              <a:rPr lang="en-US" i="1"/>
              <a:t>counter = 6</a:t>
            </a:r>
            <a:r>
              <a:rPr lang="en-US"/>
              <a:t>)</a:t>
            </a:r>
            <a:br>
              <a:rPr lang="en-US"/>
            </a:br>
            <a:r>
              <a:rPr lang="en-US"/>
              <a:t>consumer: </a:t>
            </a:r>
            <a:r>
              <a:rPr lang="en-US" b="1"/>
              <a:t>counter = register2</a:t>
            </a:r>
            <a:r>
              <a:rPr lang="en-US"/>
              <a:t> (</a:t>
            </a:r>
            <a:r>
              <a:rPr lang="en-US" i="1"/>
              <a:t>counter = 4</a:t>
            </a:r>
            <a:r>
              <a:rPr lang="en-US"/>
              <a:t>)</a:t>
            </a:r>
            <a:br>
              <a:rPr lang="en-US"/>
            </a:br>
            <a:endParaRPr lang="en-US"/>
          </a:p>
          <a:p>
            <a:r>
              <a:rPr lang="en-US"/>
              <a:t>The value of </a:t>
            </a:r>
            <a:r>
              <a:rPr lang="en-US" b="1"/>
              <a:t>count</a:t>
            </a:r>
            <a:r>
              <a:rPr lang="en-US"/>
              <a:t> may be either 4 or 6, where the correct result should be 5.</a:t>
            </a:r>
          </a:p>
        </p:txBody>
      </p:sp>
      <p:sp>
        <p:nvSpPr>
          <p:cNvPr id="6" name="Slide Number Placeholder 5"/>
          <p:cNvSpPr>
            <a:spLocks noGrp="1"/>
          </p:cNvSpPr>
          <p:nvPr>
            <p:ph type="sldNum" sz="quarter" idx="12"/>
          </p:nvPr>
        </p:nvSpPr>
        <p:spPr/>
        <p:txBody>
          <a:bodyPr/>
          <a:lstStyle/>
          <a:p>
            <a:fld id="{00814747-1F0F-44C5-8F66-EBF54D0FE2A1}"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Race Condition</a:t>
            </a:r>
          </a:p>
        </p:txBody>
      </p:sp>
      <p:sp>
        <p:nvSpPr>
          <p:cNvPr id="118787" name="Rectangle 3"/>
          <p:cNvSpPr>
            <a:spLocks noGrp="1" noChangeArrowheads="1"/>
          </p:cNvSpPr>
          <p:nvPr>
            <p:ph idx="1"/>
          </p:nvPr>
        </p:nvSpPr>
        <p:spPr/>
        <p:txBody>
          <a:bodyPr/>
          <a:lstStyle/>
          <a:p>
            <a:r>
              <a:rPr lang="en-US" b="1"/>
              <a:t>Race condition</a:t>
            </a:r>
            <a:r>
              <a:rPr lang="en-US"/>
              <a:t>: The situation where several processes access – and manipulate shared data concurrently. The final value of the shared data depends upon which process finishes last.</a:t>
            </a:r>
          </a:p>
          <a:p>
            <a:endParaRPr lang="en-US"/>
          </a:p>
          <a:p>
            <a:r>
              <a:rPr lang="en-US"/>
              <a:t>To prevent race conditions, concurrent processes must be </a:t>
            </a:r>
            <a:r>
              <a:rPr lang="en-US" b="1"/>
              <a:t>synchronized</a:t>
            </a:r>
            <a:r>
              <a:rPr lang="en-US"/>
              <a:t>.</a:t>
            </a:r>
          </a:p>
        </p:txBody>
      </p:sp>
      <p:sp>
        <p:nvSpPr>
          <p:cNvPr id="6" name="Slide Number Placeholder 5"/>
          <p:cNvSpPr>
            <a:spLocks noGrp="1"/>
          </p:cNvSpPr>
          <p:nvPr>
            <p:ph type="sldNum" sz="quarter" idx="12"/>
          </p:nvPr>
        </p:nvSpPr>
        <p:spPr/>
        <p:txBody>
          <a:bodyPr/>
          <a:lstStyle/>
          <a:p>
            <a:fld id="{00814747-1F0F-44C5-8F66-EBF54D0FE2A1}"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2.The </a:t>
            </a:r>
            <a:r>
              <a:rPr lang="en-US" dirty="0"/>
              <a:t>Critical-Section Problem</a:t>
            </a:r>
          </a:p>
        </p:txBody>
      </p:sp>
      <p:sp>
        <p:nvSpPr>
          <p:cNvPr id="34819" name="Rectangle 3"/>
          <p:cNvSpPr>
            <a:spLocks noGrp="1" noChangeArrowheads="1"/>
          </p:cNvSpPr>
          <p:nvPr>
            <p:ph idx="1"/>
          </p:nvPr>
        </p:nvSpPr>
        <p:spPr>
          <a:xfrm>
            <a:off x="990600" y="1371600"/>
            <a:ext cx="7029450" cy="4114800"/>
          </a:xfrm>
        </p:spPr>
        <p:txBody>
          <a:bodyPr>
            <a:normAutofit fontScale="92500" lnSpcReduction="10000"/>
          </a:bodyPr>
          <a:lstStyle/>
          <a:p>
            <a:r>
              <a:rPr lang="en-US" i="1"/>
              <a:t>n</a:t>
            </a:r>
            <a:r>
              <a:rPr lang="en-US"/>
              <a:t> processes all competing to use some shared data</a:t>
            </a:r>
          </a:p>
          <a:p>
            <a:r>
              <a:rPr lang="en-US"/>
              <a:t>Each process has a code segment, called </a:t>
            </a:r>
            <a:r>
              <a:rPr lang="en-US" i="1"/>
              <a:t>critical section</a:t>
            </a:r>
            <a:r>
              <a:rPr lang="en-US"/>
              <a:t>, in which the shared data is accessed.</a:t>
            </a:r>
          </a:p>
          <a:p>
            <a:r>
              <a:rPr lang="en-US"/>
              <a:t>Problem – ensure that when one process is executing in its critical section, no other process is allowed to execute in its critical section.</a:t>
            </a:r>
          </a:p>
        </p:txBody>
      </p:sp>
      <p:sp>
        <p:nvSpPr>
          <p:cNvPr id="6" name="Slide Number Placeholder 5"/>
          <p:cNvSpPr>
            <a:spLocks noGrp="1"/>
          </p:cNvSpPr>
          <p:nvPr>
            <p:ph type="sldNum" sz="quarter" idx="12"/>
          </p:nvPr>
        </p:nvSpPr>
        <p:spPr/>
        <p:txBody>
          <a:bodyPr/>
          <a:lstStyle/>
          <a:p>
            <a:fld id="{00814747-1F0F-44C5-8F66-EBF54D0FE2A1}"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a:t>Solution to Critical-Section Problem</a:t>
            </a:r>
          </a:p>
        </p:txBody>
      </p:sp>
      <p:sp>
        <p:nvSpPr>
          <p:cNvPr id="35843" name="Rectangle 3"/>
          <p:cNvSpPr>
            <a:spLocks noGrp="1" noChangeArrowheads="1"/>
          </p:cNvSpPr>
          <p:nvPr>
            <p:ph idx="1"/>
          </p:nvPr>
        </p:nvSpPr>
        <p:spPr>
          <a:xfrm>
            <a:off x="1174173" y="1568161"/>
            <a:ext cx="7029450" cy="4114800"/>
          </a:xfrm>
        </p:spPr>
        <p:txBody>
          <a:bodyPr>
            <a:normAutofit fontScale="62500" lnSpcReduction="20000"/>
          </a:bodyPr>
          <a:lstStyle/>
          <a:p>
            <a:pPr>
              <a:buFont typeface="Monotype Sorts" pitchFamily="2" charset="2"/>
              <a:buNone/>
            </a:pPr>
            <a:r>
              <a:rPr lang="en-US" dirty="0"/>
              <a:t>1.	</a:t>
            </a:r>
            <a:r>
              <a:rPr lang="en-US" b="1" dirty="0"/>
              <a:t>Mutual Exclusion</a:t>
            </a:r>
            <a:r>
              <a:rPr lang="en-US" dirty="0"/>
              <a:t>.  If process </a:t>
            </a:r>
            <a:r>
              <a:rPr lang="en-US" i="1" dirty="0"/>
              <a:t>P</a:t>
            </a:r>
            <a:r>
              <a:rPr lang="en-US" i="1" baseline="-25000" dirty="0"/>
              <a:t>i</a:t>
            </a:r>
            <a:r>
              <a:rPr lang="en-US" dirty="0"/>
              <a:t> is executing in its critical section, then no other processes can be executing in their critical sections.</a:t>
            </a:r>
          </a:p>
          <a:p>
            <a:pPr>
              <a:buFont typeface="Monotype Sorts" pitchFamily="2" charset="2"/>
              <a:buNone/>
            </a:pPr>
            <a:r>
              <a:rPr lang="en-US" dirty="0"/>
              <a:t>2.	</a:t>
            </a:r>
            <a:r>
              <a:rPr lang="en-US" b="1" dirty="0"/>
              <a:t>Progress</a:t>
            </a:r>
            <a:r>
              <a:rPr lang="en-US" dirty="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2" charset="2"/>
              <a:buNone/>
            </a:pPr>
            <a:r>
              <a:rPr lang="en-US" dirty="0"/>
              <a:t>3.	</a:t>
            </a:r>
            <a:r>
              <a:rPr lang="en-US" b="1" dirty="0"/>
              <a:t>Bounded Waiting</a:t>
            </a:r>
            <a:r>
              <a:rPr lang="en-US" dirty="0"/>
              <a:t>.  A bound must exist on the number of times that other processes are allowed to enter their critical sections after a process has made a request to enter its critical section and before that request is granted.</a:t>
            </a:r>
          </a:p>
          <a:p>
            <a:pPr lvl="1">
              <a:buClr>
                <a:schemeClr val="tx1"/>
              </a:buClr>
              <a:buSzPct val="125000"/>
              <a:buFont typeface="Wingdings 2" pitchFamily="18" charset="2"/>
              <a:buChar char=""/>
            </a:pPr>
            <a:r>
              <a:rPr lang="en-US" dirty="0"/>
              <a:t>Assume that each process executes at a nonzero speed </a:t>
            </a:r>
          </a:p>
          <a:p>
            <a:pPr lvl="1">
              <a:buClr>
                <a:schemeClr val="tx1"/>
              </a:buClr>
              <a:buSzPct val="125000"/>
              <a:buFont typeface="Wingdings 2" pitchFamily="18" charset="2"/>
              <a:buChar char=""/>
            </a:pPr>
            <a:r>
              <a:rPr lang="en-US" dirty="0"/>
              <a:t>No assumption concerning relative speed of the </a:t>
            </a:r>
            <a:r>
              <a:rPr lang="en-US" i="1" dirty="0"/>
              <a:t>n</a:t>
            </a:r>
            <a:r>
              <a:rPr lang="en-US" dirty="0"/>
              <a:t> processes.</a:t>
            </a:r>
          </a:p>
        </p:txBody>
      </p:sp>
      <p:sp>
        <p:nvSpPr>
          <p:cNvPr id="6" name="Slide Number Placeholder 5"/>
          <p:cNvSpPr>
            <a:spLocks noGrp="1"/>
          </p:cNvSpPr>
          <p:nvPr>
            <p:ph type="sldNum" sz="quarter" idx="12"/>
          </p:nvPr>
        </p:nvSpPr>
        <p:spPr/>
        <p:txBody>
          <a:bodyPr/>
          <a:lstStyle/>
          <a:p>
            <a:fld id="{00814747-1F0F-44C5-8F66-EBF54D0FE2A1}"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Initial Attempts to Solve Problem</a:t>
            </a:r>
          </a:p>
        </p:txBody>
      </p:sp>
      <p:sp>
        <p:nvSpPr>
          <p:cNvPr id="49155" name="Rectangle 3"/>
          <p:cNvSpPr>
            <a:spLocks noGrp="1" noChangeArrowheads="1"/>
          </p:cNvSpPr>
          <p:nvPr>
            <p:ph idx="1"/>
          </p:nvPr>
        </p:nvSpPr>
        <p:spPr/>
        <p:txBody>
          <a:bodyPr>
            <a:normAutofit fontScale="92500" lnSpcReduction="20000"/>
          </a:bodyPr>
          <a:lstStyle/>
          <a:p>
            <a:pPr>
              <a:tabLst>
                <a:tab pos="2286000" algn="l"/>
                <a:tab pos="2630488" algn="l"/>
                <a:tab pos="2911475" algn="l"/>
              </a:tabLst>
            </a:pPr>
            <a:r>
              <a:rPr lang="en-US" dirty="0"/>
              <a:t>Only 2  processes, </a:t>
            </a:r>
            <a:r>
              <a:rPr lang="en-US" i="1" dirty="0"/>
              <a:t>P</a:t>
            </a:r>
            <a:r>
              <a:rPr lang="en-US" baseline="-25000" dirty="0"/>
              <a:t>0</a:t>
            </a:r>
            <a:r>
              <a:rPr lang="en-US" dirty="0"/>
              <a:t> and </a:t>
            </a:r>
            <a:r>
              <a:rPr lang="en-US" i="1" dirty="0"/>
              <a:t>P</a:t>
            </a:r>
            <a:r>
              <a:rPr lang="en-US" baseline="-25000" dirty="0"/>
              <a:t>1</a:t>
            </a:r>
          </a:p>
          <a:p>
            <a:pPr>
              <a:tabLst>
                <a:tab pos="2286000" algn="l"/>
                <a:tab pos="2630488" algn="l"/>
                <a:tab pos="2911475" algn="l"/>
              </a:tabLst>
            </a:pPr>
            <a:r>
              <a:rPr lang="en-US" dirty="0"/>
              <a:t>General structure of process </a:t>
            </a:r>
            <a:r>
              <a:rPr lang="en-US" i="1" dirty="0"/>
              <a:t>P</a:t>
            </a:r>
            <a:r>
              <a:rPr lang="en-US" i="1" baseline="-25000" dirty="0"/>
              <a:t>i</a:t>
            </a:r>
            <a:r>
              <a:rPr lang="en-US" i="1" dirty="0"/>
              <a:t> </a:t>
            </a:r>
            <a:r>
              <a:rPr lang="en-US" dirty="0"/>
              <a:t>(other process </a:t>
            </a:r>
            <a:r>
              <a:rPr lang="en-US" i="1" dirty="0" err="1"/>
              <a:t>P</a:t>
            </a:r>
            <a:r>
              <a:rPr lang="en-US" i="1" baseline="-25000" dirty="0" err="1"/>
              <a:t>j</a:t>
            </a:r>
            <a:r>
              <a:rPr lang="en-US" dirty="0"/>
              <a:t>)</a:t>
            </a:r>
          </a:p>
          <a:p>
            <a:pPr>
              <a:buFont typeface="Monotype Sorts" pitchFamily="2" charset="2"/>
              <a:buNone/>
              <a:tabLst>
                <a:tab pos="2286000" algn="l"/>
                <a:tab pos="2630488" algn="l"/>
                <a:tab pos="2911475" algn="l"/>
              </a:tabLst>
            </a:pPr>
            <a:r>
              <a:rPr lang="en-US" dirty="0"/>
              <a:t>		</a:t>
            </a:r>
            <a:r>
              <a:rPr lang="en-US" b="1" dirty="0"/>
              <a:t>do</a:t>
            </a:r>
            <a:r>
              <a:rPr lang="en-US" dirty="0"/>
              <a:t> {</a:t>
            </a:r>
            <a:endParaRPr lang="en-US" b="1" dirty="0"/>
          </a:p>
          <a:p>
            <a:pPr>
              <a:buFont typeface="Monotype Sorts" pitchFamily="2" charset="2"/>
              <a:buNone/>
              <a:tabLst>
                <a:tab pos="2286000" algn="l"/>
                <a:tab pos="2630488" algn="l"/>
                <a:tab pos="2911475" algn="l"/>
              </a:tabLst>
            </a:pPr>
            <a:r>
              <a:rPr lang="en-US" dirty="0"/>
              <a:t>			</a:t>
            </a:r>
            <a:r>
              <a:rPr lang="en-US" i="1" dirty="0"/>
              <a:t>entry section</a:t>
            </a:r>
          </a:p>
          <a:p>
            <a:pPr>
              <a:buFont typeface="Monotype Sorts" pitchFamily="2" charset="2"/>
              <a:buNone/>
              <a:tabLst>
                <a:tab pos="2286000" algn="l"/>
                <a:tab pos="2630488" algn="l"/>
                <a:tab pos="2911475" algn="l"/>
              </a:tabLst>
            </a:pPr>
            <a:r>
              <a:rPr lang="en-US" dirty="0"/>
              <a:t>				critical section</a:t>
            </a:r>
          </a:p>
          <a:p>
            <a:pPr>
              <a:buFont typeface="Monotype Sorts" pitchFamily="2" charset="2"/>
              <a:buNone/>
              <a:tabLst>
                <a:tab pos="2286000" algn="l"/>
                <a:tab pos="2630488" algn="l"/>
                <a:tab pos="2911475" algn="l"/>
              </a:tabLst>
            </a:pPr>
            <a:r>
              <a:rPr lang="en-US" dirty="0"/>
              <a:t>			</a:t>
            </a:r>
            <a:r>
              <a:rPr lang="en-US" i="1" dirty="0"/>
              <a:t>exit section</a:t>
            </a:r>
            <a:endParaRPr lang="en-US" dirty="0"/>
          </a:p>
          <a:p>
            <a:pPr>
              <a:buFont typeface="Monotype Sorts" pitchFamily="2" charset="2"/>
              <a:buNone/>
              <a:tabLst>
                <a:tab pos="2286000" algn="l"/>
                <a:tab pos="2630488" algn="l"/>
                <a:tab pos="2911475" algn="l"/>
              </a:tabLst>
            </a:pPr>
            <a:r>
              <a:rPr lang="en-US" dirty="0"/>
              <a:t>				reminder section</a:t>
            </a:r>
          </a:p>
          <a:p>
            <a:pPr>
              <a:buFont typeface="Monotype Sorts" pitchFamily="2" charset="2"/>
              <a:buNone/>
              <a:tabLst>
                <a:tab pos="2286000" algn="l"/>
                <a:tab pos="2630488" algn="l"/>
                <a:tab pos="2911475" algn="l"/>
              </a:tabLst>
            </a:pPr>
            <a:r>
              <a:rPr lang="en-US" dirty="0"/>
              <a:t>		} </a:t>
            </a:r>
            <a:r>
              <a:rPr lang="en-US" b="1" dirty="0"/>
              <a:t>while (1)</a:t>
            </a:r>
            <a:r>
              <a:rPr lang="en-US" dirty="0"/>
              <a:t>;</a:t>
            </a:r>
          </a:p>
          <a:p>
            <a:pPr>
              <a:tabLst>
                <a:tab pos="2286000" algn="l"/>
                <a:tab pos="2630488" algn="l"/>
                <a:tab pos="2911475" algn="l"/>
              </a:tabLst>
            </a:pPr>
            <a:r>
              <a:rPr lang="en-US" dirty="0"/>
              <a:t>Processes may share some common variables to synchronize their actions.</a:t>
            </a:r>
          </a:p>
        </p:txBody>
      </p:sp>
      <p:grpSp>
        <p:nvGrpSpPr>
          <p:cNvPr id="49160" name="Group 8"/>
          <p:cNvGrpSpPr>
            <a:grpSpLocks/>
          </p:cNvGrpSpPr>
          <p:nvPr/>
        </p:nvGrpSpPr>
        <p:grpSpPr bwMode="auto">
          <a:xfrm>
            <a:off x="4067175" y="2438400"/>
            <a:ext cx="1533525" cy="1095375"/>
            <a:chOff x="2562" y="1536"/>
            <a:chExt cx="966" cy="690"/>
          </a:xfrm>
        </p:grpSpPr>
        <p:sp>
          <p:nvSpPr>
            <p:cNvPr id="49156" name="Rectangle 4"/>
            <p:cNvSpPr>
              <a:spLocks noChangeArrowheads="1"/>
            </p:cNvSpPr>
            <p:nvPr/>
          </p:nvSpPr>
          <p:spPr bwMode="auto">
            <a:xfrm>
              <a:off x="2568" y="1536"/>
              <a:ext cx="960" cy="240"/>
            </a:xfrm>
            <a:prstGeom prst="rect">
              <a:avLst/>
            </a:prstGeom>
            <a:noFill/>
            <a:ln w="9525">
              <a:solidFill>
                <a:schemeClr val="tx1"/>
              </a:solidFill>
              <a:miter lim="800000"/>
              <a:headEnd/>
              <a:tailEnd/>
            </a:ln>
            <a:effectLst/>
          </p:spPr>
          <p:txBody>
            <a:bodyPr wrap="none" anchor="ctr"/>
            <a:lstStyle/>
            <a:p>
              <a:endParaRPr lang="en-US"/>
            </a:p>
          </p:txBody>
        </p:sp>
        <p:sp>
          <p:nvSpPr>
            <p:cNvPr id="49157" name="Rectangle 5"/>
            <p:cNvSpPr>
              <a:spLocks noChangeArrowheads="1"/>
            </p:cNvSpPr>
            <p:nvPr/>
          </p:nvSpPr>
          <p:spPr bwMode="auto">
            <a:xfrm>
              <a:off x="2562" y="1986"/>
              <a:ext cx="960" cy="240"/>
            </a:xfrm>
            <a:prstGeom prst="rect">
              <a:avLst/>
            </a:prstGeom>
            <a:noFill/>
            <a:ln w="9525">
              <a:solidFill>
                <a:schemeClr val="tx1"/>
              </a:solidFill>
              <a:miter lim="800000"/>
              <a:headEnd/>
              <a:tailEnd/>
            </a:ln>
            <a:effectLst/>
          </p:spPr>
          <p:txBody>
            <a:bodyPr wrap="none" anchor="ctr"/>
            <a:lstStyle/>
            <a:p>
              <a:endParaRPr lang="en-US"/>
            </a:p>
          </p:txBody>
        </p:sp>
      </p:grpSp>
      <p:sp>
        <p:nvSpPr>
          <p:cNvPr id="9" name="Slide Number Placeholder 8"/>
          <p:cNvSpPr>
            <a:spLocks noGrp="1"/>
          </p:cNvSpPr>
          <p:nvPr>
            <p:ph type="sldNum" sz="quarter" idx="12"/>
          </p:nvPr>
        </p:nvSpPr>
        <p:spPr/>
        <p:txBody>
          <a:bodyPr/>
          <a:lstStyle/>
          <a:p>
            <a:fld id="{00814747-1F0F-44C5-8F66-EBF54D0FE2A1}"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Algorithm 1</a:t>
            </a:r>
          </a:p>
        </p:txBody>
      </p:sp>
      <p:sp>
        <p:nvSpPr>
          <p:cNvPr id="50179" name="Rectangle 3"/>
          <p:cNvSpPr>
            <a:spLocks noGrp="1" noChangeArrowheads="1"/>
          </p:cNvSpPr>
          <p:nvPr>
            <p:ph idx="1"/>
          </p:nvPr>
        </p:nvSpPr>
        <p:spPr>
          <a:xfrm>
            <a:off x="1066800" y="1524000"/>
            <a:ext cx="7029450" cy="4114800"/>
          </a:xfrm>
        </p:spPr>
        <p:txBody>
          <a:bodyPr>
            <a:normAutofit fontScale="77500" lnSpcReduction="20000"/>
          </a:bodyPr>
          <a:lstStyle/>
          <a:p>
            <a:pPr>
              <a:lnSpc>
                <a:spcPct val="90000"/>
              </a:lnSpc>
              <a:tabLst>
                <a:tab pos="2005013" algn="l"/>
                <a:tab pos="2339975" algn="l"/>
                <a:tab pos="2630488" algn="l"/>
              </a:tabLst>
            </a:pPr>
            <a:r>
              <a:rPr lang="en-US"/>
              <a:t>Shared variables: </a:t>
            </a:r>
          </a:p>
          <a:p>
            <a:pPr lvl="1">
              <a:lnSpc>
                <a:spcPct val="90000"/>
              </a:lnSpc>
              <a:tabLst>
                <a:tab pos="2005013" algn="l"/>
                <a:tab pos="2339975" algn="l"/>
                <a:tab pos="2630488" algn="l"/>
              </a:tabLst>
            </a:pPr>
            <a:r>
              <a:rPr lang="en-US" b="1"/>
              <a:t>int turn</a:t>
            </a:r>
            <a:r>
              <a:rPr lang="en-US"/>
              <a:t>;</a:t>
            </a:r>
            <a:br>
              <a:rPr lang="en-US"/>
            </a:br>
            <a:r>
              <a:rPr lang="en-US"/>
              <a:t>initially </a:t>
            </a:r>
            <a:r>
              <a:rPr lang="en-US" b="1"/>
              <a:t>turn = 0</a:t>
            </a:r>
          </a:p>
          <a:p>
            <a:pPr lvl="1">
              <a:lnSpc>
                <a:spcPct val="90000"/>
              </a:lnSpc>
              <a:tabLst>
                <a:tab pos="2005013" algn="l"/>
                <a:tab pos="2339975" algn="l"/>
                <a:tab pos="2630488" algn="l"/>
              </a:tabLst>
            </a:pPr>
            <a:r>
              <a:rPr lang="en-US" b="1"/>
              <a:t>turn - i</a:t>
            </a:r>
            <a:r>
              <a:rPr lang="en-US"/>
              <a:t> </a:t>
            </a:r>
            <a:r>
              <a:rPr lang="en-US">
                <a:sym typeface="Symbol" pitchFamily="18" charset="2"/>
              </a:rPr>
              <a:t> </a:t>
            </a:r>
            <a:r>
              <a:rPr lang="en-US" i="1">
                <a:sym typeface="Symbol" pitchFamily="18" charset="2"/>
              </a:rPr>
              <a:t>P</a:t>
            </a:r>
            <a:r>
              <a:rPr lang="en-US" i="1" baseline="-25000">
                <a:sym typeface="Symbol" pitchFamily="18" charset="2"/>
              </a:rPr>
              <a:t>i</a:t>
            </a:r>
            <a:r>
              <a:rPr lang="en-US">
                <a:sym typeface="Symbol" pitchFamily="18" charset="2"/>
              </a:rPr>
              <a:t> can enter its critical section</a:t>
            </a:r>
          </a:p>
          <a:p>
            <a:pPr>
              <a:lnSpc>
                <a:spcPct val="90000"/>
              </a:lnSpc>
              <a:tabLst>
                <a:tab pos="2005013" algn="l"/>
                <a:tab pos="2339975" algn="l"/>
                <a:tab pos="2630488" algn="l"/>
              </a:tabLst>
            </a:pPr>
            <a:r>
              <a:rPr lang="en-US"/>
              <a:t>Process </a:t>
            </a:r>
            <a:r>
              <a:rPr lang="en-US" i="1"/>
              <a:t>P</a:t>
            </a:r>
            <a:r>
              <a:rPr lang="en-US" i="1" baseline="-25000"/>
              <a:t>i</a:t>
            </a:r>
            <a:endParaRPr lang="en-US"/>
          </a:p>
          <a:p>
            <a:pPr>
              <a:lnSpc>
                <a:spcPct val="90000"/>
              </a:lnSpc>
              <a:buFont typeface="Monotype Sorts" pitchFamily="2" charset="2"/>
              <a:buNone/>
              <a:tabLst>
                <a:tab pos="2005013" algn="l"/>
                <a:tab pos="2339975" algn="l"/>
                <a:tab pos="2630488" algn="l"/>
              </a:tabLst>
            </a:pPr>
            <a:r>
              <a:rPr lang="en-US"/>
              <a:t>		</a:t>
            </a:r>
            <a:r>
              <a:rPr lang="en-US" b="1"/>
              <a:t>do</a:t>
            </a:r>
            <a:r>
              <a:rPr lang="en-US"/>
              <a:t> {</a:t>
            </a:r>
          </a:p>
          <a:p>
            <a:pPr>
              <a:lnSpc>
                <a:spcPct val="90000"/>
              </a:lnSpc>
              <a:buFont typeface="Monotype Sorts" pitchFamily="2" charset="2"/>
              <a:buNone/>
              <a:tabLst>
                <a:tab pos="2005013" algn="l"/>
                <a:tab pos="2339975" algn="l"/>
                <a:tab pos="2630488" algn="l"/>
              </a:tabLst>
            </a:pPr>
            <a:r>
              <a:rPr lang="en-US"/>
              <a:t>			</a:t>
            </a:r>
            <a:r>
              <a:rPr lang="en-US" b="1"/>
              <a:t>while (turn !=</a:t>
            </a:r>
            <a:r>
              <a:rPr lang="en-US" b="1">
                <a:sym typeface="Symbol" pitchFamily="18" charset="2"/>
              </a:rPr>
              <a:t> i) </a:t>
            </a:r>
            <a:r>
              <a:rPr lang="en-US">
                <a:sym typeface="Symbol" pitchFamily="18" charset="2"/>
              </a:rPr>
              <a:t>;</a:t>
            </a:r>
          </a:p>
          <a:p>
            <a:pPr>
              <a:lnSpc>
                <a:spcPct val="90000"/>
              </a:lnSpc>
              <a:buFont typeface="Monotype Sorts" pitchFamily="2" charset="2"/>
              <a:buNone/>
              <a:tabLst>
                <a:tab pos="2005013" algn="l"/>
                <a:tab pos="2339975" algn="l"/>
                <a:tab pos="2630488" algn="l"/>
              </a:tabLst>
            </a:pPr>
            <a:r>
              <a:rPr lang="en-US">
                <a:sym typeface="Symbol" pitchFamily="18" charset="2"/>
              </a:rPr>
              <a:t>				critical section</a:t>
            </a:r>
          </a:p>
          <a:p>
            <a:pPr>
              <a:lnSpc>
                <a:spcPct val="90000"/>
              </a:lnSpc>
              <a:buFont typeface="Monotype Sorts" pitchFamily="2" charset="2"/>
              <a:buNone/>
              <a:tabLst>
                <a:tab pos="2005013" algn="l"/>
                <a:tab pos="2339975" algn="l"/>
                <a:tab pos="2630488" algn="l"/>
              </a:tabLst>
            </a:pPr>
            <a:r>
              <a:rPr lang="en-US">
                <a:sym typeface="Symbol" pitchFamily="18" charset="2"/>
              </a:rPr>
              <a:t>			</a:t>
            </a:r>
            <a:r>
              <a:rPr lang="en-US" b="1">
                <a:sym typeface="Symbol" pitchFamily="18" charset="2"/>
              </a:rPr>
              <a:t>turn = j</a:t>
            </a:r>
            <a:r>
              <a:rPr lang="en-US">
                <a:sym typeface="Symbol" pitchFamily="18" charset="2"/>
              </a:rPr>
              <a:t>;</a:t>
            </a:r>
          </a:p>
          <a:p>
            <a:pPr>
              <a:lnSpc>
                <a:spcPct val="90000"/>
              </a:lnSpc>
              <a:buFont typeface="Monotype Sorts" pitchFamily="2" charset="2"/>
              <a:buNone/>
              <a:tabLst>
                <a:tab pos="2005013" algn="l"/>
                <a:tab pos="2339975" algn="l"/>
                <a:tab pos="2630488" algn="l"/>
              </a:tabLst>
            </a:pPr>
            <a:r>
              <a:rPr lang="en-US">
                <a:sym typeface="Symbol" pitchFamily="18" charset="2"/>
              </a:rPr>
              <a:t>				reminder section</a:t>
            </a:r>
          </a:p>
          <a:p>
            <a:pPr>
              <a:lnSpc>
                <a:spcPct val="90000"/>
              </a:lnSpc>
              <a:buFont typeface="Monotype Sorts" pitchFamily="2" charset="2"/>
              <a:buNone/>
              <a:tabLst>
                <a:tab pos="2005013" algn="l"/>
                <a:tab pos="2339975" algn="l"/>
                <a:tab pos="2630488" algn="l"/>
              </a:tabLst>
            </a:pPr>
            <a:r>
              <a:rPr lang="en-US">
                <a:sym typeface="Symbol" pitchFamily="18" charset="2"/>
              </a:rPr>
              <a:t>		} </a:t>
            </a:r>
            <a:r>
              <a:rPr lang="en-US" b="1">
                <a:sym typeface="Symbol" pitchFamily="18" charset="2"/>
              </a:rPr>
              <a:t>while (1)</a:t>
            </a:r>
            <a:r>
              <a:rPr lang="en-US">
                <a:sym typeface="Symbol" pitchFamily="18" charset="2"/>
              </a:rPr>
              <a:t>;</a:t>
            </a:r>
          </a:p>
          <a:p>
            <a:pPr>
              <a:lnSpc>
                <a:spcPct val="90000"/>
              </a:lnSpc>
              <a:tabLst>
                <a:tab pos="2005013" algn="l"/>
                <a:tab pos="2339975" algn="l"/>
                <a:tab pos="2630488" algn="l"/>
              </a:tabLst>
            </a:pPr>
            <a:r>
              <a:rPr lang="en-US"/>
              <a:t>Satisfies mutual exclusion, but not progress</a:t>
            </a:r>
          </a:p>
        </p:txBody>
      </p:sp>
      <p:sp>
        <p:nvSpPr>
          <p:cNvPr id="6" name="Slide Number Placeholder 5"/>
          <p:cNvSpPr>
            <a:spLocks noGrp="1"/>
          </p:cNvSpPr>
          <p:nvPr>
            <p:ph type="sldNum" sz="quarter" idx="12"/>
          </p:nvPr>
        </p:nvSpPr>
        <p:spPr/>
        <p:txBody>
          <a:bodyPr/>
          <a:lstStyle/>
          <a:p>
            <a:fld id="{00814747-1F0F-44C5-8F66-EBF54D0FE2A1}"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Algorithm 2</a:t>
            </a:r>
          </a:p>
        </p:txBody>
      </p:sp>
      <p:sp>
        <p:nvSpPr>
          <p:cNvPr id="51203" name="Rectangle 3"/>
          <p:cNvSpPr>
            <a:spLocks noGrp="1" noChangeArrowheads="1"/>
          </p:cNvSpPr>
          <p:nvPr>
            <p:ph idx="1"/>
          </p:nvPr>
        </p:nvSpPr>
        <p:spPr>
          <a:xfrm>
            <a:off x="1066800" y="1371600"/>
            <a:ext cx="7029450" cy="4114800"/>
          </a:xfrm>
        </p:spPr>
        <p:txBody>
          <a:bodyPr>
            <a:normAutofit fontScale="70000" lnSpcReduction="20000"/>
          </a:bodyPr>
          <a:lstStyle/>
          <a:p>
            <a:pPr>
              <a:lnSpc>
                <a:spcPct val="90000"/>
              </a:lnSpc>
              <a:tabLst>
                <a:tab pos="2403475" algn="l"/>
                <a:tab pos="2684463" algn="l"/>
                <a:tab pos="2974975" algn="l"/>
              </a:tabLst>
            </a:pPr>
            <a:r>
              <a:rPr lang="en-US"/>
              <a:t>Shared variables</a:t>
            </a:r>
          </a:p>
          <a:p>
            <a:pPr lvl="1">
              <a:lnSpc>
                <a:spcPct val="90000"/>
              </a:lnSpc>
              <a:tabLst>
                <a:tab pos="2403475" algn="l"/>
                <a:tab pos="2684463" algn="l"/>
                <a:tab pos="2974975" algn="l"/>
              </a:tabLst>
            </a:pPr>
            <a:r>
              <a:rPr lang="en-US" b="1"/>
              <a:t>boolean flag[2]</a:t>
            </a:r>
            <a:r>
              <a:rPr lang="en-US"/>
              <a:t>;</a:t>
            </a:r>
            <a:br>
              <a:rPr lang="en-US"/>
            </a:br>
            <a:r>
              <a:rPr lang="en-US"/>
              <a:t>initially </a:t>
            </a:r>
            <a:r>
              <a:rPr lang="en-US" b="1"/>
              <a:t>flag [0] = flag [1] = false.</a:t>
            </a:r>
          </a:p>
          <a:p>
            <a:pPr lvl="1">
              <a:lnSpc>
                <a:spcPct val="90000"/>
              </a:lnSpc>
              <a:tabLst>
                <a:tab pos="2403475" algn="l"/>
                <a:tab pos="2684463" algn="l"/>
                <a:tab pos="2974975" algn="l"/>
              </a:tabLst>
            </a:pPr>
            <a:r>
              <a:rPr lang="en-US" b="1"/>
              <a:t>flag [i] = true</a:t>
            </a:r>
            <a:r>
              <a:rPr lang="en-US"/>
              <a:t> </a:t>
            </a:r>
            <a:r>
              <a:rPr lang="en-US">
                <a:sym typeface="Symbol" pitchFamily="18" charset="2"/>
              </a:rPr>
              <a:t> </a:t>
            </a:r>
            <a:r>
              <a:rPr lang="en-US" i="1">
                <a:sym typeface="Symbol" pitchFamily="18" charset="2"/>
              </a:rPr>
              <a:t>P</a:t>
            </a:r>
            <a:r>
              <a:rPr lang="en-US" i="1" baseline="-25000">
                <a:sym typeface="Symbol" pitchFamily="18" charset="2"/>
              </a:rPr>
              <a:t>i</a:t>
            </a:r>
            <a:r>
              <a:rPr lang="en-US">
                <a:sym typeface="Symbol" pitchFamily="18" charset="2"/>
              </a:rPr>
              <a:t> ready to enter its critical section</a:t>
            </a:r>
          </a:p>
          <a:p>
            <a:pPr>
              <a:lnSpc>
                <a:spcPct val="90000"/>
              </a:lnSpc>
              <a:tabLst>
                <a:tab pos="2403475" algn="l"/>
                <a:tab pos="2684463" algn="l"/>
                <a:tab pos="2974975" algn="l"/>
              </a:tabLst>
            </a:pPr>
            <a:r>
              <a:rPr lang="en-US"/>
              <a:t>Process </a:t>
            </a:r>
            <a:r>
              <a:rPr lang="en-US" i="1"/>
              <a:t>P</a:t>
            </a:r>
            <a:r>
              <a:rPr lang="en-US" i="1" baseline="-25000"/>
              <a:t>i</a:t>
            </a:r>
            <a:endParaRPr lang="en-US"/>
          </a:p>
          <a:p>
            <a:pPr>
              <a:lnSpc>
                <a:spcPct val="90000"/>
              </a:lnSpc>
              <a:buFont typeface="Monotype Sorts" pitchFamily="2" charset="2"/>
              <a:buNone/>
              <a:tabLst>
                <a:tab pos="2403475" algn="l"/>
                <a:tab pos="2684463" algn="l"/>
                <a:tab pos="2974975" algn="l"/>
              </a:tabLst>
            </a:pPr>
            <a:r>
              <a:rPr lang="en-US"/>
              <a:t>		</a:t>
            </a:r>
            <a:r>
              <a:rPr lang="en-US" b="1"/>
              <a:t>do {</a:t>
            </a:r>
          </a:p>
          <a:p>
            <a:pPr>
              <a:lnSpc>
                <a:spcPct val="90000"/>
              </a:lnSpc>
              <a:buFont typeface="Monotype Sorts" pitchFamily="2" charset="2"/>
              <a:buNone/>
              <a:tabLst>
                <a:tab pos="2403475" algn="l"/>
                <a:tab pos="2684463" algn="l"/>
                <a:tab pos="2974975" algn="l"/>
              </a:tabLst>
            </a:pPr>
            <a:r>
              <a:rPr lang="en-US" b="1"/>
              <a:t>			flag[i] := true;</a:t>
            </a:r>
            <a:br>
              <a:rPr lang="en-US" b="1"/>
            </a:br>
            <a:r>
              <a:rPr lang="en-US" b="1"/>
              <a:t>		while (flag[j]) ;						</a:t>
            </a:r>
            <a:r>
              <a:rPr lang="en-US"/>
              <a:t>critical section</a:t>
            </a:r>
          </a:p>
          <a:p>
            <a:pPr>
              <a:lnSpc>
                <a:spcPct val="90000"/>
              </a:lnSpc>
              <a:buFont typeface="Monotype Sorts" pitchFamily="2" charset="2"/>
              <a:buNone/>
              <a:tabLst>
                <a:tab pos="2403475" algn="l"/>
                <a:tab pos="2684463" algn="l"/>
                <a:tab pos="2974975" algn="l"/>
              </a:tabLst>
            </a:pPr>
            <a:r>
              <a:rPr lang="en-US" b="1"/>
              <a:t>			flag [i] = false;</a:t>
            </a:r>
          </a:p>
          <a:p>
            <a:pPr>
              <a:lnSpc>
                <a:spcPct val="90000"/>
              </a:lnSpc>
              <a:buFont typeface="Monotype Sorts" pitchFamily="2" charset="2"/>
              <a:buNone/>
              <a:tabLst>
                <a:tab pos="2403475" algn="l"/>
                <a:tab pos="2684463" algn="l"/>
                <a:tab pos="2974975" algn="l"/>
              </a:tabLst>
            </a:pPr>
            <a:r>
              <a:rPr lang="en-US" b="1"/>
              <a:t>				</a:t>
            </a:r>
            <a:r>
              <a:rPr lang="en-US"/>
              <a:t>remainder section</a:t>
            </a:r>
          </a:p>
          <a:p>
            <a:pPr>
              <a:lnSpc>
                <a:spcPct val="90000"/>
              </a:lnSpc>
              <a:buFont typeface="Monotype Sorts" pitchFamily="2" charset="2"/>
              <a:buNone/>
              <a:tabLst>
                <a:tab pos="2403475" algn="l"/>
                <a:tab pos="2684463" algn="l"/>
                <a:tab pos="2974975" algn="l"/>
              </a:tabLst>
            </a:pPr>
            <a:r>
              <a:rPr lang="en-US" b="1"/>
              <a:t>		} while (1);</a:t>
            </a:r>
          </a:p>
          <a:p>
            <a:pPr>
              <a:lnSpc>
                <a:spcPct val="90000"/>
              </a:lnSpc>
              <a:tabLst>
                <a:tab pos="2403475" algn="l"/>
                <a:tab pos="2684463" algn="l"/>
                <a:tab pos="2974975" algn="l"/>
              </a:tabLst>
            </a:pPr>
            <a:r>
              <a:rPr lang="en-US"/>
              <a:t>Satisfies mutual exclusion, but not progress requirement.</a:t>
            </a:r>
          </a:p>
        </p:txBody>
      </p:sp>
      <p:sp>
        <p:nvSpPr>
          <p:cNvPr id="6" name="Slide Number Placeholder 5"/>
          <p:cNvSpPr>
            <a:spLocks noGrp="1"/>
          </p:cNvSpPr>
          <p:nvPr>
            <p:ph type="sldNum" sz="quarter" idx="12"/>
          </p:nvPr>
        </p:nvSpPr>
        <p:spPr/>
        <p:txBody>
          <a:bodyPr/>
          <a:lstStyle/>
          <a:p>
            <a:fld id="{00814747-1F0F-44C5-8F66-EBF54D0FE2A1}"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71575" y="0"/>
            <a:ext cx="7065963" cy="844550"/>
          </a:xfrm>
        </p:spPr>
        <p:txBody>
          <a:bodyPr/>
          <a:lstStyle/>
          <a:p>
            <a:r>
              <a:rPr lang="en-US"/>
              <a:t>Algorithm 3</a:t>
            </a:r>
          </a:p>
        </p:txBody>
      </p:sp>
      <p:sp>
        <p:nvSpPr>
          <p:cNvPr id="52227" name="Rectangle 3"/>
          <p:cNvSpPr>
            <a:spLocks noGrp="1" noChangeArrowheads="1"/>
          </p:cNvSpPr>
          <p:nvPr>
            <p:ph idx="1"/>
          </p:nvPr>
        </p:nvSpPr>
        <p:spPr>
          <a:xfrm>
            <a:off x="1066800" y="1295400"/>
            <a:ext cx="7029450" cy="4114800"/>
          </a:xfrm>
        </p:spPr>
        <p:txBody>
          <a:bodyPr>
            <a:normAutofit fontScale="77500" lnSpcReduction="20000"/>
          </a:bodyPr>
          <a:lstStyle/>
          <a:p>
            <a:pPr>
              <a:lnSpc>
                <a:spcPct val="90000"/>
              </a:lnSpc>
              <a:tabLst>
                <a:tab pos="1370013" algn="l"/>
                <a:tab pos="1714500" algn="l"/>
                <a:tab pos="2005013" algn="l"/>
              </a:tabLst>
            </a:pPr>
            <a:r>
              <a:rPr lang="en-US"/>
              <a:t>Combined shared variables of algorithms 1 and 2.</a:t>
            </a:r>
          </a:p>
          <a:p>
            <a:pPr>
              <a:lnSpc>
                <a:spcPct val="90000"/>
              </a:lnSpc>
              <a:tabLst>
                <a:tab pos="1370013" algn="l"/>
                <a:tab pos="1714500" algn="l"/>
                <a:tab pos="2005013" algn="l"/>
              </a:tabLst>
            </a:pPr>
            <a:r>
              <a:rPr lang="en-US"/>
              <a:t>Process P</a:t>
            </a:r>
            <a:r>
              <a:rPr lang="en-US" baseline="-25000"/>
              <a:t>i</a:t>
            </a:r>
            <a:endParaRPr lang="en-US"/>
          </a:p>
          <a:p>
            <a:pPr>
              <a:lnSpc>
                <a:spcPct val="90000"/>
              </a:lnSpc>
              <a:buFont typeface="Monotype Sorts" pitchFamily="2" charset="2"/>
              <a:buNone/>
              <a:tabLst>
                <a:tab pos="1370013" algn="l"/>
                <a:tab pos="1714500" algn="l"/>
                <a:tab pos="2005013" algn="l"/>
              </a:tabLst>
            </a:pPr>
            <a:r>
              <a:rPr lang="en-US"/>
              <a:t>		</a:t>
            </a:r>
            <a:r>
              <a:rPr lang="en-US" b="1"/>
              <a:t>do</a:t>
            </a:r>
            <a:r>
              <a:rPr lang="en-US"/>
              <a:t> {</a:t>
            </a:r>
          </a:p>
          <a:p>
            <a:pPr>
              <a:lnSpc>
                <a:spcPct val="90000"/>
              </a:lnSpc>
              <a:buFont typeface="Monotype Sorts" pitchFamily="2" charset="2"/>
              <a:buNone/>
              <a:tabLst>
                <a:tab pos="1370013" algn="l"/>
                <a:tab pos="1714500" algn="l"/>
                <a:tab pos="2005013" algn="l"/>
              </a:tabLst>
            </a:pPr>
            <a:r>
              <a:rPr lang="en-US"/>
              <a:t>			</a:t>
            </a:r>
            <a:r>
              <a:rPr lang="en-US" b="1"/>
              <a:t>flag [i]:= true;</a:t>
            </a:r>
            <a:br>
              <a:rPr lang="en-US" b="1"/>
            </a:br>
            <a:r>
              <a:rPr lang="en-US" b="1"/>
              <a:t>		turn = j;</a:t>
            </a:r>
            <a:br>
              <a:rPr lang="en-US" b="1"/>
            </a:br>
            <a:r>
              <a:rPr lang="en-US" b="1"/>
              <a:t>		while (flag [j] and turn = j) ;</a:t>
            </a:r>
          </a:p>
          <a:p>
            <a:pPr>
              <a:lnSpc>
                <a:spcPct val="90000"/>
              </a:lnSpc>
              <a:buFont typeface="Monotype Sorts" pitchFamily="2" charset="2"/>
              <a:buNone/>
              <a:tabLst>
                <a:tab pos="1370013" algn="l"/>
                <a:tab pos="1714500" algn="l"/>
                <a:tab pos="2005013" algn="l"/>
              </a:tabLst>
            </a:pPr>
            <a:r>
              <a:rPr lang="en-US"/>
              <a:t>				critical section</a:t>
            </a:r>
          </a:p>
          <a:p>
            <a:pPr>
              <a:lnSpc>
                <a:spcPct val="90000"/>
              </a:lnSpc>
              <a:buFont typeface="Monotype Sorts" pitchFamily="2" charset="2"/>
              <a:buNone/>
              <a:tabLst>
                <a:tab pos="1370013" algn="l"/>
                <a:tab pos="1714500" algn="l"/>
                <a:tab pos="2005013" algn="l"/>
              </a:tabLst>
            </a:pPr>
            <a:r>
              <a:rPr lang="en-US"/>
              <a:t>			</a:t>
            </a:r>
            <a:r>
              <a:rPr lang="en-US" b="1"/>
              <a:t>flag [i] = false;</a:t>
            </a:r>
          </a:p>
          <a:p>
            <a:pPr>
              <a:lnSpc>
                <a:spcPct val="90000"/>
              </a:lnSpc>
              <a:buFont typeface="Monotype Sorts" pitchFamily="2" charset="2"/>
              <a:buNone/>
              <a:tabLst>
                <a:tab pos="1370013" algn="l"/>
                <a:tab pos="1714500" algn="l"/>
                <a:tab pos="2005013" algn="l"/>
              </a:tabLst>
            </a:pPr>
            <a:r>
              <a:rPr lang="en-US"/>
              <a:t>				remainder section</a:t>
            </a:r>
          </a:p>
          <a:p>
            <a:pPr>
              <a:lnSpc>
                <a:spcPct val="90000"/>
              </a:lnSpc>
              <a:buFont typeface="Monotype Sorts" pitchFamily="2" charset="2"/>
              <a:buNone/>
              <a:tabLst>
                <a:tab pos="1370013" algn="l"/>
                <a:tab pos="1714500" algn="l"/>
                <a:tab pos="2005013" algn="l"/>
              </a:tabLst>
            </a:pPr>
            <a:r>
              <a:rPr lang="en-US"/>
              <a:t>		} </a:t>
            </a:r>
            <a:r>
              <a:rPr lang="en-US" b="1"/>
              <a:t>while (1);</a:t>
            </a:r>
          </a:p>
          <a:p>
            <a:pPr>
              <a:lnSpc>
                <a:spcPct val="90000"/>
              </a:lnSpc>
              <a:tabLst>
                <a:tab pos="1370013" algn="l"/>
                <a:tab pos="1714500" algn="l"/>
                <a:tab pos="2005013" algn="l"/>
              </a:tabLst>
            </a:pPr>
            <a:r>
              <a:rPr lang="en-US"/>
              <a:t>Meets all three requirements; solves the critical-section problem for two processes.</a:t>
            </a:r>
          </a:p>
        </p:txBody>
      </p:sp>
      <p:sp>
        <p:nvSpPr>
          <p:cNvPr id="6" name="Slide Number Placeholder 5"/>
          <p:cNvSpPr>
            <a:spLocks noGrp="1"/>
          </p:cNvSpPr>
          <p:nvPr>
            <p:ph type="sldNum" sz="quarter" idx="12"/>
          </p:nvPr>
        </p:nvSpPr>
        <p:spPr/>
        <p:txBody>
          <a:bodyPr/>
          <a:lstStyle/>
          <a:p>
            <a:fld id="{00814747-1F0F-44C5-8F66-EBF54D0FE2A1}"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Bakery Algorithm</a:t>
            </a:r>
          </a:p>
        </p:txBody>
      </p:sp>
      <p:sp>
        <p:nvSpPr>
          <p:cNvPr id="53251" name="Rectangle 3"/>
          <p:cNvSpPr>
            <a:spLocks noGrp="1" noChangeArrowheads="1"/>
          </p:cNvSpPr>
          <p:nvPr>
            <p:ph idx="1"/>
          </p:nvPr>
        </p:nvSpPr>
        <p:spPr>
          <a:xfrm>
            <a:off x="1066800" y="1981200"/>
            <a:ext cx="7029450" cy="4114800"/>
          </a:xfrm>
        </p:spPr>
        <p:txBody>
          <a:bodyPr>
            <a:normAutofit fontScale="92500" lnSpcReduction="20000"/>
          </a:bodyPr>
          <a:lstStyle/>
          <a:p>
            <a:r>
              <a:rPr lang="en-US"/>
              <a:t>Before entering its critical section, process receives a number. Holder of the smallest number enters the critical section.</a:t>
            </a:r>
          </a:p>
          <a:p>
            <a:r>
              <a:rPr lang="en-US"/>
              <a:t>If processes </a:t>
            </a:r>
            <a:r>
              <a:rPr lang="en-US" i="1"/>
              <a:t>P</a:t>
            </a:r>
            <a:r>
              <a:rPr lang="en-US" i="1" baseline="-25000"/>
              <a:t>i</a:t>
            </a:r>
            <a:r>
              <a:rPr lang="en-US"/>
              <a:t> and </a:t>
            </a:r>
            <a:r>
              <a:rPr lang="en-US" i="1"/>
              <a:t>P</a:t>
            </a:r>
            <a:r>
              <a:rPr lang="en-US" i="1" baseline="-25000"/>
              <a:t>j</a:t>
            </a:r>
            <a:r>
              <a:rPr lang="en-US"/>
              <a:t> receive the same number, if </a:t>
            </a:r>
            <a:r>
              <a:rPr lang="en-US" i="1"/>
              <a:t>i</a:t>
            </a:r>
            <a:r>
              <a:rPr lang="en-US"/>
              <a:t> &lt; </a:t>
            </a:r>
            <a:r>
              <a:rPr lang="en-US" i="1"/>
              <a:t>j</a:t>
            </a:r>
            <a:r>
              <a:rPr lang="en-US"/>
              <a:t>, then </a:t>
            </a:r>
            <a:r>
              <a:rPr lang="en-US" i="1"/>
              <a:t>P</a:t>
            </a:r>
            <a:r>
              <a:rPr lang="en-US" i="1" baseline="-25000"/>
              <a:t>i</a:t>
            </a:r>
            <a:r>
              <a:rPr lang="en-US"/>
              <a:t> is served first; else </a:t>
            </a:r>
            <a:r>
              <a:rPr lang="en-US" i="1"/>
              <a:t>P</a:t>
            </a:r>
            <a:r>
              <a:rPr lang="en-US" i="1" baseline="-25000"/>
              <a:t>j</a:t>
            </a:r>
            <a:r>
              <a:rPr lang="en-US"/>
              <a:t> is served first.</a:t>
            </a:r>
          </a:p>
          <a:p>
            <a:r>
              <a:rPr lang="en-US"/>
              <a:t>The numbering scheme always generates numbers in increasing order of enumeration; i.e., 1,2,3,3,3,3,4,5...</a:t>
            </a:r>
          </a:p>
        </p:txBody>
      </p:sp>
      <p:sp>
        <p:nvSpPr>
          <p:cNvPr id="53252" name="Text Box 4"/>
          <p:cNvSpPr txBox="1">
            <a:spLocks noChangeArrowheads="1"/>
          </p:cNvSpPr>
          <p:nvPr/>
        </p:nvSpPr>
        <p:spPr bwMode="auto">
          <a:xfrm>
            <a:off x="838200" y="1509713"/>
            <a:ext cx="3640138" cy="396875"/>
          </a:xfrm>
          <a:prstGeom prst="rect">
            <a:avLst/>
          </a:prstGeom>
          <a:noFill/>
          <a:ln w="9525">
            <a:noFill/>
            <a:miter lim="800000"/>
            <a:headEnd/>
            <a:tailEnd/>
          </a:ln>
          <a:effectLst/>
        </p:spPr>
        <p:txBody>
          <a:bodyPr wrap="none" anchor="ctr">
            <a:spAutoFit/>
          </a:bodyPr>
          <a:lstStyle/>
          <a:p>
            <a:pPr>
              <a:spcBef>
                <a:spcPct val="50000"/>
              </a:spcBef>
            </a:pPr>
            <a:r>
              <a:rPr lang="en-US" sz="2000"/>
              <a:t>Critical section for n processes</a:t>
            </a:r>
          </a:p>
        </p:txBody>
      </p:sp>
      <p:sp>
        <p:nvSpPr>
          <p:cNvPr id="7" name="Slide Number Placeholder 6"/>
          <p:cNvSpPr>
            <a:spLocks noGrp="1"/>
          </p:cNvSpPr>
          <p:nvPr>
            <p:ph type="sldNum" sz="quarter" idx="12"/>
          </p:nvPr>
        </p:nvSpPr>
        <p:spPr/>
        <p:txBody>
          <a:bodyPr/>
          <a:lstStyle/>
          <a:p>
            <a:fld id="{00814747-1F0F-44C5-8F66-EBF54D0FE2A1}"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Bakery Algorithm </a:t>
            </a:r>
          </a:p>
        </p:txBody>
      </p:sp>
      <p:sp>
        <p:nvSpPr>
          <p:cNvPr id="54275" name="Rectangle 3"/>
          <p:cNvSpPr>
            <a:spLocks noGrp="1" noChangeArrowheads="1"/>
          </p:cNvSpPr>
          <p:nvPr>
            <p:ph idx="1"/>
          </p:nvPr>
        </p:nvSpPr>
        <p:spPr/>
        <p:txBody>
          <a:bodyPr>
            <a:normAutofit fontScale="92500" lnSpcReduction="20000"/>
          </a:bodyPr>
          <a:lstStyle/>
          <a:p>
            <a:pPr>
              <a:tabLst>
                <a:tab pos="1316038" algn="l"/>
                <a:tab pos="1714500" algn="l"/>
              </a:tabLst>
            </a:pPr>
            <a:r>
              <a:rPr lang="en-US"/>
              <a:t>Notation &lt;</a:t>
            </a:r>
            <a:r>
              <a:rPr lang="en-US">
                <a:sym typeface="Symbol" pitchFamily="18" charset="2"/>
              </a:rPr>
              <a:t> lexicographical order (ticket #, process id #)</a:t>
            </a:r>
          </a:p>
          <a:p>
            <a:pPr lvl="1">
              <a:tabLst>
                <a:tab pos="1316038" algn="l"/>
                <a:tab pos="1714500" algn="l"/>
              </a:tabLst>
            </a:pPr>
            <a:r>
              <a:rPr lang="en-US"/>
              <a:t>(</a:t>
            </a:r>
            <a:r>
              <a:rPr lang="en-US" i="1"/>
              <a:t>a,b</a:t>
            </a:r>
            <a:r>
              <a:rPr lang="en-US"/>
              <a:t>) &lt; </a:t>
            </a:r>
            <a:r>
              <a:rPr lang="en-US" i="1"/>
              <a:t>c,d</a:t>
            </a:r>
            <a:r>
              <a:rPr lang="en-US"/>
              <a:t>) if </a:t>
            </a:r>
            <a:r>
              <a:rPr lang="en-US" i="1"/>
              <a:t>a</a:t>
            </a:r>
            <a:r>
              <a:rPr lang="en-US"/>
              <a:t> &lt; </a:t>
            </a:r>
            <a:r>
              <a:rPr lang="en-US" i="1"/>
              <a:t>c</a:t>
            </a:r>
            <a:r>
              <a:rPr lang="en-US"/>
              <a:t> or if </a:t>
            </a:r>
            <a:r>
              <a:rPr lang="en-US" i="1"/>
              <a:t>a</a:t>
            </a:r>
            <a:r>
              <a:rPr lang="en-US"/>
              <a:t> = </a:t>
            </a:r>
            <a:r>
              <a:rPr lang="en-US" i="1"/>
              <a:t>c</a:t>
            </a:r>
            <a:r>
              <a:rPr lang="en-US"/>
              <a:t> and </a:t>
            </a:r>
            <a:r>
              <a:rPr lang="en-US" i="1"/>
              <a:t>b </a:t>
            </a:r>
            <a:r>
              <a:rPr lang="en-US"/>
              <a:t>&lt; </a:t>
            </a:r>
            <a:r>
              <a:rPr lang="en-US" i="1"/>
              <a:t>d</a:t>
            </a:r>
            <a:endParaRPr lang="en-US"/>
          </a:p>
          <a:p>
            <a:pPr lvl="1">
              <a:tabLst>
                <a:tab pos="1316038" algn="l"/>
                <a:tab pos="1714500" algn="l"/>
              </a:tabLst>
            </a:pPr>
            <a:r>
              <a:rPr lang="en-US"/>
              <a:t>max (</a:t>
            </a:r>
            <a:r>
              <a:rPr lang="en-US" i="1"/>
              <a:t>a</a:t>
            </a:r>
            <a:r>
              <a:rPr lang="en-US" i="1" baseline="-25000"/>
              <a:t>0</a:t>
            </a:r>
            <a:r>
              <a:rPr lang="en-US"/>
              <a:t>,…, </a:t>
            </a:r>
            <a:r>
              <a:rPr lang="en-US" i="1"/>
              <a:t>a</a:t>
            </a:r>
            <a:r>
              <a:rPr lang="en-US" i="1" baseline="-25000"/>
              <a:t>n</a:t>
            </a:r>
            <a:r>
              <a:rPr lang="en-US" baseline="-25000"/>
              <a:t>-1</a:t>
            </a:r>
            <a:r>
              <a:rPr lang="en-US"/>
              <a:t>) is a number, </a:t>
            </a:r>
            <a:r>
              <a:rPr lang="en-US" i="1"/>
              <a:t>k</a:t>
            </a:r>
            <a:r>
              <a:rPr lang="en-US"/>
              <a:t>, such that </a:t>
            </a:r>
            <a:r>
              <a:rPr lang="en-US" i="1"/>
              <a:t>k</a:t>
            </a:r>
            <a:r>
              <a:rPr lang="en-US"/>
              <a:t> </a:t>
            </a:r>
            <a:r>
              <a:rPr lang="en-US">
                <a:sym typeface="Symbol" pitchFamily="18" charset="2"/>
              </a:rPr>
              <a:t></a:t>
            </a:r>
            <a:r>
              <a:rPr lang="en-US" i="1">
                <a:sym typeface="Symbol" pitchFamily="18" charset="2"/>
              </a:rPr>
              <a:t> a</a:t>
            </a:r>
            <a:r>
              <a:rPr lang="en-US" baseline="-25000">
                <a:sym typeface="Symbol" pitchFamily="18" charset="2"/>
              </a:rPr>
              <a:t>i</a:t>
            </a:r>
            <a:r>
              <a:rPr lang="en-US">
                <a:sym typeface="Symbol" pitchFamily="18" charset="2"/>
              </a:rPr>
              <a:t> for </a:t>
            </a:r>
            <a:r>
              <a:rPr lang="en-US" i="1">
                <a:sym typeface="Symbol" pitchFamily="18" charset="2"/>
              </a:rPr>
              <a:t>i</a:t>
            </a:r>
            <a:r>
              <a:rPr lang="en-US">
                <a:sym typeface="Symbol" pitchFamily="18" charset="2"/>
              </a:rPr>
              <a:t> - 0, </a:t>
            </a:r>
            <a:br>
              <a:rPr lang="en-US">
                <a:sym typeface="Symbol" pitchFamily="18" charset="2"/>
              </a:rPr>
            </a:br>
            <a:r>
              <a:rPr lang="en-US">
                <a:sym typeface="Symbol" pitchFamily="18" charset="2"/>
              </a:rPr>
              <a:t>…, </a:t>
            </a:r>
            <a:r>
              <a:rPr lang="en-US" i="1">
                <a:sym typeface="Symbol" pitchFamily="18" charset="2"/>
              </a:rPr>
              <a:t>n</a:t>
            </a:r>
            <a:r>
              <a:rPr lang="en-US">
                <a:sym typeface="Symbol" pitchFamily="18" charset="2"/>
              </a:rPr>
              <a:t> – 1</a:t>
            </a:r>
            <a:endParaRPr lang="en-US"/>
          </a:p>
          <a:p>
            <a:pPr>
              <a:tabLst>
                <a:tab pos="1316038" algn="l"/>
                <a:tab pos="1714500" algn="l"/>
              </a:tabLst>
            </a:pPr>
            <a:r>
              <a:rPr lang="en-US"/>
              <a:t>Shared data</a:t>
            </a:r>
          </a:p>
          <a:p>
            <a:pPr>
              <a:buFont typeface="Monotype Sorts" pitchFamily="2" charset="2"/>
              <a:buNone/>
              <a:tabLst>
                <a:tab pos="1316038" algn="l"/>
                <a:tab pos="1714500" algn="l"/>
              </a:tabLst>
            </a:pPr>
            <a:r>
              <a:rPr lang="en-US"/>
              <a:t>		</a:t>
            </a:r>
            <a:r>
              <a:rPr lang="en-US" b="1"/>
              <a:t>boolean choosing[n]</a:t>
            </a:r>
            <a:r>
              <a:rPr lang="en-US" b="1">
                <a:sym typeface="Symbol" pitchFamily="18" charset="2"/>
              </a:rPr>
              <a:t>;</a:t>
            </a:r>
          </a:p>
          <a:p>
            <a:pPr>
              <a:buFont typeface="Monotype Sorts" pitchFamily="2" charset="2"/>
              <a:buNone/>
              <a:tabLst>
                <a:tab pos="1316038" algn="l"/>
                <a:tab pos="1714500" algn="l"/>
              </a:tabLst>
            </a:pPr>
            <a:r>
              <a:rPr lang="en-US" b="1">
                <a:sym typeface="Symbol" pitchFamily="18" charset="2"/>
              </a:rPr>
              <a:t>		int number[n];</a:t>
            </a:r>
          </a:p>
          <a:p>
            <a:pPr>
              <a:buFont typeface="Monotype Sorts" pitchFamily="2" charset="2"/>
              <a:buNone/>
              <a:tabLst>
                <a:tab pos="1316038" algn="l"/>
                <a:tab pos="1714500" algn="l"/>
              </a:tabLst>
            </a:pPr>
            <a:r>
              <a:rPr lang="en-US">
                <a:sym typeface="Symbol" pitchFamily="18" charset="2"/>
              </a:rPr>
              <a:t>    Data structures are initialized to </a:t>
            </a:r>
            <a:r>
              <a:rPr lang="en-US" b="1">
                <a:sym typeface="Symbol" pitchFamily="18" charset="2"/>
              </a:rPr>
              <a:t>false</a:t>
            </a:r>
            <a:r>
              <a:rPr lang="en-US">
                <a:sym typeface="Symbol" pitchFamily="18" charset="2"/>
              </a:rPr>
              <a:t> and </a:t>
            </a:r>
            <a:r>
              <a:rPr lang="en-US" b="1">
                <a:sym typeface="Symbol" pitchFamily="18" charset="2"/>
              </a:rPr>
              <a:t>0</a:t>
            </a:r>
            <a:r>
              <a:rPr lang="en-US">
                <a:sym typeface="Symbol" pitchFamily="18" charset="2"/>
              </a:rPr>
              <a:t> respectively</a:t>
            </a:r>
          </a:p>
        </p:txBody>
      </p:sp>
      <p:sp>
        <p:nvSpPr>
          <p:cNvPr id="6" name="Slide Number Placeholder 5"/>
          <p:cNvSpPr>
            <a:spLocks noGrp="1"/>
          </p:cNvSpPr>
          <p:nvPr>
            <p:ph type="sldNum" sz="quarter" idx="12"/>
          </p:nvPr>
        </p:nvSpPr>
        <p:spPr/>
        <p:txBody>
          <a:bodyPr/>
          <a:lstStyle/>
          <a:p>
            <a:fld id="{00814747-1F0F-44C5-8F66-EBF54D0FE2A1}"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b="1" dirty="0" smtClean="0"/>
              <a:t>Outline</a:t>
            </a:r>
            <a:endParaRPr lang="en-US" b="1" dirty="0"/>
          </a:p>
        </p:txBody>
      </p:sp>
      <p:sp>
        <p:nvSpPr>
          <p:cNvPr id="30723" name="Rectangle 3"/>
          <p:cNvSpPr>
            <a:spLocks noGrp="1" noChangeArrowheads="1"/>
          </p:cNvSpPr>
          <p:nvPr>
            <p:ph idx="1"/>
          </p:nvPr>
        </p:nvSpPr>
        <p:spPr/>
        <p:txBody>
          <a:bodyPr>
            <a:normAutofit lnSpcReduction="10000"/>
          </a:bodyPr>
          <a:lstStyle/>
          <a:p>
            <a:pPr marL="514350" indent="-514350">
              <a:buFont typeface="+mj-lt"/>
              <a:buAutoNum type="arabicPeriod"/>
            </a:pPr>
            <a:r>
              <a:rPr lang="en-US" dirty="0"/>
              <a:t>Background</a:t>
            </a:r>
          </a:p>
          <a:p>
            <a:pPr marL="514350" indent="-514350">
              <a:buFont typeface="+mj-lt"/>
              <a:buAutoNum type="arabicPeriod"/>
            </a:pPr>
            <a:r>
              <a:rPr lang="en-US" dirty="0"/>
              <a:t>The Critical-Section Problem</a:t>
            </a:r>
          </a:p>
          <a:p>
            <a:pPr marL="514350" indent="-514350">
              <a:buFont typeface="+mj-lt"/>
              <a:buAutoNum type="arabicPeriod"/>
            </a:pPr>
            <a:r>
              <a:rPr lang="en-US" dirty="0"/>
              <a:t>Synchronization Hardware</a:t>
            </a:r>
          </a:p>
          <a:p>
            <a:pPr marL="514350" indent="-514350">
              <a:buFont typeface="+mj-lt"/>
              <a:buAutoNum type="arabicPeriod"/>
            </a:pPr>
            <a:r>
              <a:rPr lang="en-US" dirty="0"/>
              <a:t>Semaphores</a:t>
            </a:r>
          </a:p>
          <a:p>
            <a:pPr marL="514350" indent="-514350">
              <a:buFont typeface="+mj-lt"/>
              <a:buAutoNum type="arabicPeriod"/>
            </a:pPr>
            <a:r>
              <a:rPr lang="en-US" dirty="0"/>
              <a:t>Classical Problems of Synchronization</a:t>
            </a:r>
          </a:p>
          <a:p>
            <a:pPr marL="514350" indent="-514350">
              <a:buFont typeface="+mj-lt"/>
              <a:buAutoNum type="arabicPeriod"/>
            </a:pPr>
            <a:r>
              <a:rPr lang="en-US" dirty="0"/>
              <a:t>Critical Regions</a:t>
            </a:r>
          </a:p>
          <a:p>
            <a:pPr marL="514350" indent="-514350">
              <a:buFont typeface="+mj-lt"/>
              <a:buAutoNum type="arabicPeriod"/>
            </a:pPr>
            <a:r>
              <a:rPr lang="en-US" dirty="0"/>
              <a:t>Monitors</a:t>
            </a:r>
          </a:p>
          <a:p>
            <a:pPr marL="514350" indent="-514350">
              <a:buFont typeface="+mj-lt"/>
              <a:buAutoNum type="arabicPeriod"/>
            </a:pPr>
            <a:r>
              <a:rPr lang="en-US" dirty="0"/>
              <a:t>Synchronization in Solaris 2 &amp; Windows 2000</a:t>
            </a:r>
          </a:p>
          <a:p>
            <a:pPr marL="514350" indent="-514350">
              <a:buFont typeface="+mj-lt"/>
              <a:buAutoNum type="arabicPeriod"/>
            </a:pPr>
            <a:endParaRPr lang="en-US" dirty="0"/>
          </a:p>
        </p:txBody>
      </p:sp>
      <p:sp>
        <p:nvSpPr>
          <p:cNvPr id="6" name="Slide Number Placeholder 5"/>
          <p:cNvSpPr>
            <a:spLocks noGrp="1"/>
          </p:cNvSpPr>
          <p:nvPr>
            <p:ph type="sldNum" sz="quarter" idx="12"/>
          </p:nvPr>
        </p:nvSpPr>
        <p:spPr/>
        <p:txBody>
          <a:bodyPr/>
          <a:lstStyle/>
          <a:p>
            <a:fld id="{00814747-1F0F-44C5-8F66-EBF54D0FE2A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Bakery Algorithm </a:t>
            </a:r>
          </a:p>
        </p:txBody>
      </p:sp>
      <p:sp>
        <p:nvSpPr>
          <p:cNvPr id="64515" name="Rectangle 3"/>
          <p:cNvSpPr>
            <a:spLocks noGrp="1" noChangeArrowheads="1"/>
          </p:cNvSpPr>
          <p:nvPr>
            <p:ph idx="1"/>
          </p:nvPr>
        </p:nvSpPr>
        <p:spPr>
          <a:xfrm>
            <a:off x="873125" y="1312863"/>
            <a:ext cx="8134350" cy="4114800"/>
          </a:xfrm>
        </p:spPr>
        <p:txBody>
          <a:bodyPr>
            <a:normAutofit fontScale="70000" lnSpcReduction="20000"/>
          </a:bodyPr>
          <a:lstStyle/>
          <a:p>
            <a:pPr>
              <a:lnSpc>
                <a:spcPct val="90000"/>
              </a:lnSpc>
              <a:spcBef>
                <a:spcPct val="15000"/>
              </a:spcBef>
              <a:buFont typeface="Monotype Sorts" pitchFamily="2" charset="2"/>
              <a:buNone/>
              <a:tabLst>
                <a:tab pos="517525" algn="l"/>
                <a:tab pos="1196975" algn="l"/>
                <a:tab pos="1487488" algn="l"/>
                <a:tab pos="1831975" algn="l"/>
              </a:tabLst>
            </a:pPr>
            <a:r>
              <a:rPr lang="en-US" b="1"/>
              <a:t>do { </a:t>
            </a:r>
            <a:endParaRPr lang="en-US"/>
          </a:p>
          <a:p>
            <a:pPr>
              <a:lnSpc>
                <a:spcPct val="90000"/>
              </a:lnSpc>
              <a:spcBef>
                <a:spcPct val="15000"/>
              </a:spcBef>
              <a:buFont typeface="Monotype Sorts" pitchFamily="2" charset="2"/>
              <a:buNone/>
              <a:tabLst>
                <a:tab pos="517525" algn="l"/>
                <a:tab pos="1196975" algn="l"/>
                <a:tab pos="1487488" algn="l"/>
                <a:tab pos="1831975" algn="l"/>
              </a:tabLst>
            </a:pPr>
            <a:r>
              <a:rPr lang="en-US"/>
              <a:t>	</a:t>
            </a:r>
            <a:r>
              <a:rPr lang="en-US" b="1"/>
              <a:t>choosing[i] = true;</a:t>
            </a:r>
          </a:p>
          <a:p>
            <a:pPr>
              <a:lnSpc>
                <a:spcPct val="90000"/>
              </a:lnSpc>
              <a:spcBef>
                <a:spcPct val="15000"/>
              </a:spcBef>
              <a:buFont typeface="Monotype Sorts" pitchFamily="2" charset="2"/>
              <a:buNone/>
              <a:tabLst>
                <a:tab pos="517525" algn="l"/>
                <a:tab pos="1196975" algn="l"/>
                <a:tab pos="1487488" algn="l"/>
                <a:tab pos="1831975" algn="l"/>
              </a:tabLst>
            </a:pPr>
            <a:r>
              <a:rPr lang="en-US" b="1"/>
              <a:t>	number[i] = max(number[0], number[1], …, number [n – 1])+1;</a:t>
            </a:r>
          </a:p>
          <a:p>
            <a:pPr>
              <a:lnSpc>
                <a:spcPct val="90000"/>
              </a:lnSpc>
              <a:spcBef>
                <a:spcPct val="15000"/>
              </a:spcBef>
              <a:buFont typeface="Monotype Sorts" pitchFamily="2" charset="2"/>
              <a:buNone/>
              <a:tabLst>
                <a:tab pos="517525" algn="l"/>
                <a:tab pos="1196975" algn="l"/>
                <a:tab pos="1487488" algn="l"/>
                <a:tab pos="1831975" algn="l"/>
              </a:tabLst>
            </a:pPr>
            <a:r>
              <a:rPr lang="en-US" b="1"/>
              <a:t>	choosing[i] = false;</a:t>
            </a:r>
          </a:p>
          <a:p>
            <a:pPr>
              <a:lnSpc>
                <a:spcPct val="90000"/>
              </a:lnSpc>
              <a:spcBef>
                <a:spcPct val="15000"/>
              </a:spcBef>
              <a:buFont typeface="Monotype Sorts" pitchFamily="2" charset="2"/>
              <a:buNone/>
              <a:tabLst>
                <a:tab pos="517525" algn="l"/>
                <a:tab pos="1196975" algn="l"/>
                <a:tab pos="1487488" algn="l"/>
                <a:tab pos="1831975" algn="l"/>
              </a:tabLst>
            </a:pPr>
            <a:r>
              <a:rPr lang="en-US"/>
              <a:t>	</a:t>
            </a:r>
            <a:r>
              <a:rPr lang="en-US" b="1"/>
              <a:t>for (j = 0; j &lt; n; j++) {</a:t>
            </a:r>
          </a:p>
          <a:p>
            <a:pPr>
              <a:lnSpc>
                <a:spcPct val="90000"/>
              </a:lnSpc>
              <a:spcBef>
                <a:spcPct val="15000"/>
              </a:spcBef>
              <a:buFont typeface="Monotype Sorts" pitchFamily="2" charset="2"/>
              <a:buNone/>
              <a:tabLst>
                <a:tab pos="517525" algn="l"/>
                <a:tab pos="1196975" algn="l"/>
                <a:tab pos="1487488" algn="l"/>
                <a:tab pos="1831975" algn="l"/>
              </a:tabLst>
            </a:pPr>
            <a:r>
              <a:rPr lang="en-US" b="1"/>
              <a:t>			while (choosing[j]) ; </a:t>
            </a:r>
          </a:p>
          <a:p>
            <a:pPr>
              <a:lnSpc>
                <a:spcPct val="90000"/>
              </a:lnSpc>
              <a:spcBef>
                <a:spcPct val="15000"/>
              </a:spcBef>
              <a:buFont typeface="Monotype Sorts" pitchFamily="2" charset="2"/>
              <a:buNone/>
              <a:tabLst>
                <a:tab pos="517525" algn="l"/>
                <a:tab pos="1196975" algn="l"/>
                <a:tab pos="1487488" algn="l"/>
                <a:tab pos="1831975" algn="l"/>
              </a:tabLst>
            </a:pPr>
            <a:r>
              <a:rPr lang="en-US" b="1"/>
              <a:t>			while ((number[j] !=</a:t>
            </a:r>
            <a:r>
              <a:rPr lang="en-US" b="1">
                <a:sym typeface="Symbol" pitchFamily="18" charset="2"/>
              </a:rPr>
              <a:t> 0) &amp;&amp; (number[j,j] &lt; number[i,i])) ;</a:t>
            </a:r>
          </a:p>
          <a:p>
            <a:pPr>
              <a:lnSpc>
                <a:spcPct val="90000"/>
              </a:lnSpc>
              <a:spcBef>
                <a:spcPct val="15000"/>
              </a:spcBef>
              <a:buFont typeface="Monotype Sorts" pitchFamily="2" charset="2"/>
              <a:buNone/>
              <a:tabLst>
                <a:tab pos="517525" algn="l"/>
                <a:tab pos="1196975" algn="l"/>
                <a:tab pos="1487488" algn="l"/>
                <a:tab pos="1831975" algn="l"/>
              </a:tabLst>
            </a:pPr>
            <a:r>
              <a:rPr lang="en-US" b="1">
                <a:sym typeface="Symbol" pitchFamily="18" charset="2"/>
              </a:rPr>
              <a:t>	}</a:t>
            </a:r>
          </a:p>
          <a:p>
            <a:pPr>
              <a:lnSpc>
                <a:spcPct val="90000"/>
              </a:lnSpc>
              <a:spcBef>
                <a:spcPct val="15000"/>
              </a:spcBef>
              <a:buFont typeface="Monotype Sorts" pitchFamily="2" charset="2"/>
              <a:buNone/>
              <a:tabLst>
                <a:tab pos="517525" algn="l"/>
                <a:tab pos="1196975" algn="l"/>
                <a:tab pos="1487488" algn="l"/>
                <a:tab pos="1831975" algn="l"/>
              </a:tabLst>
            </a:pPr>
            <a:r>
              <a:rPr lang="en-US">
                <a:sym typeface="Symbol" pitchFamily="18" charset="2"/>
              </a:rPr>
              <a:t>		critical section</a:t>
            </a:r>
          </a:p>
          <a:p>
            <a:pPr>
              <a:lnSpc>
                <a:spcPct val="90000"/>
              </a:lnSpc>
              <a:spcBef>
                <a:spcPct val="15000"/>
              </a:spcBef>
              <a:buFont typeface="Monotype Sorts" pitchFamily="2" charset="2"/>
              <a:buNone/>
              <a:tabLst>
                <a:tab pos="517525" algn="l"/>
                <a:tab pos="1196975" algn="l"/>
                <a:tab pos="1487488" algn="l"/>
                <a:tab pos="1831975" algn="l"/>
              </a:tabLst>
            </a:pPr>
            <a:r>
              <a:rPr lang="en-US">
                <a:sym typeface="Symbol" pitchFamily="18" charset="2"/>
              </a:rPr>
              <a:t>	</a:t>
            </a:r>
            <a:r>
              <a:rPr lang="en-US" b="1">
                <a:sym typeface="Symbol" pitchFamily="18" charset="2"/>
              </a:rPr>
              <a:t>number[i] = 0;</a:t>
            </a:r>
          </a:p>
          <a:p>
            <a:pPr>
              <a:lnSpc>
                <a:spcPct val="90000"/>
              </a:lnSpc>
              <a:spcBef>
                <a:spcPct val="15000"/>
              </a:spcBef>
              <a:buFont typeface="Monotype Sorts" pitchFamily="2" charset="2"/>
              <a:buNone/>
              <a:tabLst>
                <a:tab pos="517525" algn="l"/>
                <a:tab pos="1196975" algn="l"/>
                <a:tab pos="1487488" algn="l"/>
                <a:tab pos="1831975" algn="l"/>
              </a:tabLst>
            </a:pPr>
            <a:r>
              <a:rPr lang="en-US">
                <a:sym typeface="Symbol" pitchFamily="18" charset="2"/>
              </a:rPr>
              <a:t>		remainder section</a:t>
            </a:r>
          </a:p>
          <a:p>
            <a:pPr>
              <a:lnSpc>
                <a:spcPct val="90000"/>
              </a:lnSpc>
              <a:spcBef>
                <a:spcPct val="15000"/>
              </a:spcBef>
              <a:buFont typeface="Monotype Sorts" pitchFamily="2" charset="2"/>
              <a:buNone/>
              <a:tabLst>
                <a:tab pos="517525" algn="l"/>
                <a:tab pos="1196975" algn="l"/>
                <a:tab pos="1487488" algn="l"/>
                <a:tab pos="1831975" algn="l"/>
              </a:tabLst>
            </a:pPr>
            <a:r>
              <a:rPr lang="en-US" b="1">
                <a:sym typeface="Symbol" pitchFamily="18" charset="2"/>
              </a:rPr>
              <a:t>} while (1);</a:t>
            </a:r>
            <a:endParaRPr lang="en-US"/>
          </a:p>
        </p:txBody>
      </p:sp>
      <p:sp>
        <p:nvSpPr>
          <p:cNvPr id="6" name="Slide Number Placeholder 5"/>
          <p:cNvSpPr>
            <a:spLocks noGrp="1"/>
          </p:cNvSpPr>
          <p:nvPr>
            <p:ph type="sldNum" sz="quarter" idx="12"/>
          </p:nvPr>
        </p:nvSpPr>
        <p:spPr/>
        <p:txBody>
          <a:bodyPr/>
          <a:lstStyle/>
          <a:p>
            <a:fld id="{00814747-1F0F-44C5-8F66-EBF54D0FE2A1}"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3.Synchronization </a:t>
            </a:r>
            <a:r>
              <a:rPr lang="en-US" dirty="0"/>
              <a:t>Hardware</a:t>
            </a:r>
          </a:p>
        </p:txBody>
      </p:sp>
      <p:sp>
        <p:nvSpPr>
          <p:cNvPr id="55299" name="Rectangle 3"/>
          <p:cNvSpPr>
            <a:spLocks noGrp="1" noChangeArrowheads="1"/>
          </p:cNvSpPr>
          <p:nvPr>
            <p:ph idx="1"/>
          </p:nvPr>
        </p:nvSpPr>
        <p:spPr/>
        <p:txBody>
          <a:bodyPr>
            <a:normAutofit fontScale="92500"/>
          </a:bodyPr>
          <a:lstStyle/>
          <a:p>
            <a:pPr>
              <a:tabLst>
                <a:tab pos="744538" algn="l"/>
                <a:tab pos="1025525" algn="l"/>
                <a:tab pos="1260475" algn="l"/>
              </a:tabLst>
            </a:pPr>
            <a:r>
              <a:rPr lang="en-US"/>
              <a:t>Test and modify the content of a word atomically</a:t>
            </a:r>
            <a:br>
              <a:rPr lang="en-US"/>
            </a:br>
            <a:r>
              <a:rPr lang="en-US"/>
              <a:t>.</a:t>
            </a:r>
          </a:p>
          <a:p>
            <a:pPr>
              <a:buFont typeface="Monotype Sorts" pitchFamily="2" charset="2"/>
              <a:buNone/>
              <a:tabLst>
                <a:tab pos="744538" algn="l"/>
                <a:tab pos="1025525" algn="l"/>
                <a:tab pos="1260475" algn="l"/>
              </a:tabLst>
            </a:pPr>
            <a:r>
              <a:rPr lang="en-US"/>
              <a:t>		</a:t>
            </a:r>
            <a:r>
              <a:rPr lang="en-US" b="1"/>
              <a:t>boolean TestAndSet(boolean &amp;target) {</a:t>
            </a:r>
          </a:p>
          <a:p>
            <a:pPr>
              <a:buFont typeface="Monotype Sorts" pitchFamily="2" charset="2"/>
              <a:buNone/>
              <a:tabLst>
                <a:tab pos="744538" algn="l"/>
                <a:tab pos="1025525" algn="l"/>
                <a:tab pos="1260475" algn="l"/>
              </a:tabLst>
            </a:pPr>
            <a:r>
              <a:rPr lang="en-US" b="1"/>
              <a:t>			boolean rv = target;</a:t>
            </a:r>
          </a:p>
          <a:p>
            <a:pPr>
              <a:buFont typeface="Monotype Sorts" pitchFamily="2" charset="2"/>
              <a:buNone/>
              <a:tabLst>
                <a:tab pos="744538" algn="l"/>
                <a:tab pos="1025525" algn="l"/>
                <a:tab pos="1260475" algn="l"/>
              </a:tabLst>
            </a:pPr>
            <a:r>
              <a:rPr lang="en-US" b="1"/>
              <a:t>			tqrget = true;</a:t>
            </a:r>
          </a:p>
          <a:p>
            <a:pPr>
              <a:buFont typeface="Monotype Sorts" pitchFamily="2" charset="2"/>
              <a:buNone/>
              <a:tabLst>
                <a:tab pos="744538" algn="l"/>
                <a:tab pos="1025525" algn="l"/>
                <a:tab pos="1260475" algn="l"/>
              </a:tabLst>
            </a:pPr>
            <a:endParaRPr lang="en-US" b="1"/>
          </a:p>
          <a:p>
            <a:pPr>
              <a:buFont typeface="Monotype Sorts" pitchFamily="2" charset="2"/>
              <a:buNone/>
              <a:tabLst>
                <a:tab pos="744538" algn="l"/>
                <a:tab pos="1025525" algn="l"/>
                <a:tab pos="1260475" algn="l"/>
              </a:tabLst>
            </a:pPr>
            <a:r>
              <a:rPr lang="en-US" b="1"/>
              <a:t>			return rv;</a:t>
            </a:r>
          </a:p>
          <a:p>
            <a:pPr>
              <a:buFont typeface="Monotype Sorts" pitchFamily="2" charset="2"/>
              <a:buNone/>
              <a:tabLst>
                <a:tab pos="744538" algn="l"/>
                <a:tab pos="1025525" algn="l"/>
                <a:tab pos="1260475" algn="l"/>
              </a:tabLst>
            </a:pPr>
            <a:r>
              <a:rPr lang="en-US" b="1"/>
              <a:t>		}</a:t>
            </a:r>
          </a:p>
        </p:txBody>
      </p:sp>
      <p:sp>
        <p:nvSpPr>
          <p:cNvPr id="6" name="Slide Number Placeholder 5"/>
          <p:cNvSpPr>
            <a:spLocks noGrp="1"/>
          </p:cNvSpPr>
          <p:nvPr>
            <p:ph type="sldNum" sz="quarter" idx="12"/>
          </p:nvPr>
        </p:nvSpPr>
        <p:spPr/>
        <p:txBody>
          <a:bodyPr/>
          <a:lstStyle/>
          <a:p>
            <a:fld id="{00814747-1F0F-44C5-8F66-EBF54D0FE2A1}"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Mutual Exclusion with Test-and-Set</a:t>
            </a:r>
          </a:p>
        </p:txBody>
      </p:sp>
      <p:sp>
        <p:nvSpPr>
          <p:cNvPr id="56323" name="Rectangle 3"/>
          <p:cNvSpPr>
            <a:spLocks noGrp="1" noChangeArrowheads="1"/>
          </p:cNvSpPr>
          <p:nvPr>
            <p:ph idx="1"/>
          </p:nvPr>
        </p:nvSpPr>
        <p:spPr>
          <a:noFill/>
        </p:spPr>
        <p:txBody>
          <a:bodyPr>
            <a:normAutofit fontScale="92500" lnSpcReduction="20000"/>
          </a:bodyPr>
          <a:lstStyle/>
          <a:p>
            <a:pPr>
              <a:tabLst>
                <a:tab pos="1433513" algn="l"/>
                <a:tab pos="1714500" algn="l"/>
                <a:tab pos="2058988" algn="l"/>
              </a:tabLst>
            </a:pPr>
            <a:r>
              <a:rPr lang="en-US"/>
              <a:t>Shared data: </a:t>
            </a:r>
            <a:br>
              <a:rPr lang="en-US"/>
            </a:br>
            <a:r>
              <a:rPr lang="en-US"/>
              <a:t>	</a:t>
            </a:r>
            <a:r>
              <a:rPr lang="en-US" b="1"/>
              <a:t>boolean lock = false;</a:t>
            </a:r>
            <a:br>
              <a:rPr lang="en-US" b="1"/>
            </a:br>
            <a:endParaRPr lang="en-US" b="1"/>
          </a:p>
          <a:p>
            <a:pPr>
              <a:tabLst>
                <a:tab pos="1433513" algn="l"/>
                <a:tab pos="1714500" algn="l"/>
                <a:tab pos="2058988" algn="l"/>
              </a:tabLst>
            </a:pPr>
            <a:r>
              <a:rPr lang="en-US"/>
              <a:t>Process </a:t>
            </a:r>
            <a:r>
              <a:rPr lang="en-US" i="1"/>
              <a:t>P</a:t>
            </a:r>
            <a:r>
              <a:rPr lang="en-US" i="1" baseline="-25000"/>
              <a:t>i</a:t>
            </a:r>
            <a:endParaRPr lang="en-US"/>
          </a:p>
          <a:p>
            <a:pPr>
              <a:buFont typeface="Monotype Sorts" pitchFamily="2" charset="2"/>
              <a:buNone/>
              <a:tabLst>
                <a:tab pos="1433513" algn="l"/>
                <a:tab pos="1714500" algn="l"/>
                <a:tab pos="2058988" algn="l"/>
              </a:tabLst>
            </a:pPr>
            <a:r>
              <a:rPr lang="en-US"/>
              <a:t>		</a:t>
            </a:r>
            <a:r>
              <a:rPr lang="en-US" b="1"/>
              <a:t>do {</a:t>
            </a:r>
          </a:p>
          <a:p>
            <a:pPr>
              <a:buFont typeface="Monotype Sorts" pitchFamily="2" charset="2"/>
              <a:buNone/>
              <a:tabLst>
                <a:tab pos="1433513" algn="l"/>
                <a:tab pos="1714500" algn="l"/>
                <a:tab pos="2058988" algn="l"/>
              </a:tabLst>
            </a:pPr>
            <a:r>
              <a:rPr lang="en-US" b="1"/>
              <a:t>			while (TestAndSet(lock)) ;</a:t>
            </a:r>
          </a:p>
          <a:p>
            <a:pPr>
              <a:buFont typeface="Monotype Sorts" pitchFamily="2" charset="2"/>
              <a:buNone/>
              <a:tabLst>
                <a:tab pos="1433513" algn="l"/>
                <a:tab pos="1714500" algn="l"/>
                <a:tab pos="2058988" algn="l"/>
              </a:tabLst>
            </a:pPr>
            <a:r>
              <a:rPr lang="en-US" b="1"/>
              <a:t>				</a:t>
            </a:r>
            <a:r>
              <a:rPr lang="en-US"/>
              <a:t>critical section</a:t>
            </a:r>
          </a:p>
          <a:p>
            <a:pPr>
              <a:buFont typeface="Monotype Sorts" pitchFamily="2" charset="2"/>
              <a:buNone/>
              <a:tabLst>
                <a:tab pos="1433513" algn="l"/>
                <a:tab pos="1714500" algn="l"/>
                <a:tab pos="2058988" algn="l"/>
              </a:tabLst>
            </a:pPr>
            <a:r>
              <a:rPr lang="en-US" b="1"/>
              <a:t>			lock = false;</a:t>
            </a:r>
          </a:p>
          <a:p>
            <a:pPr>
              <a:buFont typeface="Monotype Sorts" pitchFamily="2" charset="2"/>
              <a:buNone/>
              <a:tabLst>
                <a:tab pos="1433513" algn="l"/>
                <a:tab pos="1714500" algn="l"/>
                <a:tab pos="2058988" algn="l"/>
              </a:tabLst>
            </a:pPr>
            <a:r>
              <a:rPr lang="en-US" b="1"/>
              <a:t>				</a:t>
            </a:r>
            <a:r>
              <a:rPr lang="en-US"/>
              <a:t>remainder section</a:t>
            </a:r>
          </a:p>
          <a:p>
            <a:pPr>
              <a:buFont typeface="Monotype Sorts" pitchFamily="2" charset="2"/>
              <a:buNone/>
              <a:tabLst>
                <a:tab pos="1433513" algn="l"/>
                <a:tab pos="1714500" algn="l"/>
                <a:tab pos="2058988" algn="l"/>
              </a:tabLst>
            </a:pPr>
            <a:r>
              <a:rPr lang="en-US" b="1"/>
              <a:t>		}</a:t>
            </a:r>
          </a:p>
        </p:txBody>
      </p:sp>
      <p:sp>
        <p:nvSpPr>
          <p:cNvPr id="6" name="Slide Number Placeholder 5"/>
          <p:cNvSpPr>
            <a:spLocks noGrp="1"/>
          </p:cNvSpPr>
          <p:nvPr>
            <p:ph type="sldNum" sz="quarter" idx="12"/>
          </p:nvPr>
        </p:nvSpPr>
        <p:spPr/>
        <p:txBody>
          <a:bodyPr/>
          <a:lstStyle/>
          <a:p>
            <a:fld id="{00814747-1F0F-44C5-8F66-EBF54D0FE2A1}"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Synchronization Hardware </a:t>
            </a:r>
          </a:p>
        </p:txBody>
      </p:sp>
      <p:sp>
        <p:nvSpPr>
          <p:cNvPr id="119811" name="Rectangle 3"/>
          <p:cNvSpPr>
            <a:spLocks noGrp="1" noChangeArrowheads="1"/>
          </p:cNvSpPr>
          <p:nvPr>
            <p:ph idx="1"/>
          </p:nvPr>
        </p:nvSpPr>
        <p:spPr/>
        <p:txBody>
          <a:bodyPr/>
          <a:lstStyle/>
          <a:p>
            <a:pPr>
              <a:tabLst>
                <a:tab pos="744538" algn="l"/>
                <a:tab pos="1025525" algn="l"/>
                <a:tab pos="1260475" algn="l"/>
              </a:tabLst>
            </a:pPr>
            <a:r>
              <a:rPr lang="en-US"/>
              <a:t>Atomically swap two variables.</a:t>
            </a:r>
            <a:br>
              <a:rPr lang="en-US"/>
            </a:br>
            <a:endParaRPr lang="en-US"/>
          </a:p>
          <a:p>
            <a:pPr>
              <a:buFont typeface="Monotype Sorts" pitchFamily="2" charset="2"/>
              <a:buNone/>
              <a:tabLst>
                <a:tab pos="744538" algn="l"/>
                <a:tab pos="1025525" algn="l"/>
                <a:tab pos="1260475" algn="l"/>
              </a:tabLst>
            </a:pPr>
            <a:r>
              <a:rPr lang="en-US"/>
              <a:t>		</a:t>
            </a:r>
            <a:r>
              <a:rPr lang="en-US" b="1"/>
              <a:t>void Swap(boolean &amp;a, boolean &amp;b) {</a:t>
            </a:r>
          </a:p>
          <a:p>
            <a:pPr>
              <a:buFont typeface="Monotype Sorts" pitchFamily="2" charset="2"/>
              <a:buNone/>
              <a:tabLst>
                <a:tab pos="744538" algn="l"/>
                <a:tab pos="1025525" algn="l"/>
                <a:tab pos="1260475" algn="l"/>
              </a:tabLst>
            </a:pPr>
            <a:r>
              <a:rPr lang="en-US" b="1"/>
              <a:t>			boolean temp = a;</a:t>
            </a:r>
          </a:p>
          <a:p>
            <a:pPr>
              <a:buFont typeface="Monotype Sorts" pitchFamily="2" charset="2"/>
              <a:buNone/>
              <a:tabLst>
                <a:tab pos="744538" algn="l"/>
                <a:tab pos="1025525" algn="l"/>
                <a:tab pos="1260475" algn="l"/>
              </a:tabLst>
            </a:pPr>
            <a:r>
              <a:rPr lang="en-US" b="1"/>
              <a:t>			a = b;</a:t>
            </a:r>
          </a:p>
          <a:p>
            <a:pPr>
              <a:buFont typeface="Monotype Sorts" pitchFamily="2" charset="2"/>
              <a:buNone/>
              <a:tabLst>
                <a:tab pos="744538" algn="l"/>
                <a:tab pos="1025525" algn="l"/>
                <a:tab pos="1260475" algn="l"/>
              </a:tabLst>
            </a:pPr>
            <a:r>
              <a:rPr lang="en-US" b="1"/>
              <a:t>			b = temp;</a:t>
            </a:r>
          </a:p>
          <a:p>
            <a:pPr>
              <a:buFont typeface="Monotype Sorts" pitchFamily="2" charset="2"/>
              <a:buNone/>
              <a:tabLst>
                <a:tab pos="744538" algn="l"/>
                <a:tab pos="1025525" algn="l"/>
                <a:tab pos="1260475" algn="l"/>
              </a:tabLst>
            </a:pPr>
            <a:r>
              <a:rPr lang="en-US" b="1"/>
              <a:t>		}</a:t>
            </a:r>
          </a:p>
        </p:txBody>
      </p:sp>
      <p:sp>
        <p:nvSpPr>
          <p:cNvPr id="6" name="Slide Number Placeholder 5"/>
          <p:cNvSpPr>
            <a:spLocks noGrp="1"/>
          </p:cNvSpPr>
          <p:nvPr>
            <p:ph type="sldNum" sz="quarter" idx="12"/>
          </p:nvPr>
        </p:nvSpPr>
        <p:spPr/>
        <p:txBody>
          <a:bodyPr/>
          <a:lstStyle/>
          <a:p>
            <a:fld id="{00814747-1F0F-44C5-8F66-EBF54D0FE2A1}"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Mutual Exclusion with Swap</a:t>
            </a:r>
          </a:p>
        </p:txBody>
      </p:sp>
      <p:sp>
        <p:nvSpPr>
          <p:cNvPr id="120835" name="Rectangle 3"/>
          <p:cNvSpPr>
            <a:spLocks noGrp="1" noChangeArrowheads="1"/>
          </p:cNvSpPr>
          <p:nvPr>
            <p:ph idx="1"/>
          </p:nvPr>
        </p:nvSpPr>
        <p:spPr>
          <a:noFill/>
        </p:spPr>
        <p:txBody>
          <a:bodyPr/>
          <a:lstStyle/>
          <a:p>
            <a:pPr>
              <a:lnSpc>
                <a:spcPct val="90000"/>
              </a:lnSpc>
              <a:tabLst>
                <a:tab pos="1433513" algn="l"/>
                <a:tab pos="1714500" algn="l"/>
                <a:tab pos="2058988" algn="l"/>
              </a:tabLst>
            </a:pPr>
            <a:r>
              <a:rPr lang="en-US" sz="1800"/>
              <a:t>Shared data (initialized to </a:t>
            </a:r>
            <a:r>
              <a:rPr lang="en-US" sz="1800" b="1"/>
              <a:t>false</a:t>
            </a:r>
            <a:r>
              <a:rPr lang="en-US" sz="1800"/>
              <a:t>): </a:t>
            </a:r>
            <a:br>
              <a:rPr lang="en-US" sz="1800"/>
            </a:br>
            <a:r>
              <a:rPr lang="en-US" sz="1800"/>
              <a:t>	</a:t>
            </a:r>
            <a:r>
              <a:rPr lang="en-US" sz="1800" b="1"/>
              <a:t>boolean lock;</a:t>
            </a:r>
          </a:p>
          <a:p>
            <a:pPr lvl="1">
              <a:lnSpc>
                <a:spcPct val="90000"/>
              </a:lnSpc>
              <a:buFont typeface="Monotype Sorts" pitchFamily="2" charset="2"/>
              <a:buNone/>
              <a:tabLst>
                <a:tab pos="1433513" algn="l"/>
                <a:tab pos="1714500" algn="l"/>
                <a:tab pos="2058988" algn="l"/>
              </a:tabLst>
            </a:pPr>
            <a:r>
              <a:rPr lang="en-US" sz="1600" b="1"/>
              <a:t>		boolean waiting[n];</a:t>
            </a:r>
            <a:br>
              <a:rPr lang="en-US" sz="1600" b="1"/>
            </a:br>
            <a:endParaRPr lang="en-US" sz="1600" b="1"/>
          </a:p>
          <a:p>
            <a:pPr>
              <a:lnSpc>
                <a:spcPct val="90000"/>
              </a:lnSpc>
              <a:tabLst>
                <a:tab pos="1433513" algn="l"/>
                <a:tab pos="1714500" algn="l"/>
                <a:tab pos="2058988" algn="l"/>
              </a:tabLst>
            </a:pPr>
            <a:r>
              <a:rPr lang="en-US" sz="1800"/>
              <a:t>Process </a:t>
            </a:r>
            <a:r>
              <a:rPr lang="en-US" sz="1800" i="1"/>
              <a:t>P</a:t>
            </a:r>
            <a:r>
              <a:rPr lang="en-US" sz="1800" i="1" baseline="-25000"/>
              <a:t>i</a:t>
            </a:r>
            <a:endParaRPr lang="en-US" sz="1800"/>
          </a:p>
          <a:p>
            <a:pPr>
              <a:lnSpc>
                <a:spcPct val="90000"/>
              </a:lnSpc>
              <a:buFont typeface="Monotype Sorts" pitchFamily="2" charset="2"/>
              <a:buNone/>
              <a:tabLst>
                <a:tab pos="1433513" algn="l"/>
                <a:tab pos="1714500" algn="l"/>
                <a:tab pos="2058988" algn="l"/>
              </a:tabLst>
            </a:pPr>
            <a:r>
              <a:rPr lang="en-US" sz="1800"/>
              <a:t>		</a:t>
            </a:r>
            <a:r>
              <a:rPr lang="en-US" sz="1800" b="1"/>
              <a:t>do {</a:t>
            </a:r>
          </a:p>
          <a:p>
            <a:pPr>
              <a:lnSpc>
                <a:spcPct val="90000"/>
              </a:lnSpc>
              <a:buFont typeface="Monotype Sorts" pitchFamily="2" charset="2"/>
              <a:buNone/>
              <a:tabLst>
                <a:tab pos="1433513" algn="l"/>
                <a:tab pos="1714500" algn="l"/>
                <a:tab pos="2058988" algn="l"/>
              </a:tabLst>
            </a:pPr>
            <a:r>
              <a:rPr lang="en-US" sz="1800" b="1"/>
              <a:t>			key = true;</a:t>
            </a:r>
          </a:p>
          <a:p>
            <a:pPr>
              <a:lnSpc>
                <a:spcPct val="90000"/>
              </a:lnSpc>
              <a:buFont typeface="Monotype Sorts" pitchFamily="2" charset="2"/>
              <a:buNone/>
              <a:tabLst>
                <a:tab pos="1433513" algn="l"/>
                <a:tab pos="1714500" algn="l"/>
                <a:tab pos="2058988" algn="l"/>
              </a:tabLst>
            </a:pPr>
            <a:r>
              <a:rPr lang="en-US" sz="1800" b="1"/>
              <a:t>			while (key == true) </a:t>
            </a:r>
          </a:p>
          <a:p>
            <a:pPr>
              <a:lnSpc>
                <a:spcPct val="90000"/>
              </a:lnSpc>
              <a:buFont typeface="Monotype Sorts" pitchFamily="2" charset="2"/>
              <a:buNone/>
              <a:tabLst>
                <a:tab pos="1433513" algn="l"/>
                <a:tab pos="1714500" algn="l"/>
                <a:tab pos="2058988" algn="l"/>
              </a:tabLst>
            </a:pPr>
            <a:r>
              <a:rPr lang="en-US" sz="1800" b="1"/>
              <a:t>					Swap(lock,key);</a:t>
            </a:r>
          </a:p>
          <a:p>
            <a:pPr>
              <a:lnSpc>
                <a:spcPct val="90000"/>
              </a:lnSpc>
              <a:buFont typeface="Monotype Sorts" pitchFamily="2" charset="2"/>
              <a:buNone/>
              <a:tabLst>
                <a:tab pos="1433513" algn="l"/>
                <a:tab pos="1714500" algn="l"/>
                <a:tab pos="2058988" algn="l"/>
              </a:tabLst>
            </a:pPr>
            <a:r>
              <a:rPr lang="en-US" sz="1800" b="1"/>
              <a:t>				</a:t>
            </a:r>
            <a:r>
              <a:rPr lang="en-US" sz="1800"/>
              <a:t>critical section</a:t>
            </a:r>
          </a:p>
          <a:p>
            <a:pPr>
              <a:lnSpc>
                <a:spcPct val="90000"/>
              </a:lnSpc>
              <a:buFont typeface="Monotype Sorts" pitchFamily="2" charset="2"/>
              <a:buNone/>
              <a:tabLst>
                <a:tab pos="1433513" algn="l"/>
                <a:tab pos="1714500" algn="l"/>
                <a:tab pos="2058988" algn="l"/>
              </a:tabLst>
            </a:pPr>
            <a:r>
              <a:rPr lang="en-US" sz="1800" b="1"/>
              <a:t>			lock = false;</a:t>
            </a:r>
          </a:p>
          <a:p>
            <a:pPr>
              <a:lnSpc>
                <a:spcPct val="90000"/>
              </a:lnSpc>
              <a:buFont typeface="Monotype Sorts" pitchFamily="2" charset="2"/>
              <a:buNone/>
              <a:tabLst>
                <a:tab pos="1433513" algn="l"/>
                <a:tab pos="1714500" algn="l"/>
                <a:tab pos="2058988" algn="l"/>
              </a:tabLst>
            </a:pPr>
            <a:r>
              <a:rPr lang="en-US" sz="1800" b="1"/>
              <a:t>				</a:t>
            </a:r>
            <a:r>
              <a:rPr lang="en-US" sz="1800"/>
              <a:t>remainder section</a:t>
            </a:r>
          </a:p>
          <a:p>
            <a:pPr>
              <a:lnSpc>
                <a:spcPct val="90000"/>
              </a:lnSpc>
              <a:buFont typeface="Monotype Sorts" pitchFamily="2" charset="2"/>
              <a:buNone/>
              <a:tabLst>
                <a:tab pos="1433513" algn="l"/>
                <a:tab pos="1714500" algn="l"/>
                <a:tab pos="2058988" algn="l"/>
              </a:tabLst>
            </a:pPr>
            <a:r>
              <a:rPr lang="en-US" sz="1800" b="1"/>
              <a:t>		}</a:t>
            </a:r>
          </a:p>
        </p:txBody>
      </p:sp>
      <p:sp>
        <p:nvSpPr>
          <p:cNvPr id="6" name="Slide Number Placeholder 5"/>
          <p:cNvSpPr>
            <a:spLocks noGrp="1"/>
          </p:cNvSpPr>
          <p:nvPr>
            <p:ph type="sldNum" sz="quarter" idx="12"/>
          </p:nvPr>
        </p:nvSpPr>
        <p:spPr/>
        <p:txBody>
          <a:bodyPr/>
          <a:lstStyle/>
          <a:p>
            <a:fld id="{00814747-1F0F-44C5-8F66-EBF54D0FE2A1}"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4.Semaphores</a:t>
            </a:r>
            <a:endParaRPr lang="en-US" dirty="0"/>
          </a:p>
        </p:txBody>
      </p:sp>
      <p:sp>
        <p:nvSpPr>
          <p:cNvPr id="57347" name="Rectangle 3"/>
          <p:cNvSpPr>
            <a:spLocks noGrp="1" noChangeArrowheads="1"/>
          </p:cNvSpPr>
          <p:nvPr>
            <p:ph idx="1"/>
          </p:nvPr>
        </p:nvSpPr>
        <p:spPr/>
        <p:txBody>
          <a:bodyPr>
            <a:normAutofit fontScale="85000" lnSpcReduction="20000"/>
          </a:bodyPr>
          <a:lstStyle/>
          <a:p>
            <a:pPr>
              <a:tabLst>
                <a:tab pos="1597025" algn="l"/>
                <a:tab pos="2576513" algn="l"/>
              </a:tabLst>
            </a:pPr>
            <a:r>
              <a:rPr lang="en-US" dirty="0"/>
              <a:t>Synchronization tool that does not require busy waiting.</a:t>
            </a:r>
          </a:p>
          <a:p>
            <a:pPr>
              <a:tabLst>
                <a:tab pos="1597025" algn="l"/>
                <a:tab pos="2576513" algn="l"/>
              </a:tabLst>
            </a:pPr>
            <a:r>
              <a:rPr lang="en-US" dirty="0"/>
              <a:t>Semaphore </a:t>
            </a:r>
            <a:r>
              <a:rPr lang="en-US" i="1" dirty="0"/>
              <a:t>S</a:t>
            </a:r>
            <a:r>
              <a:rPr lang="en-US" dirty="0"/>
              <a:t> – integer variable</a:t>
            </a:r>
          </a:p>
          <a:p>
            <a:pPr>
              <a:tabLst>
                <a:tab pos="1597025" algn="l"/>
                <a:tab pos="2576513" algn="l"/>
              </a:tabLst>
            </a:pPr>
            <a:r>
              <a:rPr lang="en-US" dirty="0"/>
              <a:t>can only be accessed via two indivisible (atomic) operations</a:t>
            </a:r>
          </a:p>
          <a:p>
            <a:pPr>
              <a:buFont typeface="Monotype Sorts" pitchFamily="2" charset="2"/>
              <a:buNone/>
              <a:tabLst>
                <a:tab pos="1597025" algn="l"/>
                <a:tab pos="2576513" algn="l"/>
              </a:tabLst>
            </a:pPr>
            <a:r>
              <a:rPr lang="en-US" dirty="0"/>
              <a:t>		</a:t>
            </a:r>
            <a:r>
              <a:rPr lang="en-US" i="1" dirty="0"/>
              <a:t>wait</a:t>
            </a:r>
            <a:r>
              <a:rPr lang="en-US" dirty="0"/>
              <a:t> (</a:t>
            </a:r>
            <a:r>
              <a:rPr lang="en-US" i="1" dirty="0"/>
              <a:t>S</a:t>
            </a:r>
            <a:r>
              <a:rPr lang="en-US" dirty="0"/>
              <a:t>):  </a:t>
            </a:r>
          </a:p>
          <a:p>
            <a:pPr>
              <a:buFont typeface="Monotype Sorts" pitchFamily="2" charset="2"/>
              <a:buNone/>
              <a:tabLst>
                <a:tab pos="1597025" algn="l"/>
                <a:tab pos="2576513" algn="l"/>
              </a:tabLst>
            </a:pPr>
            <a:r>
              <a:rPr lang="en-US" dirty="0"/>
              <a:t>			</a:t>
            </a:r>
            <a:r>
              <a:rPr lang="en-US" b="1" dirty="0"/>
              <a:t>while </a:t>
            </a:r>
            <a:r>
              <a:rPr lang="en-US" b="1" i="1" dirty="0"/>
              <a:t>S</a:t>
            </a:r>
            <a:r>
              <a:rPr lang="en-US" b="1" dirty="0">
                <a:sym typeface="Symbol" pitchFamily="18" charset="2"/>
              </a:rPr>
              <a:t> 0 do </a:t>
            </a:r>
            <a:r>
              <a:rPr lang="en-US" b="1" i="1" dirty="0">
                <a:sym typeface="Symbol" pitchFamily="18" charset="2"/>
              </a:rPr>
              <a:t>no-op</a:t>
            </a:r>
            <a:r>
              <a:rPr lang="en-US" b="1" dirty="0">
                <a:sym typeface="Symbol" pitchFamily="18" charset="2"/>
              </a:rPr>
              <a:t>;</a:t>
            </a:r>
            <a:br>
              <a:rPr lang="en-US" b="1" dirty="0">
                <a:sym typeface="Symbol" pitchFamily="18" charset="2"/>
              </a:rPr>
            </a:br>
            <a:r>
              <a:rPr lang="en-US" b="1" dirty="0">
                <a:sym typeface="Symbol" pitchFamily="18" charset="2"/>
              </a:rPr>
              <a:t>			</a:t>
            </a:r>
            <a:r>
              <a:rPr lang="en-US" b="1" i="1" dirty="0"/>
              <a:t>S</a:t>
            </a:r>
            <a:r>
              <a:rPr lang="en-US" b="1" dirty="0"/>
              <a:t>--;</a:t>
            </a:r>
            <a:r>
              <a:rPr lang="en-US" b="1" dirty="0">
                <a:sym typeface="Symbol" pitchFamily="18" charset="2"/>
              </a:rPr>
              <a:t/>
            </a:r>
            <a:br>
              <a:rPr lang="en-US" b="1" dirty="0">
                <a:sym typeface="Symbol" pitchFamily="18" charset="2"/>
              </a:rPr>
            </a:br>
            <a:endParaRPr lang="en-US" b="1" dirty="0">
              <a:sym typeface="Symbol" pitchFamily="18" charset="2"/>
            </a:endParaRPr>
          </a:p>
          <a:p>
            <a:pPr>
              <a:buFont typeface="Monotype Sorts" pitchFamily="2" charset="2"/>
              <a:buNone/>
              <a:tabLst>
                <a:tab pos="1597025" algn="l"/>
                <a:tab pos="2576513" algn="l"/>
              </a:tabLst>
            </a:pPr>
            <a:r>
              <a:rPr lang="en-US" dirty="0">
                <a:sym typeface="Symbol" pitchFamily="18" charset="2"/>
              </a:rPr>
              <a:t>		</a:t>
            </a:r>
            <a:r>
              <a:rPr lang="en-US" i="1" dirty="0">
                <a:sym typeface="Symbol" pitchFamily="18" charset="2"/>
              </a:rPr>
              <a:t>signal</a:t>
            </a:r>
            <a:r>
              <a:rPr lang="en-US" dirty="0">
                <a:sym typeface="Symbol" pitchFamily="18" charset="2"/>
              </a:rPr>
              <a:t> (</a:t>
            </a:r>
            <a:r>
              <a:rPr lang="en-US" i="1" dirty="0">
                <a:sym typeface="Symbol" pitchFamily="18" charset="2"/>
              </a:rPr>
              <a:t>S</a:t>
            </a:r>
            <a:r>
              <a:rPr lang="en-US" dirty="0">
                <a:sym typeface="Symbol" pitchFamily="18" charset="2"/>
              </a:rPr>
              <a:t>): </a:t>
            </a:r>
          </a:p>
          <a:p>
            <a:pPr>
              <a:buFont typeface="Monotype Sorts" pitchFamily="2" charset="2"/>
              <a:buNone/>
              <a:tabLst>
                <a:tab pos="1597025" algn="l"/>
                <a:tab pos="2576513" algn="l"/>
              </a:tabLst>
            </a:pPr>
            <a:r>
              <a:rPr lang="en-US" dirty="0">
                <a:sym typeface="Symbol" pitchFamily="18" charset="2"/>
              </a:rPr>
              <a:t>			</a:t>
            </a:r>
            <a:r>
              <a:rPr lang="en-US" b="1" i="1" dirty="0">
                <a:sym typeface="Symbol" pitchFamily="18" charset="2"/>
              </a:rPr>
              <a:t>S++;</a:t>
            </a:r>
            <a:endParaRPr lang="en-US" b="1" dirty="0">
              <a:sym typeface="Symbol" pitchFamily="18" charset="2"/>
            </a:endParaRPr>
          </a:p>
        </p:txBody>
      </p:sp>
      <p:sp>
        <p:nvSpPr>
          <p:cNvPr id="6" name="Slide Number Placeholder 5"/>
          <p:cNvSpPr>
            <a:spLocks noGrp="1"/>
          </p:cNvSpPr>
          <p:nvPr>
            <p:ph type="sldNum" sz="quarter" idx="12"/>
          </p:nvPr>
        </p:nvSpPr>
        <p:spPr/>
        <p:txBody>
          <a:bodyPr/>
          <a:lstStyle/>
          <a:p>
            <a:fld id="{00814747-1F0F-44C5-8F66-EBF54D0FE2A1}"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52525" y="171450"/>
            <a:ext cx="7248525" cy="457200"/>
          </a:xfrm>
        </p:spPr>
        <p:txBody>
          <a:bodyPr>
            <a:normAutofit fontScale="90000"/>
          </a:bodyPr>
          <a:lstStyle/>
          <a:p>
            <a:r>
              <a:rPr lang="en-US" sz="2800"/>
              <a:t>Critical Section of </a:t>
            </a:r>
            <a:r>
              <a:rPr lang="en-US" sz="2800" i="1"/>
              <a:t>n</a:t>
            </a:r>
            <a:r>
              <a:rPr lang="en-US" sz="2800"/>
              <a:t> Processes</a:t>
            </a:r>
          </a:p>
        </p:txBody>
      </p:sp>
      <p:sp>
        <p:nvSpPr>
          <p:cNvPr id="58371" name="Rectangle 3"/>
          <p:cNvSpPr>
            <a:spLocks noGrp="1" noChangeArrowheads="1"/>
          </p:cNvSpPr>
          <p:nvPr>
            <p:ph idx="1"/>
          </p:nvPr>
        </p:nvSpPr>
        <p:spPr/>
        <p:txBody>
          <a:bodyPr/>
          <a:lstStyle/>
          <a:p>
            <a:pPr>
              <a:lnSpc>
                <a:spcPct val="90000"/>
              </a:lnSpc>
              <a:tabLst>
                <a:tab pos="2513013" algn="l"/>
                <a:tab pos="2857500" algn="l"/>
                <a:tab pos="3148013" algn="l"/>
              </a:tabLst>
            </a:pPr>
            <a:r>
              <a:rPr lang="en-US" sz="1800"/>
              <a:t>Shared data:</a:t>
            </a:r>
          </a:p>
          <a:p>
            <a:pPr>
              <a:lnSpc>
                <a:spcPct val="90000"/>
              </a:lnSpc>
              <a:buFont typeface="Monotype Sorts" pitchFamily="2" charset="2"/>
              <a:buNone/>
              <a:tabLst>
                <a:tab pos="2513013" algn="l"/>
                <a:tab pos="2857500" algn="l"/>
                <a:tab pos="3148013" algn="l"/>
              </a:tabLst>
            </a:pPr>
            <a:r>
              <a:rPr lang="en-US" sz="1800" b="1"/>
              <a:t>	   semaphore mutex; //</a:t>
            </a:r>
            <a:r>
              <a:rPr lang="en-US" sz="1800"/>
              <a:t>initially </a:t>
            </a:r>
            <a:r>
              <a:rPr lang="en-US" sz="1800" i="1"/>
              <a:t>mutex</a:t>
            </a:r>
            <a:r>
              <a:rPr lang="en-US" sz="1800"/>
              <a:t> = 1</a:t>
            </a:r>
            <a:br>
              <a:rPr lang="en-US" sz="1800"/>
            </a:br>
            <a:endParaRPr lang="en-US" sz="1800"/>
          </a:p>
          <a:p>
            <a:pPr>
              <a:lnSpc>
                <a:spcPct val="90000"/>
              </a:lnSpc>
              <a:tabLst>
                <a:tab pos="2513013" algn="l"/>
                <a:tab pos="2857500" algn="l"/>
                <a:tab pos="3148013" algn="l"/>
              </a:tabLst>
            </a:pPr>
            <a:r>
              <a:rPr lang="en-US" sz="1800"/>
              <a:t>Process </a:t>
            </a:r>
            <a:r>
              <a:rPr lang="en-US" sz="1800" i="1"/>
              <a:t>Pi: </a:t>
            </a:r>
            <a:r>
              <a:rPr lang="en-US" sz="1800"/>
              <a:t/>
            </a:r>
            <a:br>
              <a:rPr lang="en-US" sz="1800"/>
            </a:br>
            <a:r>
              <a:rPr lang="en-US" sz="1800"/>
              <a:t/>
            </a:r>
            <a:br>
              <a:rPr lang="en-US" sz="1800"/>
            </a:br>
            <a:r>
              <a:rPr lang="en-US" sz="1800" b="1"/>
              <a:t>do {</a:t>
            </a:r>
            <a:br>
              <a:rPr lang="en-US" sz="1800" b="1"/>
            </a:br>
            <a:r>
              <a:rPr lang="en-US" sz="1800" b="1"/>
              <a:t>    wait(mutex);</a:t>
            </a:r>
            <a:br>
              <a:rPr lang="en-US" sz="1800" b="1"/>
            </a:br>
            <a:r>
              <a:rPr lang="en-US" sz="1800" b="1"/>
              <a:t>        </a:t>
            </a:r>
            <a:r>
              <a:rPr lang="en-US" sz="1800"/>
              <a:t>critical section</a:t>
            </a:r>
          </a:p>
          <a:p>
            <a:pPr>
              <a:lnSpc>
                <a:spcPct val="90000"/>
              </a:lnSpc>
              <a:buFont typeface="Monotype Sorts" pitchFamily="2" charset="2"/>
              <a:buNone/>
              <a:tabLst>
                <a:tab pos="2513013" algn="l"/>
                <a:tab pos="2857500" algn="l"/>
                <a:tab pos="3148013" algn="l"/>
              </a:tabLst>
            </a:pPr>
            <a:r>
              <a:rPr lang="en-US" sz="1800" b="1"/>
              <a:t> 	    signal(mutex);</a:t>
            </a:r>
            <a:br>
              <a:rPr lang="en-US" sz="1800" b="1"/>
            </a:br>
            <a:r>
              <a:rPr lang="en-US" sz="1800" b="1"/>
              <a:t>       </a:t>
            </a:r>
            <a:r>
              <a:rPr lang="en-US" sz="1800"/>
              <a:t> remainder section</a:t>
            </a:r>
            <a:br>
              <a:rPr lang="en-US" sz="1800"/>
            </a:br>
            <a:r>
              <a:rPr lang="en-US" sz="1800" b="1"/>
              <a:t>} while (1);</a:t>
            </a:r>
          </a:p>
          <a:p>
            <a:pPr>
              <a:lnSpc>
                <a:spcPct val="90000"/>
              </a:lnSpc>
              <a:buFont typeface="Monotype Sorts" pitchFamily="2" charset="2"/>
              <a:buNone/>
              <a:tabLst>
                <a:tab pos="2513013" algn="l"/>
                <a:tab pos="2857500" algn="l"/>
                <a:tab pos="3148013" algn="l"/>
              </a:tabLst>
            </a:pPr>
            <a:r>
              <a:rPr lang="en-US" sz="1800" b="1" i="1" baseline="-25000"/>
              <a:t>	</a:t>
            </a:r>
            <a:r>
              <a:rPr lang="en-US" sz="1800" i="1" baseline="-25000"/>
              <a:t>       </a:t>
            </a:r>
            <a:r>
              <a:rPr lang="en-US" sz="1800" baseline="-25000"/>
              <a:t>   </a:t>
            </a:r>
            <a:r>
              <a:rPr lang="en-US" sz="1800" i="1" baseline="-25000"/>
              <a:t/>
            </a:r>
            <a:br>
              <a:rPr lang="en-US" sz="1800" i="1" baseline="-25000"/>
            </a:br>
            <a:r>
              <a:rPr lang="en-US" sz="1800" i="1" baseline="-25000"/>
              <a:t/>
            </a:r>
            <a:br>
              <a:rPr lang="en-US" sz="1800" i="1" baseline="-25000"/>
            </a:br>
            <a:endParaRPr lang="en-US" sz="1800" baseline="-25000"/>
          </a:p>
          <a:p>
            <a:pPr>
              <a:lnSpc>
                <a:spcPct val="90000"/>
              </a:lnSpc>
              <a:buFont typeface="Monotype Sorts" pitchFamily="2" charset="2"/>
              <a:buNone/>
              <a:tabLst>
                <a:tab pos="2513013" algn="l"/>
                <a:tab pos="2857500" algn="l"/>
                <a:tab pos="3148013" algn="l"/>
              </a:tabLst>
            </a:pPr>
            <a:r>
              <a:rPr lang="en-US" sz="1800"/>
              <a:t>	</a:t>
            </a:r>
          </a:p>
        </p:txBody>
      </p:sp>
      <p:sp>
        <p:nvSpPr>
          <p:cNvPr id="6" name="Slide Number Placeholder 5"/>
          <p:cNvSpPr>
            <a:spLocks noGrp="1"/>
          </p:cNvSpPr>
          <p:nvPr>
            <p:ph type="sldNum" sz="quarter" idx="12"/>
          </p:nvPr>
        </p:nvSpPr>
        <p:spPr/>
        <p:txBody>
          <a:bodyPr/>
          <a:lstStyle/>
          <a:p>
            <a:fld id="{00814747-1F0F-44C5-8F66-EBF54D0FE2A1}"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Semaphore Implementation</a:t>
            </a:r>
          </a:p>
        </p:txBody>
      </p:sp>
      <p:sp>
        <p:nvSpPr>
          <p:cNvPr id="59395" name="Rectangle 3"/>
          <p:cNvSpPr>
            <a:spLocks noGrp="1" noChangeArrowheads="1"/>
          </p:cNvSpPr>
          <p:nvPr>
            <p:ph idx="1"/>
          </p:nvPr>
        </p:nvSpPr>
        <p:spPr/>
        <p:txBody>
          <a:bodyPr>
            <a:normAutofit fontScale="92500" lnSpcReduction="10000"/>
          </a:bodyPr>
          <a:lstStyle/>
          <a:p>
            <a:pPr defTabSz="455613">
              <a:tabLst>
                <a:tab pos="1370013" algn="l"/>
                <a:tab pos="3311525" algn="l"/>
                <a:tab pos="3602038" algn="l"/>
              </a:tabLst>
            </a:pPr>
            <a:r>
              <a:rPr lang="en-US"/>
              <a:t>Define a semaphore as a record</a:t>
            </a:r>
          </a:p>
          <a:p>
            <a:pPr defTabSz="455613">
              <a:buFont typeface="Monotype Sorts" pitchFamily="2" charset="2"/>
              <a:buNone/>
              <a:tabLst>
                <a:tab pos="1370013" algn="l"/>
                <a:tab pos="3311525" algn="l"/>
                <a:tab pos="3602038" algn="l"/>
              </a:tabLst>
            </a:pPr>
            <a:r>
              <a:rPr lang="en-US"/>
              <a:t>		</a:t>
            </a:r>
            <a:r>
              <a:rPr lang="en-US" b="1"/>
              <a:t>typedef struct {</a:t>
            </a:r>
          </a:p>
          <a:p>
            <a:pPr defTabSz="455613">
              <a:buFont typeface="Monotype Sorts" pitchFamily="2" charset="2"/>
              <a:buNone/>
              <a:tabLst>
                <a:tab pos="1370013" algn="l"/>
                <a:tab pos="3311525" algn="l"/>
                <a:tab pos="3602038" algn="l"/>
              </a:tabLst>
            </a:pPr>
            <a:r>
              <a:rPr lang="en-US" b="1"/>
              <a:t>		   int value;</a:t>
            </a:r>
            <a:br>
              <a:rPr lang="en-US" b="1"/>
            </a:br>
            <a:r>
              <a:rPr lang="en-US" b="1"/>
              <a:t>	   struct process *L;</a:t>
            </a:r>
            <a:br>
              <a:rPr lang="en-US" b="1"/>
            </a:br>
            <a:r>
              <a:rPr lang="en-US" b="1"/>
              <a:t>	} semaphore;</a:t>
            </a:r>
            <a:br>
              <a:rPr lang="en-US" b="1"/>
            </a:br>
            <a:endParaRPr lang="en-US"/>
          </a:p>
          <a:p>
            <a:pPr defTabSz="455613">
              <a:tabLst>
                <a:tab pos="1370013" algn="l"/>
                <a:tab pos="3311525" algn="l"/>
                <a:tab pos="3602038" algn="l"/>
              </a:tabLst>
            </a:pPr>
            <a:r>
              <a:rPr lang="en-US"/>
              <a:t>Assume two simple operations:</a:t>
            </a:r>
          </a:p>
          <a:p>
            <a:pPr lvl="1" defTabSz="455613">
              <a:tabLst>
                <a:tab pos="1370013" algn="l"/>
                <a:tab pos="3311525" algn="l"/>
                <a:tab pos="3602038" algn="l"/>
              </a:tabLst>
            </a:pPr>
            <a:r>
              <a:rPr lang="en-US" b="1"/>
              <a:t>block</a:t>
            </a:r>
            <a:r>
              <a:rPr lang="en-US"/>
              <a:t> suspends the process that invokes it.</a:t>
            </a:r>
          </a:p>
          <a:p>
            <a:pPr lvl="1" defTabSz="455613">
              <a:tabLst>
                <a:tab pos="1370013" algn="l"/>
                <a:tab pos="3311525" algn="l"/>
                <a:tab pos="3602038" algn="l"/>
              </a:tabLst>
            </a:pPr>
            <a:r>
              <a:rPr lang="en-US" b="1"/>
              <a:t>wakeup(</a:t>
            </a:r>
            <a:r>
              <a:rPr lang="en-US" b="1" i="1"/>
              <a:t>P</a:t>
            </a:r>
            <a:r>
              <a:rPr lang="en-US" b="1"/>
              <a:t>)</a:t>
            </a:r>
            <a:r>
              <a:rPr lang="en-US"/>
              <a:t> resumes the execution of a blocked process </a:t>
            </a:r>
            <a:r>
              <a:rPr lang="en-US" b="1"/>
              <a:t>P</a:t>
            </a:r>
            <a:r>
              <a:rPr lang="en-US"/>
              <a:t>.</a:t>
            </a:r>
          </a:p>
        </p:txBody>
      </p:sp>
      <p:sp>
        <p:nvSpPr>
          <p:cNvPr id="6" name="Slide Number Placeholder 5"/>
          <p:cNvSpPr>
            <a:spLocks noGrp="1"/>
          </p:cNvSpPr>
          <p:nvPr>
            <p:ph type="sldNum" sz="quarter" idx="12"/>
          </p:nvPr>
        </p:nvSpPr>
        <p:spPr/>
        <p:txBody>
          <a:bodyPr/>
          <a:lstStyle/>
          <a:p>
            <a:fld id="{00814747-1F0F-44C5-8F66-EBF54D0FE2A1}"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Implementation</a:t>
            </a:r>
          </a:p>
        </p:txBody>
      </p:sp>
      <p:sp>
        <p:nvSpPr>
          <p:cNvPr id="60419" name="Rectangle 3"/>
          <p:cNvSpPr>
            <a:spLocks noGrp="1" noChangeArrowheads="1"/>
          </p:cNvSpPr>
          <p:nvPr>
            <p:ph idx="1"/>
          </p:nvPr>
        </p:nvSpPr>
        <p:spPr>
          <a:xfrm>
            <a:off x="990600" y="1295400"/>
            <a:ext cx="7029450" cy="4114800"/>
          </a:xfrm>
        </p:spPr>
        <p:txBody>
          <a:bodyPr/>
          <a:lstStyle/>
          <a:p>
            <a:pPr>
              <a:lnSpc>
                <a:spcPct val="90000"/>
              </a:lnSpc>
              <a:tabLst>
                <a:tab pos="915988" algn="l"/>
                <a:tab pos="2005013" algn="l"/>
                <a:tab pos="2232025" algn="l"/>
                <a:tab pos="2803525" algn="l"/>
                <a:tab pos="3201988" algn="l"/>
              </a:tabLst>
            </a:pPr>
            <a:r>
              <a:rPr lang="en-US" sz="1800"/>
              <a:t>Semaphore operations now defined as </a:t>
            </a:r>
          </a:p>
          <a:p>
            <a:pPr>
              <a:lnSpc>
                <a:spcPct val="90000"/>
              </a:lnSpc>
              <a:buFont typeface="Monotype Sorts" pitchFamily="2" charset="2"/>
              <a:buNone/>
              <a:tabLst>
                <a:tab pos="915988" algn="l"/>
                <a:tab pos="2005013" algn="l"/>
                <a:tab pos="2232025" algn="l"/>
                <a:tab pos="2803525" algn="l"/>
                <a:tab pos="3201988" algn="l"/>
              </a:tabLst>
            </a:pPr>
            <a:r>
              <a:rPr lang="en-US" sz="1800"/>
              <a:t>		</a:t>
            </a:r>
            <a:r>
              <a:rPr lang="en-US" sz="1800" i="1"/>
              <a:t>wait</a:t>
            </a:r>
            <a:r>
              <a:rPr lang="en-US" sz="1800"/>
              <a:t>(</a:t>
            </a:r>
            <a:r>
              <a:rPr lang="en-US" sz="1800" i="1"/>
              <a:t>S</a:t>
            </a:r>
            <a:r>
              <a:rPr lang="en-US" sz="1800"/>
              <a:t>):	</a:t>
            </a:r>
            <a:br>
              <a:rPr lang="en-US" sz="1800"/>
            </a:br>
            <a:r>
              <a:rPr lang="en-US" sz="1800"/>
              <a:t>		</a:t>
            </a:r>
            <a:r>
              <a:rPr lang="en-US" sz="1800" b="1"/>
              <a:t>S.value--;</a:t>
            </a:r>
            <a:endParaRPr lang="en-US" sz="1800" b="1">
              <a:sym typeface="Symbol" pitchFamily="18" charset="2"/>
            </a:endParaRPr>
          </a:p>
          <a:p>
            <a:pPr>
              <a:lnSpc>
                <a:spcPct val="90000"/>
              </a:lnSpc>
              <a:buFont typeface="Monotype Sorts" pitchFamily="2" charset="2"/>
              <a:buNone/>
              <a:tabLst>
                <a:tab pos="915988" algn="l"/>
                <a:tab pos="2005013" algn="l"/>
                <a:tab pos="2232025" algn="l"/>
                <a:tab pos="2803525" algn="l"/>
                <a:tab pos="3201988" algn="l"/>
              </a:tabLst>
            </a:pPr>
            <a:r>
              <a:rPr lang="en-US" sz="1800" b="1">
                <a:sym typeface="Symbol" pitchFamily="18" charset="2"/>
              </a:rPr>
              <a:t>			if (S.value &lt; 0) { </a:t>
            </a:r>
          </a:p>
          <a:p>
            <a:pPr>
              <a:lnSpc>
                <a:spcPct val="90000"/>
              </a:lnSpc>
              <a:buFont typeface="Monotype Sorts" pitchFamily="2" charset="2"/>
              <a:buNone/>
              <a:tabLst>
                <a:tab pos="915988" algn="l"/>
                <a:tab pos="2005013" algn="l"/>
                <a:tab pos="2232025" algn="l"/>
                <a:tab pos="2803525" algn="l"/>
                <a:tab pos="3201988" algn="l"/>
              </a:tabLst>
            </a:pPr>
            <a:r>
              <a:rPr lang="en-US" sz="1800" b="1">
                <a:sym typeface="Symbol" pitchFamily="18" charset="2"/>
              </a:rPr>
              <a:t>						</a:t>
            </a:r>
            <a:r>
              <a:rPr lang="en-US" sz="1800">
                <a:sym typeface="Symbol" pitchFamily="18" charset="2"/>
              </a:rPr>
              <a:t>add this process to</a:t>
            </a:r>
            <a:r>
              <a:rPr lang="en-US" sz="1800" b="1">
                <a:sym typeface="Symbol" pitchFamily="18" charset="2"/>
              </a:rPr>
              <a:t> S.L;</a:t>
            </a:r>
            <a:br>
              <a:rPr lang="en-US" sz="1800" b="1">
                <a:sym typeface="Symbol" pitchFamily="18" charset="2"/>
              </a:rPr>
            </a:br>
            <a:r>
              <a:rPr lang="en-US" sz="1800" b="1">
                <a:sym typeface="Symbol" pitchFamily="18" charset="2"/>
              </a:rPr>
              <a:t>					block;</a:t>
            </a:r>
          </a:p>
          <a:p>
            <a:pPr>
              <a:lnSpc>
                <a:spcPct val="90000"/>
              </a:lnSpc>
              <a:buFont typeface="Monotype Sorts" pitchFamily="2" charset="2"/>
              <a:buNone/>
              <a:tabLst>
                <a:tab pos="915988" algn="l"/>
                <a:tab pos="2005013" algn="l"/>
                <a:tab pos="2232025" algn="l"/>
                <a:tab pos="2803525" algn="l"/>
                <a:tab pos="3201988" algn="l"/>
              </a:tabLst>
            </a:pPr>
            <a:r>
              <a:rPr lang="en-US" sz="1800" b="1">
                <a:sym typeface="Symbol" pitchFamily="18" charset="2"/>
              </a:rPr>
              <a:t>			}</a:t>
            </a:r>
            <a:r>
              <a:rPr lang="en-US" sz="1800">
                <a:sym typeface="Symbol" pitchFamily="18" charset="2"/>
              </a:rPr>
              <a:t/>
            </a:r>
            <a:br>
              <a:rPr lang="en-US" sz="1800">
                <a:sym typeface="Symbol" pitchFamily="18" charset="2"/>
              </a:rPr>
            </a:br>
            <a:endParaRPr lang="en-US" sz="1800">
              <a:sym typeface="Symbol" pitchFamily="18" charset="2"/>
            </a:endParaRPr>
          </a:p>
          <a:p>
            <a:pPr>
              <a:lnSpc>
                <a:spcPct val="90000"/>
              </a:lnSpc>
              <a:buFont typeface="Monotype Sorts" pitchFamily="2" charset="2"/>
              <a:buNone/>
              <a:tabLst>
                <a:tab pos="915988" algn="l"/>
                <a:tab pos="2005013" algn="l"/>
                <a:tab pos="2232025" algn="l"/>
                <a:tab pos="2803525" algn="l"/>
                <a:tab pos="3201988" algn="l"/>
              </a:tabLst>
            </a:pPr>
            <a:r>
              <a:rPr lang="en-US" sz="1800">
                <a:sym typeface="Symbol" pitchFamily="18" charset="2"/>
              </a:rPr>
              <a:t>		</a:t>
            </a:r>
            <a:r>
              <a:rPr lang="en-US" sz="1800" i="1">
                <a:sym typeface="Symbol" pitchFamily="18" charset="2"/>
              </a:rPr>
              <a:t>signal</a:t>
            </a:r>
            <a:r>
              <a:rPr lang="en-US" sz="1800">
                <a:sym typeface="Symbol" pitchFamily="18" charset="2"/>
              </a:rPr>
              <a:t>(</a:t>
            </a:r>
            <a:r>
              <a:rPr lang="en-US" sz="1800" i="1">
                <a:sym typeface="Symbol" pitchFamily="18" charset="2"/>
              </a:rPr>
              <a:t>S</a:t>
            </a:r>
            <a:r>
              <a:rPr lang="en-US" sz="1800">
                <a:sym typeface="Symbol" pitchFamily="18" charset="2"/>
              </a:rPr>
              <a:t>): </a:t>
            </a:r>
            <a:br>
              <a:rPr lang="en-US" sz="1800">
                <a:sym typeface="Symbol" pitchFamily="18" charset="2"/>
              </a:rPr>
            </a:br>
            <a:r>
              <a:rPr lang="en-US" sz="1800">
                <a:sym typeface="Symbol" pitchFamily="18" charset="2"/>
              </a:rPr>
              <a:t>		</a:t>
            </a:r>
            <a:r>
              <a:rPr lang="en-US" sz="1800" b="1">
                <a:sym typeface="Symbol" pitchFamily="18" charset="2"/>
              </a:rPr>
              <a:t>S.value++;</a:t>
            </a:r>
          </a:p>
          <a:p>
            <a:pPr>
              <a:lnSpc>
                <a:spcPct val="90000"/>
              </a:lnSpc>
              <a:buFont typeface="Monotype Sorts" pitchFamily="2" charset="2"/>
              <a:buNone/>
              <a:tabLst>
                <a:tab pos="915988" algn="l"/>
                <a:tab pos="2005013" algn="l"/>
                <a:tab pos="2232025" algn="l"/>
                <a:tab pos="2803525" algn="l"/>
                <a:tab pos="3201988" algn="l"/>
              </a:tabLst>
            </a:pPr>
            <a:r>
              <a:rPr lang="en-US" sz="1800" b="1">
                <a:sym typeface="Symbol" pitchFamily="18" charset="2"/>
              </a:rPr>
              <a:t>			if (S.value &lt;= 0) {</a:t>
            </a:r>
          </a:p>
          <a:p>
            <a:pPr>
              <a:lnSpc>
                <a:spcPct val="90000"/>
              </a:lnSpc>
              <a:buFont typeface="Monotype Sorts" pitchFamily="2" charset="2"/>
              <a:buNone/>
              <a:tabLst>
                <a:tab pos="915988" algn="l"/>
                <a:tab pos="2005013" algn="l"/>
                <a:tab pos="2232025" algn="l"/>
                <a:tab pos="2803525" algn="l"/>
                <a:tab pos="3201988" algn="l"/>
              </a:tabLst>
            </a:pPr>
            <a:r>
              <a:rPr lang="en-US" sz="1800" b="1">
                <a:sym typeface="Symbol" pitchFamily="18" charset="2"/>
              </a:rPr>
              <a:t>						</a:t>
            </a:r>
            <a:r>
              <a:rPr lang="en-US" sz="1800">
                <a:sym typeface="Symbol" pitchFamily="18" charset="2"/>
              </a:rPr>
              <a:t>remove a process</a:t>
            </a:r>
            <a:r>
              <a:rPr lang="en-US" sz="1800" b="1">
                <a:sym typeface="Symbol" pitchFamily="18" charset="2"/>
              </a:rPr>
              <a:t> P </a:t>
            </a:r>
            <a:r>
              <a:rPr lang="en-US" sz="1800">
                <a:sym typeface="Symbol" pitchFamily="18" charset="2"/>
              </a:rPr>
              <a:t>from</a:t>
            </a:r>
            <a:r>
              <a:rPr lang="en-US" sz="1800" b="1">
                <a:sym typeface="Symbol" pitchFamily="18" charset="2"/>
              </a:rPr>
              <a:t> S.L;</a:t>
            </a:r>
            <a:br>
              <a:rPr lang="en-US" sz="1800" b="1">
                <a:sym typeface="Symbol" pitchFamily="18" charset="2"/>
              </a:rPr>
            </a:br>
            <a:r>
              <a:rPr lang="en-US" sz="1800" b="1">
                <a:sym typeface="Symbol" pitchFamily="18" charset="2"/>
              </a:rPr>
              <a:t>					wakeup(P);</a:t>
            </a:r>
          </a:p>
          <a:p>
            <a:pPr>
              <a:lnSpc>
                <a:spcPct val="90000"/>
              </a:lnSpc>
              <a:buFont typeface="Monotype Sorts" pitchFamily="2" charset="2"/>
              <a:buNone/>
              <a:tabLst>
                <a:tab pos="915988" algn="l"/>
                <a:tab pos="2005013" algn="l"/>
                <a:tab pos="2232025" algn="l"/>
                <a:tab pos="2803525" algn="l"/>
                <a:tab pos="3201988" algn="l"/>
              </a:tabLst>
            </a:pPr>
            <a:r>
              <a:rPr lang="en-US" sz="1800" b="1">
                <a:sym typeface="Symbol" pitchFamily="18" charset="2"/>
              </a:rPr>
              <a:t>			}</a:t>
            </a:r>
          </a:p>
        </p:txBody>
      </p:sp>
      <p:sp>
        <p:nvSpPr>
          <p:cNvPr id="6" name="Slide Number Placeholder 5"/>
          <p:cNvSpPr>
            <a:spLocks noGrp="1"/>
          </p:cNvSpPr>
          <p:nvPr>
            <p:ph type="sldNum" sz="quarter" idx="12"/>
          </p:nvPr>
        </p:nvSpPr>
        <p:spPr/>
        <p:txBody>
          <a:bodyPr/>
          <a:lstStyle/>
          <a:p>
            <a:fld id="{00814747-1F0F-44C5-8F66-EBF54D0FE2A1}"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90600" y="114300"/>
            <a:ext cx="8153400" cy="457200"/>
          </a:xfrm>
        </p:spPr>
        <p:txBody>
          <a:bodyPr>
            <a:normAutofit fontScale="90000"/>
          </a:bodyPr>
          <a:lstStyle/>
          <a:p>
            <a:r>
              <a:rPr lang="en-US" sz="2800"/>
              <a:t>Semaphore as a General Synchronization Tool</a:t>
            </a:r>
          </a:p>
        </p:txBody>
      </p:sp>
      <p:sp>
        <p:nvSpPr>
          <p:cNvPr id="61443" name="Rectangle 3"/>
          <p:cNvSpPr>
            <a:spLocks noGrp="1" noChangeArrowheads="1"/>
          </p:cNvSpPr>
          <p:nvPr>
            <p:ph idx="1"/>
          </p:nvPr>
        </p:nvSpPr>
        <p:spPr/>
        <p:txBody>
          <a:bodyPr/>
          <a:lstStyle/>
          <a:p>
            <a:pPr>
              <a:tabLst>
                <a:tab pos="2005013" algn="ctr"/>
                <a:tab pos="4518025" algn="ctr"/>
              </a:tabLst>
            </a:pPr>
            <a:r>
              <a:rPr lang="en-US"/>
              <a:t>Execute </a:t>
            </a:r>
            <a:r>
              <a:rPr lang="en-US" i="1"/>
              <a:t>B</a:t>
            </a:r>
            <a:r>
              <a:rPr lang="en-US"/>
              <a:t> in </a:t>
            </a:r>
            <a:r>
              <a:rPr lang="en-US" i="1"/>
              <a:t>P</a:t>
            </a:r>
            <a:r>
              <a:rPr lang="en-US" baseline="-25000"/>
              <a:t>j</a:t>
            </a:r>
            <a:r>
              <a:rPr lang="en-US"/>
              <a:t> only after </a:t>
            </a:r>
            <a:r>
              <a:rPr lang="en-US" i="1"/>
              <a:t>A</a:t>
            </a:r>
            <a:r>
              <a:rPr lang="en-US"/>
              <a:t> executed in </a:t>
            </a:r>
            <a:r>
              <a:rPr lang="en-US" i="1"/>
              <a:t>P</a:t>
            </a:r>
            <a:r>
              <a:rPr lang="en-US" i="1" baseline="-25000"/>
              <a:t>i</a:t>
            </a:r>
            <a:endParaRPr lang="en-US" i="1"/>
          </a:p>
          <a:p>
            <a:pPr>
              <a:tabLst>
                <a:tab pos="2005013" algn="ctr"/>
                <a:tab pos="4518025" algn="ctr"/>
              </a:tabLst>
            </a:pPr>
            <a:r>
              <a:rPr lang="en-US"/>
              <a:t>Use semaphore </a:t>
            </a:r>
            <a:r>
              <a:rPr lang="en-US" i="1"/>
              <a:t>flag</a:t>
            </a:r>
            <a:r>
              <a:rPr lang="en-US"/>
              <a:t> initialized to 0</a:t>
            </a:r>
          </a:p>
          <a:p>
            <a:pPr>
              <a:tabLst>
                <a:tab pos="2005013" algn="ctr"/>
                <a:tab pos="4518025" algn="ctr"/>
              </a:tabLst>
            </a:pPr>
            <a:r>
              <a:rPr lang="en-US"/>
              <a:t>Code:</a:t>
            </a:r>
          </a:p>
          <a:p>
            <a:pPr>
              <a:buFont typeface="Monotype Sorts" pitchFamily="2" charset="2"/>
              <a:buNone/>
              <a:tabLst>
                <a:tab pos="2005013" algn="ctr"/>
                <a:tab pos="4518025" algn="ctr"/>
              </a:tabLst>
            </a:pPr>
            <a:r>
              <a:rPr lang="en-US" i="1"/>
              <a:t>		P</a:t>
            </a:r>
            <a:r>
              <a:rPr lang="en-US" i="1" baseline="-25000"/>
              <a:t>i</a:t>
            </a:r>
            <a:r>
              <a:rPr lang="en-US" i="1"/>
              <a:t>	P</a:t>
            </a:r>
            <a:r>
              <a:rPr lang="en-US" i="1" baseline="-25000"/>
              <a:t>j</a:t>
            </a:r>
            <a:endParaRPr lang="en-US" i="1"/>
          </a:p>
          <a:p>
            <a:pPr>
              <a:buFont typeface="Monotype Sorts" pitchFamily="2" charset="2"/>
              <a:buNone/>
              <a:tabLst>
                <a:tab pos="2005013" algn="ctr"/>
                <a:tab pos="4518025" algn="ctr"/>
              </a:tabLst>
            </a:pPr>
            <a:r>
              <a:rPr lang="en-US"/>
              <a:t>		 </a:t>
            </a:r>
            <a:r>
              <a:rPr lang="en-US">
                <a:sym typeface="MT Extra" pitchFamily="18" charset="2"/>
              </a:rPr>
              <a:t></a:t>
            </a:r>
            <a:r>
              <a:rPr lang="en-US"/>
              <a:t> </a:t>
            </a:r>
            <a:r>
              <a:rPr lang="en-US">
                <a:sym typeface="MT Extra" pitchFamily="18" charset="2"/>
              </a:rPr>
              <a:t>	 </a:t>
            </a:r>
          </a:p>
          <a:p>
            <a:pPr>
              <a:buFont typeface="Monotype Sorts" pitchFamily="2" charset="2"/>
              <a:buNone/>
              <a:tabLst>
                <a:tab pos="2005013" algn="ctr"/>
                <a:tab pos="4518025" algn="ctr"/>
              </a:tabLst>
            </a:pPr>
            <a:r>
              <a:rPr lang="en-US">
                <a:sym typeface="MT Extra" pitchFamily="18" charset="2"/>
              </a:rPr>
              <a:t>		</a:t>
            </a:r>
            <a:r>
              <a:rPr lang="en-US" i="1">
                <a:sym typeface="MT Extra" pitchFamily="18" charset="2"/>
              </a:rPr>
              <a:t>A</a:t>
            </a:r>
            <a:r>
              <a:rPr lang="en-US">
                <a:sym typeface="MT Extra" pitchFamily="18" charset="2"/>
              </a:rPr>
              <a:t>	</a:t>
            </a:r>
            <a:r>
              <a:rPr lang="en-US" i="1">
                <a:sym typeface="MT Extra" pitchFamily="18" charset="2"/>
              </a:rPr>
              <a:t>wait</a:t>
            </a:r>
            <a:r>
              <a:rPr lang="en-US">
                <a:sym typeface="MT Extra" pitchFamily="18" charset="2"/>
              </a:rPr>
              <a:t>(</a:t>
            </a:r>
            <a:r>
              <a:rPr lang="en-US" i="1">
                <a:sym typeface="MT Extra" pitchFamily="18" charset="2"/>
              </a:rPr>
              <a:t>flag</a:t>
            </a:r>
            <a:r>
              <a:rPr lang="en-US">
                <a:sym typeface="MT Extra" pitchFamily="18" charset="2"/>
              </a:rPr>
              <a:t>)</a:t>
            </a:r>
          </a:p>
          <a:p>
            <a:pPr>
              <a:buFont typeface="Monotype Sorts" pitchFamily="2" charset="2"/>
              <a:buNone/>
              <a:tabLst>
                <a:tab pos="2005013" algn="ctr"/>
                <a:tab pos="4518025" algn="ctr"/>
              </a:tabLst>
            </a:pPr>
            <a:r>
              <a:rPr lang="en-US">
                <a:sym typeface="MT Extra" pitchFamily="18" charset="2"/>
              </a:rPr>
              <a:t>		</a:t>
            </a:r>
            <a:r>
              <a:rPr lang="en-US" i="1">
                <a:sym typeface="MT Extra" pitchFamily="18" charset="2"/>
              </a:rPr>
              <a:t>signal</a:t>
            </a:r>
            <a:r>
              <a:rPr lang="en-US">
                <a:sym typeface="MT Extra" pitchFamily="18" charset="2"/>
              </a:rPr>
              <a:t>(</a:t>
            </a:r>
            <a:r>
              <a:rPr lang="en-US" i="1">
                <a:sym typeface="MT Extra" pitchFamily="18" charset="2"/>
              </a:rPr>
              <a:t>flag</a:t>
            </a:r>
            <a:r>
              <a:rPr lang="en-US">
                <a:sym typeface="MT Extra" pitchFamily="18" charset="2"/>
              </a:rPr>
              <a:t>)	</a:t>
            </a:r>
            <a:r>
              <a:rPr lang="en-US" i="1">
                <a:sym typeface="MT Extra" pitchFamily="18" charset="2"/>
              </a:rPr>
              <a:t>B</a:t>
            </a:r>
            <a:endParaRPr lang="en-US">
              <a:sym typeface="MT Extra" pitchFamily="18" charset="2"/>
            </a:endParaRPr>
          </a:p>
        </p:txBody>
      </p:sp>
      <p:sp>
        <p:nvSpPr>
          <p:cNvPr id="6" name="Slide Number Placeholder 5"/>
          <p:cNvSpPr>
            <a:spLocks noGrp="1"/>
          </p:cNvSpPr>
          <p:nvPr>
            <p:ph type="sldNum" sz="quarter" idx="12"/>
          </p:nvPr>
        </p:nvSpPr>
        <p:spPr/>
        <p:txBody>
          <a:bodyPr/>
          <a:lstStyle/>
          <a:p>
            <a:fld id="{00814747-1F0F-44C5-8F66-EBF54D0FE2A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1.Background</a:t>
            </a:r>
            <a:endParaRPr lang="en-US" dirty="0"/>
          </a:p>
        </p:txBody>
      </p:sp>
      <p:sp>
        <p:nvSpPr>
          <p:cNvPr id="31747" name="Rectangle 3"/>
          <p:cNvSpPr>
            <a:spLocks noGrp="1" noChangeArrowheads="1"/>
          </p:cNvSpPr>
          <p:nvPr>
            <p:ph idx="1"/>
          </p:nvPr>
        </p:nvSpPr>
        <p:spPr/>
        <p:txBody>
          <a:bodyPr>
            <a:normAutofit fontScale="85000" lnSpcReduction="10000"/>
          </a:bodyPr>
          <a:lstStyle/>
          <a:p>
            <a:r>
              <a:rPr lang="en-US"/>
              <a:t>Concurrent access to shared data may result in data inconsistency.</a:t>
            </a:r>
          </a:p>
          <a:p>
            <a:r>
              <a:rPr lang="en-US"/>
              <a:t>Maintaining data consistency requires mechanisms to ensure the orderly execution of cooperating processes.</a:t>
            </a:r>
          </a:p>
          <a:p>
            <a:r>
              <a:rPr lang="en-US"/>
              <a:t>Shared-memory solution to bounded-butter problem (Chapter 4) allows at most </a:t>
            </a:r>
            <a:r>
              <a:rPr lang="en-US" i="1"/>
              <a:t>n </a:t>
            </a:r>
            <a:r>
              <a:rPr lang="en-US"/>
              <a:t>– 1 items in buffer at the same time.  A solution, where all </a:t>
            </a:r>
            <a:r>
              <a:rPr lang="en-US" i="1"/>
              <a:t>N </a:t>
            </a:r>
            <a:r>
              <a:rPr lang="en-US"/>
              <a:t>buffers are used is not simple.</a:t>
            </a:r>
          </a:p>
          <a:p>
            <a:pPr lvl="1"/>
            <a:r>
              <a:rPr lang="en-US"/>
              <a:t>Suppose that we modify the producer-consumer code by adding a variable </a:t>
            </a:r>
            <a:r>
              <a:rPr lang="en-US" i="1"/>
              <a:t>counter</a:t>
            </a:r>
            <a:r>
              <a:rPr lang="en-US"/>
              <a:t>, initialized to 0 and incremented each time a new item is added to the buffer</a:t>
            </a:r>
          </a:p>
        </p:txBody>
      </p:sp>
      <p:sp>
        <p:nvSpPr>
          <p:cNvPr id="6" name="Slide Number Placeholder 5"/>
          <p:cNvSpPr>
            <a:spLocks noGrp="1"/>
          </p:cNvSpPr>
          <p:nvPr>
            <p:ph type="sldNum" sz="quarter" idx="12"/>
          </p:nvPr>
        </p:nvSpPr>
        <p:spPr/>
        <p:txBody>
          <a:bodyPr/>
          <a:lstStyle/>
          <a:p>
            <a:fld id="{00814747-1F0F-44C5-8F66-EBF54D0FE2A1}"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Deadlock and Starvation</a:t>
            </a:r>
          </a:p>
        </p:txBody>
      </p:sp>
      <p:sp>
        <p:nvSpPr>
          <p:cNvPr id="62467" name="Rectangle 3"/>
          <p:cNvSpPr>
            <a:spLocks noGrp="1" noChangeArrowheads="1"/>
          </p:cNvSpPr>
          <p:nvPr>
            <p:ph idx="1"/>
          </p:nvPr>
        </p:nvSpPr>
        <p:spPr/>
        <p:txBody>
          <a:bodyPr/>
          <a:lstStyle/>
          <a:p>
            <a:pPr>
              <a:tabLst>
                <a:tab pos="1887538" algn="ctr"/>
                <a:tab pos="4572000" algn="ctr"/>
              </a:tabLst>
            </a:pPr>
            <a:r>
              <a:rPr lang="en-US" sz="1800" b="1"/>
              <a:t>Deadlock</a:t>
            </a:r>
            <a:r>
              <a:rPr lang="en-US" sz="1800"/>
              <a:t> – two or more processes are waiting indefinitely for an event that can be caused by only one of the waiting processes.</a:t>
            </a:r>
          </a:p>
          <a:p>
            <a:pPr>
              <a:tabLst>
                <a:tab pos="1887538" algn="ctr"/>
                <a:tab pos="4572000" algn="ctr"/>
              </a:tabLst>
            </a:pPr>
            <a:r>
              <a:rPr lang="en-US" sz="1800"/>
              <a:t>Let </a:t>
            </a:r>
            <a:r>
              <a:rPr lang="en-US" sz="1800" i="1"/>
              <a:t>S</a:t>
            </a:r>
            <a:r>
              <a:rPr lang="en-US" sz="1800"/>
              <a:t> and </a:t>
            </a:r>
            <a:r>
              <a:rPr lang="en-US" sz="1800" i="1"/>
              <a:t>Q</a:t>
            </a:r>
            <a:r>
              <a:rPr lang="en-US" sz="1800"/>
              <a:t> be two semaphores initialized to 1</a:t>
            </a:r>
          </a:p>
          <a:p>
            <a:pPr>
              <a:buFont typeface="Monotype Sorts" pitchFamily="2" charset="2"/>
              <a:buNone/>
              <a:tabLst>
                <a:tab pos="1887538" algn="ctr"/>
                <a:tab pos="4572000" algn="ctr"/>
              </a:tabLst>
            </a:pPr>
            <a:r>
              <a:rPr lang="en-US" sz="1800"/>
              <a:t>		</a:t>
            </a:r>
            <a:r>
              <a:rPr lang="en-US" sz="1800" i="1"/>
              <a:t>P</a:t>
            </a:r>
            <a:r>
              <a:rPr lang="en-US" sz="1800" i="1" baseline="-25000"/>
              <a:t>0</a:t>
            </a:r>
            <a:r>
              <a:rPr lang="en-US" sz="1800"/>
              <a:t>	</a:t>
            </a:r>
            <a:r>
              <a:rPr lang="en-US" sz="1800" i="1"/>
              <a:t>P</a:t>
            </a:r>
            <a:r>
              <a:rPr lang="en-US" sz="1800" i="1" baseline="-25000"/>
              <a:t>1</a:t>
            </a:r>
            <a:endParaRPr lang="en-US" sz="1800" i="1"/>
          </a:p>
          <a:p>
            <a:pPr>
              <a:buFont typeface="Monotype Sorts" pitchFamily="2" charset="2"/>
              <a:buNone/>
              <a:tabLst>
                <a:tab pos="1887538" algn="ctr"/>
                <a:tab pos="4572000" algn="ctr"/>
              </a:tabLst>
            </a:pPr>
            <a:r>
              <a:rPr lang="en-US" sz="1800"/>
              <a:t>		</a:t>
            </a:r>
            <a:r>
              <a:rPr lang="en-US" sz="1800" i="1"/>
              <a:t>wait</a:t>
            </a:r>
            <a:r>
              <a:rPr lang="en-US" sz="1800"/>
              <a:t>(</a:t>
            </a:r>
            <a:r>
              <a:rPr lang="en-US" sz="1800" i="1"/>
              <a:t>S</a:t>
            </a:r>
            <a:r>
              <a:rPr lang="en-US" sz="1800"/>
              <a:t>);	</a:t>
            </a:r>
            <a:r>
              <a:rPr lang="en-US" sz="1800" i="1"/>
              <a:t>wait</a:t>
            </a:r>
            <a:r>
              <a:rPr lang="en-US" sz="1800"/>
              <a:t>(</a:t>
            </a:r>
            <a:r>
              <a:rPr lang="en-US" sz="1800" i="1"/>
              <a:t>Q</a:t>
            </a:r>
            <a:r>
              <a:rPr lang="en-US" sz="1800"/>
              <a:t>);</a:t>
            </a:r>
          </a:p>
          <a:p>
            <a:pPr>
              <a:buFont typeface="Monotype Sorts" pitchFamily="2" charset="2"/>
              <a:buNone/>
              <a:tabLst>
                <a:tab pos="1887538" algn="ctr"/>
                <a:tab pos="4572000" algn="ctr"/>
              </a:tabLst>
            </a:pPr>
            <a:r>
              <a:rPr lang="en-US" sz="1800"/>
              <a:t>		</a:t>
            </a:r>
            <a:r>
              <a:rPr lang="en-US" sz="1800" i="1"/>
              <a:t>wait</a:t>
            </a:r>
            <a:r>
              <a:rPr lang="en-US" sz="1800"/>
              <a:t>(</a:t>
            </a:r>
            <a:r>
              <a:rPr lang="en-US" sz="1800" i="1"/>
              <a:t>Q</a:t>
            </a:r>
            <a:r>
              <a:rPr lang="en-US" sz="1800"/>
              <a:t>);	</a:t>
            </a:r>
            <a:r>
              <a:rPr lang="en-US" sz="1800" i="1"/>
              <a:t>wait</a:t>
            </a:r>
            <a:r>
              <a:rPr lang="en-US" sz="1800"/>
              <a:t>(</a:t>
            </a:r>
            <a:r>
              <a:rPr lang="en-US" sz="1800" i="1"/>
              <a:t>S</a:t>
            </a:r>
            <a:r>
              <a:rPr lang="en-US" sz="1800"/>
              <a:t>);</a:t>
            </a:r>
          </a:p>
          <a:p>
            <a:pPr>
              <a:buFont typeface="Monotype Sorts" pitchFamily="2" charset="2"/>
              <a:buNone/>
              <a:tabLst>
                <a:tab pos="1887538" algn="ctr"/>
                <a:tab pos="4572000" algn="ctr"/>
              </a:tabLst>
            </a:pPr>
            <a:r>
              <a:rPr lang="en-US" sz="1800"/>
              <a:t>		 </a:t>
            </a:r>
            <a:r>
              <a:rPr lang="en-US" sz="1800">
                <a:sym typeface="MT Extra" pitchFamily="18" charset="2"/>
              </a:rPr>
              <a:t>	 </a:t>
            </a:r>
          </a:p>
          <a:p>
            <a:pPr>
              <a:buFont typeface="Monotype Sorts" pitchFamily="2" charset="2"/>
              <a:buNone/>
              <a:tabLst>
                <a:tab pos="1887538" algn="ctr"/>
                <a:tab pos="4572000" algn="ctr"/>
              </a:tabLst>
            </a:pPr>
            <a:r>
              <a:rPr lang="en-US" sz="1800">
                <a:sym typeface="MT Extra" pitchFamily="18" charset="2"/>
              </a:rPr>
              <a:t>		</a:t>
            </a:r>
            <a:r>
              <a:rPr lang="en-US" sz="1800" i="1">
                <a:sym typeface="MT Extra" pitchFamily="18" charset="2"/>
              </a:rPr>
              <a:t>signal</a:t>
            </a:r>
            <a:r>
              <a:rPr lang="en-US" sz="1800">
                <a:sym typeface="MT Extra" pitchFamily="18" charset="2"/>
              </a:rPr>
              <a:t>(</a:t>
            </a:r>
            <a:r>
              <a:rPr lang="en-US" sz="1800" i="1">
                <a:sym typeface="MT Extra" pitchFamily="18" charset="2"/>
              </a:rPr>
              <a:t>S</a:t>
            </a:r>
            <a:r>
              <a:rPr lang="en-US" sz="1800">
                <a:sym typeface="MT Extra" pitchFamily="18" charset="2"/>
              </a:rPr>
              <a:t>);	</a:t>
            </a:r>
            <a:r>
              <a:rPr lang="en-US" sz="1800" i="1">
                <a:sym typeface="MT Extra" pitchFamily="18" charset="2"/>
              </a:rPr>
              <a:t>signal</a:t>
            </a:r>
            <a:r>
              <a:rPr lang="en-US" sz="1800">
                <a:sym typeface="MT Extra" pitchFamily="18" charset="2"/>
              </a:rPr>
              <a:t>(</a:t>
            </a:r>
            <a:r>
              <a:rPr lang="en-US" sz="1800" i="1">
                <a:sym typeface="MT Extra" pitchFamily="18" charset="2"/>
              </a:rPr>
              <a:t>Q</a:t>
            </a:r>
            <a:r>
              <a:rPr lang="en-US" sz="1800">
                <a:sym typeface="MT Extra" pitchFamily="18" charset="2"/>
              </a:rPr>
              <a:t>);</a:t>
            </a:r>
          </a:p>
          <a:p>
            <a:pPr>
              <a:buFont typeface="Monotype Sorts" pitchFamily="2" charset="2"/>
              <a:buNone/>
              <a:tabLst>
                <a:tab pos="1887538" algn="ctr"/>
                <a:tab pos="4572000" algn="ctr"/>
              </a:tabLst>
            </a:pPr>
            <a:r>
              <a:rPr lang="en-US" sz="1800">
                <a:sym typeface="MT Extra" pitchFamily="18" charset="2"/>
              </a:rPr>
              <a:t>		</a:t>
            </a:r>
            <a:r>
              <a:rPr lang="en-US" sz="1800" i="1">
                <a:sym typeface="MT Extra" pitchFamily="18" charset="2"/>
              </a:rPr>
              <a:t>signal</a:t>
            </a:r>
            <a:r>
              <a:rPr lang="en-US" sz="1800">
                <a:sym typeface="MT Extra" pitchFamily="18" charset="2"/>
              </a:rPr>
              <a:t>(</a:t>
            </a:r>
            <a:r>
              <a:rPr lang="en-US" sz="1800" i="1">
                <a:sym typeface="MT Extra" pitchFamily="18" charset="2"/>
              </a:rPr>
              <a:t>Q</a:t>
            </a:r>
            <a:r>
              <a:rPr lang="en-US" sz="1800">
                <a:sym typeface="MT Extra" pitchFamily="18" charset="2"/>
              </a:rPr>
              <a:t>)	</a:t>
            </a:r>
            <a:r>
              <a:rPr lang="en-US" sz="1800" i="1">
                <a:sym typeface="MT Extra" pitchFamily="18" charset="2"/>
              </a:rPr>
              <a:t>signal</a:t>
            </a:r>
            <a:r>
              <a:rPr lang="en-US" sz="1800">
                <a:sym typeface="MT Extra" pitchFamily="18" charset="2"/>
              </a:rPr>
              <a:t>(</a:t>
            </a:r>
            <a:r>
              <a:rPr lang="en-US" sz="1800" i="1">
                <a:sym typeface="MT Extra" pitchFamily="18" charset="2"/>
              </a:rPr>
              <a:t>S</a:t>
            </a:r>
            <a:r>
              <a:rPr lang="en-US" sz="1800">
                <a:sym typeface="MT Extra" pitchFamily="18" charset="2"/>
              </a:rPr>
              <a:t>);</a:t>
            </a:r>
          </a:p>
          <a:p>
            <a:pPr>
              <a:tabLst>
                <a:tab pos="1887538" algn="ctr"/>
                <a:tab pos="4572000" algn="ctr"/>
              </a:tabLst>
            </a:pPr>
            <a:r>
              <a:rPr lang="en-US" sz="1800" b="1">
                <a:sym typeface="MT Extra" pitchFamily="18" charset="2"/>
              </a:rPr>
              <a:t>Starvation</a:t>
            </a:r>
            <a:r>
              <a:rPr lang="en-US" sz="1800">
                <a:sym typeface="MT Extra" pitchFamily="18" charset="2"/>
              </a:rPr>
              <a:t> </a:t>
            </a:r>
            <a:r>
              <a:rPr lang="en-US" sz="1800"/>
              <a:t> – indefinite blocking.  A process may never be removed from the semaphore queue in which it is suspended.</a:t>
            </a:r>
          </a:p>
        </p:txBody>
      </p:sp>
      <p:sp>
        <p:nvSpPr>
          <p:cNvPr id="6" name="Slide Number Placeholder 5"/>
          <p:cNvSpPr>
            <a:spLocks noGrp="1"/>
          </p:cNvSpPr>
          <p:nvPr>
            <p:ph type="sldNum" sz="quarter" idx="12"/>
          </p:nvPr>
        </p:nvSpPr>
        <p:spPr/>
        <p:txBody>
          <a:bodyPr/>
          <a:lstStyle/>
          <a:p>
            <a:fld id="{00814747-1F0F-44C5-8F66-EBF54D0FE2A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Two Types of Semaphores</a:t>
            </a:r>
          </a:p>
        </p:txBody>
      </p:sp>
      <p:sp>
        <p:nvSpPr>
          <p:cNvPr id="65539" name="Rectangle 3"/>
          <p:cNvSpPr>
            <a:spLocks noGrp="1" noChangeArrowheads="1"/>
          </p:cNvSpPr>
          <p:nvPr>
            <p:ph idx="1"/>
          </p:nvPr>
        </p:nvSpPr>
        <p:spPr>
          <a:xfrm>
            <a:off x="1409700" y="1323975"/>
            <a:ext cx="6648450" cy="4114800"/>
          </a:xfrm>
        </p:spPr>
        <p:txBody>
          <a:bodyPr>
            <a:normAutofit lnSpcReduction="10000"/>
          </a:bodyPr>
          <a:lstStyle/>
          <a:p>
            <a:r>
              <a:rPr lang="en-US" i="1"/>
              <a:t>Counting</a:t>
            </a:r>
            <a:r>
              <a:rPr lang="en-US"/>
              <a:t> semaphore – integer value can range over an unrestricted domain.</a:t>
            </a:r>
          </a:p>
          <a:p>
            <a:r>
              <a:rPr lang="en-US" i="1"/>
              <a:t>Binary</a:t>
            </a:r>
            <a:r>
              <a:rPr lang="en-US"/>
              <a:t> semaphore – integer value can range only between 0 and 1; can be simpler to implement.</a:t>
            </a:r>
          </a:p>
          <a:p>
            <a:r>
              <a:rPr lang="en-US"/>
              <a:t>Can implement a counting semaphore </a:t>
            </a:r>
            <a:r>
              <a:rPr lang="en-US" i="1"/>
              <a:t>S</a:t>
            </a:r>
            <a:r>
              <a:rPr lang="en-US"/>
              <a:t> as a binary semaphore.</a:t>
            </a:r>
          </a:p>
        </p:txBody>
      </p:sp>
      <p:sp>
        <p:nvSpPr>
          <p:cNvPr id="6" name="Slide Number Placeholder 5"/>
          <p:cNvSpPr>
            <a:spLocks noGrp="1"/>
          </p:cNvSpPr>
          <p:nvPr>
            <p:ph type="sldNum" sz="quarter" idx="12"/>
          </p:nvPr>
        </p:nvSpPr>
        <p:spPr/>
        <p:txBody>
          <a:bodyPr/>
          <a:lstStyle/>
          <a:p>
            <a:fld id="{00814747-1F0F-44C5-8F66-EBF54D0FE2A1}"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90600" y="165100"/>
            <a:ext cx="8439150" cy="457200"/>
          </a:xfrm>
        </p:spPr>
        <p:txBody>
          <a:bodyPr>
            <a:normAutofit fontScale="90000"/>
          </a:bodyPr>
          <a:lstStyle/>
          <a:p>
            <a:r>
              <a:rPr lang="en-US"/>
              <a:t>Implementing </a:t>
            </a:r>
            <a:r>
              <a:rPr lang="en-US" b="0" i="1"/>
              <a:t>S</a:t>
            </a:r>
            <a:r>
              <a:rPr lang="en-US"/>
              <a:t> as a Binary Semaphore</a:t>
            </a:r>
          </a:p>
        </p:txBody>
      </p:sp>
      <p:sp>
        <p:nvSpPr>
          <p:cNvPr id="63491" name="Rectangle 3"/>
          <p:cNvSpPr>
            <a:spLocks noGrp="1" noChangeArrowheads="1"/>
          </p:cNvSpPr>
          <p:nvPr>
            <p:ph idx="1"/>
          </p:nvPr>
        </p:nvSpPr>
        <p:spPr/>
        <p:txBody>
          <a:bodyPr/>
          <a:lstStyle/>
          <a:p>
            <a:pPr>
              <a:tabLst>
                <a:tab pos="2576513" algn="l"/>
                <a:tab pos="3030538" algn="l"/>
              </a:tabLst>
            </a:pPr>
            <a:r>
              <a:rPr lang="en-US"/>
              <a:t>Data structures:</a:t>
            </a:r>
          </a:p>
          <a:p>
            <a:pPr>
              <a:spcBef>
                <a:spcPct val="15000"/>
              </a:spcBef>
              <a:buFont typeface="Monotype Sorts" pitchFamily="2" charset="2"/>
              <a:buNone/>
              <a:tabLst>
                <a:tab pos="2576513" algn="l"/>
                <a:tab pos="3030538" algn="l"/>
              </a:tabLst>
            </a:pPr>
            <a:r>
              <a:rPr lang="en-US" b="1"/>
              <a:t>		binary-semaphore S1, S2;</a:t>
            </a:r>
          </a:p>
          <a:p>
            <a:pPr>
              <a:spcBef>
                <a:spcPct val="15000"/>
              </a:spcBef>
              <a:buFont typeface="Monotype Sorts" pitchFamily="2" charset="2"/>
              <a:buNone/>
              <a:tabLst>
                <a:tab pos="2576513" algn="l"/>
                <a:tab pos="3030538" algn="l"/>
              </a:tabLst>
            </a:pPr>
            <a:r>
              <a:rPr lang="en-US" b="1"/>
              <a:t>		int C:  </a:t>
            </a:r>
          </a:p>
          <a:p>
            <a:pPr>
              <a:spcBef>
                <a:spcPct val="15000"/>
              </a:spcBef>
              <a:tabLst>
                <a:tab pos="2576513" algn="l"/>
                <a:tab pos="3030538" algn="l"/>
              </a:tabLst>
            </a:pPr>
            <a:r>
              <a:rPr lang="en-US"/>
              <a:t>Initialization:</a:t>
            </a:r>
          </a:p>
          <a:p>
            <a:pPr>
              <a:spcBef>
                <a:spcPct val="15000"/>
              </a:spcBef>
              <a:buFont typeface="Monotype Sorts" pitchFamily="2" charset="2"/>
              <a:buNone/>
              <a:tabLst>
                <a:tab pos="2576513" algn="l"/>
                <a:tab pos="3030538" algn="l"/>
              </a:tabLst>
            </a:pPr>
            <a:r>
              <a:rPr lang="en-US"/>
              <a:t>		</a:t>
            </a:r>
            <a:r>
              <a:rPr lang="en-US" b="1"/>
              <a:t>S1 = 1</a:t>
            </a:r>
          </a:p>
          <a:p>
            <a:pPr>
              <a:spcBef>
                <a:spcPct val="15000"/>
              </a:spcBef>
              <a:buFont typeface="Monotype Sorts" pitchFamily="2" charset="2"/>
              <a:buNone/>
              <a:tabLst>
                <a:tab pos="2576513" algn="l"/>
                <a:tab pos="3030538" algn="l"/>
              </a:tabLst>
            </a:pPr>
            <a:r>
              <a:rPr lang="en-US" b="1"/>
              <a:t>		S2 = 0</a:t>
            </a:r>
          </a:p>
          <a:p>
            <a:pPr>
              <a:spcBef>
                <a:spcPct val="15000"/>
              </a:spcBef>
              <a:buFont typeface="Monotype Sorts" pitchFamily="2" charset="2"/>
              <a:buNone/>
              <a:tabLst>
                <a:tab pos="2576513" algn="l"/>
                <a:tab pos="3030538" algn="l"/>
              </a:tabLst>
            </a:pPr>
            <a:r>
              <a:rPr lang="en-US" b="1"/>
              <a:t>		C = </a:t>
            </a:r>
            <a:r>
              <a:rPr lang="en-US"/>
              <a:t>initial value of semaphore</a:t>
            </a:r>
            <a:r>
              <a:rPr lang="en-US" b="1"/>
              <a:t> S</a:t>
            </a:r>
          </a:p>
        </p:txBody>
      </p:sp>
      <p:sp>
        <p:nvSpPr>
          <p:cNvPr id="6" name="Slide Number Placeholder 5"/>
          <p:cNvSpPr>
            <a:spLocks noGrp="1"/>
          </p:cNvSpPr>
          <p:nvPr>
            <p:ph type="sldNum" sz="quarter" idx="12"/>
          </p:nvPr>
        </p:nvSpPr>
        <p:spPr/>
        <p:txBody>
          <a:bodyPr/>
          <a:lstStyle/>
          <a:p>
            <a:fld id="{00814747-1F0F-44C5-8F66-EBF54D0FE2A1}"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Implementing </a:t>
            </a:r>
            <a:r>
              <a:rPr lang="en-US" b="0" i="1"/>
              <a:t>S</a:t>
            </a:r>
            <a:endParaRPr lang="en-US"/>
          </a:p>
        </p:txBody>
      </p:sp>
      <p:sp>
        <p:nvSpPr>
          <p:cNvPr id="66563" name="Rectangle 3"/>
          <p:cNvSpPr>
            <a:spLocks noGrp="1" noChangeArrowheads="1"/>
          </p:cNvSpPr>
          <p:nvPr>
            <p:ph idx="1"/>
          </p:nvPr>
        </p:nvSpPr>
        <p:spPr>
          <a:xfrm>
            <a:off x="1143000" y="1538721"/>
            <a:ext cx="7029450" cy="4114800"/>
          </a:xfrm>
        </p:spPr>
        <p:txBody>
          <a:bodyPr>
            <a:normAutofit lnSpcReduction="10000"/>
          </a:bodyPr>
          <a:lstStyle/>
          <a:p>
            <a:pPr>
              <a:lnSpc>
                <a:spcPct val="90000"/>
              </a:lnSpc>
              <a:spcBef>
                <a:spcPct val="15000"/>
              </a:spcBef>
              <a:tabLst>
                <a:tab pos="2403475" algn="l"/>
                <a:tab pos="2974975" algn="l"/>
                <a:tab pos="3546475" algn="l"/>
              </a:tabLst>
            </a:pPr>
            <a:r>
              <a:rPr lang="en-US" sz="1800" i="1" dirty="0"/>
              <a:t>wait</a:t>
            </a:r>
            <a:r>
              <a:rPr lang="en-US" sz="1800" dirty="0"/>
              <a:t> operation</a:t>
            </a:r>
          </a:p>
          <a:p>
            <a:pPr>
              <a:lnSpc>
                <a:spcPct val="90000"/>
              </a:lnSpc>
              <a:spcBef>
                <a:spcPct val="15000"/>
              </a:spcBef>
              <a:buFont typeface="Monotype Sorts" pitchFamily="2" charset="2"/>
              <a:buNone/>
              <a:tabLst>
                <a:tab pos="2403475" algn="l"/>
                <a:tab pos="2974975" algn="l"/>
                <a:tab pos="3546475" algn="l"/>
              </a:tabLst>
            </a:pPr>
            <a:r>
              <a:rPr lang="en-US" sz="1800" dirty="0"/>
              <a:t>		</a:t>
            </a:r>
            <a:r>
              <a:rPr lang="en-US" sz="1800" b="1" dirty="0"/>
              <a:t>wait(S1);</a:t>
            </a:r>
          </a:p>
          <a:p>
            <a:pPr>
              <a:lnSpc>
                <a:spcPct val="90000"/>
              </a:lnSpc>
              <a:spcBef>
                <a:spcPct val="15000"/>
              </a:spcBef>
              <a:buFont typeface="Monotype Sorts" pitchFamily="2" charset="2"/>
              <a:buNone/>
              <a:tabLst>
                <a:tab pos="2403475" algn="l"/>
                <a:tab pos="2974975" algn="l"/>
                <a:tab pos="3546475" algn="l"/>
              </a:tabLst>
            </a:pPr>
            <a:r>
              <a:rPr lang="en-US" sz="1800" b="1" dirty="0"/>
              <a:t>		C--;</a:t>
            </a:r>
          </a:p>
          <a:p>
            <a:pPr>
              <a:lnSpc>
                <a:spcPct val="90000"/>
              </a:lnSpc>
              <a:spcBef>
                <a:spcPct val="15000"/>
              </a:spcBef>
              <a:buFont typeface="Monotype Sorts" pitchFamily="2" charset="2"/>
              <a:buNone/>
              <a:tabLst>
                <a:tab pos="2403475" algn="l"/>
                <a:tab pos="2974975" algn="l"/>
                <a:tab pos="3546475" algn="l"/>
              </a:tabLst>
            </a:pPr>
            <a:r>
              <a:rPr lang="en-US" sz="1800" b="1" dirty="0"/>
              <a:t>		if (C &lt; 0) {</a:t>
            </a:r>
          </a:p>
          <a:p>
            <a:pPr>
              <a:lnSpc>
                <a:spcPct val="90000"/>
              </a:lnSpc>
              <a:spcBef>
                <a:spcPct val="15000"/>
              </a:spcBef>
              <a:buFont typeface="Monotype Sorts" pitchFamily="2" charset="2"/>
              <a:buNone/>
              <a:tabLst>
                <a:tab pos="2403475" algn="l"/>
                <a:tab pos="2974975" algn="l"/>
                <a:tab pos="3546475" algn="l"/>
              </a:tabLst>
            </a:pPr>
            <a:r>
              <a:rPr lang="en-US" sz="1800" b="1" dirty="0"/>
              <a:t>				signal(S1);</a:t>
            </a:r>
          </a:p>
          <a:p>
            <a:pPr>
              <a:lnSpc>
                <a:spcPct val="90000"/>
              </a:lnSpc>
              <a:spcBef>
                <a:spcPct val="15000"/>
              </a:spcBef>
              <a:buFont typeface="Monotype Sorts" pitchFamily="2" charset="2"/>
              <a:buNone/>
              <a:tabLst>
                <a:tab pos="2403475" algn="l"/>
                <a:tab pos="2974975" algn="l"/>
                <a:tab pos="3546475" algn="l"/>
              </a:tabLst>
            </a:pPr>
            <a:r>
              <a:rPr lang="en-US" sz="1800" b="1" dirty="0"/>
              <a:t>				wait(S2);</a:t>
            </a:r>
          </a:p>
          <a:p>
            <a:pPr>
              <a:lnSpc>
                <a:spcPct val="90000"/>
              </a:lnSpc>
              <a:spcBef>
                <a:spcPct val="15000"/>
              </a:spcBef>
              <a:buFont typeface="Monotype Sorts" pitchFamily="2" charset="2"/>
              <a:buNone/>
              <a:tabLst>
                <a:tab pos="2403475" algn="l"/>
                <a:tab pos="2974975" algn="l"/>
                <a:tab pos="3546475" algn="l"/>
              </a:tabLst>
            </a:pPr>
            <a:r>
              <a:rPr lang="en-US" sz="1800" b="1" dirty="0"/>
              <a:t>		}</a:t>
            </a:r>
          </a:p>
          <a:p>
            <a:pPr>
              <a:lnSpc>
                <a:spcPct val="90000"/>
              </a:lnSpc>
              <a:spcBef>
                <a:spcPct val="15000"/>
              </a:spcBef>
              <a:buFont typeface="Monotype Sorts" pitchFamily="2" charset="2"/>
              <a:buNone/>
              <a:tabLst>
                <a:tab pos="2403475" algn="l"/>
                <a:tab pos="2974975" algn="l"/>
                <a:tab pos="3546475" algn="l"/>
              </a:tabLst>
            </a:pPr>
            <a:r>
              <a:rPr lang="en-US" sz="1800" b="1" dirty="0"/>
              <a:t>		signal(S1);</a:t>
            </a:r>
          </a:p>
          <a:p>
            <a:pPr>
              <a:lnSpc>
                <a:spcPct val="90000"/>
              </a:lnSpc>
              <a:spcBef>
                <a:spcPct val="15000"/>
              </a:spcBef>
              <a:buFont typeface="Monotype Sorts" pitchFamily="2" charset="2"/>
              <a:buNone/>
              <a:tabLst>
                <a:tab pos="2403475" algn="l"/>
                <a:tab pos="2974975" algn="l"/>
                <a:tab pos="3546475" algn="l"/>
              </a:tabLst>
            </a:pPr>
            <a:r>
              <a:rPr lang="en-US" sz="1800" dirty="0"/>
              <a:t>		</a:t>
            </a:r>
          </a:p>
          <a:p>
            <a:pPr>
              <a:lnSpc>
                <a:spcPct val="90000"/>
              </a:lnSpc>
              <a:spcBef>
                <a:spcPct val="15000"/>
              </a:spcBef>
              <a:tabLst>
                <a:tab pos="2403475" algn="l"/>
                <a:tab pos="2974975" algn="l"/>
                <a:tab pos="3546475" algn="l"/>
              </a:tabLst>
            </a:pPr>
            <a:r>
              <a:rPr lang="en-US" sz="1800" i="1" dirty="0"/>
              <a:t>signal</a:t>
            </a:r>
            <a:r>
              <a:rPr lang="en-US" sz="1800" dirty="0"/>
              <a:t> operation</a:t>
            </a:r>
          </a:p>
          <a:p>
            <a:pPr lvl="1">
              <a:lnSpc>
                <a:spcPct val="90000"/>
              </a:lnSpc>
              <a:spcBef>
                <a:spcPct val="15000"/>
              </a:spcBef>
              <a:buFont typeface="Monotype Sorts" pitchFamily="2" charset="2"/>
              <a:buNone/>
              <a:tabLst>
                <a:tab pos="2403475" algn="l"/>
                <a:tab pos="2974975" algn="l"/>
                <a:tab pos="3546475" algn="l"/>
              </a:tabLst>
            </a:pPr>
            <a:r>
              <a:rPr lang="en-US" sz="1600" dirty="0"/>
              <a:t>		</a:t>
            </a:r>
            <a:r>
              <a:rPr lang="en-US" sz="1600" b="1" dirty="0"/>
              <a:t>wait(S1);</a:t>
            </a:r>
          </a:p>
          <a:p>
            <a:pPr lvl="1">
              <a:lnSpc>
                <a:spcPct val="90000"/>
              </a:lnSpc>
              <a:spcBef>
                <a:spcPct val="15000"/>
              </a:spcBef>
              <a:buFont typeface="Monotype Sorts" pitchFamily="2" charset="2"/>
              <a:buNone/>
              <a:tabLst>
                <a:tab pos="2403475" algn="l"/>
                <a:tab pos="2974975" algn="l"/>
                <a:tab pos="3546475" algn="l"/>
              </a:tabLst>
            </a:pPr>
            <a:r>
              <a:rPr lang="en-US" sz="1600" b="1" dirty="0"/>
              <a:t>		C ++;</a:t>
            </a:r>
          </a:p>
          <a:p>
            <a:pPr lvl="1">
              <a:lnSpc>
                <a:spcPct val="90000"/>
              </a:lnSpc>
              <a:spcBef>
                <a:spcPct val="15000"/>
              </a:spcBef>
              <a:buFont typeface="Monotype Sorts" pitchFamily="2" charset="2"/>
              <a:buNone/>
              <a:tabLst>
                <a:tab pos="2403475" algn="l"/>
                <a:tab pos="2974975" algn="l"/>
                <a:tab pos="3546475" algn="l"/>
              </a:tabLst>
            </a:pPr>
            <a:r>
              <a:rPr lang="en-US" sz="1600" b="1" dirty="0"/>
              <a:t>		if (C &lt;=</a:t>
            </a:r>
            <a:r>
              <a:rPr lang="en-US" sz="1600" b="1" dirty="0">
                <a:sym typeface="Symbol" pitchFamily="18" charset="2"/>
              </a:rPr>
              <a:t> 0)</a:t>
            </a:r>
          </a:p>
          <a:p>
            <a:pPr lvl="1">
              <a:lnSpc>
                <a:spcPct val="90000"/>
              </a:lnSpc>
              <a:spcBef>
                <a:spcPct val="15000"/>
              </a:spcBef>
              <a:buFont typeface="Monotype Sorts" pitchFamily="2" charset="2"/>
              <a:buNone/>
              <a:tabLst>
                <a:tab pos="2403475" algn="l"/>
                <a:tab pos="2974975" algn="l"/>
                <a:tab pos="3546475" algn="l"/>
              </a:tabLst>
            </a:pPr>
            <a:r>
              <a:rPr lang="en-US" sz="1600" b="1" dirty="0">
                <a:sym typeface="Symbol" pitchFamily="18" charset="2"/>
              </a:rPr>
              <a:t>			signal(S2);</a:t>
            </a:r>
          </a:p>
          <a:p>
            <a:pPr lvl="1">
              <a:lnSpc>
                <a:spcPct val="90000"/>
              </a:lnSpc>
              <a:spcBef>
                <a:spcPct val="15000"/>
              </a:spcBef>
              <a:buFont typeface="Monotype Sorts" pitchFamily="2" charset="2"/>
              <a:buNone/>
              <a:tabLst>
                <a:tab pos="2403475" algn="l"/>
                <a:tab pos="2974975" algn="l"/>
                <a:tab pos="3546475" algn="l"/>
              </a:tabLst>
            </a:pPr>
            <a:r>
              <a:rPr lang="en-US" sz="1600" b="1" dirty="0">
                <a:sym typeface="Symbol" pitchFamily="18" charset="2"/>
              </a:rPr>
              <a:t>		else</a:t>
            </a:r>
          </a:p>
          <a:p>
            <a:pPr lvl="1">
              <a:lnSpc>
                <a:spcPct val="90000"/>
              </a:lnSpc>
              <a:spcBef>
                <a:spcPct val="15000"/>
              </a:spcBef>
              <a:buFont typeface="Monotype Sorts" pitchFamily="2" charset="2"/>
              <a:buNone/>
              <a:tabLst>
                <a:tab pos="2403475" algn="l"/>
                <a:tab pos="2974975" algn="l"/>
                <a:tab pos="3546475" algn="l"/>
              </a:tabLst>
            </a:pPr>
            <a:r>
              <a:rPr lang="en-US" sz="1600" b="1" dirty="0">
                <a:sym typeface="Symbol" pitchFamily="18" charset="2"/>
              </a:rPr>
              <a:t>			signal(S1);</a:t>
            </a:r>
            <a:endParaRPr lang="en-US" sz="1600" b="1" dirty="0"/>
          </a:p>
        </p:txBody>
      </p:sp>
      <p:sp>
        <p:nvSpPr>
          <p:cNvPr id="6" name="Slide Number Placeholder 5"/>
          <p:cNvSpPr>
            <a:spLocks noGrp="1"/>
          </p:cNvSpPr>
          <p:nvPr>
            <p:ph type="sldNum" sz="quarter" idx="12"/>
          </p:nvPr>
        </p:nvSpPr>
        <p:spPr/>
        <p:txBody>
          <a:bodyPr/>
          <a:lstStyle/>
          <a:p>
            <a:fld id="{00814747-1F0F-44C5-8F66-EBF54D0FE2A1}"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14425" y="416791"/>
            <a:ext cx="7772400" cy="844550"/>
          </a:xfrm>
        </p:spPr>
        <p:txBody>
          <a:bodyPr>
            <a:normAutofit/>
          </a:bodyPr>
          <a:lstStyle/>
          <a:p>
            <a:pPr algn="l"/>
            <a:r>
              <a:rPr lang="en-US" sz="3600" b="1" dirty="0" smtClean="0"/>
              <a:t>5.Classical </a:t>
            </a:r>
            <a:r>
              <a:rPr lang="en-US" sz="3600" b="1" dirty="0"/>
              <a:t>Problems of Synchronization</a:t>
            </a:r>
          </a:p>
        </p:txBody>
      </p:sp>
      <p:sp>
        <p:nvSpPr>
          <p:cNvPr id="67587" name="Rectangle 3"/>
          <p:cNvSpPr>
            <a:spLocks noGrp="1" noChangeArrowheads="1"/>
          </p:cNvSpPr>
          <p:nvPr>
            <p:ph idx="1"/>
          </p:nvPr>
        </p:nvSpPr>
        <p:spPr/>
        <p:txBody>
          <a:bodyPr/>
          <a:lstStyle/>
          <a:p>
            <a:r>
              <a:rPr lang="en-US"/>
              <a:t>Bounded-Buffer Problem</a:t>
            </a:r>
            <a:br>
              <a:rPr lang="en-US"/>
            </a:br>
            <a:endParaRPr lang="en-US"/>
          </a:p>
          <a:p>
            <a:r>
              <a:rPr lang="en-US"/>
              <a:t>Readers and Writers Problem</a:t>
            </a:r>
            <a:br>
              <a:rPr lang="en-US"/>
            </a:br>
            <a:endParaRPr lang="en-US"/>
          </a:p>
          <a:p>
            <a:r>
              <a:rPr lang="en-US"/>
              <a:t>Dining-Philosophers Problem</a:t>
            </a:r>
          </a:p>
        </p:txBody>
      </p:sp>
      <p:sp>
        <p:nvSpPr>
          <p:cNvPr id="6" name="Slide Number Placeholder 5"/>
          <p:cNvSpPr>
            <a:spLocks noGrp="1"/>
          </p:cNvSpPr>
          <p:nvPr>
            <p:ph type="sldNum" sz="quarter" idx="12"/>
          </p:nvPr>
        </p:nvSpPr>
        <p:spPr/>
        <p:txBody>
          <a:bodyPr/>
          <a:lstStyle/>
          <a:p>
            <a:fld id="{00814747-1F0F-44C5-8F66-EBF54D0FE2A1}"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Bounded-Buffer Problem</a:t>
            </a:r>
          </a:p>
        </p:txBody>
      </p:sp>
      <p:sp>
        <p:nvSpPr>
          <p:cNvPr id="68611" name="Rectangle 3"/>
          <p:cNvSpPr>
            <a:spLocks noGrp="1" noChangeArrowheads="1"/>
          </p:cNvSpPr>
          <p:nvPr>
            <p:ph idx="1"/>
          </p:nvPr>
        </p:nvSpPr>
        <p:spPr/>
        <p:txBody>
          <a:bodyPr/>
          <a:lstStyle/>
          <a:p>
            <a:pPr>
              <a:tabLst>
                <a:tab pos="2058988" algn="l"/>
                <a:tab pos="2459038" algn="l"/>
              </a:tabLst>
            </a:pPr>
            <a:r>
              <a:rPr lang="en-US"/>
              <a:t>Shared data</a:t>
            </a:r>
            <a:br>
              <a:rPr lang="en-US"/>
            </a:br>
            <a:r>
              <a:rPr lang="en-US"/>
              <a:t/>
            </a:r>
            <a:br>
              <a:rPr lang="en-US"/>
            </a:br>
            <a:r>
              <a:rPr lang="en-US" b="1"/>
              <a:t>semaphore full, empty, mutex;</a:t>
            </a:r>
            <a:br>
              <a:rPr lang="en-US" b="1"/>
            </a:br>
            <a:r>
              <a:rPr lang="en-US"/>
              <a:t/>
            </a:r>
            <a:br>
              <a:rPr lang="en-US"/>
            </a:br>
            <a:r>
              <a:rPr lang="en-US"/>
              <a:t>Initially:</a:t>
            </a:r>
            <a:br>
              <a:rPr lang="en-US"/>
            </a:br>
            <a:r>
              <a:rPr lang="en-US"/>
              <a:t/>
            </a:r>
            <a:br>
              <a:rPr lang="en-US"/>
            </a:br>
            <a:r>
              <a:rPr lang="en-US" b="1"/>
              <a:t>full = 0, empty = n, mutex = 1</a:t>
            </a:r>
          </a:p>
        </p:txBody>
      </p:sp>
      <p:sp>
        <p:nvSpPr>
          <p:cNvPr id="6" name="Slide Number Placeholder 5"/>
          <p:cNvSpPr>
            <a:spLocks noGrp="1"/>
          </p:cNvSpPr>
          <p:nvPr>
            <p:ph type="sldNum" sz="quarter" idx="12"/>
          </p:nvPr>
        </p:nvSpPr>
        <p:spPr/>
        <p:txBody>
          <a:bodyPr/>
          <a:lstStyle/>
          <a:p>
            <a:fld id="{00814747-1F0F-44C5-8F66-EBF54D0FE2A1}"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z="2800"/>
              <a:t>Bounded-Buffer Problem Producer Process</a:t>
            </a:r>
          </a:p>
        </p:txBody>
      </p:sp>
      <p:sp>
        <p:nvSpPr>
          <p:cNvPr id="69635" name="Rectangle 3"/>
          <p:cNvSpPr>
            <a:spLocks noGrp="1" noChangeArrowheads="1"/>
          </p:cNvSpPr>
          <p:nvPr>
            <p:ph idx="1"/>
          </p:nvPr>
        </p:nvSpPr>
        <p:spPr/>
        <p:txBody>
          <a:bodyPr/>
          <a:lstStyle/>
          <a:p>
            <a:pPr>
              <a:lnSpc>
                <a:spcPct val="90000"/>
              </a:lnSpc>
              <a:buFont typeface="Monotype Sorts" pitchFamily="2" charset="2"/>
              <a:buNone/>
              <a:tabLst>
                <a:tab pos="2459038" algn="l"/>
                <a:tab pos="2740025" algn="l"/>
                <a:tab pos="3084513" algn="l"/>
              </a:tabLst>
            </a:pPr>
            <a:endParaRPr lang="en-US" sz="1800"/>
          </a:p>
          <a:p>
            <a:pPr>
              <a:lnSpc>
                <a:spcPct val="90000"/>
              </a:lnSpc>
              <a:spcBef>
                <a:spcPct val="15000"/>
              </a:spcBef>
              <a:buFont typeface="Monotype Sorts" pitchFamily="2" charset="2"/>
              <a:buNone/>
              <a:tabLst>
                <a:tab pos="2459038" algn="l"/>
                <a:tab pos="2740025" algn="l"/>
                <a:tab pos="3084513" algn="l"/>
              </a:tabLst>
            </a:pPr>
            <a:r>
              <a:rPr lang="en-US" sz="1800"/>
              <a:t>		</a:t>
            </a:r>
            <a:r>
              <a:rPr lang="en-US" sz="1800" b="1"/>
              <a:t>do { </a:t>
            </a:r>
          </a:p>
          <a:p>
            <a:pPr>
              <a:lnSpc>
                <a:spcPct val="90000"/>
              </a:lnSpc>
              <a:spcBef>
                <a:spcPct val="15000"/>
              </a:spcBef>
              <a:buFont typeface="Monotype Sorts" pitchFamily="2" charset="2"/>
              <a:buNone/>
              <a:tabLst>
                <a:tab pos="2459038" algn="l"/>
                <a:tab pos="2740025" algn="l"/>
                <a:tab pos="3084513" algn="l"/>
              </a:tabLst>
            </a:pPr>
            <a:r>
              <a:rPr lang="en-US" sz="1800" b="1"/>
              <a:t>				…</a:t>
            </a:r>
          </a:p>
          <a:p>
            <a:pPr>
              <a:lnSpc>
                <a:spcPct val="90000"/>
              </a:lnSpc>
              <a:spcBef>
                <a:spcPct val="15000"/>
              </a:spcBef>
              <a:buFont typeface="Monotype Sorts" pitchFamily="2" charset="2"/>
              <a:buNone/>
              <a:tabLst>
                <a:tab pos="2459038" algn="l"/>
                <a:tab pos="2740025" algn="l"/>
                <a:tab pos="3084513" algn="l"/>
              </a:tabLst>
            </a:pPr>
            <a:r>
              <a:rPr lang="en-US" sz="1800" b="1"/>
              <a:t>			</a:t>
            </a:r>
            <a:r>
              <a:rPr lang="en-US" sz="1800"/>
              <a:t>produce an item in</a:t>
            </a:r>
            <a:r>
              <a:rPr lang="en-US" sz="1800" b="1"/>
              <a:t> nextp</a:t>
            </a:r>
          </a:p>
          <a:p>
            <a:pPr>
              <a:lnSpc>
                <a:spcPct val="90000"/>
              </a:lnSpc>
              <a:spcBef>
                <a:spcPct val="15000"/>
              </a:spcBef>
              <a:buFont typeface="Monotype Sorts" pitchFamily="2" charset="2"/>
              <a:buNone/>
              <a:tabLst>
                <a:tab pos="2459038" algn="l"/>
                <a:tab pos="2740025" algn="l"/>
                <a:tab pos="3084513" algn="l"/>
              </a:tabLst>
            </a:pPr>
            <a:r>
              <a:rPr lang="en-US" sz="1800" b="1"/>
              <a:t>				 …</a:t>
            </a:r>
          </a:p>
          <a:p>
            <a:pPr>
              <a:lnSpc>
                <a:spcPct val="90000"/>
              </a:lnSpc>
              <a:spcBef>
                <a:spcPct val="15000"/>
              </a:spcBef>
              <a:buFont typeface="Monotype Sorts" pitchFamily="2" charset="2"/>
              <a:buNone/>
              <a:tabLst>
                <a:tab pos="2459038" algn="l"/>
                <a:tab pos="2740025" algn="l"/>
                <a:tab pos="3084513" algn="l"/>
              </a:tabLst>
            </a:pPr>
            <a:r>
              <a:rPr lang="en-US" sz="1800" b="1"/>
              <a:t>			wait(empty);</a:t>
            </a:r>
          </a:p>
          <a:p>
            <a:pPr>
              <a:lnSpc>
                <a:spcPct val="90000"/>
              </a:lnSpc>
              <a:spcBef>
                <a:spcPct val="15000"/>
              </a:spcBef>
              <a:buFont typeface="Monotype Sorts" pitchFamily="2" charset="2"/>
              <a:buNone/>
              <a:tabLst>
                <a:tab pos="2459038" algn="l"/>
                <a:tab pos="2740025" algn="l"/>
                <a:tab pos="3084513" algn="l"/>
              </a:tabLst>
            </a:pPr>
            <a:r>
              <a:rPr lang="en-US" sz="1800" b="1"/>
              <a:t>			wait(mutex);</a:t>
            </a:r>
          </a:p>
          <a:p>
            <a:pPr>
              <a:lnSpc>
                <a:spcPct val="90000"/>
              </a:lnSpc>
              <a:spcBef>
                <a:spcPct val="15000"/>
              </a:spcBef>
              <a:buFont typeface="Monotype Sorts" pitchFamily="2" charset="2"/>
              <a:buNone/>
              <a:tabLst>
                <a:tab pos="2459038" algn="l"/>
                <a:tab pos="2740025" algn="l"/>
                <a:tab pos="3084513" algn="l"/>
              </a:tabLst>
            </a:pPr>
            <a:r>
              <a:rPr lang="en-US" sz="1800" b="1"/>
              <a:t>				 …</a:t>
            </a:r>
          </a:p>
          <a:p>
            <a:pPr>
              <a:lnSpc>
                <a:spcPct val="90000"/>
              </a:lnSpc>
              <a:spcBef>
                <a:spcPct val="15000"/>
              </a:spcBef>
              <a:buFont typeface="Monotype Sorts" pitchFamily="2" charset="2"/>
              <a:buNone/>
              <a:tabLst>
                <a:tab pos="2459038" algn="l"/>
                <a:tab pos="2740025" algn="l"/>
                <a:tab pos="3084513" algn="l"/>
              </a:tabLst>
            </a:pPr>
            <a:r>
              <a:rPr lang="en-US" sz="1800" b="1"/>
              <a:t>			</a:t>
            </a:r>
            <a:r>
              <a:rPr lang="en-US" sz="1800"/>
              <a:t>add</a:t>
            </a:r>
            <a:r>
              <a:rPr lang="en-US" sz="1800" b="1"/>
              <a:t> nextp </a:t>
            </a:r>
            <a:r>
              <a:rPr lang="en-US" sz="1800"/>
              <a:t>to buffer</a:t>
            </a:r>
          </a:p>
          <a:p>
            <a:pPr>
              <a:lnSpc>
                <a:spcPct val="90000"/>
              </a:lnSpc>
              <a:spcBef>
                <a:spcPct val="15000"/>
              </a:spcBef>
              <a:buFont typeface="Monotype Sorts" pitchFamily="2" charset="2"/>
              <a:buNone/>
              <a:tabLst>
                <a:tab pos="2459038" algn="l"/>
                <a:tab pos="2740025" algn="l"/>
                <a:tab pos="3084513" algn="l"/>
              </a:tabLst>
            </a:pPr>
            <a:r>
              <a:rPr lang="en-US" sz="1800" b="1"/>
              <a:t>				 …</a:t>
            </a:r>
          </a:p>
          <a:p>
            <a:pPr>
              <a:lnSpc>
                <a:spcPct val="90000"/>
              </a:lnSpc>
              <a:spcBef>
                <a:spcPct val="15000"/>
              </a:spcBef>
              <a:buFont typeface="Monotype Sorts" pitchFamily="2" charset="2"/>
              <a:buNone/>
              <a:tabLst>
                <a:tab pos="2459038" algn="l"/>
                <a:tab pos="2740025" algn="l"/>
                <a:tab pos="3084513" algn="l"/>
              </a:tabLst>
            </a:pPr>
            <a:r>
              <a:rPr lang="en-US" sz="1800" b="1"/>
              <a:t>			signal(mutex);</a:t>
            </a:r>
          </a:p>
          <a:p>
            <a:pPr>
              <a:lnSpc>
                <a:spcPct val="90000"/>
              </a:lnSpc>
              <a:spcBef>
                <a:spcPct val="15000"/>
              </a:spcBef>
              <a:buFont typeface="Monotype Sorts" pitchFamily="2" charset="2"/>
              <a:buNone/>
              <a:tabLst>
                <a:tab pos="2459038" algn="l"/>
                <a:tab pos="2740025" algn="l"/>
                <a:tab pos="3084513" algn="l"/>
              </a:tabLst>
            </a:pPr>
            <a:r>
              <a:rPr lang="en-US" sz="1800" b="1"/>
              <a:t>			signal(full);</a:t>
            </a:r>
          </a:p>
          <a:p>
            <a:pPr>
              <a:lnSpc>
                <a:spcPct val="90000"/>
              </a:lnSpc>
              <a:spcBef>
                <a:spcPct val="15000"/>
              </a:spcBef>
              <a:buFont typeface="Monotype Sorts" pitchFamily="2" charset="2"/>
              <a:buNone/>
              <a:tabLst>
                <a:tab pos="2459038" algn="l"/>
                <a:tab pos="2740025" algn="l"/>
                <a:tab pos="3084513" algn="l"/>
              </a:tabLst>
            </a:pPr>
            <a:r>
              <a:rPr lang="en-US" sz="1800" b="1"/>
              <a:t>		} while (1);</a:t>
            </a:r>
          </a:p>
          <a:p>
            <a:pPr>
              <a:lnSpc>
                <a:spcPct val="90000"/>
              </a:lnSpc>
              <a:buFont typeface="Monotype Sorts" pitchFamily="2" charset="2"/>
              <a:buNone/>
              <a:tabLst>
                <a:tab pos="2459038" algn="l"/>
                <a:tab pos="2740025" algn="l"/>
                <a:tab pos="3084513" algn="l"/>
              </a:tabLst>
            </a:pPr>
            <a:r>
              <a:rPr lang="en-US" sz="1800" b="1"/>
              <a:t>	</a:t>
            </a:r>
          </a:p>
        </p:txBody>
      </p:sp>
      <p:sp>
        <p:nvSpPr>
          <p:cNvPr id="6" name="Slide Number Placeholder 5"/>
          <p:cNvSpPr>
            <a:spLocks noGrp="1"/>
          </p:cNvSpPr>
          <p:nvPr>
            <p:ph type="sldNum" sz="quarter" idx="12"/>
          </p:nvPr>
        </p:nvSpPr>
        <p:spPr/>
        <p:txBody>
          <a:bodyPr/>
          <a:lstStyle/>
          <a:p>
            <a:fld id="{00814747-1F0F-44C5-8F66-EBF54D0FE2A1}"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z="2800"/>
              <a:t>Bounded-Buffer Problem Consumer Process</a:t>
            </a:r>
          </a:p>
        </p:txBody>
      </p:sp>
      <p:sp>
        <p:nvSpPr>
          <p:cNvPr id="70659" name="Rectangle 3"/>
          <p:cNvSpPr>
            <a:spLocks noGrp="1" noChangeArrowheads="1"/>
          </p:cNvSpPr>
          <p:nvPr>
            <p:ph idx="1"/>
          </p:nvPr>
        </p:nvSpPr>
        <p:spPr/>
        <p:txBody>
          <a:bodyPr/>
          <a:lstStyle/>
          <a:p>
            <a:pPr>
              <a:lnSpc>
                <a:spcPct val="90000"/>
              </a:lnSpc>
              <a:spcBef>
                <a:spcPct val="15000"/>
              </a:spcBef>
              <a:buFont typeface="Monotype Sorts" pitchFamily="2" charset="2"/>
              <a:buNone/>
              <a:tabLst>
                <a:tab pos="1597025" algn="l"/>
                <a:tab pos="1941513" algn="l"/>
                <a:tab pos="2286000" algn="l"/>
              </a:tabLst>
            </a:pPr>
            <a:endParaRPr lang="en-US" sz="1800"/>
          </a:p>
          <a:p>
            <a:pPr>
              <a:lnSpc>
                <a:spcPct val="90000"/>
              </a:lnSpc>
              <a:spcBef>
                <a:spcPct val="15000"/>
              </a:spcBef>
              <a:buFont typeface="Monotype Sorts" pitchFamily="2" charset="2"/>
              <a:buNone/>
              <a:tabLst>
                <a:tab pos="1597025" algn="l"/>
                <a:tab pos="1941513" algn="l"/>
                <a:tab pos="2286000" algn="l"/>
              </a:tabLst>
            </a:pPr>
            <a:r>
              <a:rPr lang="en-US" sz="1800"/>
              <a:t>		</a:t>
            </a:r>
            <a:r>
              <a:rPr lang="en-US" sz="1800" b="1"/>
              <a:t>do { </a:t>
            </a:r>
          </a:p>
          <a:p>
            <a:pPr>
              <a:lnSpc>
                <a:spcPct val="90000"/>
              </a:lnSpc>
              <a:spcBef>
                <a:spcPct val="15000"/>
              </a:spcBef>
              <a:buFont typeface="Monotype Sorts" pitchFamily="2" charset="2"/>
              <a:buNone/>
              <a:tabLst>
                <a:tab pos="1597025" algn="l"/>
                <a:tab pos="1941513" algn="l"/>
                <a:tab pos="2286000" algn="l"/>
              </a:tabLst>
            </a:pPr>
            <a:r>
              <a:rPr lang="en-US" sz="1800" b="1"/>
              <a:t>			wait(full)</a:t>
            </a:r>
          </a:p>
          <a:p>
            <a:pPr>
              <a:lnSpc>
                <a:spcPct val="90000"/>
              </a:lnSpc>
              <a:spcBef>
                <a:spcPct val="15000"/>
              </a:spcBef>
              <a:buFont typeface="Monotype Sorts" pitchFamily="2" charset="2"/>
              <a:buNone/>
              <a:tabLst>
                <a:tab pos="1597025" algn="l"/>
                <a:tab pos="1941513" algn="l"/>
                <a:tab pos="2286000" algn="l"/>
              </a:tabLst>
            </a:pPr>
            <a:r>
              <a:rPr lang="en-US" sz="1800" b="1"/>
              <a:t>			wait(mutex);</a:t>
            </a:r>
          </a:p>
          <a:p>
            <a:pPr>
              <a:lnSpc>
                <a:spcPct val="90000"/>
              </a:lnSpc>
              <a:spcBef>
                <a:spcPct val="15000"/>
              </a:spcBef>
              <a:buFont typeface="Monotype Sorts" pitchFamily="2" charset="2"/>
              <a:buNone/>
              <a:tabLst>
                <a:tab pos="1597025" algn="l"/>
                <a:tab pos="1941513" algn="l"/>
                <a:tab pos="2286000" algn="l"/>
              </a:tabLst>
            </a:pPr>
            <a:r>
              <a:rPr lang="en-US" sz="1800" b="1"/>
              <a:t>				 …</a:t>
            </a:r>
          </a:p>
          <a:p>
            <a:pPr>
              <a:lnSpc>
                <a:spcPct val="90000"/>
              </a:lnSpc>
              <a:spcBef>
                <a:spcPct val="15000"/>
              </a:spcBef>
              <a:buFont typeface="Monotype Sorts" pitchFamily="2" charset="2"/>
              <a:buNone/>
              <a:tabLst>
                <a:tab pos="1597025" algn="l"/>
                <a:tab pos="1941513" algn="l"/>
                <a:tab pos="2286000" algn="l"/>
              </a:tabLst>
            </a:pPr>
            <a:r>
              <a:rPr lang="en-US" sz="1800" b="1"/>
              <a:t>			</a:t>
            </a:r>
            <a:r>
              <a:rPr lang="en-US" sz="1800"/>
              <a:t>remove an item from buffer to</a:t>
            </a:r>
            <a:r>
              <a:rPr lang="en-US" sz="1800" b="1"/>
              <a:t> nextc</a:t>
            </a:r>
          </a:p>
          <a:p>
            <a:pPr>
              <a:lnSpc>
                <a:spcPct val="90000"/>
              </a:lnSpc>
              <a:spcBef>
                <a:spcPct val="15000"/>
              </a:spcBef>
              <a:buFont typeface="Monotype Sorts" pitchFamily="2" charset="2"/>
              <a:buNone/>
              <a:tabLst>
                <a:tab pos="1597025" algn="l"/>
                <a:tab pos="1941513" algn="l"/>
                <a:tab pos="2286000" algn="l"/>
              </a:tabLst>
            </a:pPr>
            <a:r>
              <a:rPr lang="en-US" sz="1800" b="1"/>
              <a:t>				 …</a:t>
            </a:r>
          </a:p>
          <a:p>
            <a:pPr>
              <a:lnSpc>
                <a:spcPct val="90000"/>
              </a:lnSpc>
              <a:spcBef>
                <a:spcPct val="15000"/>
              </a:spcBef>
              <a:buFont typeface="Monotype Sorts" pitchFamily="2" charset="2"/>
              <a:buNone/>
              <a:tabLst>
                <a:tab pos="1597025" algn="l"/>
                <a:tab pos="1941513" algn="l"/>
                <a:tab pos="2286000" algn="l"/>
              </a:tabLst>
            </a:pPr>
            <a:r>
              <a:rPr lang="en-US" sz="1800" b="1"/>
              <a:t>			signal(mutex);</a:t>
            </a:r>
          </a:p>
          <a:p>
            <a:pPr>
              <a:lnSpc>
                <a:spcPct val="90000"/>
              </a:lnSpc>
              <a:spcBef>
                <a:spcPct val="15000"/>
              </a:spcBef>
              <a:buFont typeface="Monotype Sorts" pitchFamily="2" charset="2"/>
              <a:buNone/>
              <a:tabLst>
                <a:tab pos="1597025" algn="l"/>
                <a:tab pos="1941513" algn="l"/>
                <a:tab pos="2286000" algn="l"/>
              </a:tabLst>
            </a:pPr>
            <a:r>
              <a:rPr lang="en-US" sz="1800" b="1"/>
              <a:t>			signal(empty);</a:t>
            </a:r>
          </a:p>
          <a:p>
            <a:pPr>
              <a:lnSpc>
                <a:spcPct val="90000"/>
              </a:lnSpc>
              <a:spcBef>
                <a:spcPct val="15000"/>
              </a:spcBef>
              <a:buFont typeface="Monotype Sorts" pitchFamily="2" charset="2"/>
              <a:buNone/>
              <a:tabLst>
                <a:tab pos="1597025" algn="l"/>
                <a:tab pos="1941513" algn="l"/>
                <a:tab pos="2286000" algn="l"/>
              </a:tabLst>
            </a:pPr>
            <a:r>
              <a:rPr lang="en-US" sz="1800" b="1"/>
              <a:t>				 …</a:t>
            </a:r>
          </a:p>
          <a:p>
            <a:pPr>
              <a:lnSpc>
                <a:spcPct val="90000"/>
              </a:lnSpc>
              <a:spcBef>
                <a:spcPct val="15000"/>
              </a:spcBef>
              <a:buFont typeface="Monotype Sorts" pitchFamily="2" charset="2"/>
              <a:buNone/>
              <a:tabLst>
                <a:tab pos="1597025" algn="l"/>
                <a:tab pos="1941513" algn="l"/>
                <a:tab pos="2286000" algn="l"/>
              </a:tabLst>
            </a:pPr>
            <a:r>
              <a:rPr lang="en-US" sz="1800" b="1"/>
              <a:t>			</a:t>
            </a:r>
            <a:r>
              <a:rPr lang="en-US" sz="1800"/>
              <a:t>consume the item in</a:t>
            </a:r>
            <a:r>
              <a:rPr lang="en-US" sz="1800" b="1"/>
              <a:t> nextc</a:t>
            </a:r>
          </a:p>
          <a:p>
            <a:pPr>
              <a:lnSpc>
                <a:spcPct val="90000"/>
              </a:lnSpc>
              <a:spcBef>
                <a:spcPct val="15000"/>
              </a:spcBef>
              <a:buFont typeface="Monotype Sorts" pitchFamily="2" charset="2"/>
              <a:buNone/>
              <a:tabLst>
                <a:tab pos="1597025" algn="l"/>
                <a:tab pos="1941513" algn="l"/>
                <a:tab pos="2286000" algn="l"/>
              </a:tabLst>
            </a:pPr>
            <a:r>
              <a:rPr lang="en-US" sz="1800" b="1"/>
              <a:t>				 …</a:t>
            </a:r>
          </a:p>
          <a:p>
            <a:pPr>
              <a:lnSpc>
                <a:spcPct val="90000"/>
              </a:lnSpc>
              <a:spcBef>
                <a:spcPct val="15000"/>
              </a:spcBef>
              <a:buFont typeface="Monotype Sorts" pitchFamily="2" charset="2"/>
              <a:buNone/>
              <a:tabLst>
                <a:tab pos="1597025" algn="l"/>
                <a:tab pos="1941513" algn="l"/>
                <a:tab pos="2286000" algn="l"/>
              </a:tabLst>
            </a:pPr>
            <a:r>
              <a:rPr lang="en-US" sz="1800" b="1"/>
              <a:t>		} while (1);</a:t>
            </a:r>
          </a:p>
        </p:txBody>
      </p:sp>
      <p:sp>
        <p:nvSpPr>
          <p:cNvPr id="6" name="Slide Number Placeholder 5"/>
          <p:cNvSpPr>
            <a:spLocks noGrp="1"/>
          </p:cNvSpPr>
          <p:nvPr>
            <p:ph type="sldNum" sz="quarter" idx="12"/>
          </p:nvPr>
        </p:nvSpPr>
        <p:spPr/>
        <p:txBody>
          <a:bodyPr/>
          <a:lstStyle/>
          <a:p>
            <a:fld id="{00814747-1F0F-44C5-8F66-EBF54D0FE2A1}"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Readers-Writers Problem</a:t>
            </a:r>
          </a:p>
        </p:txBody>
      </p:sp>
      <p:sp>
        <p:nvSpPr>
          <p:cNvPr id="71683" name="Rectangle 3"/>
          <p:cNvSpPr>
            <a:spLocks noGrp="1" noChangeArrowheads="1"/>
          </p:cNvSpPr>
          <p:nvPr>
            <p:ph idx="1"/>
          </p:nvPr>
        </p:nvSpPr>
        <p:spPr/>
        <p:txBody>
          <a:bodyPr>
            <a:normAutofit lnSpcReduction="10000"/>
          </a:bodyPr>
          <a:lstStyle/>
          <a:p>
            <a:pPr>
              <a:spcBef>
                <a:spcPct val="15000"/>
              </a:spcBef>
              <a:tabLst>
                <a:tab pos="2232025" algn="l"/>
                <a:tab pos="2513013" algn="l"/>
                <a:tab pos="2857500" algn="l"/>
              </a:tabLst>
            </a:pPr>
            <a:r>
              <a:rPr lang="en-US"/>
              <a:t>Shared data</a:t>
            </a:r>
            <a:br>
              <a:rPr lang="en-US"/>
            </a:br>
            <a:r>
              <a:rPr lang="en-US"/>
              <a:t/>
            </a:r>
            <a:br>
              <a:rPr lang="en-US"/>
            </a:br>
            <a:r>
              <a:rPr lang="en-US" b="1"/>
              <a:t>semaphore mutex, wrt;</a:t>
            </a:r>
            <a:br>
              <a:rPr lang="en-US" b="1"/>
            </a:br>
            <a:r>
              <a:rPr lang="en-US" b="1"/>
              <a:t/>
            </a:r>
            <a:br>
              <a:rPr lang="en-US" b="1"/>
            </a:br>
            <a:r>
              <a:rPr lang="en-US"/>
              <a:t>Initially</a:t>
            </a:r>
            <a:br>
              <a:rPr lang="en-US"/>
            </a:br>
            <a:r>
              <a:rPr lang="en-US"/>
              <a:t/>
            </a:r>
            <a:br>
              <a:rPr lang="en-US"/>
            </a:br>
            <a:r>
              <a:rPr lang="en-US" b="1"/>
              <a:t>mutex = 1, wrt = 1, readcount = 0</a:t>
            </a:r>
          </a:p>
          <a:p>
            <a:pPr>
              <a:spcBef>
                <a:spcPct val="15000"/>
              </a:spcBef>
              <a:buFont typeface="Monotype Sorts" pitchFamily="2" charset="2"/>
              <a:buNone/>
              <a:tabLst>
                <a:tab pos="2232025" algn="l"/>
                <a:tab pos="2513013" algn="l"/>
                <a:tab pos="2857500" algn="l"/>
              </a:tabLst>
            </a:pPr>
            <a:r>
              <a:rPr lang="en-US"/>
              <a:t>		</a:t>
            </a:r>
          </a:p>
          <a:p>
            <a:pPr>
              <a:spcBef>
                <a:spcPct val="15000"/>
              </a:spcBef>
              <a:buFont typeface="Monotype Sorts" pitchFamily="2" charset="2"/>
              <a:buNone/>
              <a:tabLst>
                <a:tab pos="2232025" algn="l"/>
                <a:tab pos="2513013" algn="l"/>
                <a:tab pos="2857500" algn="l"/>
              </a:tabLst>
            </a:pPr>
            <a:r>
              <a:rPr lang="en-US"/>
              <a:t>		</a:t>
            </a:r>
          </a:p>
        </p:txBody>
      </p:sp>
      <p:sp>
        <p:nvSpPr>
          <p:cNvPr id="6" name="Slide Number Placeholder 5"/>
          <p:cNvSpPr>
            <a:spLocks noGrp="1"/>
          </p:cNvSpPr>
          <p:nvPr>
            <p:ph type="sldNum" sz="quarter" idx="12"/>
          </p:nvPr>
        </p:nvSpPr>
        <p:spPr/>
        <p:txBody>
          <a:bodyPr/>
          <a:lstStyle/>
          <a:p>
            <a:fld id="{00814747-1F0F-44C5-8F66-EBF54D0FE2A1}"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z="2800"/>
              <a:t>Readers-Writers Problem Writer Process</a:t>
            </a:r>
          </a:p>
        </p:txBody>
      </p:sp>
      <p:sp>
        <p:nvSpPr>
          <p:cNvPr id="121859" name="Rectangle 3"/>
          <p:cNvSpPr>
            <a:spLocks noGrp="1" noChangeArrowheads="1"/>
          </p:cNvSpPr>
          <p:nvPr>
            <p:ph idx="1"/>
          </p:nvPr>
        </p:nvSpPr>
        <p:spPr/>
        <p:txBody>
          <a:bodyPr/>
          <a:lstStyle/>
          <a:p>
            <a:pPr>
              <a:spcBef>
                <a:spcPct val="15000"/>
              </a:spcBef>
              <a:buFont typeface="Monotype Sorts" pitchFamily="2" charset="2"/>
              <a:buNone/>
            </a:pPr>
            <a:r>
              <a:rPr lang="en-US" i="1"/>
              <a:t>		</a:t>
            </a:r>
            <a:r>
              <a:rPr lang="en-US" b="1"/>
              <a:t>wait(wrt);</a:t>
            </a:r>
          </a:p>
          <a:p>
            <a:pPr>
              <a:spcBef>
                <a:spcPct val="15000"/>
              </a:spcBef>
              <a:buFont typeface="Monotype Sorts" pitchFamily="2" charset="2"/>
              <a:buNone/>
            </a:pPr>
            <a:r>
              <a:rPr lang="en-US" b="1"/>
              <a:t>				 …</a:t>
            </a:r>
          </a:p>
          <a:p>
            <a:pPr>
              <a:spcBef>
                <a:spcPct val="15000"/>
              </a:spcBef>
              <a:buFont typeface="Monotype Sorts" pitchFamily="2" charset="2"/>
              <a:buNone/>
            </a:pPr>
            <a:r>
              <a:rPr lang="en-US" b="1"/>
              <a:t>			</a:t>
            </a:r>
            <a:r>
              <a:rPr lang="en-US"/>
              <a:t>writing is performed</a:t>
            </a:r>
          </a:p>
          <a:p>
            <a:pPr>
              <a:spcBef>
                <a:spcPct val="15000"/>
              </a:spcBef>
              <a:buFont typeface="Monotype Sorts" pitchFamily="2" charset="2"/>
              <a:buNone/>
            </a:pPr>
            <a:r>
              <a:rPr lang="en-US" b="1"/>
              <a:t>				 …</a:t>
            </a:r>
          </a:p>
          <a:p>
            <a:pPr>
              <a:spcBef>
                <a:spcPct val="15000"/>
              </a:spcBef>
              <a:buFont typeface="Monotype Sorts" pitchFamily="2" charset="2"/>
              <a:buNone/>
            </a:pPr>
            <a:r>
              <a:rPr lang="en-US" b="1"/>
              <a:t>		signal(wrt);</a:t>
            </a:r>
          </a:p>
        </p:txBody>
      </p:sp>
      <p:sp>
        <p:nvSpPr>
          <p:cNvPr id="6" name="Slide Number Placeholder 5"/>
          <p:cNvSpPr>
            <a:spLocks noGrp="1"/>
          </p:cNvSpPr>
          <p:nvPr>
            <p:ph type="sldNum" sz="quarter" idx="12"/>
          </p:nvPr>
        </p:nvSpPr>
        <p:spPr/>
        <p:txBody>
          <a:bodyPr/>
          <a:lstStyle/>
          <a:p>
            <a:fld id="{00814747-1F0F-44C5-8F66-EBF54D0FE2A1}"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177925" y="209550"/>
            <a:ext cx="7129463" cy="457200"/>
          </a:xfrm>
        </p:spPr>
        <p:txBody>
          <a:bodyPr>
            <a:normAutofit fontScale="90000"/>
          </a:bodyPr>
          <a:lstStyle/>
          <a:p>
            <a:r>
              <a:rPr lang="en-US" sz="2800"/>
              <a:t>Bounded-Buffer </a:t>
            </a:r>
          </a:p>
        </p:txBody>
      </p:sp>
      <p:sp>
        <p:nvSpPr>
          <p:cNvPr id="109571" name="Rectangle 3"/>
          <p:cNvSpPr>
            <a:spLocks noGrp="1" noChangeArrowheads="1"/>
          </p:cNvSpPr>
          <p:nvPr>
            <p:ph idx="1"/>
          </p:nvPr>
        </p:nvSpPr>
        <p:spPr>
          <a:xfrm>
            <a:off x="1338263" y="974725"/>
            <a:ext cx="7029450" cy="4114800"/>
          </a:xfrm>
        </p:spPr>
        <p:txBody>
          <a:bodyPr/>
          <a:lstStyle/>
          <a:p>
            <a:r>
              <a:rPr lang="en-US"/>
              <a:t>Shared data</a:t>
            </a:r>
            <a:br>
              <a:rPr lang="en-US"/>
            </a:br>
            <a:endParaRPr lang="en-US"/>
          </a:p>
          <a:p>
            <a:pPr lvl="3">
              <a:buFontTx/>
              <a:buNone/>
            </a:pPr>
            <a:r>
              <a:rPr lang="en-US" sz="2000" b="1"/>
              <a:t>#define BUFFER_SIZE 10</a:t>
            </a:r>
          </a:p>
          <a:p>
            <a:pPr lvl="3">
              <a:buFontTx/>
              <a:buNone/>
            </a:pPr>
            <a:r>
              <a:rPr lang="en-US" sz="2000" b="1"/>
              <a:t>typedef struct {</a:t>
            </a:r>
          </a:p>
          <a:p>
            <a:pPr lvl="3">
              <a:buFontTx/>
              <a:buNone/>
            </a:pPr>
            <a:r>
              <a:rPr lang="en-US" sz="2000" b="1"/>
              <a:t>	. . .</a:t>
            </a:r>
          </a:p>
          <a:p>
            <a:pPr lvl="3">
              <a:buFontTx/>
              <a:buNone/>
            </a:pPr>
            <a:r>
              <a:rPr lang="en-US" sz="2000" b="1"/>
              <a:t>} item</a:t>
            </a:r>
            <a:r>
              <a:rPr lang="en-US" sz="2000"/>
              <a:t>;</a:t>
            </a:r>
          </a:p>
          <a:p>
            <a:pPr lvl="3">
              <a:buFontTx/>
              <a:buNone/>
            </a:pPr>
            <a:r>
              <a:rPr lang="en-US" sz="2000" b="1"/>
              <a:t>item buffer[BUFFER_SIZE];</a:t>
            </a:r>
          </a:p>
          <a:p>
            <a:pPr lvl="3">
              <a:buFontTx/>
              <a:buNone/>
            </a:pPr>
            <a:r>
              <a:rPr lang="en-US" sz="2000" b="1"/>
              <a:t>int in = 0;</a:t>
            </a:r>
          </a:p>
          <a:p>
            <a:pPr lvl="3">
              <a:buFontTx/>
              <a:buNone/>
            </a:pPr>
            <a:r>
              <a:rPr lang="en-US" sz="2000" b="1"/>
              <a:t>int out = 0;</a:t>
            </a:r>
          </a:p>
          <a:p>
            <a:pPr lvl="3">
              <a:buFontTx/>
              <a:buNone/>
            </a:pPr>
            <a:r>
              <a:rPr lang="en-US" sz="2000" b="1"/>
              <a:t>int counter = 0;</a:t>
            </a:r>
          </a:p>
          <a:p>
            <a:pPr lvl="3">
              <a:buFontTx/>
              <a:buNone/>
            </a:pPr>
            <a:endParaRPr lang="en-US" sz="2000" b="1"/>
          </a:p>
        </p:txBody>
      </p:sp>
      <p:sp>
        <p:nvSpPr>
          <p:cNvPr id="6" name="Slide Number Placeholder 5"/>
          <p:cNvSpPr>
            <a:spLocks noGrp="1"/>
          </p:cNvSpPr>
          <p:nvPr>
            <p:ph type="sldNum" sz="quarter" idx="12"/>
          </p:nvPr>
        </p:nvSpPr>
        <p:spPr/>
        <p:txBody>
          <a:bodyPr/>
          <a:lstStyle/>
          <a:p>
            <a:fld id="{00814747-1F0F-44C5-8F66-EBF54D0FE2A1}"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z="2800"/>
              <a:t>Readers-Writers Problem Reader Process</a:t>
            </a:r>
          </a:p>
        </p:txBody>
      </p:sp>
      <p:sp>
        <p:nvSpPr>
          <p:cNvPr id="72707" name="Rectangle 3"/>
          <p:cNvSpPr>
            <a:spLocks noGrp="1" noChangeArrowheads="1"/>
          </p:cNvSpPr>
          <p:nvPr>
            <p:ph idx="1"/>
          </p:nvPr>
        </p:nvSpPr>
        <p:spPr>
          <a:xfrm>
            <a:off x="1066800" y="1447800"/>
            <a:ext cx="7029450" cy="4114800"/>
          </a:xfrm>
        </p:spPr>
        <p:txBody>
          <a:bodyPr/>
          <a:lstStyle/>
          <a:p>
            <a:pPr>
              <a:lnSpc>
                <a:spcPct val="90000"/>
              </a:lnSpc>
              <a:spcBef>
                <a:spcPct val="15000"/>
              </a:spcBef>
              <a:buFont typeface="Monotype Sorts" pitchFamily="2" charset="2"/>
              <a:buNone/>
              <a:tabLst>
                <a:tab pos="1941513" algn="l"/>
                <a:tab pos="2168525" algn="l"/>
                <a:tab pos="2459038" algn="l"/>
              </a:tabLst>
            </a:pPr>
            <a:endParaRPr lang="en-US" sz="1800"/>
          </a:p>
          <a:p>
            <a:pPr>
              <a:lnSpc>
                <a:spcPct val="90000"/>
              </a:lnSpc>
              <a:spcBef>
                <a:spcPct val="15000"/>
              </a:spcBef>
              <a:buFont typeface="Monotype Sorts" pitchFamily="2" charset="2"/>
              <a:buNone/>
              <a:tabLst>
                <a:tab pos="1941513" algn="l"/>
                <a:tab pos="2168525" algn="l"/>
                <a:tab pos="2459038" algn="l"/>
              </a:tabLst>
            </a:pPr>
            <a:r>
              <a:rPr lang="en-US" sz="1800"/>
              <a:t>		</a:t>
            </a:r>
            <a:r>
              <a:rPr lang="en-US" sz="1800" b="1"/>
              <a:t>wait(mutex);</a:t>
            </a:r>
          </a:p>
          <a:p>
            <a:pPr>
              <a:lnSpc>
                <a:spcPct val="90000"/>
              </a:lnSpc>
              <a:spcBef>
                <a:spcPct val="15000"/>
              </a:spcBef>
              <a:buFont typeface="Monotype Sorts" pitchFamily="2" charset="2"/>
              <a:buNone/>
              <a:tabLst>
                <a:tab pos="1941513" algn="l"/>
                <a:tab pos="2168525" algn="l"/>
                <a:tab pos="2459038" algn="l"/>
              </a:tabLst>
            </a:pPr>
            <a:r>
              <a:rPr lang="en-US" sz="1800" b="1"/>
              <a:t>		readcount++;	</a:t>
            </a:r>
          </a:p>
          <a:p>
            <a:pPr>
              <a:lnSpc>
                <a:spcPct val="90000"/>
              </a:lnSpc>
              <a:spcBef>
                <a:spcPct val="15000"/>
              </a:spcBef>
              <a:buFont typeface="Monotype Sorts" pitchFamily="2" charset="2"/>
              <a:buNone/>
              <a:tabLst>
                <a:tab pos="1941513" algn="l"/>
                <a:tab pos="2168525" algn="l"/>
                <a:tab pos="2459038" algn="l"/>
              </a:tabLst>
            </a:pPr>
            <a:r>
              <a:rPr lang="en-US" sz="1800" b="1"/>
              <a:t>		if (readcount == 1)</a:t>
            </a:r>
          </a:p>
          <a:p>
            <a:pPr>
              <a:lnSpc>
                <a:spcPct val="90000"/>
              </a:lnSpc>
              <a:spcBef>
                <a:spcPct val="15000"/>
              </a:spcBef>
              <a:buFont typeface="Monotype Sorts" pitchFamily="2" charset="2"/>
              <a:buNone/>
              <a:tabLst>
                <a:tab pos="1941513" algn="l"/>
                <a:tab pos="2168525" algn="l"/>
                <a:tab pos="2459038" algn="l"/>
              </a:tabLst>
            </a:pPr>
            <a:r>
              <a:rPr lang="en-US" sz="1800" b="1"/>
              <a:t>				wait(rt);</a:t>
            </a:r>
          </a:p>
          <a:p>
            <a:pPr>
              <a:lnSpc>
                <a:spcPct val="90000"/>
              </a:lnSpc>
              <a:spcBef>
                <a:spcPct val="15000"/>
              </a:spcBef>
              <a:buFont typeface="Monotype Sorts" pitchFamily="2" charset="2"/>
              <a:buNone/>
              <a:tabLst>
                <a:tab pos="1941513" algn="l"/>
                <a:tab pos="2168525" algn="l"/>
                <a:tab pos="2459038" algn="l"/>
              </a:tabLst>
            </a:pPr>
            <a:r>
              <a:rPr lang="en-US" sz="1800" b="1"/>
              <a:t>		signal(mutex);</a:t>
            </a:r>
          </a:p>
          <a:p>
            <a:pPr>
              <a:lnSpc>
                <a:spcPct val="90000"/>
              </a:lnSpc>
              <a:spcBef>
                <a:spcPct val="15000"/>
              </a:spcBef>
              <a:buFont typeface="Monotype Sorts" pitchFamily="2" charset="2"/>
              <a:buNone/>
              <a:tabLst>
                <a:tab pos="1941513" algn="l"/>
                <a:tab pos="2168525" algn="l"/>
                <a:tab pos="2459038" algn="l"/>
              </a:tabLst>
            </a:pPr>
            <a:r>
              <a:rPr lang="en-US" sz="1800" b="1"/>
              <a:t>	</a:t>
            </a:r>
            <a:r>
              <a:rPr lang="en-US" sz="1800"/>
              <a:t>			 …</a:t>
            </a:r>
          </a:p>
          <a:p>
            <a:pPr>
              <a:lnSpc>
                <a:spcPct val="90000"/>
              </a:lnSpc>
              <a:spcBef>
                <a:spcPct val="15000"/>
              </a:spcBef>
              <a:buFont typeface="Monotype Sorts" pitchFamily="2" charset="2"/>
              <a:buNone/>
              <a:tabLst>
                <a:tab pos="1941513" algn="l"/>
                <a:tab pos="2168525" algn="l"/>
                <a:tab pos="2459038" algn="l"/>
              </a:tabLst>
            </a:pPr>
            <a:r>
              <a:rPr lang="en-US" sz="1800"/>
              <a:t>			reading is performed</a:t>
            </a:r>
          </a:p>
          <a:p>
            <a:pPr>
              <a:lnSpc>
                <a:spcPct val="90000"/>
              </a:lnSpc>
              <a:spcBef>
                <a:spcPct val="15000"/>
              </a:spcBef>
              <a:buFont typeface="Monotype Sorts" pitchFamily="2" charset="2"/>
              <a:buNone/>
              <a:tabLst>
                <a:tab pos="1941513" algn="l"/>
                <a:tab pos="2168525" algn="l"/>
                <a:tab pos="2459038" algn="l"/>
              </a:tabLst>
            </a:pPr>
            <a:r>
              <a:rPr lang="en-US" sz="1800"/>
              <a:t>				 …</a:t>
            </a:r>
          </a:p>
          <a:p>
            <a:pPr>
              <a:lnSpc>
                <a:spcPct val="90000"/>
              </a:lnSpc>
              <a:spcBef>
                <a:spcPct val="15000"/>
              </a:spcBef>
              <a:buFont typeface="Monotype Sorts" pitchFamily="2" charset="2"/>
              <a:buNone/>
              <a:tabLst>
                <a:tab pos="1941513" algn="l"/>
                <a:tab pos="2168525" algn="l"/>
                <a:tab pos="2459038" algn="l"/>
              </a:tabLst>
            </a:pPr>
            <a:r>
              <a:rPr lang="en-US" sz="1800"/>
              <a:t>		</a:t>
            </a:r>
            <a:r>
              <a:rPr lang="en-US" sz="1800" b="1"/>
              <a:t>wait(mutex);</a:t>
            </a:r>
          </a:p>
          <a:p>
            <a:pPr>
              <a:lnSpc>
                <a:spcPct val="90000"/>
              </a:lnSpc>
              <a:spcBef>
                <a:spcPct val="15000"/>
              </a:spcBef>
              <a:buFont typeface="Monotype Sorts" pitchFamily="2" charset="2"/>
              <a:buNone/>
              <a:tabLst>
                <a:tab pos="1941513" algn="l"/>
                <a:tab pos="2168525" algn="l"/>
                <a:tab pos="2459038" algn="l"/>
              </a:tabLst>
            </a:pPr>
            <a:r>
              <a:rPr lang="en-US" sz="1800" b="1"/>
              <a:t>		readcount--;</a:t>
            </a:r>
          </a:p>
          <a:p>
            <a:pPr>
              <a:lnSpc>
                <a:spcPct val="90000"/>
              </a:lnSpc>
              <a:spcBef>
                <a:spcPct val="15000"/>
              </a:spcBef>
              <a:buFont typeface="Monotype Sorts" pitchFamily="2" charset="2"/>
              <a:buNone/>
              <a:tabLst>
                <a:tab pos="1941513" algn="l"/>
                <a:tab pos="2168525" algn="l"/>
                <a:tab pos="2459038" algn="l"/>
              </a:tabLst>
            </a:pPr>
            <a:r>
              <a:rPr lang="en-US" sz="1800" b="1"/>
              <a:t>		if (readcount == 0)</a:t>
            </a:r>
          </a:p>
          <a:p>
            <a:pPr>
              <a:lnSpc>
                <a:spcPct val="90000"/>
              </a:lnSpc>
              <a:spcBef>
                <a:spcPct val="15000"/>
              </a:spcBef>
              <a:buFont typeface="Monotype Sorts" pitchFamily="2" charset="2"/>
              <a:buNone/>
              <a:tabLst>
                <a:tab pos="1941513" algn="l"/>
                <a:tab pos="2168525" algn="l"/>
                <a:tab pos="2459038" algn="l"/>
              </a:tabLst>
            </a:pPr>
            <a:r>
              <a:rPr lang="en-US" sz="1800" b="1"/>
              <a:t>			signal(wrt);</a:t>
            </a:r>
          </a:p>
          <a:p>
            <a:pPr>
              <a:lnSpc>
                <a:spcPct val="90000"/>
              </a:lnSpc>
              <a:buFont typeface="Monotype Sorts" pitchFamily="2" charset="2"/>
              <a:buNone/>
              <a:tabLst>
                <a:tab pos="1941513" algn="l"/>
                <a:tab pos="2168525" algn="l"/>
                <a:tab pos="2459038" algn="l"/>
              </a:tabLst>
            </a:pPr>
            <a:r>
              <a:rPr lang="en-US" sz="1800" b="1"/>
              <a:t>		signal(mutex):</a:t>
            </a:r>
          </a:p>
        </p:txBody>
      </p:sp>
      <p:sp>
        <p:nvSpPr>
          <p:cNvPr id="6" name="Slide Number Placeholder 5"/>
          <p:cNvSpPr>
            <a:spLocks noGrp="1"/>
          </p:cNvSpPr>
          <p:nvPr>
            <p:ph type="sldNum" sz="quarter" idx="12"/>
          </p:nvPr>
        </p:nvSpPr>
        <p:spPr/>
        <p:txBody>
          <a:bodyPr/>
          <a:lstStyle/>
          <a:p>
            <a:fld id="{00814747-1F0F-44C5-8F66-EBF54D0FE2A1}"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Dining-Philosophers Problem</a:t>
            </a:r>
          </a:p>
        </p:txBody>
      </p:sp>
      <p:sp>
        <p:nvSpPr>
          <p:cNvPr id="73731" name="Rectangle 3"/>
          <p:cNvSpPr>
            <a:spLocks noGrp="1" noChangeArrowheads="1"/>
          </p:cNvSpPr>
          <p:nvPr>
            <p:ph idx="1"/>
          </p:nvPr>
        </p:nvSpPr>
        <p:spPr>
          <a:xfrm>
            <a:off x="914400" y="4876800"/>
            <a:ext cx="7029450" cy="1247775"/>
          </a:xfrm>
        </p:spPr>
        <p:txBody>
          <a:bodyPr>
            <a:normAutofit fontScale="85000" lnSpcReduction="20000"/>
          </a:bodyPr>
          <a:lstStyle/>
          <a:p>
            <a:pPr>
              <a:tabLst>
                <a:tab pos="1370013" algn="l"/>
                <a:tab pos="1541463" algn="l"/>
              </a:tabLst>
            </a:pPr>
            <a:r>
              <a:rPr lang="en-US"/>
              <a:t>Shared data </a:t>
            </a:r>
          </a:p>
          <a:p>
            <a:pPr>
              <a:buFont typeface="Monotype Sorts" pitchFamily="2" charset="2"/>
              <a:buNone/>
              <a:tabLst>
                <a:tab pos="1370013" algn="l"/>
                <a:tab pos="1541463" algn="l"/>
              </a:tabLst>
            </a:pPr>
            <a:r>
              <a:rPr lang="en-US"/>
              <a:t>		</a:t>
            </a:r>
            <a:r>
              <a:rPr lang="en-US" b="1"/>
              <a:t>semaphore chopstick[5];</a:t>
            </a:r>
          </a:p>
          <a:p>
            <a:pPr>
              <a:buFont typeface="Monotype Sorts" pitchFamily="2" charset="2"/>
              <a:buNone/>
              <a:tabLst>
                <a:tab pos="1370013" algn="l"/>
                <a:tab pos="1541463" algn="l"/>
              </a:tabLst>
            </a:pPr>
            <a:r>
              <a:rPr lang="en-US"/>
              <a:t>Initially all values are 1</a:t>
            </a:r>
          </a:p>
        </p:txBody>
      </p:sp>
      <p:pic>
        <p:nvPicPr>
          <p:cNvPr id="73733" name="Picture 5"/>
          <p:cNvPicPr>
            <a:picLocks noChangeAspect="1" noChangeArrowheads="1"/>
          </p:cNvPicPr>
          <p:nvPr/>
        </p:nvPicPr>
        <p:blipFill>
          <a:blip r:embed="rId2" cstate="print"/>
          <a:srcRect l="9184" t="1529" r="9151" b="710"/>
          <a:stretch>
            <a:fillRect/>
          </a:stretch>
        </p:blipFill>
        <p:spPr bwMode="auto">
          <a:xfrm>
            <a:off x="2751138" y="1425575"/>
            <a:ext cx="3336925" cy="3195638"/>
          </a:xfrm>
          <a:prstGeom prst="rect">
            <a:avLst/>
          </a:prstGeom>
          <a:noFill/>
          <a:ln w="57150" cmpd="thickThin">
            <a:solidFill>
              <a:schemeClr val="tx1"/>
            </a:solidFill>
            <a:miter lim="800000"/>
            <a:headEnd/>
            <a:tailEnd/>
          </a:ln>
          <a:effectLst/>
        </p:spPr>
      </p:pic>
      <p:sp>
        <p:nvSpPr>
          <p:cNvPr id="7" name="Slide Number Placeholder 6"/>
          <p:cNvSpPr>
            <a:spLocks noGrp="1"/>
          </p:cNvSpPr>
          <p:nvPr>
            <p:ph type="sldNum" sz="quarter" idx="12"/>
          </p:nvPr>
        </p:nvSpPr>
        <p:spPr/>
        <p:txBody>
          <a:bodyPr/>
          <a:lstStyle/>
          <a:p>
            <a:fld id="{00814747-1F0F-44C5-8F66-EBF54D0FE2A1}"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Dining-Philosophers Problem </a:t>
            </a:r>
          </a:p>
        </p:txBody>
      </p:sp>
      <p:sp>
        <p:nvSpPr>
          <p:cNvPr id="74755" name="Rectangle 3"/>
          <p:cNvSpPr>
            <a:spLocks noGrp="1" noChangeArrowheads="1"/>
          </p:cNvSpPr>
          <p:nvPr>
            <p:ph idx="1"/>
          </p:nvPr>
        </p:nvSpPr>
        <p:spPr>
          <a:xfrm>
            <a:off x="990600" y="1371600"/>
            <a:ext cx="7029450" cy="4114800"/>
          </a:xfrm>
        </p:spPr>
        <p:txBody>
          <a:bodyPr/>
          <a:lstStyle/>
          <a:p>
            <a:pPr>
              <a:lnSpc>
                <a:spcPct val="90000"/>
              </a:lnSpc>
              <a:tabLst>
                <a:tab pos="2005013" algn="l"/>
                <a:tab pos="2232025" algn="l"/>
                <a:tab pos="2459038" algn="l"/>
              </a:tabLst>
            </a:pPr>
            <a:r>
              <a:rPr lang="en-US" sz="1800"/>
              <a:t>Philosopher </a:t>
            </a:r>
            <a:r>
              <a:rPr lang="en-US" sz="1800" i="1"/>
              <a:t>i</a:t>
            </a:r>
            <a:r>
              <a:rPr lang="en-US" sz="1800"/>
              <a:t>:</a:t>
            </a:r>
          </a:p>
          <a:p>
            <a:pPr>
              <a:lnSpc>
                <a:spcPct val="90000"/>
              </a:lnSpc>
              <a:spcBef>
                <a:spcPct val="15000"/>
              </a:spcBef>
              <a:buFont typeface="Monotype Sorts" pitchFamily="2" charset="2"/>
              <a:buNone/>
              <a:tabLst>
                <a:tab pos="2005013" algn="l"/>
                <a:tab pos="2232025" algn="l"/>
                <a:tab pos="2459038" algn="l"/>
              </a:tabLst>
            </a:pPr>
            <a:r>
              <a:rPr lang="en-US" sz="1800"/>
              <a:t>		</a:t>
            </a:r>
            <a:r>
              <a:rPr lang="en-US" sz="1800" b="1"/>
              <a:t>do {</a:t>
            </a:r>
          </a:p>
          <a:p>
            <a:pPr>
              <a:lnSpc>
                <a:spcPct val="90000"/>
              </a:lnSpc>
              <a:spcBef>
                <a:spcPct val="15000"/>
              </a:spcBef>
              <a:buFont typeface="Monotype Sorts" pitchFamily="2" charset="2"/>
              <a:buNone/>
              <a:tabLst>
                <a:tab pos="2005013" algn="l"/>
                <a:tab pos="2232025" algn="l"/>
                <a:tab pos="2459038" algn="l"/>
              </a:tabLst>
            </a:pPr>
            <a:r>
              <a:rPr lang="en-US" sz="1800" b="1"/>
              <a:t>			wait(chopstick[i])</a:t>
            </a:r>
          </a:p>
          <a:p>
            <a:pPr>
              <a:lnSpc>
                <a:spcPct val="90000"/>
              </a:lnSpc>
              <a:spcBef>
                <a:spcPct val="15000"/>
              </a:spcBef>
              <a:buFont typeface="Monotype Sorts" pitchFamily="2" charset="2"/>
              <a:buNone/>
              <a:tabLst>
                <a:tab pos="2005013" algn="l"/>
                <a:tab pos="2232025" algn="l"/>
                <a:tab pos="2459038" algn="l"/>
              </a:tabLst>
            </a:pPr>
            <a:r>
              <a:rPr lang="en-US" sz="1800" b="1"/>
              <a:t>			wait(chopstick[(i+1) % 5])</a:t>
            </a:r>
          </a:p>
          <a:p>
            <a:pPr>
              <a:lnSpc>
                <a:spcPct val="90000"/>
              </a:lnSpc>
              <a:spcBef>
                <a:spcPct val="15000"/>
              </a:spcBef>
              <a:buFont typeface="Monotype Sorts" pitchFamily="2" charset="2"/>
              <a:buNone/>
              <a:tabLst>
                <a:tab pos="2005013" algn="l"/>
                <a:tab pos="2232025" algn="l"/>
                <a:tab pos="2459038" algn="l"/>
              </a:tabLst>
            </a:pPr>
            <a:r>
              <a:rPr lang="en-US" sz="1800" b="1"/>
              <a:t>				 …</a:t>
            </a:r>
          </a:p>
          <a:p>
            <a:pPr>
              <a:lnSpc>
                <a:spcPct val="90000"/>
              </a:lnSpc>
              <a:spcBef>
                <a:spcPct val="15000"/>
              </a:spcBef>
              <a:buFont typeface="Monotype Sorts" pitchFamily="2" charset="2"/>
              <a:buNone/>
              <a:tabLst>
                <a:tab pos="2005013" algn="l"/>
                <a:tab pos="2232025" algn="l"/>
                <a:tab pos="2459038" algn="l"/>
              </a:tabLst>
            </a:pPr>
            <a:r>
              <a:rPr lang="en-US" sz="1800" b="1"/>
              <a:t>				</a:t>
            </a:r>
            <a:r>
              <a:rPr lang="en-US" sz="1800"/>
              <a:t>eat</a:t>
            </a:r>
          </a:p>
          <a:p>
            <a:pPr>
              <a:lnSpc>
                <a:spcPct val="90000"/>
              </a:lnSpc>
              <a:spcBef>
                <a:spcPct val="15000"/>
              </a:spcBef>
              <a:buFont typeface="Monotype Sorts" pitchFamily="2" charset="2"/>
              <a:buNone/>
              <a:tabLst>
                <a:tab pos="2005013" algn="l"/>
                <a:tab pos="2232025" algn="l"/>
                <a:tab pos="2459038" algn="l"/>
              </a:tabLst>
            </a:pPr>
            <a:r>
              <a:rPr lang="en-US" sz="1800" b="1"/>
              <a:t>				 …</a:t>
            </a:r>
          </a:p>
          <a:p>
            <a:pPr>
              <a:lnSpc>
                <a:spcPct val="90000"/>
              </a:lnSpc>
              <a:spcBef>
                <a:spcPct val="15000"/>
              </a:spcBef>
              <a:buFont typeface="Monotype Sorts" pitchFamily="2" charset="2"/>
              <a:buNone/>
              <a:tabLst>
                <a:tab pos="2005013" algn="l"/>
                <a:tab pos="2232025" algn="l"/>
                <a:tab pos="2459038" algn="l"/>
              </a:tabLst>
            </a:pPr>
            <a:r>
              <a:rPr lang="en-US" sz="1800" b="1"/>
              <a:t>			signal(chopstick[i]);</a:t>
            </a:r>
          </a:p>
          <a:p>
            <a:pPr>
              <a:lnSpc>
                <a:spcPct val="90000"/>
              </a:lnSpc>
              <a:spcBef>
                <a:spcPct val="15000"/>
              </a:spcBef>
              <a:buFont typeface="Monotype Sorts" pitchFamily="2" charset="2"/>
              <a:buNone/>
              <a:tabLst>
                <a:tab pos="2005013" algn="l"/>
                <a:tab pos="2232025" algn="l"/>
                <a:tab pos="2459038" algn="l"/>
              </a:tabLst>
            </a:pPr>
            <a:r>
              <a:rPr lang="en-US" sz="1800" b="1"/>
              <a:t>			signal(chopstick[(i+1) % 5]);</a:t>
            </a:r>
          </a:p>
          <a:p>
            <a:pPr>
              <a:lnSpc>
                <a:spcPct val="90000"/>
              </a:lnSpc>
              <a:spcBef>
                <a:spcPct val="15000"/>
              </a:spcBef>
              <a:buFont typeface="Monotype Sorts" pitchFamily="2" charset="2"/>
              <a:buNone/>
              <a:tabLst>
                <a:tab pos="2005013" algn="l"/>
                <a:tab pos="2232025" algn="l"/>
                <a:tab pos="2459038" algn="l"/>
              </a:tabLst>
            </a:pPr>
            <a:r>
              <a:rPr lang="en-US" sz="1800" b="1"/>
              <a:t>				 …</a:t>
            </a:r>
          </a:p>
          <a:p>
            <a:pPr>
              <a:lnSpc>
                <a:spcPct val="90000"/>
              </a:lnSpc>
              <a:spcBef>
                <a:spcPct val="15000"/>
              </a:spcBef>
              <a:buFont typeface="Monotype Sorts" pitchFamily="2" charset="2"/>
              <a:buNone/>
              <a:tabLst>
                <a:tab pos="2005013" algn="l"/>
                <a:tab pos="2232025" algn="l"/>
                <a:tab pos="2459038" algn="l"/>
              </a:tabLst>
            </a:pPr>
            <a:r>
              <a:rPr lang="en-US" sz="1800" b="1"/>
              <a:t>				</a:t>
            </a:r>
            <a:r>
              <a:rPr lang="en-US" sz="1800"/>
              <a:t>think</a:t>
            </a:r>
          </a:p>
          <a:p>
            <a:pPr>
              <a:lnSpc>
                <a:spcPct val="90000"/>
              </a:lnSpc>
              <a:spcBef>
                <a:spcPct val="15000"/>
              </a:spcBef>
              <a:buFont typeface="Monotype Sorts" pitchFamily="2" charset="2"/>
              <a:buNone/>
              <a:tabLst>
                <a:tab pos="2005013" algn="l"/>
                <a:tab pos="2232025" algn="l"/>
                <a:tab pos="2459038" algn="l"/>
              </a:tabLst>
            </a:pPr>
            <a:r>
              <a:rPr lang="en-US" sz="1800" b="1"/>
              <a:t>				 …</a:t>
            </a:r>
          </a:p>
          <a:p>
            <a:pPr>
              <a:lnSpc>
                <a:spcPct val="90000"/>
              </a:lnSpc>
              <a:spcBef>
                <a:spcPct val="15000"/>
              </a:spcBef>
              <a:buFont typeface="Monotype Sorts" pitchFamily="2" charset="2"/>
              <a:buNone/>
              <a:tabLst>
                <a:tab pos="2005013" algn="l"/>
                <a:tab pos="2232025" algn="l"/>
                <a:tab pos="2459038" algn="l"/>
              </a:tabLst>
            </a:pPr>
            <a:r>
              <a:rPr lang="en-US" sz="1800" b="1"/>
              <a:t>			} while (1);</a:t>
            </a:r>
          </a:p>
        </p:txBody>
      </p:sp>
      <p:sp>
        <p:nvSpPr>
          <p:cNvPr id="6" name="Slide Number Placeholder 5"/>
          <p:cNvSpPr>
            <a:spLocks noGrp="1"/>
          </p:cNvSpPr>
          <p:nvPr>
            <p:ph type="sldNum" sz="quarter" idx="12"/>
          </p:nvPr>
        </p:nvSpPr>
        <p:spPr/>
        <p:txBody>
          <a:bodyPr/>
          <a:lstStyle/>
          <a:p>
            <a:fld id="{00814747-1F0F-44C5-8F66-EBF54D0FE2A1}"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6.Critical </a:t>
            </a:r>
            <a:r>
              <a:rPr lang="en-US" dirty="0"/>
              <a:t>Regions</a:t>
            </a:r>
          </a:p>
        </p:txBody>
      </p:sp>
      <p:sp>
        <p:nvSpPr>
          <p:cNvPr id="75779" name="Rectangle 3"/>
          <p:cNvSpPr>
            <a:spLocks noGrp="1" noChangeArrowheads="1"/>
          </p:cNvSpPr>
          <p:nvPr>
            <p:ph idx="1"/>
          </p:nvPr>
        </p:nvSpPr>
        <p:spPr/>
        <p:txBody>
          <a:bodyPr>
            <a:normAutofit fontScale="92500" lnSpcReduction="20000"/>
          </a:bodyPr>
          <a:lstStyle/>
          <a:p>
            <a:pPr>
              <a:tabLst>
                <a:tab pos="3148013" algn="ctr"/>
              </a:tabLst>
            </a:pPr>
            <a:r>
              <a:rPr lang="en-US"/>
              <a:t>High-level synchronization construct</a:t>
            </a:r>
          </a:p>
          <a:p>
            <a:pPr>
              <a:tabLst>
                <a:tab pos="3148013" algn="ctr"/>
              </a:tabLst>
            </a:pPr>
            <a:r>
              <a:rPr lang="en-US"/>
              <a:t>A shared variable </a:t>
            </a:r>
            <a:r>
              <a:rPr lang="en-US" b="1" i="1"/>
              <a:t>v</a:t>
            </a:r>
            <a:r>
              <a:rPr lang="en-US"/>
              <a:t> of type </a:t>
            </a:r>
            <a:r>
              <a:rPr lang="en-US" b="1" i="1"/>
              <a:t>T</a:t>
            </a:r>
            <a:r>
              <a:rPr lang="en-US"/>
              <a:t>, is declared as:</a:t>
            </a:r>
          </a:p>
          <a:p>
            <a:pPr>
              <a:buFont typeface="Monotype Sorts" pitchFamily="2" charset="2"/>
              <a:buNone/>
              <a:tabLst>
                <a:tab pos="3148013" algn="ctr"/>
              </a:tabLst>
            </a:pPr>
            <a:r>
              <a:rPr lang="en-US" i="1"/>
              <a:t>		</a:t>
            </a:r>
            <a:r>
              <a:rPr lang="en-US" b="1"/>
              <a:t>v:</a:t>
            </a:r>
            <a:r>
              <a:rPr lang="en-US"/>
              <a:t> </a:t>
            </a:r>
            <a:r>
              <a:rPr lang="en-US" b="1"/>
              <a:t>shared</a:t>
            </a:r>
            <a:r>
              <a:rPr lang="en-US"/>
              <a:t> </a:t>
            </a:r>
            <a:r>
              <a:rPr lang="en-US" b="1"/>
              <a:t>T</a:t>
            </a:r>
          </a:p>
          <a:p>
            <a:pPr>
              <a:tabLst>
                <a:tab pos="3148013" algn="ctr"/>
              </a:tabLst>
            </a:pPr>
            <a:r>
              <a:rPr lang="en-US"/>
              <a:t>Variable </a:t>
            </a:r>
            <a:r>
              <a:rPr lang="en-US" b="1" i="1"/>
              <a:t>v</a:t>
            </a:r>
            <a:r>
              <a:rPr lang="en-US"/>
              <a:t> accessed only inside statement</a:t>
            </a:r>
          </a:p>
          <a:p>
            <a:pPr>
              <a:buFont typeface="Monotype Sorts" pitchFamily="2" charset="2"/>
              <a:buNone/>
              <a:tabLst>
                <a:tab pos="3148013" algn="ctr"/>
              </a:tabLst>
            </a:pPr>
            <a:r>
              <a:rPr lang="en-US"/>
              <a:t>		</a:t>
            </a:r>
            <a:r>
              <a:rPr lang="en-US" b="1"/>
              <a:t>region</a:t>
            </a:r>
            <a:r>
              <a:rPr lang="en-US"/>
              <a:t> </a:t>
            </a:r>
            <a:r>
              <a:rPr lang="en-US" b="1"/>
              <a:t>v</a:t>
            </a:r>
            <a:r>
              <a:rPr lang="en-US"/>
              <a:t> </a:t>
            </a:r>
            <a:r>
              <a:rPr lang="en-US" b="1"/>
              <a:t>when</a:t>
            </a:r>
            <a:r>
              <a:rPr lang="en-US"/>
              <a:t> </a:t>
            </a:r>
            <a:r>
              <a:rPr lang="en-US" b="1"/>
              <a:t>B</a:t>
            </a:r>
            <a:r>
              <a:rPr lang="en-US"/>
              <a:t> </a:t>
            </a:r>
            <a:r>
              <a:rPr lang="en-US" b="1"/>
              <a:t>do</a:t>
            </a:r>
            <a:r>
              <a:rPr lang="en-US"/>
              <a:t> </a:t>
            </a:r>
            <a:r>
              <a:rPr lang="en-US" b="1"/>
              <a:t>S</a:t>
            </a:r>
            <a:r>
              <a:rPr lang="en-US"/>
              <a:t/>
            </a:r>
            <a:br>
              <a:rPr lang="en-US"/>
            </a:br>
            <a:r>
              <a:rPr lang="en-US"/>
              <a:t/>
            </a:r>
            <a:br>
              <a:rPr lang="en-US"/>
            </a:br>
            <a:r>
              <a:rPr lang="en-US"/>
              <a:t>where </a:t>
            </a:r>
            <a:r>
              <a:rPr lang="en-US" b="1" i="1"/>
              <a:t>B</a:t>
            </a:r>
            <a:r>
              <a:rPr lang="en-US"/>
              <a:t> is a boolean expression.</a:t>
            </a:r>
            <a:br>
              <a:rPr lang="en-US"/>
            </a:br>
            <a:endParaRPr lang="en-US"/>
          </a:p>
          <a:p>
            <a:pPr>
              <a:tabLst>
                <a:tab pos="3148013" algn="ctr"/>
              </a:tabLst>
            </a:pPr>
            <a:r>
              <a:rPr lang="en-US"/>
              <a:t>While statement </a:t>
            </a:r>
            <a:r>
              <a:rPr lang="en-US" b="1" i="1"/>
              <a:t>S</a:t>
            </a:r>
            <a:r>
              <a:rPr lang="en-US"/>
              <a:t> is being executed, no other process can access variable </a:t>
            </a:r>
            <a:r>
              <a:rPr lang="en-US" b="1" i="1"/>
              <a:t>v</a:t>
            </a:r>
            <a:r>
              <a:rPr lang="en-US"/>
              <a:t>. </a:t>
            </a:r>
          </a:p>
          <a:p>
            <a:pPr>
              <a:buFont typeface="Monotype Sorts" pitchFamily="2" charset="2"/>
              <a:buNone/>
              <a:tabLst>
                <a:tab pos="3148013" algn="ctr"/>
              </a:tabLst>
            </a:pPr>
            <a:endParaRPr lang="en-US"/>
          </a:p>
        </p:txBody>
      </p:sp>
      <p:sp>
        <p:nvSpPr>
          <p:cNvPr id="6" name="Slide Number Placeholder 5"/>
          <p:cNvSpPr>
            <a:spLocks noGrp="1"/>
          </p:cNvSpPr>
          <p:nvPr>
            <p:ph type="sldNum" sz="quarter" idx="12"/>
          </p:nvPr>
        </p:nvSpPr>
        <p:spPr/>
        <p:txBody>
          <a:bodyPr/>
          <a:lstStyle/>
          <a:p>
            <a:fld id="{00814747-1F0F-44C5-8F66-EBF54D0FE2A1}"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Critical Regions</a:t>
            </a:r>
          </a:p>
        </p:txBody>
      </p:sp>
      <p:sp>
        <p:nvSpPr>
          <p:cNvPr id="76803" name="Rectangle 3"/>
          <p:cNvSpPr>
            <a:spLocks noGrp="1" noChangeArrowheads="1"/>
          </p:cNvSpPr>
          <p:nvPr>
            <p:ph idx="1"/>
          </p:nvPr>
        </p:nvSpPr>
        <p:spPr/>
        <p:txBody>
          <a:bodyPr>
            <a:normAutofit lnSpcReduction="10000"/>
          </a:bodyPr>
          <a:lstStyle/>
          <a:p>
            <a:r>
              <a:rPr lang="en-US"/>
              <a:t>Regions referring to the same shared variable exclude each other in time.</a:t>
            </a:r>
            <a:br>
              <a:rPr lang="en-US"/>
            </a:br>
            <a:endParaRPr lang="en-US"/>
          </a:p>
          <a:p>
            <a:r>
              <a:rPr lang="en-US"/>
              <a:t>When a process tries to execute the region statement, the Boolean expression </a:t>
            </a:r>
            <a:r>
              <a:rPr lang="en-US" i="1"/>
              <a:t>B</a:t>
            </a:r>
            <a:r>
              <a:rPr lang="en-US"/>
              <a:t> is evaluated.  If </a:t>
            </a:r>
            <a:r>
              <a:rPr lang="en-US" i="1"/>
              <a:t>B</a:t>
            </a:r>
            <a:r>
              <a:rPr lang="en-US"/>
              <a:t> is true, statement </a:t>
            </a:r>
            <a:r>
              <a:rPr lang="en-US" i="1"/>
              <a:t>S</a:t>
            </a:r>
            <a:r>
              <a:rPr lang="en-US"/>
              <a:t> is executed.  If it is false, the process is delayed until </a:t>
            </a:r>
            <a:r>
              <a:rPr lang="en-US" i="1"/>
              <a:t>B</a:t>
            </a:r>
            <a:r>
              <a:rPr lang="en-US"/>
              <a:t> becomes true and no other process is in the region associated with </a:t>
            </a:r>
            <a:r>
              <a:rPr lang="en-US" i="1"/>
              <a:t>v</a:t>
            </a:r>
            <a:r>
              <a:rPr lang="en-US"/>
              <a:t>.</a:t>
            </a:r>
          </a:p>
        </p:txBody>
      </p:sp>
      <p:sp>
        <p:nvSpPr>
          <p:cNvPr id="6" name="Slide Number Placeholder 5"/>
          <p:cNvSpPr>
            <a:spLocks noGrp="1"/>
          </p:cNvSpPr>
          <p:nvPr>
            <p:ph type="sldNum" sz="quarter" idx="12"/>
          </p:nvPr>
        </p:nvSpPr>
        <p:spPr/>
        <p:txBody>
          <a:bodyPr/>
          <a:lstStyle/>
          <a:p>
            <a:fld id="{00814747-1F0F-44C5-8F66-EBF54D0FE2A1}"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Example – Bounded Buffer</a:t>
            </a:r>
          </a:p>
        </p:txBody>
      </p:sp>
      <p:sp>
        <p:nvSpPr>
          <p:cNvPr id="77827" name="Rectangle 3"/>
          <p:cNvSpPr>
            <a:spLocks noGrp="1" noChangeArrowheads="1"/>
          </p:cNvSpPr>
          <p:nvPr>
            <p:ph idx="1"/>
          </p:nvPr>
        </p:nvSpPr>
        <p:spPr/>
        <p:txBody>
          <a:bodyPr/>
          <a:lstStyle/>
          <a:p>
            <a:pPr defTabSz="911225">
              <a:tabLst>
                <a:tab pos="915988" algn="l"/>
                <a:tab pos="1433513" algn="l"/>
                <a:tab pos="1768475" algn="l"/>
                <a:tab pos="2630488" algn="l"/>
                <a:tab pos="3255963" algn="l"/>
              </a:tabLst>
            </a:pPr>
            <a:r>
              <a:rPr lang="en-US"/>
              <a:t>Shared data:</a:t>
            </a:r>
            <a:br>
              <a:rPr lang="en-US"/>
            </a:br>
            <a:endParaRPr lang="en-US"/>
          </a:p>
          <a:p>
            <a:pPr defTabSz="911225">
              <a:buFont typeface="Monotype Sorts" pitchFamily="2" charset="2"/>
              <a:buNone/>
              <a:tabLst>
                <a:tab pos="915988" algn="l"/>
                <a:tab pos="1433513" algn="l"/>
                <a:tab pos="1768475" algn="l"/>
                <a:tab pos="2630488" algn="l"/>
                <a:tab pos="3255963" algn="l"/>
              </a:tabLst>
            </a:pPr>
            <a:r>
              <a:rPr lang="en-US"/>
              <a:t>		</a:t>
            </a:r>
            <a:r>
              <a:rPr lang="en-US" b="1"/>
              <a:t>struct buffer {</a:t>
            </a:r>
          </a:p>
          <a:p>
            <a:pPr defTabSz="911225">
              <a:buFont typeface="Monotype Sorts" pitchFamily="2" charset="2"/>
              <a:buNone/>
              <a:tabLst>
                <a:tab pos="915988" algn="l"/>
                <a:tab pos="1433513" algn="l"/>
                <a:tab pos="1768475" algn="l"/>
                <a:tab pos="2630488" algn="l"/>
                <a:tab pos="3255963" algn="l"/>
              </a:tabLst>
            </a:pPr>
            <a:r>
              <a:rPr lang="en-US" b="1"/>
              <a:t>			int pool[n];</a:t>
            </a:r>
          </a:p>
          <a:p>
            <a:pPr defTabSz="911225">
              <a:buFont typeface="Monotype Sorts" pitchFamily="2" charset="2"/>
              <a:buNone/>
              <a:tabLst>
                <a:tab pos="915988" algn="l"/>
                <a:tab pos="1433513" algn="l"/>
                <a:tab pos="1768475" algn="l"/>
                <a:tab pos="2630488" algn="l"/>
                <a:tab pos="3255963" algn="l"/>
              </a:tabLst>
            </a:pPr>
            <a:r>
              <a:rPr lang="en-US" b="1"/>
              <a:t>			int count, in, out;</a:t>
            </a:r>
          </a:p>
          <a:p>
            <a:pPr defTabSz="911225">
              <a:buFont typeface="Monotype Sorts" pitchFamily="2" charset="2"/>
              <a:buNone/>
              <a:tabLst>
                <a:tab pos="915988" algn="l"/>
                <a:tab pos="1433513" algn="l"/>
                <a:tab pos="1768475" algn="l"/>
                <a:tab pos="2630488" algn="l"/>
                <a:tab pos="3255963" algn="l"/>
              </a:tabLst>
            </a:pPr>
            <a:r>
              <a:rPr lang="en-US" b="1"/>
              <a:t>		}</a:t>
            </a:r>
            <a:br>
              <a:rPr lang="en-US" b="1"/>
            </a:br>
            <a:endParaRPr lang="en-US" b="1"/>
          </a:p>
        </p:txBody>
      </p:sp>
      <p:sp>
        <p:nvSpPr>
          <p:cNvPr id="6" name="Slide Number Placeholder 5"/>
          <p:cNvSpPr>
            <a:spLocks noGrp="1"/>
          </p:cNvSpPr>
          <p:nvPr>
            <p:ph type="sldNum" sz="quarter" idx="12"/>
          </p:nvPr>
        </p:nvSpPr>
        <p:spPr/>
        <p:txBody>
          <a:bodyPr/>
          <a:lstStyle/>
          <a:p>
            <a:fld id="{00814747-1F0F-44C5-8F66-EBF54D0FE2A1}"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Bounded Buffer Producer Process</a:t>
            </a:r>
          </a:p>
        </p:txBody>
      </p:sp>
      <p:sp>
        <p:nvSpPr>
          <p:cNvPr id="122883" name="Rectangle 3"/>
          <p:cNvSpPr>
            <a:spLocks noGrp="1" noChangeArrowheads="1"/>
          </p:cNvSpPr>
          <p:nvPr>
            <p:ph idx="1"/>
          </p:nvPr>
        </p:nvSpPr>
        <p:spPr/>
        <p:txBody>
          <a:bodyPr/>
          <a:lstStyle/>
          <a:p>
            <a:r>
              <a:rPr lang="en-US"/>
              <a:t>Producer process inserts </a:t>
            </a:r>
            <a:r>
              <a:rPr lang="en-US" b="1"/>
              <a:t>nextp</a:t>
            </a:r>
            <a:r>
              <a:rPr lang="en-US"/>
              <a:t> into the shared buffer</a:t>
            </a:r>
            <a:br>
              <a:rPr lang="en-US"/>
            </a:br>
            <a:endParaRPr lang="en-US"/>
          </a:p>
          <a:p>
            <a:pPr>
              <a:buFont typeface="Monotype Sorts" pitchFamily="2" charset="2"/>
              <a:buNone/>
            </a:pPr>
            <a:r>
              <a:rPr lang="en-US"/>
              <a:t>			</a:t>
            </a:r>
            <a:r>
              <a:rPr lang="en-US" b="1"/>
              <a:t>region buffer when( count &lt; n) {</a:t>
            </a:r>
            <a:br>
              <a:rPr lang="en-US" b="1"/>
            </a:br>
            <a:r>
              <a:rPr lang="en-US" b="1"/>
              <a:t>			pool[in] = nextp;</a:t>
            </a:r>
            <a:br>
              <a:rPr lang="en-US" b="1"/>
            </a:br>
            <a:r>
              <a:rPr lang="en-US" b="1"/>
              <a:t>			in:= (in+1) % n;</a:t>
            </a:r>
            <a:br>
              <a:rPr lang="en-US" b="1"/>
            </a:br>
            <a:r>
              <a:rPr lang="en-US" b="1"/>
              <a:t>			count++;</a:t>
            </a:r>
            <a:br>
              <a:rPr lang="en-US" b="1"/>
            </a:br>
            <a:r>
              <a:rPr lang="en-US" b="1"/>
              <a:t>		}</a:t>
            </a:r>
          </a:p>
          <a:p>
            <a:endParaRPr lang="en-US" b="1"/>
          </a:p>
        </p:txBody>
      </p:sp>
      <p:sp>
        <p:nvSpPr>
          <p:cNvPr id="6" name="Slide Number Placeholder 5"/>
          <p:cNvSpPr>
            <a:spLocks noGrp="1"/>
          </p:cNvSpPr>
          <p:nvPr>
            <p:ph type="sldNum" sz="quarter" idx="12"/>
          </p:nvPr>
        </p:nvSpPr>
        <p:spPr/>
        <p:txBody>
          <a:bodyPr/>
          <a:lstStyle/>
          <a:p>
            <a:fld id="{00814747-1F0F-44C5-8F66-EBF54D0FE2A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Bounded Buffer Consumer Process</a:t>
            </a:r>
          </a:p>
        </p:txBody>
      </p:sp>
      <p:sp>
        <p:nvSpPr>
          <p:cNvPr id="78851" name="Rectangle 3"/>
          <p:cNvSpPr>
            <a:spLocks noGrp="1" noChangeArrowheads="1"/>
          </p:cNvSpPr>
          <p:nvPr>
            <p:ph idx="1"/>
          </p:nvPr>
        </p:nvSpPr>
        <p:spPr/>
        <p:txBody>
          <a:bodyPr/>
          <a:lstStyle/>
          <a:p>
            <a:pPr>
              <a:tabLst>
                <a:tab pos="1487488" algn="l"/>
                <a:tab pos="1831975" algn="l"/>
                <a:tab pos="2168525" algn="l"/>
                <a:tab pos="2630488" algn="l"/>
              </a:tabLst>
            </a:pPr>
            <a:r>
              <a:rPr lang="en-US"/>
              <a:t>Consumer process removes an item from the shared buffer and puts it in </a:t>
            </a:r>
            <a:r>
              <a:rPr lang="en-US" b="1"/>
              <a:t>nextc</a:t>
            </a:r>
            <a:br>
              <a:rPr lang="en-US" b="1"/>
            </a:br>
            <a:endParaRPr lang="en-US" b="1"/>
          </a:p>
          <a:p>
            <a:pPr>
              <a:buFont typeface="Monotype Sorts" pitchFamily="2" charset="2"/>
              <a:buNone/>
              <a:tabLst>
                <a:tab pos="1487488" algn="l"/>
                <a:tab pos="1831975" algn="l"/>
                <a:tab pos="2168525" algn="l"/>
                <a:tab pos="2630488" algn="l"/>
              </a:tabLst>
            </a:pPr>
            <a:r>
              <a:rPr lang="en-US"/>
              <a:t>		</a:t>
            </a:r>
            <a:r>
              <a:rPr lang="en-US" b="1"/>
              <a:t>region buffer when (count &gt; 0) {				nextc = pool[out];</a:t>
            </a:r>
            <a:br>
              <a:rPr lang="en-US" b="1"/>
            </a:br>
            <a:r>
              <a:rPr lang="en-US" b="1"/>
              <a:t>		out = (out+1) % n;</a:t>
            </a:r>
            <a:br>
              <a:rPr lang="en-US" b="1"/>
            </a:br>
            <a:r>
              <a:rPr lang="en-US" b="1"/>
              <a:t>		count--;</a:t>
            </a:r>
            <a:br>
              <a:rPr lang="en-US" b="1"/>
            </a:br>
            <a:r>
              <a:rPr lang="en-US" b="1"/>
              <a:t>	}</a:t>
            </a:r>
          </a:p>
        </p:txBody>
      </p:sp>
      <p:sp>
        <p:nvSpPr>
          <p:cNvPr id="6" name="Slide Number Placeholder 5"/>
          <p:cNvSpPr>
            <a:spLocks noGrp="1"/>
          </p:cNvSpPr>
          <p:nvPr>
            <p:ph type="sldNum" sz="quarter" idx="12"/>
          </p:nvPr>
        </p:nvSpPr>
        <p:spPr/>
        <p:txBody>
          <a:bodyPr/>
          <a:lstStyle/>
          <a:p>
            <a:fld id="{00814747-1F0F-44C5-8F66-EBF54D0FE2A1}"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45992" y="508865"/>
            <a:ext cx="8090189" cy="844550"/>
          </a:xfrm>
        </p:spPr>
        <p:txBody>
          <a:bodyPr>
            <a:normAutofit fontScale="90000"/>
          </a:bodyPr>
          <a:lstStyle/>
          <a:p>
            <a:r>
              <a:rPr lang="en-US" dirty="0"/>
              <a:t>Implementation region </a:t>
            </a:r>
            <a:r>
              <a:rPr lang="en-US" b="0" i="1" dirty="0"/>
              <a:t>x</a:t>
            </a:r>
            <a:r>
              <a:rPr lang="en-US" dirty="0"/>
              <a:t> when </a:t>
            </a:r>
            <a:r>
              <a:rPr lang="en-US" b="0" i="1" dirty="0"/>
              <a:t>B</a:t>
            </a:r>
            <a:r>
              <a:rPr lang="en-US" dirty="0"/>
              <a:t> do </a:t>
            </a:r>
            <a:r>
              <a:rPr lang="en-US" b="0" i="1" dirty="0"/>
              <a:t>S</a:t>
            </a:r>
            <a:endParaRPr lang="en-US" dirty="0"/>
          </a:p>
        </p:txBody>
      </p:sp>
      <p:sp>
        <p:nvSpPr>
          <p:cNvPr id="79875" name="Rectangle 3"/>
          <p:cNvSpPr>
            <a:spLocks noGrp="1" noChangeArrowheads="1"/>
          </p:cNvSpPr>
          <p:nvPr>
            <p:ph idx="1"/>
          </p:nvPr>
        </p:nvSpPr>
        <p:spPr/>
        <p:txBody>
          <a:bodyPr>
            <a:normAutofit fontScale="85000" lnSpcReduction="20000"/>
          </a:bodyPr>
          <a:lstStyle/>
          <a:p>
            <a:pPr>
              <a:tabLst>
                <a:tab pos="3375025" algn="ctr"/>
              </a:tabLst>
            </a:pPr>
            <a:r>
              <a:rPr lang="en-US" dirty="0"/>
              <a:t>Associate with the shared variable </a:t>
            </a:r>
            <a:r>
              <a:rPr lang="en-US" i="1" dirty="0"/>
              <a:t>x</a:t>
            </a:r>
            <a:r>
              <a:rPr lang="en-US" dirty="0"/>
              <a:t>, the following variables:</a:t>
            </a:r>
          </a:p>
          <a:p>
            <a:pPr>
              <a:buFont typeface="Monotype Sorts" pitchFamily="2" charset="2"/>
              <a:buNone/>
              <a:tabLst>
                <a:tab pos="3375025" algn="ctr"/>
              </a:tabLst>
            </a:pPr>
            <a:r>
              <a:rPr lang="en-US" dirty="0"/>
              <a:t>		</a:t>
            </a:r>
            <a:r>
              <a:rPr lang="en-US" b="1" dirty="0"/>
              <a:t>semaphore </a:t>
            </a:r>
            <a:r>
              <a:rPr lang="en-US" b="1" dirty="0" err="1"/>
              <a:t>mutex</a:t>
            </a:r>
            <a:r>
              <a:rPr lang="en-US" b="1" dirty="0"/>
              <a:t>, first-delay, second-delay;</a:t>
            </a:r>
            <a:br>
              <a:rPr lang="en-US" b="1" dirty="0"/>
            </a:br>
            <a:r>
              <a:rPr lang="en-US" b="1" dirty="0"/>
              <a:t>     </a:t>
            </a:r>
            <a:r>
              <a:rPr lang="en-US" b="1" dirty="0" err="1"/>
              <a:t>int</a:t>
            </a:r>
            <a:r>
              <a:rPr lang="en-US" b="1" dirty="0"/>
              <a:t> first-count, second-count;</a:t>
            </a:r>
            <a:br>
              <a:rPr lang="en-US" b="1" dirty="0"/>
            </a:br>
            <a:endParaRPr lang="en-US" b="1" dirty="0"/>
          </a:p>
          <a:p>
            <a:pPr>
              <a:tabLst>
                <a:tab pos="3375025" algn="ctr"/>
              </a:tabLst>
            </a:pPr>
            <a:r>
              <a:rPr lang="en-US" dirty="0"/>
              <a:t>Mutually exclusive access to the critical section is provided by </a:t>
            </a:r>
            <a:r>
              <a:rPr lang="en-US" b="1" dirty="0" err="1"/>
              <a:t>mutex</a:t>
            </a:r>
            <a:r>
              <a:rPr lang="en-US" dirty="0"/>
              <a:t>.</a:t>
            </a:r>
            <a:br>
              <a:rPr lang="en-US" dirty="0"/>
            </a:br>
            <a:endParaRPr lang="en-US" dirty="0"/>
          </a:p>
          <a:p>
            <a:pPr>
              <a:tabLst>
                <a:tab pos="3375025" algn="ctr"/>
              </a:tabLst>
            </a:pPr>
            <a:r>
              <a:rPr lang="en-US" dirty="0"/>
              <a:t>If a process cannot enter the critical section because the Boolean expression </a:t>
            </a:r>
            <a:r>
              <a:rPr lang="en-US" b="1" dirty="0"/>
              <a:t>B</a:t>
            </a:r>
            <a:r>
              <a:rPr lang="en-US" dirty="0"/>
              <a:t> is false, it initially waits on the </a:t>
            </a:r>
            <a:r>
              <a:rPr lang="en-US" b="1" dirty="0"/>
              <a:t>first-delay </a:t>
            </a:r>
            <a:r>
              <a:rPr lang="en-US" dirty="0"/>
              <a:t>semaphore; moved to the </a:t>
            </a:r>
            <a:r>
              <a:rPr lang="en-US" b="1" dirty="0"/>
              <a:t>second-delay </a:t>
            </a:r>
            <a:r>
              <a:rPr lang="en-US" dirty="0"/>
              <a:t>semaphore before it is allowed to reevaluate </a:t>
            </a:r>
            <a:r>
              <a:rPr lang="en-US" i="1" dirty="0"/>
              <a:t>B</a:t>
            </a:r>
            <a:r>
              <a:rPr lang="en-US" dirty="0"/>
              <a:t>.</a:t>
            </a:r>
          </a:p>
        </p:txBody>
      </p:sp>
      <p:sp>
        <p:nvSpPr>
          <p:cNvPr id="6" name="Slide Number Placeholder 5"/>
          <p:cNvSpPr>
            <a:spLocks noGrp="1"/>
          </p:cNvSpPr>
          <p:nvPr>
            <p:ph type="sldNum" sz="quarter" idx="12"/>
          </p:nvPr>
        </p:nvSpPr>
        <p:spPr/>
        <p:txBody>
          <a:bodyPr/>
          <a:lstStyle/>
          <a:p>
            <a:fld id="{00814747-1F0F-44C5-8F66-EBF54D0FE2A1}"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Implementation</a:t>
            </a:r>
          </a:p>
        </p:txBody>
      </p:sp>
      <p:sp>
        <p:nvSpPr>
          <p:cNvPr id="80899" name="Rectangle 3"/>
          <p:cNvSpPr>
            <a:spLocks noGrp="1" noChangeArrowheads="1"/>
          </p:cNvSpPr>
          <p:nvPr>
            <p:ph idx="1"/>
          </p:nvPr>
        </p:nvSpPr>
        <p:spPr/>
        <p:txBody>
          <a:bodyPr>
            <a:normAutofit lnSpcReduction="10000"/>
          </a:bodyPr>
          <a:lstStyle/>
          <a:p>
            <a:r>
              <a:rPr lang="en-US"/>
              <a:t>Keep track of the number of processes waiting on </a:t>
            </a:r>
            <a:r>
              <a:rPr lang="en-US" b="1"/>
              <a:t>first-delay</a:t>
            </a:r>
            <a:r>
              <a:rPr lang="en-US"/>
              <a:t> and </a:t>
            </a:r>
            <a:r>
              <a:rPr lang="en-US" b="1"/>
              <a:t>second-delay</a:t>
            </a:r>
            <a:r>
              <a:rPr lang="en-US"/>
              <a:t>, with </a:t>
            </a:r>
            <a:r>
              <a:rPr lang="en-US" b="1"/>
              <a:t>first-count</a:t>
            </a:r>
            <a:r>
              <a:rPr lang="en-US"/>
              <a:t> and </a:t>
            </a:r>
            <a:r>
              <a:rPr lang="en-US" b="1"/>
              <a:t>second-count</a:t>
            </a:r>
            <a:r>
              <a:rPr lang="en-US"/>
              <a:t> respectively.</a:t>
            </a:r>
            <a:br>
              <a:rPr lang="en-US"/>
            </a:br>
            <a:endParaRPr lang="en-US"/>
          </a:p>
          <a:p>
            <a:r>
              <a:rPr lang="en-US"/>
              <a:t>The algorithm assumes a FIFO ordering in the queuing of processes for a semaphore.</a:t>
            </a:r>
            <a:br>
              <a:rPr lang="en-US"/>
            </a:br>
            <a:endParaRPr lang="en-US"/>
          </a:p>
          <a:p>
            <a:r>
              <a:rPr lang="en-US"/>
              <a:t>For an arbitrary queuing discipline, a more complicated implementation is required.</a:t>
            </a:r>
          </a:p>
        </p:txBody>
      </p:sp>
      <p:sp>
        <p:nvSpPr>
          <p:cNvPr id="6" name="Slide Number Placeholder 5"/>
          <p:cNvSpPr>
            <a:spLocks noGrp="1"/>
          </p:cNvSpPr>
          <p:nvPr>
            <p:ph type="sldNum" sz="quarter" idx="12"/>
          </p:nvPr>
        </p:nvSpPr>
        <p:spPr/>
        <p:txBody>
          <a:bodyPr/>
          <a:lstStyle/>
          <a:p>
            <a:fld id="{00814747-1F0F-44C5-8F66-EBF54D0FE2A1}"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Bounded-Buffer </a:t>
            </a:r>
          </a:p>
        </p:txBody>
      </p:sp>
      <p:sp>
        <p:nvSpPr>
          <p:cNvPr id="110595" name="Rectangle 3"/>
          <p:cNvSpPr>
            <a:spLocks noGrp="1" noChangeArrowheads="1"/>
          </p:cNvSpPr>
          <p:nvPr>
            <p:ph idx="1"/>
          </p:nvPr>
        </p:nvSpPr>
        <p:spPr/>
        <p:txBody>
          <a:bodyPr>
            <a:normAutofit fontScale="85000" lnSpcReduction="20000"/>
          </a:bodyPr>
          <a:lstStyle/>
          <a:p>
            <a:r>
              <a:rPr lang="en-US"/>
              <a:t>Producer process </a:t>
            </a:r>
          </a:p>
          <a:p>
            <a:pPr>
              <a:buFont typeface="Monotype Sorts" pitchFamily="2" charset="2"/>
              <a:buNone/>
            </a:pPr>
            <a:endParaRPr lang="en-US"/>
          </a:p>
          <a:p>
            <a:pPr>
              <a:buFont typeface="Monotype Sorts" pitchFamily="2" charset="2"/>
              <a:buNone/>
            </a:pPr>
            <a:r>
              <a:rPr lang="en-US"/>
              <a:t>	</a:t>
            </a:r>
            <a:r>
              <a:rPr lang="en-US" b="1"/>
              <a:t>item nextProduced;</a:t>
            </a:r>
            <a:br>
              <a:rPr lang="en-US" b="1"/>
            </a:br>
            <a:endParaRPr lang="en-US" b="1"/>
          </a:p>
          <a:p>
            <a:pPr>
              <a:buFont typeface="Monotype Sorts" pitchFamily="2" charset="2"/>
              <a:buNone/>
            </a:pPr>
            <a:r>
              <a:rPr lang="en-US" b="1"/>
              <a:t>	while (1) {</a:t>
            </a:r>
          </a:p>
          <a:p>
            <a:pPr>
              <a:buFont typeface="Monotype Sorts" pitchFamily="2" charset="2"/>
              <a:buNone/>
            </a:pPr>
            <a:r>
              <a:rPr lang="en-US" b="1"/>
              <a:t>		while (counter == BUFFER_SIZE)</a:t>
            </a:r>
          </a:p>
          <a:p>
            <a:pPr>
              <a:buFont typeface="Monotype Sorts" pitchFamily="2" charset="2"/>
              <a:buNone/>
            </a:pPr>
            <a:r>
              <a:rPr lang="en-US" b="1"/>
              <a:t>			; /* do nothing */</a:t>
            </a:r>
          </a:p>
          <a:p>
            <a:pPr>
              <a:buFont typeface="Monotype Sorts" pitchFamily="2" charset="2"/>
              <a:buNone/>
            </a:pPr>
            <a:r>
              <a:rPr lang="en-US" b="1"/>
              <a:t>		buffer[in] = nextProduced;</a:t>
            </a:r>
          </a:p>
          <a:p>
            <a:pPr>
              <a:buFont typeface="Monotype Sorts" pitchFamily="2" charset="2"/>
              <a:buNone/>
            </a:pPr>
            <a:r>
              <a:rPr lang="en-US" b="1"/>
              <a:t>		in = (in + 1) % BUFFER_SIZE;</a:t>
            </a:r>
          </a:p>
          <a:p>
            <a:pPr>
              <a:buFont typeface="Monotype Sorts" pitchFamily="2" charset="2"/>
              <a:buNone/>
            </a:pPr>
            <a:r>
              <a:rPr lang="en-US" b="1"/>
              <a:t>		counter++;</a:t>
            </a:r>
          </a:p>
          <a:p>
            <a:pPr>
              <a:buFont typeface="Monotype Sorts" pitchFamily="2" charset="2"/>
              <a:buNone/>
            </a:pPr>
            <a:r>
              <a:rPr lang="en-US" b="1"/>
              <a:t>	}</a:t>
            </a:r>
          </a:p>
          <a:p>
            <a:pPr>
              <a:buFont typeface="Monotype Sorts" pitchFamily="2" charset="2"/>
              <a:buNone/>
            </a:pPr>
            <a:endParaRPr lang="en-US" b="1"/>
          </a:p>
          <a:p>
            <a:pPr lvl="4">
              <a:buFontTx/>
              <a:buNone/>
            </a:pPr>
            <a:endParaRPr lang="en-US" sz="2000"/>
          </a:p>
        </p:txBody>
      </p:sp>
      <p:sp>
        <p:nvSpPr>
          <p:cNvPr id="6" name="Slide Number Placeholder 5"/>
          <p:cNvSpPr>
            <a:spLocks noGrp="1"/>
          </p:cNvSpPr>
          <p:nvPr>
            <p:ph type="sldNum" sz="quarter" idx="12"/>
          </p:nvPr>
        </p:nvSpPr>
        <p:spPr/>
        <p:txBody>
          <a:bodyPr/>
          <a:lstStyle/>
          <a:p>
            <a:fld id="{00814747-1F0F-44C5-8F66-EBF54D0FE2A1}"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171575" y="0"/>
            <a:ext cx="6797675" cy="844550"/>
          </a:xfrm>
        </p:spPr>
        <p:txBody>
          <a:bodyPr/>
          <a:lstStyle/>
          <a:p>
            <a:r>
              <a:rPr lang="en-US" dirty="0" smtClean="0"/>
              <a:t>7.Monitors</a:t>
            </a:r>
            <a:endParaRPr lang="en-US" dirty="0"/>
          </a:p>
        </p:txBody>
      </p:sp>
      <p:sp>
        <p:nvSpPr>
          <p:cNvPr id="95235" name="Rectangle 3"/>
          <p:cNvSpPr>
            <a:spLocks noGrp="1" noChangeArrowheads="1"/>
          </p:cNvSpPr>
          <p:nvPr>
            <p:ph idx="1"/>
          </p:nvPr>
        </p:nvSpPr>
        <p:spPr>
          <a:xfrm>
            <a:off x="1085850" y="1117600"/>
            <a:ext cx="7029450" cy="4114800"/>
          </a:xfrm>
        </p:spPr>
        <p:txBody>
          <a:bodyPr>
            <a:normAutofit fontScale="85000" lnSpcReduction="10000"/>
          </a:bodyPr>
          <a:lstStyle/>
          <a:p>
            <a:pPr>
              <a:lnSpc>
                <a:spcPct val="90000"/>
              </a:lnSpc>
              <a:tabLst>
                <a:tab pos="1023938" algn="l"/>
                <a:tab pos="1601788" algn="l"/>
                <a:tab pos="2120900" algn="l"/>
                <a:tab pos="2395538" algn="l"/>
              </a:tabLst>
            </a:pPr>
            <a:r>
              <a:rPr lang="en-US" sz="1800"/>
              <a:t>High-level synchronization construct that allows the safe sharing of an abstract data type among concurrent processes.</a:t>
            </a:r>
            <a:br>
              <a:rPr lang="en-US" sz="1800"/>
            </a:br>
            <a:endParaRPr lang="en-US" sz="1800"/>
          </a:p>
          <a:p>
            <a:pPr>
              <a:lnSpc>
                <a:spcPct val="90000"/>
              </a:lnSpc>
              <a:spcBef>
                <a:spcPct val="15000"/>
              </a:spcBef>
              <a:buFont typeface="Monotype Sorts" pitchFamily="2" charset="2"/>
              <a:buNone/>
              <a:tabLst>
                <a:tab pos="1023938" algn="l"/>
                <a:tab pos="1601788" algn="l"/>
                <a:tab pos="2120900" algn="l"/>
                <a:tab pos="2395538" algn="l"/>
              </a:tabLst>
            </a:pPr>
            <a:r>
              <a:rPr lang="en-US" sz="1800"/>
              <a:t>			</a:t>
            </a:r>
            <a:r>
              <a:rPr lang="en-US" sz="1800" b="1"/>
              <a:t>monitor </a:t>
            </a:r>
            <a:r>
              <a:rPr lang="en-US" sz="1800" b="1" i="1"/>
              <a:t>monitor-name</a:t>
            </a:r>
          </a:p>
          <a:p>
            <a:pPr>
              <a:lnSpc>
                <a:spcPct val="90000"/>
              </a:lnSpc>
              <a:spcBef>
                <a:spcPct val="15000"/>
              </a:spcBef>
              <a:buFont typeface="Monotype Sorts" pitchFamily="2" charset="2"/>
              <a:buNone/>
              <a:tabLst>
                <a:tab pos="1023938" algn="l"/>
                <a:tab pos="1601788" algn="l"/>
                <a:tab pos="2120900" algn="l"/>
                <a:tab pos="2395538" algn="l"/>
              </a:tabLst>
            </a:pPr>
            <a:r>
              <a:rPr lang="en-US" sz="1800" b="1" i="1"/>
              <a:t>			</a:t>
            </a:r>
            <a:r>
              <a:rPr lang="en-US" sz="1800" b="1"/>
              <a:t>{</a:t>
            </a:r>
            <a:endParaRPr lang="en-US" sz="1800" i="1"/>
          </a:p>
          <a:p>
            <a:pPr>
              <a:lnSpc>
                <a:spcPct val="90000"/>
              </a:lnSpc>
              <a:spcBef>
                <a:spcPct val="15000"/>
              </a:spcBef>
              <a:buFont typeface="Monotype Sorts" pitchFamily="2" charset="2"/>
              <a:buNone/>
              <a:tabLst>
                <a:tab pos="1023938" algn="l"/>
                <a:tab pos="1601788" algn="l"/>
                <a:tab pos="2120900" algn="l"/>
                <a:tab pos="2395538" algn="l"/>
              </a:tabLst>
            </a:pPr>
            <a:r>
              <a:rPr lang="en-US" sz="1800"/>
              <a:t>				shared variable declarations</a:t>
            </a:r>
          </a:p>
          <a:p>
            <a:pPr>
              <a:lnSpc>
                <a:spcPct val="90000"/>
              </a:lnSpc>
              <a:spcBef>
                <a:spcPct val="15000"/>
              </a:spcBef>
              <a:buFont typeface="Monotype Sorts" pitchFamily="2" charset="2"/>
              <a:buNone/>
              <a:tabLst>
                <a:tab pos="1023938" algn="l"/>
                <a:tab pos="1601788" algn="l"/>
                <a:tab pos="2120900" algn="l"/>
                <a:tab pos="2395538" algn="l"/>
              </a:tabLst>
            </a:pPr>
            <a:r>
              <a:rPr lang="en-US" sz="1800"/>
              <a:t>				</a:t>
            </a:r>
            <a:r>
              <a:rPr lang="en-US" sz="1800" b="1"/>
              <a:t>procedure body</a:t>
            </a:r>
            <a:r>
              <a:rPr lang="en-US" sz="1800"/>
              <a:t> </a:t>
            </a:r>
            <a:r>
              <a:rPr lang="en-US" sz="1800" i="1"/>
              <a:t>P1</a:t>
            </a:r>
            <a:r>
              <a:rPr lang="en-US" sz="1800"/>
              <a:t> </a:t>
            </a:r>
            <a:r>
              <a:rPr lang="en-US" sz="1800" b="1"/>
              <a:t>(…) {</a:t>
            </a:r>
          </a:p>
          <a:p>
            <a:pPr>
              <a:lnSpc>
                <a:spcPct val="90000"/>
              </a:lnSpc>
              <a:spcBef>
                <a:spcPct val="15000"/>
              </a:spcBef>
              <a:buFont typeface="Monotype Sorts" pitchFamily="2" charset="2"/>
              <a:buNone/>
              <a:tabLst>
                <a:tab pos="1023938" algn="l"/>
                <a:tab pos="1601788" algn="l"/>
                <a:tab pos="2120900" algn="l"/>
                <a:tab pos="2395538" algn="l"/>
              </a:tabLst>
            </a:pPr>
            <a:r>
              <a:rPr lang="en-US" sz="1800" b="1"/>
              <a:t>					. . .</a:t>
            </a:r>
          </a:p>
          <a:p>
            <a:pPr>
              <a:lnSpc>
                <a:spcPct val="90000"/>
              </a:lnSpc>
              <a:spcBef>
                <a:spcPct val="15000"/>
              </a:spcBef>
              <a:buFont typeface="Monotype Sorts" pitchFamily="2" charset="2"/>
              <a:buNone/>
              <a:tabLst>
                <a:tab pos="1023938" algn="l"/>
                <a:tab pos="1601788" algn="l"/>
                <a:tab pos="2120900" algn="l"/>
                <a:tab pos="2395538" algn="l"/>
              </a:tabLst>
            </a:pPr>
            <a:r>
              <a:rPr lang="en-US" sz="1800" b="1"/>
              <a:t>				}</a:t>
            </a:r>
          </a:p>
          <a:p>
            <a:pPr>
              <a:lnSpc>
                <a:spcPct val="90000"/>
              </a:lnSpc>
              <a:spcBef>
                <a:spcPct val="15000"/>
              </a:spcBef>
              <a:buFont typeface="Monotype Sorts" pitchFamily="2" charset="2"/>
              <a:buNone/>
              <a:tabLst>
                <a:tab pos="1023938" algn="l"/>
                <a:tab pos="1601788" algn="l"/>
                <a:tab pos="2120900" algn="l"/>
                <a:tab pos="2395538" algn="l"/>
              </a:tabLst>
            </a:pPr>
            <a:r>
              <a:rPr lang="en-US" sz="1800"/>
              <a:t>				</a:t>
            </a:r>
            <a:r>
              <a:rPr lang="en-US" sz="1800" b="1"/>
              <a:t>procedure</a:t>
            </a:r>
            <a:r>
              <a:rPr lang="en-US" sz="1800"/>
              <a:t> </a:t>
            </a:r>
            <a:r>
              <a:rPr lang="en-US" sz="1800" b="1"/>
              <a:t>body</a:t>
            </a:r>
            <a:r>
              <a:rPr lang="en-US" sz="1800"/>
              <a:t> </a:t>
            </a:r>
            <a:r>
              <a:rPr lang="en-US" sz="1800" i="1"/>
              <a:t>P2 </a:t>
            </a:r>
            <a:r>
              <a:rPr lang="en-US" sz="1800" b="1"/>
              <a:t>(…) {</a:t>
            </a:r>
          </a:p>
          <a:p>
            <a:pPr>
              <a:lnSpc>
                <a:spcPct val="90000"/>
              </a:lnSpc>
              <a:spcBef>
                <a:spcPct val="15000"/>
              </a:spcBef>
              <a:buFont typeface="Monotype Sorts" pitchFamily="2" charset="2"/>
              <a:buNone/>
              <a:tabLst>
                <a:tab pos="1023938" algn="l"/>
                <a:tab pos="1601788" algn="l"/>
                <a:tab pos="2120900" algn="l"/>
                <a:tab pos="2395538" algn="l"/>
              </a:tabLst>
            </a:pPr>
            <a:r>
              <a:rPr lang="en-US" sz="1800" b="1"/>
              <a:t>					. . .</a:t>
            </a:r>
          </a:p>
          <a:p>
            <a:pPr>
              <a:lnSpc>
                <a:spcPct val="90000"/>
              </a:lnSpc>
              <a:spcBef>
                <a:spcPct val="15000"/>
              </a:spcBef>
              <a:buFont typeface="Monotype Sorts" pitchFamily="2" charset="2"/>
              <a:buNone/>
              <a:tabLst>
                <a:tab pos="1023938" algn="l"/>
                <a:tab pos="1601788" algn="l"/>
                <a:tab pos="2120900" algn="l"/>
                <a:tab pos="2395538" algn="l"/>
              </a:tabLst>
            </a:pPr>
            <a:r>
              <a:rPr lang="en-US" sz="1800" b="1"/>
              <a:t>				} </a:t>
            </a:r>
          </a:p>
          <a:p>
            <a:pPr>
              <a:lnSpc>
                <a:spcPct val="90000"/>
              </a:lnSpc>
              <a:spcBef>
                <a:spcPct val="15000"/>
              </a:spcBef>
              <a:buFont typeface="Monotype Sorts" pitchFamily="2" charset="2"/>
              <a:buNone/>
              <a:tabLst>
                <a:tab pos="1023938" algn="l"/>
                <a:tab pos="1601788" algn="l"/>
                <a:tab pos="2120900" algn="l"/>
                <a:tab pos="2395538" algn="l"/>
              </a:tabLst>
            </a:pPr>
            <a:r>
              <a:rPr lang="en-US" sz="1800"/>
              <a:t>	</a:t>
            </a:r>
            <a:r>
              <a:rPr lang="en-US" sz="1800">
                <a:sym typeface="MT Extra" pitchFamily="18" charset="2"/>
              </a:rPr>
              <a:t>			</a:t>
            </a:r>
            <a:r>
              <a:rPr lang="en-US" sz="1800" b="1">
                <a:sym typeface="MT Extra" pitchFamily="18" charset="2"/>
              </a:rPr>
              <a:t>procedure body</a:t>
            </a:r>
            <a:r>
              <a:rPr lang="en-US" sz="1800">
                <a:sym typeface="MT Extra" pitchFamily="18" charset="2"/>
              </a:rPr>
              <a:t> </a:t>
            </a:r>
            <a:r>
              <a:rPr lang="en-US" sz="1800" i="1">
                <a:sym typeface="MT Extra" pitchFamily="18" charset="2"/>
              </a:rPr>
              <a:t>Pn</a:t>
            </a:r>
            <a:r>
              <a:rPr lang="en-US" sz="1800">
                <a:sym typeface="MT Extra" pitchFamily="18" charset="2"/>
              </a:rPr>
              <a:t> </a:t>
            </a:r>
            <a:r>
              <a:rPr lang="en-US" sz="1800" b="1">
                <a:sym typeface="MT Extra" pitchFamily="18" charset="2"/>
              </a:rPr>
              <a:t>(…) {</a:t>
            </a:r>
          </a:p>
          <a:p>
            <a:pPr>
              <a:lnSpc>
                <a:spcPct val="90000"/>
              </a:lnSpc>
              <a:spcBef>
                <a:spcPct val="15000"/>
              </a:spcBef>
              <a:buFont typeface="Monotype Sorts" pitchFamily="2" charset="2"/>
              <a:buNone/>
              <a:tabLst>
                <a:tab pos="1023938" algn="l"/>
                <a:tab pos="1601788" algn="l"/>
                <a:tab pos="2120900" algn="l"/>
                <a:tab pos="2395538" algn="l"/>
              </a:tabLst>
            </a:pPr>
            <a:r>
              <a:rPr lang="en-US" sz="1800" b="1">
                <a:sym typeface="MT Extra" pitchFamily="18" charset="2"/>
              </a:rPr>
              <a:t>					 . . .</a:t>
            </a:r>
          </a:p>
          <a:p>
            <a:pPr>
              <a:lnSpc>
                <a:spcPct val="90000"/>
              </a:lnSpc>
              <a:spcBef>
                <a:spcPct val="15000"/>
              </a:spcBef>
              <a:buFont typeface="Monotype Sorts" pitchFamily="2" charset="2"/>
              <a:buNone/>
              <a:tabLst>
                <a:tab pos="1023938" algn="l"/>
                <a:tab pos="1601788" algn="l"/>
                <a:tab pos="2120900" algn="l"/>
                <a:tab pos="2395538" algn="l"/>
              </a:tabLst>
            </a:pPr>
            <a:r>
              <a:rPr lang="en-US" sz="1800" b="1">
                <a:sym typeface="MT Extra" pitchFamily="18" charset="2"/>
              </a:rPr>
              <a:t>				} 			</a:t>
            </a:r>
          </a:p>
          <a:p>
            <a:pPr>
              <a:lnSpc>
                <a:spcPct val="90000"/>
              </a:lnSpc>
              <a:spcBef>
                <a:spcPct val="15000"/>
              </a:spcBef>
              <a:buFont typeface="Monotype Sorts" pitchFamily="2" charset="2"/>
              <a:buNone/>
              <a:tabLst>
                <a:tab pos="1023938" algn="l"/>
                <a:tab pos="1601788" algn="l"/>
                <a:tab pos="2120900" algn="l"/>
                <a:tab pos="2395538" algn="l"/>
              </a:tabLst>
            </a:pPr>
            <a:r>
              <a:rPr lang="en-US" sz="1800">
                <a:sym typeface="MT Extra" pitchFamily="18" charset="2"/>
              </a:rPr>
              <a:t>				</a:t>
            </a:r>
            <a:r>
              <a:rPr lang="en-US" sz="1800" b="1">
                <a:sym typeface="MT Extra" pitchFamily="18" charset="2"/>
              </a:rPr>
              <a:t>{</a:t>
            </a:r>
            <a:endParaRPr lang="en-US" sz="1800">
              <a:sym typeface="MT Extra" pitchFamily="18" charset="2"/>
            </a:endParaRPr>
          </a:p>
          <a:p>
            <a:pPr>
              <a:lnSpc>
                <a:spcPct val="90000"/>
              </a:lnSpc>
              <a:spcBef>
                <a:spcPct val="15000"/>
              </a:spcBef>
              <a:buFont typeface="Monotype Sorts" pitchFamily="2" charset="2"/>
              <a:buNone/>
              <a:tabLst>
                <a:tab pos="1023938" algn="l"/>
                <a:tab pos="1601788" algn="l"/>
                <a:tab pos="2120900" algn="l"/>
                <a:tab pos="2395538" algn="l"/>
              </a:tabLst>
            </a:pPr>
            <a:r>
              <a:rPr lang="en-US" sz="1800">
                <a:sym typeface="MT Extra" pitchFamily="18" charset="2"/>
              </a:rPr>
              <a:t>					initialization code</a:t>
            </a:r>
          </a:p>
          <a:p>
            <a:pPr>
              <a:lnSpc>
                <a:spcPct val="90000"/>
              </a:lnSpc>
              <a:spcBef>
                <a:spcPct val="15000"/>
              </a:spcBef>
              <a:buFont typeface="Monotype Sorts" pitchFamily="2" charset="2"/>
              <a:buNone/>
              <a:tabLst>
                <a:tab pos="1023938" algn="l"/>
                <a:tab pos="1601788" algn="l"/>
                <a:tab pos="2120900" algn="l"/>
                <a:tab pos="2395538" algn="l"/>
              </a:tabLst>
            </a:pPr>
            <a:r>
              <a:rPr lang="en-US" sz="1800">
                <a:sym typeface="MT Extra" pitchFamily="18" charset="2"/>
              </a:rPr>
              <a:t>				</a:t>
            </a:r>
            <a:r>
              <a:rPr lang="en-US" sz="1800" b="1">
                <a:sym typeface="MT Extra" pitchFamily="18" charset="2"/>
              </a:rPr>
              <a:t>}</a:t>
            </a:r>
          </a:p>
          <a:p>
            <a:pPr>
              <a:lnSpc>
                <a:spcPct val="90000"/>
              </a:lnSpc>
              <a:spcBef>
                <a:spcPct val="15000"/>
              </a:spcBef>
              <a:buFont typeface="Monotype Sorts" pitchFamily="2" charset="2"/>
              <a:buNone/>
              <a:tabLst>
                <a:tab pos="1023938" algn="l"/>
                <a:tab pos="1601788" algn="l"/>
                <a:tab pos="2120900" algn="l"/>
                <a:tab pos="2395538" algn="l"/>
              </a:tabLst>
            </a:pPr>
            <a:r>
              <a:rPr lang="en-US" sz="1800" b="1">
                <a:sym typeface="MT Extra" pitchFamily="18" charset="2"/>
              </a:rPr>
              <a:t>			}</a:t>
            </a:r>
            <a:endParaRPr lang="en-US" sz="1800"/>
          </a:p>
        </p:txBody>
      </p:sp>
      <p:sp>
        <p:nvSpPr>
          <p:cNvPr id="6" name="Slide Number Placeholder 5"/>
          <p:cNvSpPr>
            <a:spLocks noGrp="1"/>
          </p:cNvSpPr>
          <p:nvPr>
            <p:ph type="sldNum" sz="quarter" idx="12"/>
          </p:nvPr>
        </p:nvSpPr>
        <p:spPr/>
        <p:txBody>
          <a:bodyPr/>
          <a:lstStyle/>
          <a:p>
            <a:fld id="{00814747-1F0F-44C5-8F66-EBF54D0FE2A1}"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171575" y="0"/>
            <a:ext cx="6878638" cy="844550"/>
          </a:xfrm>
        </p:spPr>
        <p:txBody>
          <a:bodyPr/>
          <a:lstStyle/>
          <a:p>
            <a:r>
              <a:rPr lang="en-US"/>
              <a:t>Monitors</a:t>
            </a:r>
          </a:p>
        </p:txBody>
      </p:sp>
      <p:sp>
        <p:nvSpPr>
          <p:cNvPr id="96259" name="Rectangle 3"/>
          <p:cNvSpPr>
            <a:spLocks noGrp="1" noChangeArrowheads="1"/>
          </p:cNvSpPr>
          <p:nvPr>
            <p:ph idx="1"/>
          </p:nvPr>
        </p:nvSpPr>
        <p:spPr>
          <a:xfrm>
            <a:off x="1409700" y="1323975"/>
            <a:ext cx="6740525" cy="4114800"/>
          </a:xfrm>
        </p:spPr>
        <p:txBody>
          <a:bodyPr>
            <a:normAutofit fontScale="77500" lnSpcReduction="20000"/>
          </a:bodyPr>
          <a:lstStyle/>
          <a:p>
            <a:pPr>
              <a:lnSpc>
                <a:spcPct val="90000"/>
              </a:lnSpc>
              <a:tabLst>
                <a:tab pos="3030538" algn="ctr"/>
              </a:tabLst>
            </a:pPr>
            <a:r>
              <a:rPr lang="en-US"/>
              <a:t>To allow a process to wait within the monitor, a </a:t>
            </a:r>
            <a:r>
              <a:rPr lang="en-US" b="1"/>
              <a:t>condition</a:t>
            </a:r>
            <a:r>
              <a:rPr lang="en-US"/>
              <a:t> variable must be declared, as</a:t>
            </a:r>
          </a:p>
          <a:p>
            <a:pPr>
              <a:lnSpc>
                <a:spcPct val="90000"/>
              </a:lnSpc>
              <a:buFont typeface="Monotype Sorts" pitchFamily="2" charset="2"/>
              <a:buNone/>
              <a:tabLst>
                <a:tab pos="3030538" algn="ctr"/>
              </a:tabLst>
            </a:pPr>
            <a:r>
              <a:rPr lang="en-US"/>
              <a:t>		</a:t>
            </a:r>
            <a:r>
              <a:rPr lang="en-US" b="1"/>
              <a:t>condition x, y;</a:t>
            </a:r>
          </a:p>
          <a:p>
            <a:pPr>
              <a:lnSpc>
                <a:spcPct val="90000"/>
              </a:lnSpc>
              <a:tabLst>
                <a:tab pos="3030538" algn="ctr"/>
              </a:tabLst>
            </a:pPr>
            <a:r>
              <a:rPr lang="en-US"/>
              <a:t>Condition variable can only be used with the operations </a:t>
            </a:r>
            <a:r>
              <a:rPr lang="en-US" b="1"/>
              <a:t>wait</a:t>
            </a:r>
            <a:r>
              <a:rPr lang="en-US"/>
              <a:t> and </a:t>
            </a:r>
            <a:r>
              <a:rPr lang="en-US" b="1"/>
              <a:t>signal</a:t>
            </a:r>
            <a:r>
              <a:rPr lang="en-US"/>
              <a:t>.</a:t>
            </a:r>
          </a:p>
          <a:p>
            <a:pPr lvl="1">
              <a:lnSpc>
                <a:spcPct val="90000"/>
              </a:lnSpc>
              <a:tabLst>
                <a:tab pos="3030538" algn="ctr"/>
              </a:tabLst>
            </a:pPr>
            <a:r>
              <a:rPr lang="en-US"/>
              <a:t>The operation</a:t>
            </a:r>
          </a:p>
          <a:p>
            <a:pPr lvl="1">
              <a:lnSpc>
                <a:spcPct val="90000"/>
              </a:lnSpc>
              <a:buFont typeface="Monotype Sorts" pitchFamily="2" charset="2"/>
              <a:buNone/>
              <a:tabLst>
                <a:tab pos="3030538" algn="ctr"/>
              </a:tabLst>
            </a:pPr>
            <a:r>
              <a:rPr lang="en-US"/>
              <a:t>		</a:t>
            </a:r>
            <a:r>
              <a:rPr lang="en-US" b="1"/>
              <a:t>x.wait();</a:t>
            </a:r>
            <a:br>
              <a:rPr lang="en-US" b="1"/>
            </a:br>
            <a:r>
              <a:rPr lang="en-US"/>
              <a:t>means that the process invoking this operation is suspended until another process invokes</a:t>
            </a:r>
          </a:p>
          <a:p>
            <a:pPr lvl="1">
              <a:lnSpc>
                <a:spcPct val="90000"/>
              </a:lnSpc>
              <a:buFont typeface="Monotype Sorts" pitchFamily="2" charset="2"/>
              <a:buNone/>
              <a:tabLst>
                <a:tab pos="3030538" algn="ctr"/>
              </a:tabLst>
            </a:pPr>
            <a:r>
              <a:rPr lang="en-US"/>
              <a:t>		</a:t>
            </a:r>
            <a:r>
              <a:rPr lang="en-US" b="1"/>
              <a:t>x.signal();</a:t>
            </a:r>
          </a:p>
          <a:p>
            <a:pPr lvl="1">
              <a:lnSpc>
                <a:spcPct val="90000"/>
              </a:lnSpc>
              <a:tabLst>
                <a:tab pos="3030538" algn="ctr"/>
              </a:tabLst>
            </a:pPr>
            <a:r>
              <a:rPr lang="en-US"/>
              <a:t>The </a:t>
            </a:r>
            <a:r>
              <a:rPr lang="en-US" b="1"/>
              <a:t>x.signal</a:t>
            </a:r>
            <a:r>
              <a:rPr lang="en-US"/>
              <a:t> operation resumes exactly one suspended process.  If no process is suspended, then the </a:t>
            </a:r>
            <a:r>
              <a:rPr lang="en-US" b="1"/>
              <a:t>signal</a:t>
            </a:r>
            <a:r>
              <a:rPr lang="en-US"/>
              <a:t> operation has no effect.	</a:t>
            </a:r>
          </a:p>
        </p:txBody>
      </p:sp>
      <p:sp>
        <p:nvSpPr>
          <p:cNvPr id="6" name="Slide Number Placeholder 5"/>
          <p:cNvSpPr>
            <a:spLocks noGrp="1"/>
          </p:cNvSpPr>
          <p:nvPr>
            <p:ph type="sldNum" sz="quarter" idx="12"/>
          </p:nvPr>
        </p:nvSpPr>
        <p:spPr/>
        <p:txBody>
          <a:bodyPr/>
          <a:lstStyle/>
          <a:p>
            <a:fld id="{00814747-1F0F-44C5-8F66-EBF54D0FE2A1}"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Schematic View of a Monitor</a:t>
            </a:r>
          </a:p>
        </p:txBody>
      </p:sp>
      <p:pic>
        <p:nvPicPr>
          <p:cNvPr id="105475" name="Picture 3"/>
          <p:cNvPicPr>
            <a:picLocks noChangeAspect="1" noChangeArrowheads="1"/>
          </p:cNvPicPr>
          <p:nvPr/>
        </p:nvPicPr>
        <p:blipFill>
          <a:blip r:embed="rId2" cstate="print"/>
          <a:srcRect l="8325" t="508" r="8325" b="508"/>
          <a:stretch>
            <a:fillRect/>
          </a:stretch>
        </p:blipFill>
        <p:spPr bwMode="auto">
          <a:xfrm>
            <a:off x="1919288" y="1090613"/>
            <a:ext cx="5213350" cy="4953000"/>
          </a:xfrm>
          <a:prstGeom prst="rect">
            <a:avLst/>
          </a:prstGeom>
          <a:noFill/>
          <a:ln w="57150" cmpd="thickThin">
            <a:solidFill>
              <a:schemeClr val="tx1"/>
            </a:solidFill>
            <a:miter lim="800000"/>
            <a:headEnd/>
            <a:tailEnd/>
          </a:ln>
          <a:effectLst/>
        </p:spPr>
      </p:pic>
      <p:sp>
        <p:nvSpPr>
          <p:cNvPr id="6" name="Slide Number Placeholder 5"/>
          <p:cNvSpPr>
            <a:spLocks noGrp="1"/>
          </p:cNvSpPr>
          <p:nvPr>
            <p:ph type="sldNum" sz="quarter" idx="12"/>
          </p:nvPr>
        </p:nvSpPr>
        <p:spPr/>
        <p:txBody>
          <a:bodyPr/>
          <a:lstStyle/>
          <a:p>
            <a:fld id="{00814747-1F0F-44C5-8F66-EBF54D0FE2A1}"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Monitor With Condition Variables</a:t>
            </a:r>
          </a:p>
        </p:txBody>
      </p:sp>
      <p:pic>
        <p:nvPicPr>
          <p:cNvPr id="106499" name="Picture 3"/>
          <p:cNvPicPr>
            <a:picLocks noChangeAspect="1" noChangeArrowheads="1"/>
          </p:cNvPicPr>
          <p:nvPr/>
        </p:nvPicPr>
        <p:blipFill>
          <a:blip r:embed="rId2" cstate="print"/>
          <a:srcRect l="768" t="6474" r="383" b="5995"/>
          <a:stretch>
            <a:fillRect/>
          </a:stretch>
        </p:blipFill>
        <p:spPr bwMode="auto">
          <a:xfrm>
            <a:off x="1316038" y="1471613"/>
            <a:ext cx="6543675" cy="4635500"/>
          </a:xfrm>
          <a:prstGeom prst="rect">
            <a:avLst/>
          </a:prstGeom>
          <a:noFill/>
          <a:ln w="57150" cmpd="thickThin">
            <a:solidFill>
              <a:schemeClr val="tx1"/>
            </a:solidFill>
            <a:miter lim="800000"/>
            <a:headEnd/>
            <a:tailEnd/>
          </a:ln>
          <a:effectLst/>
        </p:spPr>
      </p:pic>
      <p:sp>
        <p:nvSpPr>
          <p:cNvPr id="6" name="Slide Number Placeholder 5"/>
          <p:cNvSpPr>
            <a:spLocks noGrp="1"/>
          </p:cNvSpPr>
          <p:nvPr>
            <p:ph type="sldNum" sz="quarter" idx="12"/>
          </p:nvPr>
        </p:nvSpPr>
        <p:spPr/>
        <p:txBody>
          <a:bodyPr/>
          <a:lstStyle/>
          <a:p>
            <a:fld id="{00814747-1F0F-44C5-8F66-EBF54D0FE2A1}"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p:txBody>
          <a:bodyPr/>
          <a:lstStyle/>
          <a:p>
            <a:r>
              <a:rPr lang="en-US"/>
              <a:t>Dining Philosophers Example</a:t>
            </a:r>
          </a:p>
        </p:txBody>
      </p:sp>
      <p:sp>
        <p:nvSpPr>
          <p:cNvPr id="97283" name="Rectangle 1027"/>
          <p:cNvSpPr>
            <a:spLocks noGrp="1" noChangeArrowheads="1"/>
          </p:cNvSpPr>
          <p:nvPr>
            <p:ph idx="1"/>
          </p:nvPr>
        </p:nvSpPr>
        <p:spPr>
          <a:xfrm>
            <a:off x="1074016" y="1636857"/>
            <a:ext cx="7029450" cy="4114800"/>
          </a:xfrm>
        </p:spPr>
        <p:txBody>
          <a:bodyPr>
            <a:normAutofit fontScale="70000" lnSpcReduction="20000"/>
          </a:bodyPr>
          <a:lstStyle/>
          <a:p>
            <a:pPr>
              <a:lnSpc>
                <a:spcPct val="90000"/>
              </a:lnSpc>
              <a:spcBef>
                <a:spcPct val="15000"/>
              </a:spcBef>
              <a:buFont typeface="Monotype Sorts" pitchFamily="2" charset="2"/>
              <a:buNone/>
              <a:tabLst>
                <a:tab pos="519113" algn="l"/>
                <a:tab pos="966788" algn="l"/>
              </a:tabLst>
            </a:pPr>
            <a:r>
              <a:rPr lang="en-US" b="1" dirty="0"/>
              <a:t>	monitor </a:t>
            </a:r>
            <a:r>
              <a:rPr lang="en-US" b="1" dirty="0" err="1"/>
              <a:t>dp</a:t>
            </a:r>
            <a:r>
              <a:rPr lang="en-US" b="1" dirty="0"/>
              <a:t> </a:t>
            </a:r>
          </a:p>
          <a:p>
            <a:pPr>
              <a:lnSpc>
                <a:spcPct val="90000"/>
              </a:lnSpc>
              <a:spcBef>
                <a:spcPct val="15000"/>
              </a:spcBef>
              <a:buFont typeface="Monotype Sorts" pitchFamily="2" charset="2"/>
              <a:buNone/>
              <a:tabLst>
                <a:tab pos="519113" algn="l"/>
                <a:tab pos="966788" algn="l"/>
              </a:tabLst>
            </a:pPr>
            <a:r>
              <a:rPr lang="en-US" b="1" dirty="0"/>
              <a:t>	{</a:t>
            </a:r>
          </a:p>
          <a:p>
            <a:pPr>
              <a:lnSpc>
                <a:spcPct val="90000"/>
              </a:lnSpc>
              <a:spcBef>
                <a:spcPct val="15000"/>
              </a:spcBef>
              <a:buFont typeface="Monotype Sorts" pitchFamily="2" charset="2"/>
              <a:buNone/>
              <a:tabLst>
                <a:tab pos="519113" algn="l"/>
                <a:tab pos="966788" algn="l"/>
              </a:tabLst>
            </a:pPr>
            <a:r>
              <a:rPr lang="en-US" b="1" dirty="0"/>
              <a:t>		</a:t>
            </a:r>
            <a:r>
              <a:rPr lang="en-US" b="1" dirty="0" err="1"/>
              <a:t>enum</a:t>
            </a:r>
            <a:r>
              <a:rPr lang="en-US" b="1" dirty="0"/>
              <a:t> {thinking, hungry, eating} state[5];</a:t>
            </a:r>
          </a:p>
          <a:p>
            <a:pPr>
              <a:lnSpc>
                <a:spcPct val="90000"/>
              </a:lnSpc>
              <a:spcBef>
                <a:spcPct val="15000"/>
              </a:spcBef>
              <a:buFont typeface="Monotype Sorts" pitchFamily="2" charset="2"/>
              <a:buNone/>
              <a:tabLst>
                <a:tab pos="519113" algn="l"/>
                <a:tab pos="966788" algn="l"/>
              </a:tabLst>
            </a:pPr>
            <a:r>
              <a:rPr lang="en-US" b="1" dirty="0"/>
              <a:t>		condition self[5];</a:t>
            </a:r>
          </a:p>
          <a:p>
            <a:pPr>
              <a:lnSpc>
                <a:spcPct val="90000"/>
              </a:lnSpc>
              <a:spcBef>
                <a:spcPct val="15000"/>
              </a:spcBef>
              <a:buFont typeface="Monotype Sorts" pitchFamily="2" charset="2"/>
              <a:buNone/>
              <a:tabLst>
                <a:tab pos="519113" algn="l"/>
                <a:tab pos="966788" algn="l"/>
              </a:tabLst>
            </a:pPr>
            <a:r>
              <a:rPr lang="en-US" b="1" dirty="0"/>
              <a:t>		void pickup(</a:t>
            </a:r>
            <a:r>
              <a:rPr lang="en-US" b="1" dirty="0" err="1"/>
              <a:t>int</a:t>
            </a:r>
            <a:r>
              <a:rPr lang="en-US" b="1" dirty="0"/>
              <a:t> </a:t>
            </a:r>
            <a:r>
              <a:rPr lang="en-US" b="1" dirty="0" err="1"/>
              <a:t>i</a:t>
            </a:r>
            <a:r>
              <a:rPr lang="en-US" b="1" dirty="0"/>
              <a:t>) 		// following slides</a:t>
            </a:r>
          </a:p>
          <a:p>
            <a:pPr>
              <a:lnSpc>
                <a:spcPct val="90000"/>
              </a:lnSpc>
              <a:spcBef>
                <a:spcPct val="15000"/>
              </a:spcBef>
              <a:buFont typeface="Monotype Sorts" pitchFamily="2" charset="2"/>
              <a:buNone/>
              <a:tabLst>
                <a:tab pos="519113" algn="l"/>
                <a:tab pos="966788" algn="l"/>
              </a:tabLst>
            </a:pPr>
            <a:r>
              <a:rPr lang="en-US" b="1" dirty="0"/>
              <a:t>		void putdown(</a:t>
            </a:r>
            <a:r>
              <a:rPr lang="en-US" b="1" dirty="0" err="1"/>
              <a:t>int</a:t>
            </a:r>
            <a:r>
              <a:rPr lang="en-US" b="1" dirty="0"/>
              <a:t> </a:t>
            </a:r>
            <a:r>
              <a:rPr lang="en-US" b="1" dirty="0" err="1"/>
              <a:t>i</a:t>
            </a:r>
            <a:r>
              <a:rPr lang="en-US" b="1" dirty="0"/>
              <a:t>) 	// following slides</a:t>
            </a:r>
          </a:p>
          <a:p>
            <a:pPr>
              <a:lnSpc>
                <a:spcPct val="90000"/>
              </a:lnSpc>
              <a:spcBef>
                <a:spcPct val="15000"/>
              </a:spcBef>
              <a:buFont typeface="Monotype Sorts" pitchFamily="2" charset="2"/>
              <a:buNone/>
              <a:tabLst>
                <a:tab pos="519113" algn="l"/>
                <a:tab pos="966788" algn="l"/>
              </a:tabLst>
            </a:pPr>
            <a:r>
              <a:rPr lang="en-US" b="1" dirty="0"/>
              <a:t>		void test(</a:t>
            </a:r>
            <a:r>
              <a:rPr lang="en-US" b="1" dirty="0" err="1"/>
              <a:t>int</a:t>
            </a:r>
            <a:r>
              <a:rPr lang="en-US" b="1" dirty="0"/>
              <a:t> </a:t>
            </a:r>
            <a:r>
              <a:rPr lang="en-US" b="1" dirty="0" err="1"/>
              <a:t>i</a:t>
            </a:r>
            <a:r>
              <a:rPr lang="en-US" b="1" dirty="0"/>
              <a:t>) 		// following slides</a:t>
            </a:r>
          </a:p>
          <a:p>
            <a:pPr>
              <a:lnSpc>
                <a:spcPct val="90000"/>
              </a:lnSpc>
              <a:spcBef>
                <a:spcPct val="15000"/>
              </a:spcBef>
              <a:buFont typeface="Monotype Sorts" pitchFamily="2" charset="2"/>
              <a:buNone/>
              <a:tabLst>
                <a:tab pos="519113" algn="l"/>
                <a:tab pos="966788" algn="l"/>
              </a:tabLst>
            </a:pPr>
            <a:r>
              <a:rPr lang="en-US" b="1" dirty="0"/>
              <a:t>		void init() {</a:t>
            </a:r>
          </a:p>
          <a:p>
            <a:pPr>
              <a:lnSpc>
                <a:spcPct val="90000"/>
              </a:lnSpc>
              <a:spcBef>
                <a:spcPct val="15000"/>
              </a:spcBef>
              <a:buFont typeface="Monotype Sorts" pitchFamily="2" charset="2"/>
              <a:buNone/>
              <a:tabLst>
                <a:tab pos="519113" algn="l"/>
                <a:tab pos="966788" algn="l"/>
              </a:tabLst>
            </a:pPr>
            <a:r>
              <a:rPr lang="en-US" b="1" dirty="0"/>
              <a:t>			for (</a:t>
            </a:r>
            <a:r>
              <a:rPr lang="en-US" b="1" dirty="0" err="1"/>
              <a:t>int</a:t>
            </a:r>
            <a:r>
              <a:rPr lang="en-US" b="1" dirty="0"/>
              <a:t> </a:t>
            </a:r>
            <a:r>
              <a:rPr lang="en-US" b="1" dirty="0" err="1"/>
              <a:t>i</a:t>
            </a:r>
            <a:r>
              <a:rPr lang="en-US" b="1" dirty="0"/>
              <a:t> = 0; </a:t>
            </a:r>
            <a:r>
              <a:rPr lang="en-US" b="1" dirty="0" err="1"/>
              <a:t>i</a:t>
            </a:r>
            <a:r>
              <a:rPr lang="en-US" b="1" dirty="0"/>
              <a:t> &lt; 5; </a:t>
            </a:r>
            <a:r>
              <a:rPr lang="en-US" b="1" dirty="0" err="1"/>
              <a:t>i</a:t>
            </a:r>
            <a:r>
              <a:rPr lang="en-US" b="1" dirty="0"/>
              <a:t>++)</a:t>
            </a:r>
          </a:p>
          <a:p>
            <a:pPr>
              <a:lnSpc>
                <a:spcPct val="90000"/>
              </a:lnSpc>
              <a:spcBef>
                <a:spcPct val="15000"/>
              </a:spcBef>
              <a:buFont typeface="Monotype Sorts" pitchFamily="2" charset="2"/>
              <a:buNone/>
              <a:tabLst>
                <a:tab pos="519113" algn="l"/>
                <a:tab pos="966788" algn="l"/>
              </a:tabLst>
            </a:pPr>
            <a:r>
              <a:rPr lang="en-US" b="1" dirty="0"/>
              <a:t>				state[</a:t>
            </a:r>
            <a:r>
              <a:rPr lang="en-US" b="1" dirty="0" err="1"/>
              <a:t>i</a:t>
            </a:r>
            <a:r>
              <a:rPr lang="en-US" b="1" dirty="0"/>
              <a:t>] = thinking;</a:t>
            </a:r>
          </a:p>
          <a:p>
            <a:pPr>
              <a:lnSpc>
                <a:spcPct val="90000"/>
              </a:lnSpc>
              <a:spcBef>
                <a:spcPct val="15000"/>
              </a:spcBef>
              <a:buFont typeface="Monotype Sorts" pitchFamily="2" charset="2"/>
              <a:buNone/>
              <a:tabLst>
                <a:tab pos="519113" algn="l"/>
                <a:tab pos="966788" algn="l"/>
              </a:tabLst>
            </a:pPr>
            <a:r>
              <a:rPr lang="en-US" b="1" dirty="0"/>
              <a:t>		}</a:t>
            </a:r>
          </a:p>
          <a:p>
            <a:pPr>
              <a:lnSpc>
                <a:spcPct val="90000"/>
              </a:lnSpc>
              <a:spcBef>
                <a:spcPct val="15000"/>
              </a:spcBef>
              <a:buFont typeface="Monotype Sorts" pitchFamily="2" charset="2"/>
              <a:buNone/>
              <a:tabLst>
                <a:tab pos="519113" algn="l"/>
                <a:tab pos="966788" algn="l"/>
              </a:tabLst>
            </a:pPr>
            <a:r>
              <a:rPr lang="en-US" b="1" dirty="0"/>
              <a:t>	}</a:t>
            </a:r>
            <a:endParaRPr lang="en-US" dirty="0"/>
          </a:p>
        </p:txBody>
      </p:sp>
      <p:sp>
        <p:nvSpPr>
          <p:cNvPr id="6" name="Slide Number Placeholder 5"/>
          <p:cNvSpPr>
            <a:spLocks noGrp="1"/>
          </p:cNvSpPr>
          <p:nvPr>
            <p:ph type="sldNum" sz="quarter" idx="12"/>
          </p:nvPr>
        </p:nvSpPr>
        <p:spPr/>
        <p:txBody>
          <a:bodyPr/>
          <a:lstStyle/>
          <a:p>
            <a:fld id="{00814747-1F0F-44C5-8F66-EBF54D0FE2A1}"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26"/>
          <p:cNvSpPr>
            <a:spLocks noGrp="1" noChangeArrowheads="1"/>
          </p:cNvSpPr>
          <p:nvPr>
            <p:ph type="title"/>
          </p:nvPr>
        </p:nvSpPr>
        <p:spPr/>
        <p:txBody>
          <a:bodyPr/>
          <a:lstStyle/>
          <a:p>
            <a:r>
              <a:rPr lang="en-US"/>
              <a:t>Dining Philosophers</a:t>
            </a:r>
          </a:p>
        </p:txBody>
      </p:sp>
      <p:sp>
        <p:nvSpPr>
          <p:cNvPr id="98307" name="Rectangle 1027"/>
          <p:cNvSpPr>
            <a:spLocks noGrp="1" noChangeArrowheads="1"/>
          </p:cNvSpPr>
          <p:nvPr>
            <p:ph idx="1"/>
          </p:nvPr>
        </p:nvSpPr>
        <p:spPr>
          <a:xfrm>
            <a:off x="1497446" y="1588366"/>
            <a:ext cx="7029450" cy="4114800"/>
          </a:xfrm>
        </p:spPr>
        <p:txBody>
          <a:bodyPr/>
          <a:lstStyle/>
          <a:p>
            <a:pPr>
              <a:lnSpc>
                <a:spcPct val="90000"/>
              </a:lnSpc>
              <a:spcBef>
                <a:spcPct val="15000"/>
              </a:spcBef>
              <a:buFont typeface="Monotype Sorts" pitchFamily="2" charset="2"/>
              <a:buNone/>
              <a:tabLst>
                <a:tab pos="909638" algn="l"/>
                <a:tab pos="1544638" algn="l"/>
                <a:tab pos="2120900" algn="l"/>
                <a:tab pos="3203575" algn="l"/>
              </a:tabLst>
            </a:pPr>
            <a:r>
              <a:rPr lang="en-US" sz="1800" dirty="0"/>
              <a:t>	</a:t>
            </a:r>
            <a:r>
              <a:rPr lang="en-US" sz="1800" b="1" dirty="0"/>
              <a:t>void pickup(</a:t>
            </a:r>
            <a:r>
              <a:rPr lang="en-US" sz="1800" b="1" dirty="0" err="1"/>
              <a:t>int</a:t>
            </a:r>
            <a:r>
              <a:rPr lang="en-US" sz="1800" b="1" dirty="0"/>
              <a:t> </a:t>
            </a:r>
            <a:r>
              <a:rPr lang="en-US" sz="1800" b="1" dirty="0" err="1"/>
              <a:t>i</a:t>
            </a:r>
            <a:r>
              <a:rPr lang="en-US" sz="1800" b="1" dirty="0"/>
              <a:t>) {</a:t>
            </a:r>
          </a:p>
          <a:p>
            <a:pPr>
              <a:lnSpc>
                <a:spcPct val="90000"/>
              </a:lnSpc>
              <a:spcBef>
                <a:spcPct val="15000"/>
              </a:spcBef>
              <a:buFont typeface="Monotype Sorts" pitchFamily="2" charset="2"/>
              <a:buNone/>
              <a:tabLst>
                <a:tab pos="909638" algn="l"/>
                <a:tab pos="1544638" algn="l"/>
                <a:tab pos="2120900" algn="l"/>
                <a:tab pos="3203575" algn="l"/>
              </a:tabLst>
            </a:pPr>
            <a:r>
              <a:rPr lang="en-US" sz="1800" b="1" dirty="0"/>
              <a:t>		state[</a:t>
            </a:r>
            <a:r>
              <a:rPr lang="en-US" sz="1800" b="1" dirty="0" err="1"/>
              <a:t>i</a:t>
            </a:r>
            <a:r>
              <a:rPr lang="en-US" sz="1800" b="1" dirty="0"/>
              <a:t>] = hungry;</a:t>
            </a:r>
          </a:p>
          <a:p>
            <a:pPr>
              <a:lnSpc>
                <a:spcPct val="90000"/>
              </a:lnSpc>
              <a:spcBef>
                <a:spcPct val="15000"/>
              </a:spcBef>
              <a:buFont typeface="Monotype Sorts" pitchFamily="2" charset="2"/>
              <a:buNone/>
              <a:tabLst>
                <a:tab pos="909638" algn="l"/>
                <a:tab pos="1544638" algn="l"/>
                <a:tab pos="2120900" algn="l"/>
                <a:tab pos="3203575" algn="l"/>
              </a:tabLst>
            </a:pPr>
            <a:r>
              <a:rPr lang="en-US" sz="1800" b="1" dirty="0"/>
              <a:t>		test[</a:t>
            </a:r>
            <a:r>
              <a:rPr lang="en-US" sz="1800" b="1" dirty="0" err="1"/>
              <a:t>i</a:t>
            </a:r>
            <a:r>
              <a:rPr lang="en-US" sz="1800" b="1" dirty="0"/>
              <a:t>];</a:t>
            </a:r>
          </a:p>
          <a:p>
            <a:pPr>
              <a:lnSpc>
                <a:spcPct val="90000"/>
              </a:lnSpc>
              <a:spcBef>
                <a:spcPct val="15000"/>
              </a:spcBef>
              <a:buFont typeface="Monotype Sorts" pitchFamily="2" charset="2"/>
              <a:buNone/>
              <a:tabLst>
                <a:tab pos="909638" algn="l"/>
                <a:tab pos="1544638" algn="l"/>
                <a:tab pos="2120900" algn="l"/>
                <a:tab pos="3203575" algn="l"/>
              </a:tabLst>
            </a:pPr>
            <a:r>
              <a:rPr lang="en-US" sz="1800" b="1" dirty="0"/>
              <a:t>		if (state[</a:t>
            </a:r>
            <a:r>
              <a:rPr lang="en-US" sz="1800" b="1" dirty="0" err="1"/>
              <a:t>i</a:t>
            </a:r>
            <a:r>
              <a:rPr lang="en-US" sz="1800" b="1" dirty="0"/>
              <a:t>] != eating)</a:t>
            </a:r>
          </a:p>
          <a:p>
            <a:pPr>
              <a:lnSpc>
                <a:spcPct val="90000"/>
              </a:lnSpc>
              <a:spcBef>
                <a:spcPct val="15000"/>
              </a:spcBef>
              <a:buFont typeface="Monotype Sorts" pitchFamily="2" charset="2"/>
              <a:buNone/>
              <a:tabLst>
                <a:tab pos="909638" algn="l"/>
                <a:tab pos="1544638" algn="l"/>
                <a:tab pos="2120900" algn="l"/>
                <a:tab pos="3203575" algn="l"/>
              </a:tabLst>
            </a:pPr>
            <a:r>
              <a:rPr lang="en-US" sz="1800" b="1" dirty="0"/>
              <a:t>			self[</a:t>
            </a:r>
            <a:r>
              <a:rPr lang="en-US" sz="1800" b="1" dirty="0" err="1"/>
              <a:t>i</a:t>
            </a:r>
            <a:r>
              <a:rPr lang="en-US" sz="1800" b="1" dirty="0"/>
              <a:t>].wait();</a:t>
            </a:r>
          </a:p>
          <a:p>
            <a:pPr>
              <a:lnSpc>
                <a:spcPct val="90000"/>
              </a:lnSpc>
              <a:spcBef>
                <a:spcPct val="15000"/>
              </a:spcBef>
              <a:buFont typeface="Monotype Sorts" pitchFamily="2" charset="2"/>
              <a:buNone/>
              <a:tabLst>
                <a:tab pos="909638" algn="l"/>
                <a:tab pos="1544638" algn="l"/>
                <a:tab pos="2120900" algn="l"/>
                <a:tab pos="3203575" algn="l"/>
              </a:tabLst>
            </a:pPr>
            <a:r>
              <a:rPr lang="en-US" sz="1800" b="1" dirty="0"/>
              <a:t>	}</a:t>
            </a:r>
          </a:p>
          <a:p>
            <a:pPr>
              <a:lnSpc>
                <a:spcPct val="90000"/>
              </a:lnSpc>
              <a:spcBef>
                <a:spcPct val="15000"/>
              </a:spcBef>
              <a:buFont typeface="Monotype Sorts" pitchFamily="2" charset="2"/>
              <a:buNone/>
              <a:tabLst>
                <a:tab pos="909638" algn="l"/>
                <a:tab pos="1544638" algn="l"/>
                <a:tab pos="2120900" algn="l"/>
                <a:tab pos="3203575" algn="l"/>
              </a:tabLst>
            </a:pPr>
            <a:endParaRPr lang="en-US" sz="1800" b="1" dirty="0"/>
          </a:p>
          <a:p>
            <a:pPr>
              <a:lnSpc>
                <a:spcPct val="90000"/>
              </a:lnSpc>
              <a:spcBef>
                <a:spcPct val="15000"/>
              </a:spcBef>
              <a:buFont typeface="Monotype Sorts" pitchFamily="2" charset="2"/>
              <a:buNone/>
              <a:tabLst>
                <a:tab pos="909638" algn="l"/>
                <a:tab pos="1544638" algn="l"/>
                <a:tab pos="2120900" algn="l"/>
                <a:tab pos="3203575" algn="l"/>
              </a:tabLst>
            </a:pPr>
            <a:r>
              <a:rPr lang="en-US" sz="1800" b="1" dirty="0"/>
              <a:t>	void putdown(</a:t>
            </a:r>
            <a:r>
              <a:rPr lang="en-US" sz="1800" b="1" dirty="0" err="1"/>
              <a:t>int</a:t>
            </a:r>
            <a:r>
              <a:rPr lang="en-US" sz="1800" b="1" dirty="0"/>
              <a:t> </a:t>
            </a:r>
            <a:r>
              <a:rPr lang="en-US" sz="1800" b="1" dirty="0" err="1"/>
              <a:t>i</a:t>
            </a:r>
            <a:r>
              <a:rPr lang="en-US" sz="1800" b="1" dirty="0"/>
              <a:t>) {</a:t>
            </a:r>
          </a:p>
          <a:p>
            <a:pPr>
              <a:lnSpc>
                <a:spcPct val="90000"/>
              </a:lnSpc>
              <a:spcBef>
                <a:spcPct val="15000"/>
              </a:spcBef>
              <a:buFont typeface="Monotype Sorts" pitchFamily="2" charset="2"/>
              <a:buNone/>
              <a:tabLst>
                <a:tab pos="909638" algn="l"/>
                <a:tab pos="1544638" algn="l"/>
                <a:tab pos="2120900" algn="l"/>
                <a:tab pos="3203575" algn="l"/>
              </a:tabLst>
            </a:pPr>
            <a:r>
              <a:rPr lang="en-US" sz="1800" b="1" dirty="0"/>
              <a:t>		state[</a:t>
            </a:r>
            <a:r>
              <a:rPr lang="en-US" sz="1800" b="1" dirty="0" err="1"/>
              <a:t>i</a:t>
            </a:r>
            <a:r>
              <a:rPr lang="en-US" sz="1800" b="1" dirty="0"/>
              <a:t>] = thinking;</a:t>
            </a:r>
          </a:p>
          <a:p>
            <a:pPr>
              <a:lnSpc>
                <a:spcPct val="90000"/>
              </a:lnSpc>
              <a:spcBef>
                <a:spcPct val="15000"/>
              </a:spcBef>
              <a:buFont typeface="Monotype Sorts" pitchFamily="2" charset="2"/>
              <a:buNone/>
              <a:tabLst>
                <a:tab pos="909638" algn="l"/>
                <a:tab pos="1544638" algn="l"/>
                <a:tab pos="2120900" algn="l"/>
                <a:tab pos="3203575" algn="l"/>
              </a:tabLst>
            </a:pPr>
            <a:r>
              <a:rPr lang="en-US" sz="1800" b="1" dirty="0"/>
              <a:t>		// test left and right neighbors</a:t>
            </a:r>
          </a:p>
          <a:p>
            <a:pPr>
              <a:lnSpc>
                <a:spcPct val="90000"/>
              </a:lnSpc>
              <a:spcBef>
                <a:spcPct val="15000"/>
              </a:spcBef>
              <a:buFont typeface="Monotype Sorts" pitchFamily="2" charset="2"/>
              <a:buNone/>
              <a:tabLst>
                <a:tab pos="909638" algn="l"/>
                <a:tab pos="1544638" algn="l"/>
                <a:tab pos="2120900" algn="l"/>
                <a:tab pos="3203575" algn="l"/>
              </a:tabLst>
            </a:pPr>
            <a:r>
              <a:rPr lang="en-US" sz="1800" b="1" dirty="0"/>
              <a:t>		test((i+4) % 5);</a:t>
            </a:r>
          </a:p>
          <a:p>
            <a:pPr>
              <a:lnSpc>
                <a:spcPct val="90000"/>
              </a:lnSpc>
              <a:spcBef>
                <a:spcPct val="15000"/>
              </a:spcBef>
              <a:buFont typeface="Monotype Sorts" pitchFamily="2" charset="2"/>
              <a:buNone/>
              <a:tabLst>
                <a:tab pos="909638" algn="l"/>
                <a:tab pos="1544638" algn="l"/>
                <a:tab pos="2120900" algn="l"/>
                <a:tab pos="3203575" algn="l"/>
              </a:tabLst>
            </a:pPr>
            <a:r>
              <a:rPr lang="en-US" sz="1800" b="1" dirty="0"/>
              <a:t>		test((i+1) % 5);</a:t>
            </a:r>
          </a:p>
          <a:p>
            <a:pPr>
              <a:lnSpc>
                <a:spcPct val="90000"/>
              </a:lnSpc>
              <a:spcBef>
                <a:spcPct val="15000"/>
              </a:spcBef>
              <a:buFont typeface="Monotype Sorts" pitchFamily="2" charset="2"/>
              <a:buNone/>
              <a:tabLst>
                <a:tab pos="909638" algn="l"/>
                <a:tab pos="1544638" algn="l"/>
                <a:tab pos="2120900" algn="l"/>
                <a:tab pos="3203575" algn="l"/>
              </a:tabLst>
            </a:pPr>
            <a:r>
              <a:rPr lang="en-US" sz="1800" b="1" dirty="0"/>
              <a:t>	}</a:t>
            </a:r>
          </a:p>
        </p:txBody>
      </p:sp>
      <p:sp>
        <p:nvSpPr>
          <p:cNvPr id="6" name="Slide Number Placeholder 5"/>
          <p:cNvSpPr>
            <a:spLocks noGrp="1"/>
          </p:cNvSpPr>
          <p:nvPr>
            <p:ph type="sldNum" sz="quarter" idx="12"/>
          </p:nvPr>
        </p:nvSpPr>
        <p:spPr/>
        <p:txBody>
          <a:bodyPr/>
          <a:lstStyle/>
          <a:p>
            <a:fld id="{00814747-1F0F-44C5-8F66-EBF54D0FE2A1}"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Dining Philosophers</a:t>
            </a:r>
          </a:p>
        </p:txBody>
      </p:sp>
      <p:sp>
        <p:nvSpPr>
          <p:cNvPr id="123907" name="Rectangle 3"/>
          <p:cNvSpPr>
            <a:spLocks noGrp="1" noChangeArrowheads="1"/>
          </p:cNvSpPr>
          <p:nvPr>
            <p:ph idx="1"/>
          </p:nvPr>
        </p:nvSpPr>
        <p:spPr>
          <a:xfrm>
            <a:off x="1608282" y="1629930"/>
            <a:ext cx="7029450" cy="4114800"/>
          </a:xfrm>
        </p:spPr>
        <p:txBody>
          <a:bodyPr>
            <a:normAutofit fontScale="92500" lnSpcReduction="20000"/>
          </a:bodyPr>
          <a:lstStyle/>
          <a:p>
            <a:pPr>
              <a:spcBef>
                <a:spcPct val="15000"/>
              </a:spcBef>
              <a:buFont typeface="Monotype Sorts" pitchFamily="2" charset="2"/>
              <a:buNone/>
              <a:tabLst>
                <a:tab pos="909638" algn="l"/>
                <a:tab pos="1544638" algn="l"/>
                <a:tab pos="2120900" algn="l"/>
                <a:tab pos="3203575" algn="l"/>
              </a:tabLst>
            </a:pPr>
            <a:r>
              <a:rPr lang="en-US" dirty="0"/>
              <a:t>	</a:t>
            </a:r>
            <a:r>
              <a:rPr lang="en-US" b="1" dirty="0"/>
              <a:t>void test(</a:t>
            </a:r>
            <a:r>
              <a:rPr lang="en-US" b="1" dirty="0" err="1"/>
              <a:t>int</a:t>
            </a:r>
            <a:r>
              <a:rPr lang="en-US" b="1" dirty="0"/>
              <a:t> </a:t>
            </a:r>
            <a:r>
              <a:rPr lang="en-US" b="1" dirty="0" err="1"/>
              <a:t>i</a:t>
            </a:r>
            <a:r>
              <a:rPr lang="en-US" b="1" dirty="0"/>
              <a:t>) {</a:t>
            </a:r>
          </a:p>
          <a:p>
            <a:pPr>
              <a:spcBef>
                <a:spcPct val="15000"/>
              </a:spcBef>
              <a:buFont typeface="Monotype Sorts" pitchFamily="2" charset="2"/>
              <a:buNone/>
              <a:tabLst>
                <a:tab pos="909638" algn="l"/>
                <a:tab pos="1544638" algn="l"/>
                <a:tab pos="2120900" algn="l"/>
                <a:tab pos="3203575" algn="l"/>
              </a:tabLst>
            </a:pPr>
            <a:r>
              <a:rPr lang="en-US" b="1" dirty="0"/>
              <a:t>		if ( (state[(I + 4) % 5] != eating) &amp;&amp;</a:t>
            </a:r>
          </a:p>
          <a:p>
            <a:pPr>
              <a:spcBef>
                <a:spcPct val="15000"/>
              </a:spcBef>
              <a:buFont typeface="Monotype Sorts" pitchFamily="2" charset="2"/>
              <a:buNone/>
              <a:tabLst>
                <a:tab pos="909638" algn="l"/>
                <a:tab pos="1544638" algn="l"/>
                <a:tab pos="2120900" algn="l"/>
                <a:tab pos="3203575" algn="l"/>
              </a:tabLst>
            </a:pPr>
            <a:r>
              <a:rPr lang="en-US" b="1" dirty="0"/>
              <a:t>		  (state[</a:t>
            </a:r>
            <a:r>
              <a:rPr lang="en-US" b="1" dirty="0" err="1"/>
              <a:t>i</a:t>
            </a:r>
            <a:r>
              <a:rPr lang="en-US" b="1" dirty="0"/>
              <a:t>] == hungry) &amp;&amp;</a:t>
            </a:r>
          </a:p>
          <a:p>
            <a:pPr>
              <a:spcBef>
                <a:spcPct val="15000"/>
              </a:spcBef>
              <a:buFont typeface="Monotype Sorts" pitchFamily="2" charset="2"/>
              <a:buNone/>
              <a:tabLst>
                <a:tab pos="909638" algn="l"/>
                <a:tab pos="1544638" algn="l"/>
                <a:tab pos="2120900" algn="l"/>
                <a:tab pos="3203575" algn="l"/>
              </a:tabLst>
            </a:pPr>
            <a:r>
              <a:rPr lang="en-US" b="1" dirty="0"/>
              <a:t>		  (state[(</a:t>
            </a:r>
            <a:r>
              <a:rPr lang="en-US" b="1" dirty="0" err="1"/>
              <a:t>i</a:t>
            </a:r>
            <a:r>
              <a:rPr lang="en-US" b="1" dirty="0"/>
              <a:t> + 1) % 5] != eating)) {</a:t>
            </a:r>
          </a:p>
          <a:p>
            <a:pPr>
              <a:spcBef>
                <a:spcPct val="15000"/>
              </a:spcBef>
              <a:buFont typeface="Monotype Sorts" pitchFamily="2" charset="2"/>
              <a:buNone/>
              <a:tabLst>
                <a:tab pos="909638" algn="l"/>
                <a:tab pos="1544638" algn="l"/>
                <a:tab pos="2120900" algn="l"/>
                <a:tab pos="3203575" algn="l"/>
              </a:tabLst>
            </a:pPr>
            <a:r>
              <a:rPr lang="en-US" b="1" dirty="0"/>
              <a:t>			state[</a:t>
            </a:r>
            <a:r>
              <a:rPr lang="en-US" b="1" dirty="0" err="1"/>
              <a:t>i</a:t>
            </a:r>
            <a:r>
              <a:rPr lang="en-US" b="1" dirty="0"/>
              <a:t>] = eating;</a:t>
            </a:r>
          </a:p>
          <a:p>
            <a:pPr>
              <a:spcBef>
                <a:spcPct val="15000"/>
              </a:spcBef>
              <a:buFont typeface="Monotype Sorts" pitchFamily="2" charset="2"/>
              <a:buNone/>
              <a:tabLst>
                <a:tab pos="909638" algn="l"/>
                <a:tab pos="1544638" algn="l"/>
                <a:tab pos="2120900" algn="l"/>
                <a:tab pos="3203575" algn="l"/>
              </a:tabLst>
            </a:pPr>
            <a:r>
              <a:rPr lang="en-US" b="1" dirty="0"/>
              <a:t>			self[</a:t>
            </a:r>
            <a:r>
              <a:rPr lang="en-US" b="1" dirty="0" err="1"/>
              <a:t>i</a:t>
            </a:r>
            <a:r>
              <a:rPr lang="en-US" b="1" dirty="0"/>
              <a:t>].signal();</a:t>
            </a:r>
          </a:p>
          <a:p>
            <a:pPr>
              <a:spcBef>
                <a:spcPct val="15000"/>
              </a:spcBef>
              <a:buFont typeface="Monotype Sorts" pitchFamily="2" charset="2"/>
              <a:buNone/>
              <a:tabLst>
                <a:tab pos="909638" algn="l"/>
                <a:tab pos="1544638" algn="l"/>
                <a:tab pos="2120900" algn="l"/>
                <a:tab pos="3203575" algn="l"/>
              </a:tabLst>
            </a:pPr>
            <a:r>
              <a:rPr lang="en-US" b="1" dirty="0"/>
              <a:t>		}</a:t>
            </a:r>
          </a:p>
          <a:p>
            <a:pPr>
              <a:spcBef>
                <a:spcPct val="15000"/>
              </a:spcBef>
              <a:buFont typeface="Monotype Sorts" pitchFamily="2" charset="2"/>
              <a:buNone/>
              <a:tabLst>
                <a:tab pos="909638" algn="l"/>
                <a:tab pos="1544638" algn="l"/>
                <a:tab pos="2120900" algn="l"/>
                <a:tab pos="3203575" algn="l"/>
              </a:tabLst>
            </a:pPr>
            <a:r>
              <a:rPr lang="en-US" b="1" dirty="0"/>
              <a:t>	}</a:t>
            </a:r>
          </a:p>
          <a:p>
            <a:pPr>
              <a:spcBef>
                <a:spcPct val="15000"/>
              </a:spcBef>
              <a:buFont typeface="Monotype Sorts" pitchFamily="2" charset="2"/>
              <a:buNone/>
              <a:tabLst>
                <a:tab pos="909638" algn="l"/>
                <a:tab pos="1544638" algn="l"/>
                <a:tab pos="2120900" algn="l"/>
                <a:tab pos="3203575" algn="l"/>
              </a:tabLst>
            </a:pPr>
            <a:r>
              <a:rPr lang="en-US" b="1" dirty="0"/>
              <a:t>		</a:t>
            </a:r>
          </a:p>
        </p:txBody>
      </p:sp>
      <p:sp>
        <p:nvSpPr>
          <p:cNvPr id="6" name="Slide Number Placeholder 5"/>
          <p:cNvSpPr>
            <a:spLocks noGrp="1"/>
          </p:cNvSpPr>
          <p:nvPr>
            <p:ph type="sldNum" sz="quarter" idx="12"/>
          </p:nvPr>
        </p:nvSpPr>
        <p:spPr/>
        <p:txBody>
          <a:bodyPr/>
          <a:lstStyle/>
          <a:p>
            <a:fld id="{00814747-1F0F-44C5-8F66-EBF54D0FE2A1}"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a:xfrm>
            <a:off x="1038225" y="-9525"/>
            <a:ext cx="7715250" cy="844550"/>
          </a:xfrm>
        </p:spPr>
        <p:txBody>
          <a:bodyPr/>
          <a:lstStyle/>
          <a:p>
            <a:r>
              <a:rPr lang="en-US" sz="2800" dirty="0"/>
              <a:t>Monitor Implementation Using Semaphores</a:t>
            </a:r>
          </a:p>
        </p:txBody>
      </p:sp>
      <p:sp>
        <p:nvSpPr>
          <p:cNvPr id="99331" name="Rectangle 1027"/>
          <p:cNvSpPr>
            <a:spLocks noGrp="1" noChangeArrowheads="1"/>
          </p:cNvSpPr>
          <p:nvPr>
            <p:ph idx="1"/>
          </p:nvPr>
        </p:nvSpPr>
        <p:spPr>
          <a:xfrm>
            <a:off x="1438275" y="1076325"/>
            <a:ext cx="7029450" cy="4114800"/>
          </a:xfrm>
        </p:spPr>
        <p:txBody>
          <a:bodyPr>
            <a:normAutofit fontScale="92500" lnSpcReduction="10000"/>
          </a:bodyPr>
          <a:lstStyle/>
          <a:p>
            <a:pPr>
              <a:lnSpc>
                <a:spcPct val="90000"/>
              </a:lnSpc>
              <a:tabLst>
                <a:tab pos="1890713" algn="l"/>
                <a:tab pos="2338388" algn="l"/>
                <a:tab pos="2511425" algn="l"/>
              </a:tabLst>
            </a:pPr>
            <a:r>
              <a:rPr lang="en-US" sz="1800" dirty="0"/>
              <a:t>Variables </a:t>
            </a:r>
          </a:p>
          <a:p>
            <a:pPr>
              <a:lnSpc>
                <a:spcPct val="90000"/>
              </a:lnSpc>
              <a:spcBef>
                <a:spcPct val="15000"/>
              </a:spcBef>
              <a:buFont typeface="Monotype Sorts" pitchFamily="2" charset="2"/>
              <a:buNone/>
              <a:tabLst>
                <a:tab pos="1890713" algn="l"/>
                <a:tab pos="2338388" algn="l"/>
                <a:tab pos="2511425" algn="l"/>
              </a:tabLst>
            </a:pPr>
            <a:r>
              <a:rPr lang="en-US" sz="1800" dirty="0"/>
              <a:t>		</a:t>
            </a:r>
            <a:r>
              <a:rPr lang="en-US" sz="1800" b="1" dirty="0"/>
              <a:t>semaphore </a:t>
            </a:r>
            <a:r>
              <a:rPr lang="en-US" sz="1800" b="1" dirty="0" err="1"/>
              <a:t>mutex</a:t>
            </a:r>
            <a:r>
              <a:rPr lang="en-US" sz="1800" b="1" dirty="0"/>
              <a:t>;  // (initially  = 1)</a:t>
            </a:r>
          </a:p>
          <a:p>
            <a:pPr>
              <a:lnSpc>
                <a:spcPct val="90000"/>
              </a:lnSpc>
              <a:spcBef>
                <a:spcPct val="15000"/>
              </a:spcBef>
              <a:buFont typeface="Monotype Sorts" pitchFamily="2" charset="2"/>
              <a:buNone/>
              <a:tabLst>
                <a:tab pos="1890713" algn="l"/>
                <a:tab pos="2338388" algn="l"/>
                <a:tab pos="2511425" algn="l"/>
              </a:tabLst>
            </a:pPr>
            <a:r>
              <a:rPr lang="en-US" sz="1800" b="1" dirty="0"/>
              <a:t>		semaphore next;     // (initially  = 0)</a:t>
            </a:r>
          </a:p>
          <a:p>
            <a:pPr>
              <a:lnSpc>
                <a:spcPct val="90000"/>
              </a:lnSpc>
              <a:spcBef>
                <a:spcPct val="15000"/>
              </a:spcBef>
              <a:buFont typeface="Monotype Sorts" pitchFamily="2" charset="2"/>
              <a:buNone/>
              <a:tabLst>
                <a:tab pos="1890713" algn="l"/>
                <a:tab pos="2338388" algn="l"/>
                <a:tab pos="2511425" algn="l"/>
              </a:tabLst>
            </a:pPr>
            <a:r>
              <a:rPr lang="en-US" sz="1800" b="1" dirty="0"/>
              <a:t>		</a:t>
            </a:r>
            <a:r>
              <a:rPr lang="en-US" sz="1800" b="1" dirty="0" err="1"/>
              <a:t>int</a:t>
            </a:r>
            <a:r>
              <a:rPr lang="en-US" sz="1800" b="1" dirty="0"/>
              <a:t> next-count = 0;</a:t>
            </a:r>
            <a:br>
              <a:rPr lang="en-US" sz="1800" b="1" dirty="0"/>
            </a:br>
            <a:endParaRPr lang="en-US" sz="1800" b="1" dirty="0"/>
          </a:p>
          <a:p>
            <a:pPr>
              <a:lnSpc>
                <a:spcPct val="90000"/>
              </a:lnSpc>
              <a:tabLst>
                <a:tab pos="1890713" algn="l"/>
                <a:tab pos="2338388" algn="l"/>
                <a:tab pos="2511425" algn="l"/>
              </a:tabLst>
            </a:pPr>
            <a:r>
              <a:rPr lang="en-US" sz="1800" dirty="0"/>
              <a:t>Each external procedure </a:t>
            </a:r>
            <a:r>
              <a:rPr lang="en-US" sz="1800" b="1" i="1" dirty="0"/>
              <a:t>F</a:t>
            </a:r>
            <a:r>
              <a:rPr lang="en-US" sz="1800" dirty="0"/>
              <a:t> will be replaced by</a:t>
            </a:r>
          </a:p>
          <a:p>
            <a:pPr>
              <a:lnSpc>
                <a:spcPct val="90000"/>
              </a:lnSpc>
              <a:spcBef>
                <a:spcPct val="15000"/>
              </a:spcBef>
              <a:buFont typeface="Monotype Sorts" pitchFamily="2" charset="2"/>
              <a:buNone/>
              <a:tabLst>
                <a:tab pos="1890713" algn="l"/>
                <a:tab pos="2338388" algn="l"/>
                <a:tab pos="2511425" algn="l"/>
              </a:tabLst>
            </a:pPr>
            <a:r>
              <a:rPr lang="en-US" sz="1800" dirty="0"/>
              <a:t>			</a:t>
            </a:r>
            <a:r>
              <a:rPr lang="en-US" sz="1800" b="1" dirty="0"/>
              <a:t>wait(</a:t>
            </a:r>
            <a:r>
              <a:rPr lang="en-US" sz="1800" b="1" dirty="0" err="1"/>
              <a:t>mutex</a:t>
            </a:r>
            <a:r>
              <a:rPr lang="en-US" sz="1800" b="1" dirty="0"/>
              <a:t>);</a:t>
            </a:r>
          </a:p>
          <a:p>
            <a:pPr>
              <a:lnSpc>
                <a:spcPct val="90000"/>
              </a:lnSpc>
              <a:spcBef>
                <a:spcPct val="15000"/>
              </a:spcBef>
              <a:buFont typeface="Monotype Sorts" pitchFamily="2" charset="2"/>
              <a:buNone/>
              <a:tabLst>
                <a:tab pos="1890713" algn="l"/>
                <a:tab pos="2338388" algn="l"/>
                <a:tab pos="2511425" algn="l"/>
              </a:tabLst>
            </a:pPr>
            <a:r>
              <a:rPr lang="en-US" sz="1800" dirty="0"/>
              <a:t>			     …</a:t>
            </a:r>
          </a:p>
          <a:p>
            <a:pPr>
              <a:lnSpc>
                <a:spcPct val="90000"/>
              </a:lnSpc>
              <a:spcBef>
                <a:spcPct val="15000"/>
              </a:spcBef>
              <a:buFont typeface="Monotype Sorts" pitchFamily="2" charset="2"/>
              <a:buNone/>
              <a:tabLst>
                <a:tab pos="1890713" algn="l"/>
                <a:tab pos="2338388" algn="l"/>
                <a:tab pos="2511425" algn="l"/>
              </a:tabLst>
            </a:pPr>
            <a:r>
              <a:rPr lang="en-US" sz="1800" dirty="0"/>
              <a:t>			  body of </a:t>
            </a:r>
            <a:r>
              <a:rPr lang="en-US" sz="1800" i="1" dirty="0"/>
              <a:t>F</a:t>
            </a:r>
            <a:r>
              <a:rPr lang="en-US" sz="1800" dirty="0"/>
              <a:t>;</a:t>
            </a:r>
          </a:p>
          <a:p>
            <a:pPr>
              <a:lnSpc>
                <a:spcPct val="90000"/>
              </a:lnSpc>
              <a:spcBef>
                <a:spcPct val="15000"/>
              </a:spcBef>
              <a:buFont typeface="Monotype Sorts" pitchFamily="2" charset="2"/>
              <a:buNone/>
              <a:tabLst>
                <a:tab pos="1890713" algn="l"/>
                <a:tab pos="2338388" algn="l"/>
                <a:tab pos="2511425" algn="l"/>
              </a:tabLst>
            </a:pPr>
            <a:r>
              <a:rPr lang="en-US" sz="1800" dirty="0"/>
              <a:t>			     …</a:t>
            </a:r>
          </a:p>
          <a:p>
            <a:pPr>
              <a:lnSpc>
                <a:spcPct val="90000"/>
              </a:lnSpc>
              <a:spcBef>
                <a:spcPct val="15000"/>
              </a:spcBef>
              <a:buFont typeface="Monotype Sorts" pitchFamily="2" charset="2"/>
              <a:buNone/>
              <a:tabLst>
                <a:tab pos="1890713" algn="l"/>
                <a:tab pos="2338388" algn="l"/>
                <a:tab pos="2511425" algn="l"/>
              </a:tabLst>
            </a:pPr>
            <a:r>
              <a:rPr lang="en-US" sz="1800" dirty="0"/>
              <a:t>			</a:t>
            </a:r>
            <a:r>
              <a:rPr lang="en-US" sz="1800" b="1" dirty="0"/>
              <a:t>if (next-count &gt; 0)</a:t>
            </a:r>
          </a:p>
          <a:p>
            <a:pPr>
              <a:lnSpc>
                <a:spcPct val="90000"/>
              </a:lnSpc>
              <a:spcBef>
                <a:spcPct val="15000"/>
              </a:spcBef>
              <a:buFont typeface="Monotype Sorts" pitchFamily="2" charset="2"/>
              <a:buNone/>
              <a:tabLst>
                <a:tab pos="1890713" algn="l"/>
                <a:tab pos="2338388" algn="l"/>
                <a:tab pos="2511425" algn="l"/>
              </a:tabLst>
            </a:pPr>
            <a:r>
              <a:rPr lang="en-US" sz="1800" b="1" dirty="0"/>
              <a:t>				signal(next)</a:t>
            </a:r>
          </a:p>
          <a:p>
            <a:pPr>
              <a:lnSpc>
                <a:spcPct val="90000"/>
              </a:lnSpc>
              <a:spcBef>
                <a:spcPct val="15000"/>
              </a:spcBef>
              <a:buFont typeface="Monotype Sorts" pitchFamily="2" charset="2"/>
              <a:buNone/>
              <a:tabLst>
                <a:tab pos="1890713" algn="l"/>
                <a:tab pos="2338388" algn="l"/>
                <a:tab pos="2511425" algn="l"/>
              </a:tabLst>
            </a:pPr>
            <a:r>
              <a:rPr lang="en-US" sz="1800" b="1" dirty="0"/>
              <a:t>			else </a:t>
            </a:r>
          </a:p>
          <a:p>
            <a:pPr>
              <a:lnSpc>
                <a:spcPct val="90000"/>
              </a:lnSpc>
              <a:spcBef>
                <a:spcPct val="15000"/>
              </a:spcBef>
              <a:buFont typeface="Monotype Sorts" pitchFamily="2" charset="2"/>
              <a:buNone/>
              <a:tabLst>
                <a:tab pos="1890713" algn="l"/>
                <a:tab pos="2338388" algn="l"/>
                <a:tab pos="2511425" algn="l"/>
              </a:tabLst>
            </a:pPr>
            <a:r>
              <a:rPr lang="en-US" sz="1800" b="1" dirty="0"/>
              <a:t>				signal(</a:t>
            </a:r>
            <a:r>
              <a:rPr lang="en-US" sz="1800" b="1" dirty="0" err="1"/>
              <a:t>mutex</a:t>
            </a:r>
            <a:r>
              <a:rPr lang="en-US" sz="1800" b="1" dirty="0"/>
              <a:t>);</a:t>
            </a:r>
            <a:br>
              <a:rPr lang="en-US" sz="1800" b="1" dirty="0"/>
            </a:br>
            <a:endParaRPr lang="en-US" sz="1800" b="1" dirty="0"/>
          </a:p>
          <a:p>
            <a:pPr>
              <a:lnSpc>
                <a:spcPct val="90000"/>
              </a:lnSpc>
              <a:tabLst>
                <a:tab pos="1890713" algn="l"/>
                <a:tab pos="2338388" algn="l"/>
                <a:tab pos="2511425" algn="l"/>
              </a:tabLst>
            </a:pPr>
            <a:r>
              <a:rPr lang="en-US" sz="1800" dirty="0"/>
              <a:t>Mutual exclusion within a monitor is ensured.</a:t>
            </a:r>
          </a:p>
        </p:txBody>
      </p:sp>
      <p:sp>
        <p:nvSpPr>
          <p:cNvPr id="6" name="Slide Number Placeholder 5"/>
          <p:cNvSpPr>
            <a:spLocks noGrp="1"/>
          </p:cNvSpPr>
          <p:nvPr>
            <p:ph type="sldNum" sz="quarter" idx="12"/>
          </p:nvPr>
        </p:nvSpPr>
        <p:spPr/>
        <p:txBody>
          <a:bodyPr/>
          <a:lstStyle/>
          <a:p>
            <a:fld id="{00814747-1F0F-44C5-8F66-EBF54D0FE2A1}"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Monitor Implementation</a:t>
            </a:r>
          </a:p>
        </p:txBody>
      </p:sp>
      <p:sp>
        <p:nvSpPr>
          <p:cNvPr id="100355" name="Rectangle 3"/>
          <p:cNvSpPr>
            <a:spLocks noGrp="1" noChangeArrowheads="1"/>
          </p:cNvSpPr>
          <p:nvPr>
            <p:ph idx="1"/>
          </p:nvPr>
        </p:nvSpPr>
        <p:spPr/>
        <p:txBody>
          <a:bodyPr/>
          <a:lstStyle/>
          <a:p>
            <a:pPr>
              <a:lnSpc>
                <a:spcPct val="90000"/>
              </a:lnSpc>
              <a:spcBef>
                <a:spcPct val="15000"/>
              </a:spcBef>
              <a:tabLst>
                <a:tab pos="1833563" algn="l"/>
                <a:tab pos="2222500" algn="l"/>
              </a:tabLst>
            </a:pPr>
            <a:r>
              <a:rPr lang="en-US" sz="1800"/>
              <a:t>For each condition variable </a:t>
            </a:r>
            <a:r>
              <a:rPr lang="en-US" sz="1800" b="1" i="1"/>
              <a:t>x</a:t>
            </a:r>
            <a:r>
              <a:rPr lang="en-US" sz="1800"/>
              <a:t>, we  have:</a:t>
            </a:r>
          </a:p>
          <a:p>
            <a:pPr>
              <a:lnSpc>
                <a:spcPct val="90000"/>
              </a:lnSpc>
              <a:spcBef>
                <a:spcPct val="15000"/>
              </a:spcBef>
              <a:buFont typeface="Monotype Sorts" pitchFamily="2" charset="2"/>
              <a:buNone/>
              <a:tabLst>
                <a:tab pos="1833563" algn="l"/>
                <a:tab pos="2222500" algn="l"/>
              </a:tabLst>
            </a:pPr>
            <a:r>
              <a:rPr lang="en-US" sz="1800"/>
              <a:t>		</a:t>
            </a:r>
            <a:r>
              <a:rPr lang="en-US" sz="1800" b="1"/>
              <a:t>semaphore x-sem; // (initially  = 0)</a:t>
            </a:r>
          </a:p>
          <a:p>
            <a:pPr>
              <a:lnSpc>
                <a:spcPct val="90000"/>
              </a:lnSpc>
              <a:spcBef>
                <a:spcPct val="15000"/>
              </a:spcBef>
              <a:buFont typeface="Monotype Sorts" pitchFamily="2" charset="2"/>
              <a:buNone/>
              <a:tabLst>
                <a:tab pos="1833563" algn="l"/>
                <a:tab pos="2222500" algn="l"/>
              </a:tabLst>
            </a:pPr>
            <a:r>
              <a:rPr lang="en-US" sz="1800" b="1"/>
              <a:t>		int x-count = 0;</a:t>
            </a:r>
            <a:br>
              <a:rPr lang="en-US" sz="1800" b="1"/>
            </a:br>
            <a:endParaRPr lang="en-US" sz="1800" b="1"/>
          </a:p>
          <a:p>
            <a:pPr>
              <a:lnSpc>
                <a:spcPct val="90000"/>
              </a:lnSpc>
              <a:spcBef>
                <a:spcPct val="15000"/>
              </a:spcBef>
              <a:tabLst>
                <a:tab pos="1833563" algn="l"/>
                <a:tab pos="2222500" algn="l"/>
              </a:tabLst>
            </a:pPr>
            <a:r>
              <a:rPr lang="en-US" sz="1800"/>
              <a:t>The operation </a:t>
            </a:r>
            <a:r>
              <a:rPr lang="en-US" sz="1800" b="1"/>
              <a:t>x.wait </a:t>
            </a:r>
            <a:r>
              <a:rPr lang="en-US" sz="1800"/>
              <a:t>can be implemented as:</a:t>
            </a:r>
          </a:p>
          <a:p>
            <a:pPr>
              <a:lnSpc>
                <a:spcPct val="90000"/>
              </a:lnSpc>
              <a:spcBef>
                <a:spcPct val="15000"/>
              </a:spcBef>
              <a:buFont typeface="Monotype Sorts" pitchFamily="2" charset="2"/>
              <a:buNone/>
              <a:tabLst>
                <a:tab pos="1833563" algn="l"/>
                <a:tab pos="2222500" algn="l"/>
              </a:tabLst>
            </a:pPr>
            <a:r>
              <a:rPr lang="en-US" sz="1800"/>
              <a:t>		</a:t>
            </a:r>
          </a:p>
          <a:p>
            <a:pPr>
              <a:lnSpc>
                <a:spcPct val="90000"/>
              </a:lnSpc>
              <a:spcBef>
                <a:spcPct val="15000"/>
              </a:spcBef>
              <a:buFont typeface="Monotype Sorts" pitchFamily="2" charset="2"/>
              <a:buNone/>
              <a:tabLst>
                <a:tab pos="1833563" algn="l"/>
                <a:tab pos="2222500" algn="l"/>
              </a:tabLst>
            </a:pPr>
            <a:r>
              <a:rPr lang="en-US" sz="1800"/>
              <a:t>		</a:t>
            </a:r>
            <a:r>
              <a:rPr lang="en-US" sz="1800" b="1"/>
              <a:t>x-count++;</a:t>
            </a:r>
          </a:p>
          <a:p>
            <a:pPr>
              <a:lnSpc>
                <a:spcPct val="90000"/>
              </a:lnSpc>
              <a:spcBef>
                <a:spcPct val="15000"/>
              </a:spcBef>
              <a:buFont typeface="Monotype Sorts" pitchFamily="2" charset="2"/>
              <a:buNone/>
              <a:tabLst>
                <a:tab pos="1833563" algn="l"/>
                <a:tab pos="2222500" algn="l"/>
              </a:tabLst>
            </a:pPr>
            <a:r>
              <a:rPr lang="en-US" sz="1800" b="1"/>
              <a:t>		if (next-count &gt; 0)</a:t>
            </a:r>
          </a:p>
          <a:p>
            <a:pPr>
              <a:lnSpc>
                <a:spcPct val="90000"/>
              </a:lnSpc>
              <a:spcBef>
                <a:spcPct val="15000"/>
              </a:spcBef>
              <a:buFont typeface="Monotype Sorts" pitchFamily="2" charset="2"/>
              <a:buNone/>
              <a:tabLst>
                <a:tab pos="1833563" algn="l"/>
                <a:tab pos="2222500" algn="l"/>
              </a:tabLst>
            </a:pPr>
            <a:r>
              <a:rPr lang="en-US" sz="1800" b="1"/>
              <a:t>			signal(next);</a:t>
            </a:r>
          </a:p>
          <a:p>
            <a:pPr>
              <a:lnSpc>
                <a:spcPct val="90000"/>
              </a:lnSpc>
              <a:spcBef>
                <a:spcPct val="15000"/>
              </a:spcBef>
              <a:buFont typeface="Monotype Sorts" pitchFamily="2" charset="2"/>
              <a:buNone/>
              <a:tabLst>
                <a:tab pos="1833563" algn="l"/>
                <a:tab pos="2222500" algn="l"/>
              </a:tabLst>
            </a:pPr>
            <a:r>
              <a:rPr lang="en-US" sz="1800" b="1"/>
              <a:t>		else</a:t>
            </a:r>
          </a:p>
          <a:p>
            <a:pPr>
              <a:lnSpc>
                <a:spcPct val="90000"/>
              </a:lnSpc>
              <a:spcBef>
                <a:spcPct val="15000"/>
              </a:spcBef>
              <a:buFont typeface="Monotype Sorts" pitchFamily="2" charset="2"/>
              <a:buNone/>
              <a:tabLst>
                <a:tab pos="1833563" algn="l"/>
                <a:tab pos="2222500" algn="l"/>
              </a:tabLst>
            </a:pPr>
            <a:r>
              <a:rPr lang="en-US" sz="1800" b="1"/>
              <a:t>			signal(mutex);</a:t>
            </a:r>
          </a:p>
          <a:p>
            <a:pPr>
              <a:lnSpc>
                <a:spcPct val="90000"/>
              </a:lnSpc>
              <a:spcBef>
                <a:spcPct val="15000"/>
              </a:spcBef>
              <a:buFont typeface="Monotype Sorts" pitchFamily="2" charset="2"/>
              <a:buNone/>
              <a:tabLst>
                <a:tab pos="1833563" algn="l"/>
                <a:tab pos="2222500" algn="l"/>
              </a:tabLst>
            </a:pPr>
            <a:r>
              <a:rPr lang="en-US" sz="1800" b="1"/>
              <a:t>		wait(x-sem);</a:t>
            </a:r>
          </a:p>
          <a:p>
            <a:pPr>
              <a:lnSpc>
                <a:spcPct val="90000"/>
              </a:lnSpc>
              <a:spcBef>
                <a:spcPct val="15000"/>
              </a:spcBef>
              <a:buFont typeface="Monotype Sorts" pitchFamily="2" charset="2"/>
              <a:buNone/>
              <a:tabLst>
                <a:tab pos="1833563" algn="l"/>
                <a:tab pos="2222500" algn="l"/>
              </a:tabLst>
            </a:pPr>
            <a:r>
              <a:rPr lang="en-US" sz="1800" b="1"/>
              <a:t>		x-count--;</a:t>
            </a:r>
          </a:p>
          <a:p>
            <a:pPr>
              <a:lnSpc>
                <a:spcPct val="90000"/>
              </a:lnSpc>
              <a:spcBef>
                <a:spcPct val="15000"/>
              </a:spcBef>
              <a:buFont typeface="Monotype Sorts" pitchFamily="2" charset="2"/>
              <a:buNone/>
              <a:tabLst>
                <a:tab pos="1833563" algn="l"/>
                <a:tab pos="2222500" algn="l"/>
              </a:tabLst>
            </a:pPr>
            <a:r>
              <a:rPr lang="en-US" sz="1800" b="1"/>
              <a:t>		</a:t>
            </a:r>
          </a:p>
        </p:txBody>
      </p:sp>
      <p:sp>
        <p:nvSpPr>
          <p:cNvPr id="6" name="Slide Number Placeholder 5"/>
          <p:cNvSpPr>
            <a:spLocks noGrp="1"/>
          </p:cNvSpPr>
          <p:nvPr>
            <p:ph type="sldNum" sz="quarter" idx="12"/>
          </p:nvPr>
        </p:nvSpPr>
        <p:spPr/>
        <p:txBody>
          <a:bodyPr/>
          <a:lstStyle/>
          <a:p>
            <a:fld id="{00814747-1F0F-44C5-8F66-EBF54D0FE2A1}"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Monitor Implementation</a:t>
            </a:r>
          </a:p>
        </p:txBody>
      </p:sp>
      <p:sp>
        <p:nvSpPr>
          <p:cNvPr id="101379" name="Rectangle 3"/>
          <p:cNvSpPr>
            <a:spLocks noGrp="1" noChangeArrowheads="1"/>
          </p:cNvSpPr>
          <p:nvPr>
            <p:ph idx="1"/>
          </p:nvPr>
        </p:nvSpPr>
        <p:spPr/>
        <p:txBody>
          <a:bodyPr>
            <a:normAutofit fontScale="92500" lnSpcReduction="10000"/>
          </a:bodyPr>
          <a:lstStyle/>
          <a:p>
            <a:pPr>
              <a:tabLst>
                <a:tab pos="1371600" algn="l"/>
                <a:tab pos="1717675" algn="l"/>
                <a:tab pos="2338388" algn="l"/>
              </a:tabLst>
            </a:pPr>
            <a:r>
              <a:rPr lang="en-US"/>
              <a:t>The operation </a:t>
            </a:r>
            <a:r>
              <a:rPr lang="en-US" b="1"/>
              <a:t>x.signal</a:t>
            </a:r>
            <a:r>
              <a:rPr lang="en-US"/>
              <a:t> can be implemented as:</a:t>
            </a:r>
            <a:br>
              <a:rPr lang="en-US"/>
            </a:br>
            <a:endParaRPr lang="en-US"/>
          </a:p>
          <a:p>
            <a:pPr>
              <a:spcBef>
                <a:spcPct val="15000"/>
              </a:spcBef>
              <a:buFont typeface="Monotype Sorts" pitchFamily="2" charset="2"/>
              <a:buNone/>
              <a:tabLst>
                <a:tab pos="1371600" algn="l"/>
                <a:tab pos="1717675" algn="l"/>
                <a:tab pos="2338388" algn="l"/>
              </a:tabLst>
            </a:pPr>
            <a:r>
              <a:rPr lang="en-US"/>
              <a:t>		</a:t>
            </a:r>
            <a:r>
              <a:rPr lang="en-US" b="1"/>
              <a:t>if (x-count &gt; 0) {</a:t>
            </a:r>
          </a:p>
          <a:p>
            <a:pPr>
              <a:spcBef>
                <a:spcPct val="15000"/>
              </a:spcBef>
              <a:buFont typeface="Monotype Sorts" pitchFamily="2" charset="2"/>
              <a:buNone/>
              <a:tabLst>
                <a:tab pos="1371600" algn="l"/>
                <a:tab pos="1717675" algn="l"/>
                <a:tab pos="2338388" algn="l"/>
              </a:tabLst>
            </a:pPr>
            <a:r>
              <a:rPr lang="en-US" b="1"/>
              <a:t>			next-count++;</a:t>
            </a:r>
          </a:p>
          <a:p>
            <a:pPr>
              <a:spcBef>
                <a:spcPct val="15000"/>
              </a:spcBef>
              <a:buFont typeface="Monotype Sorts" pitchFamily="2" charset="2"/>
              <a:buNone/>
              <a:tabLst>
                <a:tab pos="1371600" algn="l"/>
                <a:tab pos="1717675" algn="l"/>
                <a:tab pos="2338388" algn="l"/>
              </a:tabLst>
            </a:pPr>
            <a:r>
              <a:rPr lang="en-US" b="1"/>
              <a:t>			signal(x-sem);</a:t>
            </a:r>
          </a:p>
          <a:p>
            <a:pPr>
              <a:spcBef>
                <a:spcPct val="15000"/>
              </a:spcBef>
              <a:buFont typeface="Monotype Sorts" pitchFamily="2" charset="2"/>
              <a:buNone/>
              <a:tabLst>
                <a:tab pos="1371600" algn="l"/>
                <a:tab pos="1717675" algn="l"/>
                <a:tab pos="2338388" algn="l"/>
              </a:tabLst>
            </a:pPr>
            <a:r>
              <a:rPr lang="en-US" b="1"/>
              <a:t>			wait(next);</a:t>
            </a:r>
          </a:p>
          <a:p>
            <a:pPr>
              <a:spcBef>
                <a:spcPct val="15000"/>
              </a:spcBef>
              <a:buFont typeface="Monotype Sorts" pitchFamily="2" charset="2"/>
              <a:buNone/>
              <a:tabLst>
                <a:tab pos="1371600" algn="l"/>
                <a:tab pos="1717675" algn="l"/>
                <a:tab pos="2338388" algn="l"/>
              </a:tabLst>
            </a:pPr>
            <a:r>
              <a:rPr lang="en-US" b="1"/>
              <a:t>			next-count--;</a:t>
            </a:r>
          </a:p>
          <a:p>
            <a:pPr>
              <a:spcBef>
                <a:spcPct val="15000"/>
              </a:spcBef>
              <a:buFont typeface="Monotype Sorts" pitchFamily="2" charset="2"/>
              <a:buNone/>
              <a:tabLst>
                <a:tab pos="1371600" algn="l"/>
                <a:tab pos="1717675" algn="l"/>
                <a:tab pos="2338388" algn="l"/>
              </a:tabLst>
            </a:pPr>
            <a:r>
              <a:rPr lang="en-US" b="1"/>
              <a:t>		}</a:t>
            </a:r>
          </a:p>
          <a:p>
            <a:pPr>
              <a:spcBef>
                <a:spcPct val="15000"/>
              </a:spcBef>
              <a:buFont typeface="Monotype Sorts" pitchFamily="2" charset="2"/>
              <a:buNone/>
              <a:tabLst>
                <a:tab pos="1371600" algn="l"/>
                <a:tab pos="1717675" algn="l"/>
                <a:tab pos="2338388" algn="l"/>
              </a:tabLst>
            </a:pPr>
            <a:r>
              <a:rPr lang="en-US" b="1"/>
              <a:t>		</a:t>
            </a:r>
            <a:r>
              <a:rPr lang="en-US"/>
              <a:t>	</a:t>
            </a:r>
          </a:p>
        </p:txBody>
      </p:sp>
      <p:sp>
        <p:nvSpPr>
          <p:cNvPr id="6" name="Slide Number Placeholder 5"/>
          <p:cNvSpPr>
            <a:spLocks noGrp="1"/>
          </p:cNvSpPr>
          <p:nvPr>
            <p:ph type="sldNum" sz="quarter" idx="12"/>
          </p:nvPr>
        </p:nvSpPr>
        <p:spPr/>
        <p:txBody>
          <a:bodyPr/>
          <a:lstStyle/>
          <a:p>
            <a:fld id="{00814747-1F0F-44C5-8F66-EBF54D0FE2A1}"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Bounded-Buffer </a:t>
            </a:r>
          </a:p>
        </p:txBody>
      </p:sp>
      <p:sp>
        <p:nvSpPr>
          <p:cNvPr id="111619" name="Rectangle 3"/>
          <p:cNvSpPr>
            <a:spLocks noGrp="1" noChangeArrowheads="1"/>
          </p:cNvSpPr>
          <p:nvPr>
            <p:ph idx="1"/>
          </p:nvPr>
        </p:nvSpPr>
        <p:spPr/>
        <p:txBody>
          <a:bodyPr/>
          <a:lstStyle/>
          <a:p>
            <a:pPr>
              <a:lnSpc>
                <a:spcPct val="90000"/>
              </a:lnSpc>
            </a:pPr>
            <a:r>
              <a:rPr lang="en-US" sz="1800"/>
              <a:t>Consumer process </a:t>
            </a:r>
          </a:p>
          <a:p>
            <a:pPr>
              <a:lnSpc>
                <a:spcPct val="90000"/>
              </a:lnSpc>
              <a:buFont typeface="Monotype Sorts" pitchFamily="2" charset="2"/>
              <a:buNone/>
            </a:pPr>
            <a:endParaRPr lang="en-US" sz="1800"/>
          </a:p>
          <a:p>
            <a:pPr>
              <a:lnSpc>
                <a:spcPct val="90000"/>
              </a:lnSpc>
              <a:buFont typeface="Monotype Sorts" pitchFamily="2" charset="2"/>
              <a:buNone/>
            </a:pPr>
            <a:r>
              <a:rPr lang="en-US" sz="1800"/>
              <a:t>	</a:t>
            </a:r>
            <a:r>
              <a:rPr lang="en-US" sz="1800" b="1"/>
              <a:t>item nextConsumed;</a:t>
            </a:r>
            <a:br>
              <a:rPr lang="en-US" sz="1800" b="1"/>
            </a:br>
            <a:endParaRPr lang="en-US" sz="1800" b="1"/>
          </a:p>
          <a:p>
            <a:pPr>
              <a:lnSpc>
                <a:spcPct val="90000"/>
              </a:lnSpc>
              <a:buFont typeface="Monotype Sorts" pitchFamily="2" charset="2"/>
              <a:buNone/>
            </a:pPr>
            <a:r>
              <a:rPr lang="en-US" sz="1800" b="1"/>
              <a:t>	while (1) {</a:t>
            </a:r>
          </a:p>
          <a:p>
            <a:pPr>
              <a:lnSpc>
                <a:spcPct val="90000"/>
              </a:lnSpc>
              <a:buFont typeface="Monotype Sorts" pitchFamily="2" charset="2"/>
              <a:buNone/>
            </a:pPr>
            <a:r>
              <a:rPr lang="en-US" sz="1800" b="1"/>
              <a:t>		while (counter == 0)</a:t>
            </a:r>
          </a:p>
          <a:p>
            <a:pPr>
              <a:lnSpc>
                <a:spcPct val="90000"/>
              </a:lnSpc>
              <a:buFont typeface="Monotype Sorts" pitchFamily="2" charset="2"/>
              <a:buNone/>
            </a:pPr>
            <a:r>
              <a:rPr lang="en-US" sz="1800" b="1"/>
              <a:t>			; /* do nothing */</a:t>
            </a:r>
          </a:p>
          <a:p>
            <a:pPr>
              <a:lnSpc>
                <a:spcPct val="90000"/>
              </a:lnSpc>
              <a:buFont typeface="Monotype Sorts" pitchFamily="2" charset="2"/>
              <a:buNone/>
            </a:pPr>
            <a:r>
              <a:rPr lang="en-US" sz="1800" b="1"/>
              <a:t>		nextConsumed = buffer[out];</a:t>
            </a:r>
          </a:p>
          <a:p>
            <a:pPr>
              <a:lnSpc>
                <a:spcPct val="90000"/>
              </a:lnSpc>
              <a:buFont typeface="Monotype Sorts" pitchFamily="2" charset="2"/>
              <a:buNone/>
            </a:pPr>
            <a:r>
              <a:rPr lang="en-US" sz="1800" b="1"/>
              <a:t>		out = (out + 1) % BUFFER_SIZE;</a:t>
            </a:r>
          </a:p>
          <a:p>
            <a:pPr>
              <a:lnSpc>
                <a:spcPct val="90000"/>
              </a:lnSpc>
              <a:buFont typeface="Monotype Sorts" pitchFamily="2" charset="2"/>
              <a:buNone/>
            </a:pPr>
            <a:r>
              <a:rPr lang="en-US" sz="1800" b="1"/>
              <a:t>		counter--;</a:t>
            </a:r>
          </a:p>
          <a:p>
            <a:pPr>
              <a:lnSpc>
                <a:spcPct val="90000"/>
              </a:lnSpc>
              <a:buFont typeface="Monotype Sorts" pitchFamily="2" charset="2"/>
              <a:buNone/>
            </a:pPr>
            <a:r>
              <a:rPr lang="en-US" sz="1800" b="1"/>
              <a:t>	}</a:t>
            </a:r>
          </a:p>
          <a:p>
            <a:pPr>
              <a:lnSpc>
                <a:spcPct val="90000"/>
              </a:lnSpc>
              <a:buFont typeface="Monotype Sorts" pitchFamily="2" charset="2"/>
              <a:buNone/>
            </a:pPr>
            <a:endParaRPr lang="en-US" sz="1800" b="1"/>
          </a:p>
          <a:p>
            <a:pPr>
              <a:lnSpc>
                <a:spcPct val="90000"/>
              </a:lnSpc>
              <a:buFont typeface="Monotype Sorts" pitchFamily="2" charset="2"/>
              <a:buNone/>
            </a:pPr>
            <a:r>
              <a:rPr lang="en-US" sz="1800" b="1"/>
              <a:t>	</a:t>
            </a:r>
          </a:p>
          <a:p>
            <a:pPr lvl="4">
              <a:lnSpc>
                <a:spcPct val="90000"/>
              </a:lnSpc>
              <a:buFontTx/>
              <a:buNone/>
            </a:pPr>
            <a:endParaRPr lang="en-US" b="1"/>
          </a:p>
        </p:txBody>
      </p:sp>
      <p:sp>
        <p:nvSpPr>
          <p:cNvPr id="6" name="Slide Number Placeholder 5"/>
          <p:cNvSpPr>
            <a:spLocks noGrp="1"/>
          </p:cNvSpPr>
          <p:nvPr>
            <p:ph type="sldNum" sz="quarter" idx="12"/>
          </p:nvPr>
        </p:nvSpPr>
        <p:spPr/>
        <p:txBody>
          <a:bodyPr/>
          <a:lstStyle/>
          <a:p>
            <a:fld id="{00814747-1F0F-44C5-8F66-EBF54D0FE2A1}"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Monitor Implementation</a:t>
            </a:r>
          </a:p>
        </p:txBody>
      </p:sp>
      <p:sp>
        <p:nvSpPr>
          <p:cNvPr id="102403" name="Rectangle 3"/>
          <p:cNvSpPr>
            <a:spLocks noGrp="1" noChangeArrowheads="1"/>
          </p:cNvSpPr>
          <p:nvPr>
            <p:ph idx="1"/>
          </p:nvPr>
        </p:nvSpPr>
        <p:spPr>
          <a:xfrm>
            <a:off x="1198996" y="1850304"/>
            <a:ext cx="7029450" cy="4114800"/>
          </a:xfrm>
        </p:spPr>
        <p:txBody>
          <a:bodyPr>
            <a:normAutofit fontScale="70000" lnSpcReduction="20000"/>
          </a:bodyPr>
          <a:lstStyle/>
          <a:p>
            <a:pPr>
              <a:lnSpc>
                <a:spcPct val="90000"/>
              </a:lnSpc>
            </a:pPr>
            <a:r>
              <a:rPr lang="en-US" i="1" dirty="0"/>
              <a:t>Conditional-wait</a:t>
            </a:r>
            <a:r>
              <a:rPr lang="en-US" dirty="0"/>
              <a:t> construct: </a:t>
            </a:r>
            <a:r>
              <a:rPr lang="en-US" b="1" dirty="0" err="1"/>
              <a:t>x.wait</a:t>
            </a:r>
            <a:r>
              <a:rPr lang="en-US" b="1" dirty="0"/>
              <a:t>(c);</a:t>
            </a:r>
          </a:p>
          <a:p>
            <a:pPr lvl="1">
              <a:lnSpc>
                <a:spcPct val="90000"/>
              </a:lnSpc>
            </a:pPr>
            <a:r>
              <a:rPr lang="en-US" b="1" dirty="0"/>
              <a:t>c</a:t>
            </a:r>
            <a:r>
              <a:rPr lang="en-US" dirty="0"/>
              <a:t> – integer expression evaluated when the </a:t>
            </a:r>
            <a:r>
              <a:rPr lang="en-US" b="1" dirty="0"/>
              <a:t>wait</a:t>
            </a:r>
            <a:r>
              <a:rPr lang="en-US" dirty="0"/>
              <a:t> operation is executed.</a:t>
            </a:r>
          </a:p>
          <a:p>
            <a:pPr lvl="1">
              <a:lnSpc>
                <a:spcPct val="90000"/>
              </a:lnSpc>
            </a:pPr>
            <a:r>
              <a:rPr lang="en-US" dirty="0"/>
              <a:t>value of </a:t>
            </a:r>
            <a:r>
              <a:rPr lang="en-US" b="1" dirty="0"/>
              <a:t>c</a:t>
            </a:r>
            <a:r>
              <a:rPr lang="en-US" dirty="0"/>
              <a:t> (a </a:t>
            </a:r>
            <a:r>
              <a:rPr lang="en-US" i="1" dirty="0"/>
              <a:t>priority number</a:t>
            </a:r>
            <a:r>
              <a:rPr lang="en-US" dirty="0"/>
              <a:t>) stored with the name of the process that is suspended.</a:t>
            </a:r>
          </a:p>
          <a:p>
            <a:pPr lvl="1">
              <a:lnSpc>
                <a:spcPct val="90000"/>
              </a:lnSpc>
            </a:pPr>
            <a:r>
              <a:rPr lang="en-US" dirty="0"/>
              <a:t>when </a:t>
            </a:r>
            <a:r>
              <a:rPr lang="en-US" b="1" dirty="0" err="1"/>
              <a:t>x.signal</a:t>
            </a:r>
            <a:r>
              <a:rPr lang="en-US" b="1" dirty="0"/>
              <a:t> </a:t>
            </a:r>
            <a:r>
              <a:rPr lang="en-US" dirty="0"/>
              <a:t>is executed, process with smallest associated priority number is resumed next.</a:t>
            </a:r>
          </a:p>
          <a:p>
            <a:pPr>
              <a:lnSpc>
                <a:spcPct val="90000"/>
              </a:lnSpc>
            </a:pPr>
            <a:r>
              <a:rPr lang="en-US" dirty="0"/>
              <a:t>Check two conditions to establish correctness of system: </a:t>
            </a:r>
          </a:p>
          <a:p>
            <a:pPr lvl="1">
              <a:lnSpc>
                <a:spcPct val="90000"/>
              </a:lnSpc>
            </a:pPr>
            <a:r>
              <a:rPr lang="en-US" dirty="0"/>
              <a:t>User processes must always make their calls on the monitor in a correct sequence.</a:t>
            </a:r>
          </a:p>
          <a:p>
            <a:pPr lvl="1">
              <a:lnSpc>
                <a:spcPct val="90000"/>
              </a:lnSpc>
            </a:pPr>
            <a:r>
              <a:rPr lang="en-US" dirty="0"/>
              <a:t>Must ensure that an uncooperative process does not ignore the mutual-exclusion gateway provided by the monitor, and try to access the shared resource directly, without using the access protocols.</a:t>
            </a:r>
          </a:p>
        </p:txBody>
      </p:sp>
      <p:sp>
        <p:nvSpPr>
          <p:cNvPr id="6" name="Slide Number Placeholder 5"/>
          <p:cNvSpPr>
            <a:spLocks noGrp="1"/>
          </p:cNvSpPr>
          <p:nvPr>
            <p:ph type="sldNum" sz="quarter" idx="12"/>
          </p:nvPr>
        </p:nvSpPr>
        <p:spPr/>
        <p:txBody>
          <a:bodyPr/>
          <a:lstStyle/>
          <a:p>
            <a:fld id="{00814747-1F0F-44C5-8F66-EBF54D0FE2A1}"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smtClean="0"/>
              <a:t>8.Solaris </a:t>
            </a:r>
            <a:r>
              <a:rPr lang="en-US" dirty="0"/>
              <a:t>2 Synchronization</a:t>
            </a:r>
          </a:p>
        </p:txBody>
      </p:sp>
      <p:sp>
        <p:nvSpPr>
          <p:cNvPr id="103427" name="Rectangle 3"/>
          <p:cNvSpPr>
            <a:spLocks noGrp="1" noChangeArrowheads="1"/>
          </p:cNvSpPr>
          <p:nvPr>
            <p:ph idx="1"/>
          </p:nvPr>
        </p:nvSpPr>
        <p:spPr/>
        <p:txBody>
          <a:bodyPr>
            <a:normAutofit fontScale="85000" lnSpcReduction="20000"/>
          </a:bodyPr>
          <a:lstStyle/>
          <a:p>
            <a:r>
              <a:rPr lang="en-US"/>
              <a:t>Implements a variety of locks to support multitasking, multithreading (including real-time threads), and multiprocessing.</a:t>
            </a:r>
            <a:br>
              <a:rPr lang="en-US"/>
            </a:br>
            <a:endParaRPr lang="en-US"/>
          </a:p>
          <a:p>
            <a:r>
              <a:rPr lang="en-US"/>
              <a:t>Uses </a:t>
            </a:r>
            <a:r>
              <a:rPr lang="en-US" i="1"/>
              <a:t>adaptive mutexes</a:t>
            </a:r>
            <a:r>
              <a:rPr lang="en-US"/>
              <a:t> for efficiency when protecting data from short code segments.</a:t>
            </a:r>
            <a:br>
              <a:rPr lang="en-US"/>
            </a:br>
            <a:endParaRPr lang="en-US"/>
          </a:p>
          <a:p>
            <a:r>
              <a:rPr lang="en-US"/>
              <a:t>Uses </a:t>
            </a:r>
            <a:r>
              <a:rPr lang="en-US" i="1"/>
              <a:t>condition variables</a:t>
            </a:r>
            <a:r>
              <a:rPr lang="en-US"/>
              <a:t> and </a:t>
            </a:r>
            <a:r>
              <a:rPr lang="en-US" i="1"/>
              <a:t>readers-writers</a:t>
            </a:r>
            <a:r>
              <a:rPr lang="en-US"/>
              <a:t> locks when longer sections of code need access to data. </a:t>
            </a:r>
            <a:br>
              <a:rPr lang="en-US"/>
            </a:br>
            <a:endParaRPr lang="en-US"/>
          </a:p>
          <a:p>
            <a:r>
              <a:rPr lang="en-US"/>
              <a:t>Uses </a:t>
            </a:r>
            <a:r>
              <a:rPr lang="en-US" i="1"/>
              <a:t>turnstiles</a:t>
            </a:r>
            <a:r>
              <a:rPr lang="en-US"/>
              <a:t> to order the list of threads waiting to acquire either an adaptive mutex or reader-writer lock.</a:t>
            </a:r>
          </a:p>
        </p:txBody>
      </p:sp>
      <p:sp>
        <p:nvSpPr>
          <p:cNvPr id="6" name="Slide Number Placeholder 5"/>
          <p:cNvSpPr>
            <a:spLocks noGrp="1"/>
          </p:cNvSpPr>
          <p:nvPr>
            <p:ph type="sldNum" sz="quarter" idx="12"/>
          </p:nvPr>
        </p:nvSpPr>
        <p:spPr/>
        <p:txBody>
          <a:bodyPr/>
          <a:lstStyle/>
          <a:p>
            <a:fld id="{00814747-1F0F-44C5-8F66-EBF54D0FE2A1}"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Windows 2000 Synchronization</a:t>
            </a:r>
          </a:p>
        </p:txBody>
      </p:sp>
      <p:sp>
        <p:nvSpPr>
          <p:cNvPr id="124931" name="Rectangle 3"/>
          <p:cNvSpPr>
            <a:spLocks noGrp="1" noChangeArrowheads="1"/>
          </p:cNvSpPr>
          <p:nvPr>
            <p:ph idx="1"/>
          </p:nvPr>
        </p:nvSpPr>
        <p:spPr/>
        <p:txBody>
          <a:bodyPr>
            <a:normAutofit fontScale="92500" lnSpcReduction="10000"/>
          </a:bodyPr>
          <a:lstStyle/>
          <a:p>
            <a:r>
              <a:rPr lang="en-US"/>
              <a:t>Uses interrupt masks to protect access to global resources on uniprocessor systems.</a:t>
            </a:r>
            <a:br>
              <a:rPr lang="en-US"/>
            </a:br>
            <a:endParaRPr lang="en-US"/>
          </a:p>
          <a:p>
            <a:r>
              <a:rPr lang="en-US"/>
              <a:t>Uses </a:t>
            </a:r>
            <a:r>
              <a:rPr lang="en-US" i="1"/>
              <a:t>spinlocks</a:t>
            </a:r>
            <a:r>
              <a:rPr lang="en-US"/>
              <a:t> on multiprocessor systems.</a:t>
            </a:r>
            <a:br>
              <a:rPr lang="en-US"/>
            </a:br>
            <a:endParaRPr lang="en-US"/>
          </a:p>
          <a:p>
            <a:r>
              <a:rPr lang="en-US"/>
              <a:t>Also provides </a:t>
            </a:r>
            <a:r>
              <a:rPr lang="en-US" i="1"/>
              <a:t>dispatcher objects</a:t>
            </a:r>
            <a:r>
              <a:rPr lang="en-US"/>
              <a:t> which may act as wither mutexes and semaphores.</a:t>
            </a:r>
            <a:br>
              <a:rPr lang="en-US"/>
            </a:br>
            <a:endParaRPr lang="en-US"/>
          </a:p>
          <a:p>
            <a:r>
              <a:rPr lang="en-US"/>
              <a:t>Dispatcher objects may also provide </a:t>
            </a:r>
            <a:r>
              <a:rPr lang="en-US" i="1"/>
              <a:t>events</a:t>
            </a:r>
            <a:r>
              <a:rPr lang="en-US"/>
              <a:t>. An event acts much like a condition variable.</a:t>
            </a:r>
          </a:p>
        </p:txBody>
      </p:sp>
      <p:sp>
        <p:nvSpPr>
          <p:cNvPr id="6" name="Slide Number Placeholder 5"/>
          <p:cNvSpPr>
            <a:spLocks noGrp="1"/>
          </p:cNvSpPr>
          <p:nvPr>
            <p:ph type="sldNum" sz="quarter" idx="12"/>
          </p:nvPr>
        </p:nvSpPr>
        <p:spPr/>
        <p:txBody>
          <a:bodyPr/>
          <a:lstStyle/>
          <a:p>
            <a:fld id="{00814747-1F0F-44C5-8F66-EBF54D0FE2A1}"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54000"/>
            <a:ext cx="7886700" cy="6400800"/>
          </a:xfrm>
        </p:spPr>
        <p:txBody>
          <a:bodyPr/>
          <a:lstStyle/>
          <a:p>
            <a:pPr>
              <a:buFont typeface="Arial" charset="0"/>
              <a:buNone/>
              <a:defRPr/>
            </a:pPr>
            <a:endParaRPr lang="en-IN" sz="2000" b="1" dirty="0" smtClean="0"/>
          </a:p>
          <a:p>
            <a:pPr>
              <a:buFont typeface="Arial" charset="0"/>
              <a:buNone/>
              <a:defRPr/>
            </a:pPr>
            <a:r>
              <a:rPr lang="en-IN" sz="2000" b="1" dirty="0" smtClean="0"/>
              <a:t>Text Books &amp; References : </a:t>
            </a:r>
          </a:p>
          <a:p>
            <a:pPr>
              <a:buFont typeface="Arial" charset="0"/>
              <a:buNone/>
              <a:defRPr/>
            </a:pPr>
            <a:endParaRPr lang="en-US" sz="2000" dirty="0" smtClean="0"/>
          </a:p>
          <a:p>
            <a:pPr marL="457200" indent="-457200">
              <a:buFont typeface="+mj-lt"/>
              <a:buAutoNum type="arabicPeriod"/>
              <a:defRPr/>
            </a:pPr>
            <a:r>
              <a:rPr lang="en-US" sz="2000" dirty="0" smtClean="0"/>
              <a:t>Abraham </a:t>
            </a:r>
            <a:r>
              <a:rPr lang="en-US" sz="2000" dirty="0" err="1" smtClean="0"/>
              <a:t>Silberchatz</a:t>
            </a:r>
            <a:r>
              <a:rPr lang="en-US" sz="2000" dirty="0" smtClean="0"/>
              <a:t>, Peter B. Galvin, Greg Gagne, Operating System Concepts, 9</a:t>
            </a:r>
            <a:r>
              <a:rPr lang="en-US" sz="2000" baseline="30000" dirty="0" smtClean="0"/>
              <a:t>th</a:t>
            </a:r>
            <a:r>
              <a:rPr lang="en-US" sz="2000" dirty="0" smtClean="0"/>
              <a:t> edition, John Wiley.</a:t>
            </a:r>
          </a:p>
          <a:p>
            <a:pPr marL="457200" indent="-457200">
              <a:buFont typeface="+mj-lt"/>
              <a:buAutoNum type="arabicPeriod"/>
              <a:defRPr/>
            </a:pPr>
            <a:r>
              <a:rPr lang="en-US" sz="2000" dirty="0" smtClean="0"/>
              <a:t>Stallings, Operating Systems-Internal and Design Principles, 6</a:t>
            </a:r>
            <a:r>
              <a:rPr lang="en-US" sz="2000" baseline="30000" dirty="0" smtClean="0"/>
              <a:t>th</a:t>
            </a:r>
            <a:r>
              <a:rPr lang="en-US" sz="2000" dirty="0" smtClean="0"/>
              <a:t> edition, Pearson education.</a:t>
            </a:r>
          </a:p>
          <a:p>
            <a:pPr marL="457200" indent="-457200">
              <a:buFont typeface="+mj-lt"/>
              <a:buAutoNum type="arabicPeriod"/>
              <a:defRPr/>
            </a:pPr>
            <a:r>
              <a:rPr lang="en-US" sz="2000" dirty="0" smtClean="0"/>
              <a:t> </a:t>
            </a:r>
            <a:r>
              <a:rPr lang="en-US" sz="2000" dirty="0" err="1" smtClean="0"/>
              <a:t>D.M.Dhamdhere</a:t>
            </a:r>
            <a:r>
              <a:rPr lang="en-US" sz="2000" dirty="0" smtClean="0"/>
              <a:t>, Operating systems- A Concept based Approach, 2</a:t>
            </a:r>
            <a:r>
              <a:rPr lang="en-US" sz="2000" baseline="30000" dirty="0" smtClean="0"/>
              <a:t>nd</a:t>
            </a:r>
            <a:r>
              <a:rPr lang="en-US" sz="2000" dirty="0" smtClean="0"/>
              <a:t>edition, TMH.</a:t>
            </a:r>
          </a:p>
          <a:p>
            <a:pPr marL="457200" indent="-457200">
              <a:buFont typeface="+mj-lt"/>
              <a:buAutoNum type="arabicPeriod"/>
              <a:defRPr/>
            </a:pPr>
            <a:r>
              <a:rPr lang="en-US" sz="2000" dirty="0" smtClean="0"/>
              <a:t>Crowley, Operating System A Design Approach, 1</a:t>
            </a:r>
            <a:r>
              <a:rPr lang="en-US" sz="2000" baseline="30000" dirty="0" smtClean="0"/>
              <a:t>st</a:t>
            </a:r>
            <a:r>
              <a:rPr lang="en-US" sz="2000" dirty="0" smtClean="0"/>
              <a:t> edition, TMH.</a:t>
            </a:r>
          </a:p>
          <a:p>
            <a:pPr marL="457200" indent="-457200">
              <a:buFont typeface="+mj-lt"/>
              <a:buAutoNum type="arabicPeriod"/>
              <a:defRPr/>
            </a:pPr>
            <a:r>
              <a:rPr lang="en-US" sz="2000" dirty="0" smtClean="0"/>
              <a:t>Andrew S </a:t>
            </a:r>
            <a:r>
              <a:rPr lang="en-US" sz="2000" dirty="0" err="1" smtClean="0"/>
              <a:t>Tanenbaum</a:t>
            </a:r>
            <a:r>
              <a:rPr lang="en-US" sz="2000" dirty="0" smtClean="0"/>
              <a:t>, Modern Operating Systems, 3</a:t>
            </a:r>
            <a:r>
              <a:rPr lang="en-US" sz="2000" baseline="30000" dirty="0" smtClean="0"/>
              <a:t>rd</a:t>
            </a:r>
            <a:r>
              <a:rPr lang="en-US" sz="2000" dirty="0" smtClean="0"/>
              <a:t> edition, PHI.</a:t>
            </a:r>
          </a:p>
          <a:p>
            <a:pPr marL="457200" indent="-457200">
              <a:buFont typeface="+mj-lt"/>
              <a:buAutoNum type="arabicPeriod"/>
              <a:defRPr/>
            </a:pPr>
            <a:r>
              <a:rPr lang="en-US" sz="2000" dirty="0" smtClean="0"/>
              <a:t>Gary J. Nutt, Operating Systems: A Modern Perspective, 2</a:t>
            </a:r>
            <a:r>
              <a:rPr lang="en-US" sz="2000" baseline="30000" dirty="0" smtClean="0"/>
              <a:t>nd</a:t>
            </a:r>
            <a:r>
              <a:rPr lang="en-US" sz="2000" dirty="0" smtClean="0"/>
              <a:t> Edition, Addison-Wesley.</a:t>
            </a:r>
          </a:p>
          <a:p>
            <a:pPr marL="457200" indent="-457200">
              <a:buFont typeface="+mj-lt"/>
              <a:buAutoNum type="arabicPeriod"/>
              <a:defRPr/>
            </a:pPr>
            <a:r>
              <a:rPr lang="en-US" sz="2000" dirty="0" smtClean="0">
                <a:hlinkClick r:id="rId2"/>
              </a:rPr>
              <a:t>http</a:t>
            </a:r>
            <a:r>
              <a:rPr lang="en-US" sz="2000" smtClean="0">
                <a:hlinkClick r:id="rId2"/>
              </a:rPr>
              <a:t>://nptel.iitm.ac.in/courses/Webcourse-contents/IISc-BANG/Operating%20Systems/New_index1.html</a:t>
            </a:r>
            <a:endParaRPr lang="en-US" sz="2000" smtClean="0"/>
          </a:p>
          <a:p>
            <a:pPr marL="457200" indent="-457200">
              <a:buFont typeface="+mj-lt"/>
              <a:buAutoNum type="arabicPeriod"/>
              <a:defRPr/>
            </a:pPr>
            <a:endParaRPr lang="en-US" sz="2000" dirty="0" smtClean="0"/>
          </a:p>
          <a:p>
            <a:pPr>
              <a:defRPr/>
            </a:pPr>
            <a:endParaRPr lang="en-US" sz="2000" dirty="0"/>
          </a:p>
        </p:txBody>
      </p:sp>
      <p:sp>
        <p:nvSpPr>
          <p:cNvPr id="32771" name="Slide Number Placeholder 3"/>
          <p:cNvSpPr>
            <a:spLocks noGrp="1"/>
          </p:cNvSpPr>
          <p:nvPr>
            <p:ph type="sldNum" sz="quarter" idx="12"/>
          </p:nvPr>
        </p:nvSpPr>
        <p:spPr bwMode="auto">
          <a:noFill/>
          <a:ln>
            <a:miter lim="800000"/>
            <a:headEnd/>
            <a:tailEnd/>
          </a:ln>
        </p:spPr>
        <p:txBody>
          <a:bodyPr/>
          <a:lstStyle/>
          <a:p>
            <a:fld id="{24C20114-5AB6-49EA-8990-F06CE5A0741C}" type="slidenum">
              <a:rPr lang="en-US" smtClean="0"/>
              <a:pPr/>
              <a:t>63</a:t>
            </a:fld>
            <a:endParaRPr lang="en-US"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143597" y="1696278"/>
            <a:ext cx="8659091" cy="1470992"/>
          </a:xfrm>
        </p:spPr>
        <p:txBody>
          <a:bodyPr>
            <a:normAutofit/>
          </a:bodyPr>
          <a:lstStyle/>
          <a:p>
            <a:r>
              <a:rPr lang="en-US" dirty="0" smtClean="0"/>
              <a:t>Thank You</a:t>
            </a:r>
          </a:p>
        </p:txBody>
      </p:sp>
      <p:pic>
        <p:nvPicPr>
          <p:cNvPr id="2051" name="Content Placeholder 5" descr="logo.bmp"/>
          <p:cNvPicPr>
            <a:picLocks noGrp="1" noChangeAspect="1"/>
          </p:cNvPicPr>
          <p:nvPr>
            <p:ph idx="1"/>
          </p:nvPr>
        </p:nvPicPr>
        <p:blipFill>
          <a:blip r:embed="rId2" cstate="print"/>
          <a:srcRect/>
          <a:stretch>
            <a:fillRect/>
          </a:stretch>
        </p:blipFill>
        <p:spPr>
          <a:xfrm>
            <a:off x="3524871" y="3718158"/>
            <a:ext cx="1590675" cy="2095500"/>
          </a:xfrm>
        </p:spPr>
      </p:pic>
      <p:sp>
        <p:nvSpPr>
          <p:cNvPr id="5" name="Slide Number Placeholder 4"/>
          <p:cNvSpPr>
            <a:spLocks noGrp="1"/>
          </p:cNvSpPr>
          <p:nvPr>
            <p:ph type="sldNum" sz="quarter" idx="12"/>
          </p:nvPr>
        </p:nvSpPr>
        <p:spPr/>
        <p:txBody>
          <a:bodyPr/>
          <a:lstStyle/>
          <a:p>
            <a:pPr>
              <a:defRPr/>
            </a:pPr>
            <a:fld id="{7733FAEE-4920-4E96-8CE6-06EFBFB7F1C9}" type="slidenum">
              <a:rPr lang="en-US"/>
              <a:pPr>
                <a:defRPr/>
              </a:pPr>
              <a:t>64</a:t>
            </a:fld>
            <a:endParaRPr lang="en-US"/>
          </a:p>
        </p:txBody>
      </p:sp>
    </p:spTree>
    <p:extLst>
      <p:ext uri="{BB962C8B-B14F-4D97-AF65-F5344CB8AC3E}">
        <p14:creationId xmlns="" xmlns:p14="http://schemas.microsoft.com/office/powerpoint/2010/main" val="274327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Bounded Buffer</a:t>
            </a:r>
          </a:p>
        </p:txBody>
      </p:sp>
      <p:sp>
        <p:nvSpPr>
          <p:cNvPr id="112643" name="Rectangle 3"/>
          <p:cNvSpPr>
            <a:spLocks noGrp="1" noChangeArrowheads="1"/>
          </p:cNvSpPr>
          <p:nvPr>
            <p:ph idx="1"/>
          </p:nvPr>
        </p:nvSpPr>
        <p:spPr/>
        <p:txBody>
          <a:bodyPr>
            <a:normAutofit fontScale="92500" lnSpcReduction="10000"/>
          </a:bodyPr>
          <a:lstStyle/>
          <a:p>
            <a:r>
              <a:rPr lang="en-US"/>
              <a:t>The statements</a:t>
            </a:r>
            <a:br>
              <a:rPr lang="en-US"/>
            </a:br>
            <a:r>
              <a:rPr lang="en-US"/>
              <a:t/>
            </a:r>
            <a:br>
              <a:rPr lang="en-US"/>
            </a:br>
            <a:r>
              <a:rPr lang="en-US" b="1"/>
              <a:t>counter++;</a:t>
            </a:r>
            <a:br>
              <a:rPr lang="en-US" b="1"/>
            </a:br>
            <a:r>
              <a:rPr lang="en-US" b="1"/>
              <a:t>counter--;</a:t>
            </a:r>
            <a:br>
              <a:rPr lang="en-US" b="1"/>
            </a:br>
            <a:r>
              <a:rPr lang="en-US"/>
              <a:t/>
            </a:r>
            <a:br>
              <a:rPr lang="en-US"/>
            </a:br>
            <a:r>
              <a:rPr lang="en-US"/>
              <a:t>must be performed </a:t>
            </a:r>
            <a:r>
              <a:rPr lang="en-US" i="1"/>
              <a:t>atomically</a:t>
            </a:r>
            <a:r>
              <a:rPr lang="en-US"/>
              <a:t>.</a:t>
            </a:r>
          </a:p>
          <a:p>
            <a:endParaRPr lang="en-US"/>
          </a:p>
          <a:p>
            <a:r>
              <a:rPr lang="en-US"/>
              <a:t>Atomic operation means an operation that completes in its entirety without interruption.</a:t>
            </a:r>
            <a:br>
              <a:rPr lang="en-US"/>
            </a:br>
            <a:endParaRPr lang="en-US"/>
          </a:p>
        </p:txBody>
      </p:sp>
      <p:sp>
        <p:nvSpPr>
          <p:cNvPr id="6" name="Slide Number Placeholder 5"/>
          <p:cNvSpPr>
            <a:spLocks noGrp="1"/>
          </p:cNvSpPr>
          <p:nvPr>
            <p:ph type="sldNum" sz="quarter" idx="12"/>
          </p:nvPr>
        </p:nvSpPr>
        <p:spPr/>
        <p:txBody>
          <a:bodyPr/>
          <a:lstStyle/>
          <a:p>
            <a:fld id="{00814747-1F0F-44C5-8F66-EBF54D0FE2A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Bounded Buffer</a:t>
            </a:r>
          </a:p>
        </p:txBody>
      </p:sp>
      <p:sp>
        <p:nvSpPr>
          <p:cNvPr id="113667" name="Rectangle 3"/>
          <p:cNvSpPr>
            <a:spLocks noGrp="1" noChangeArrowheads="1"/>
          </p:cNvSpPr>
          <p:nvPr>
            <p:ph idx="1"/>
          </p:nvPr>
        </p:nvSpPr>
        <p:spPr/>
        <p:txBody>
          <a:bodyPr>
            <a:normAutofit fontScale="85000" lnSpcReduction="20000"/>
          </a:bodyPr>
          <a:lstStyle/>
          <a:p>
            <a:r>
              <a:rPr lang="en-US"/>
              <a:t>The statement “</a:t>
            </a:r>
            <a:r>
              <a:rPr lang="en-US" b="1"/>
              <a:t>count++</a:t>
            </a:r>
            <a:r>
              <a:rPr lang="en-US"/>
              <a:t>” may be implemented in machine language as:</a:t>
            </a:r>
            <a:br>
              <a:rPr lang="en-US"/>
            </a:br>
            <a:r>
              <a:rPr lang="en-US"/>
              <a:t/>
            </a:r>
            <a:br>
              <a:rPr lang="en-US"/>
            </a:br>
            <a:r>
              <a:rPr lang="en-US" b="1"/>
              <a:t>register1 = counter</a:t>
            </a:r>
          </a:p>
          <a:p>
            <a:pPr>
              <a:buFont typeface="Monotype Sorts" pitchFamily="2" charset="2"/>
              <a:buNone/>
            </a:pPr>
            <a:r>
              <a:rPr lang="en-US" b="1"/>
              <a:t>	register1 = register1 + 1</a:t>
            </a:r>
            <a:br>
              <a:rPr lang="en-US" b="1"/>
            </a:br>
            <a:r>
              <a:rPr lang="en-US" b="1"/>
              <a:t>counter = register1</a:t>
            </a:r>
            <a:br>
              <a:rPr lang="en-US" b="1"/>
            </a:br>
            <a:endParaRPr lang="en-US" b="1"/>
          </a:p>
          <a:p>
            <a:r>
              <a:rPr lang="en-US"/>
              <a:t>The statement “</a:t>
            </a:r>
            <a:r>
              <a:rPr lang="en-US" b="1"/>
              <a:t>count—</a:t>
            </a:r>
            <a:r>
              <a:rPr lang="en-US"/>
              <a:t>” may be implemented as:</a:t>
            </a:r>
            <a:br>
              <a:rPr lang="en-US"/>
            </a:br>
            <a:r>
              <a:rPr lang="en-US"/>
              <a:t/>
            </a:r>
            <a:br>
              <a:rPr lang="en-US"/>
            </a:br>
            <a:r>
              <a:rPr lang="en-US" b="1"/>
              <a:t>register2 = counter</a:t>
            </a:r>
            <a:br>
              <a:rPr lang="en-US" b="1"/>
            </a:br>
            <a:r>
              <a:rPr lang="en-US" b="1"/>
              <a:t>register2 = register2 – 1</a:t>
            </a:r>
            <a:br>
              <a:rPr lang="en-US" b="1"/>
            </a:br>
            <a:r>
              <a:rPr lang="en-US" b="1"/>
              <a:t>counter = register2</a:t>
            </a:r>
          </a:p>
        </p:txBody>
      </p:sp>
      <p:sp>
        <p:nvSpPr>
          <p:cNvPr id="6" name="Slide Number Placeholder 5"/>
          <p:cNvSpPr>
            <a:spLocks noGrp="1"/>
          </p:cNvSpPr>
          <p:nvPr>
            <p:ph type="sldNum" sz="quarter" idx="12"/>
          </p:nvPr>
        </p:nvSpPr>
        <p:spPr/>
        <p:txBody>
          <a:bodyPr/>
          <a:lstStyle/>
          <a:p>
            <a:fld id="{00814747-1F0F-44C5-8F66-EBF54D0FE2A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Bounded Buffer</a:t>
            </a:r>
          </a:p>
        </p:txBody>
      </p:sp>
      <p:sp>
        <p:nvSpPr>
          <p:cNvPr id="117763" name="Rectangle 3"/>
          <p:cNvSpPr>
            <a:spLocks noGrp="1" noChangeArrowheads="1"/>
          </p:cNvSpPr>
          <p:nvPr>
            <p:ph idx="1"/>
          </p:nvPr>
        </p:nvSpPr>
        <p:spPr/>
        <p:txBody>
          <a:bodyPr/>
          <a:lstStyle/>
          <a:p>
            <a:r>
              <a:rPr lang="en-US"/>
              <a:t>If both the producer and consumer attempt to update the buffer concurrently, the assembly language statements may get interleaved.</a:t>
            </a:r>
          </a:p>
          <a:p>
            <a:endParaRPr lang="en-US"/>
          </a:p>
          <a:p>
            <a:r>
              <a:rPr lang="en-US"/>
              <a:t>Interleaving depends upon how the producer and consumer processes are scheduled.</a:t>
            </a:r>
          </a:p>
        </p:txBody>
      </p:sp>
      <p:sp>
        <p:nvSpPr>
          <p:cNvPr id="6" name="Slide Number Placeholder 5"/>
          <p:cNvSpPr>
            <a:spLocks noGrp="1"/>
          </p:cNvSpPr>
          <p:nvPr>
            <p:ph type="sldNum" sz="quarter" idx="12"/>
          </p:nvPr>
        </p:nvSpPr>
        <p:spPr/>
        <p:txBody>
          <a:bodyPr/>
          <a:lstStyle/>
          <a:p>
            <a:fld id="{00814747-1F0F-44C5-8F66-EBF54D0FE2A1}"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4225</TotalTime>
  <Words>1218</Words>
  <Application>Microsoft Office PowerPoint</Application>
  <PresentationFormat>On-screen Show (4:3)</PresentationFormat>
  <Paragraphs>568</Paragraphs>
  <Slides>64</Slides>
  <Notes>1</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Operating Systems  Unit III::Process Management Process Synchronization</vt:lpstr>
      <vt:lpstr>Outline</vt:lpstr>
      <vt:lpstr>1.Background</vt:lpstr>
      <vt:lpstr>Bounded-Buffer </vt:lpstr>
      <vt:lpstr>Bounded-Buffer </vt:lpstr>
      <vt:lpstr>Bounded-Buffer </vt:lpstr>
      <vt:lpstr>Bounded Buffer</vt:lpstr>
      <vt:lpstr>Bounded Buffer</vt:lpstr>
      <vt:lpstr>Bounded Buffer</vt:lpstr>
      <vt:lpstr>Bounded Buffer</vt:lpstr>
      <vt:lpstr>Race Condition</vt:lpstr>
      <vt:lpstr>2.The Critical-Section Problem</vt:lpstr>
      <vt:lpstr>Solution to Critical-Section Problem</vt:lpstr>
      <vt:lpstr>Initial Attempts to Solve Problem</vt:lpstr>
      <vt:lpstr>Algorithm 1</vt:lpstr>
      <vt:lpstr>Algorithm 2</vt:lpstr>
      <vt:lpstr>Algorithm 3</vt:lpstr>
      <vt:lpstr>Bakery Algorithm</vt:lpstr>
      <vt:lpstr>Bakery Algorithm </vt:lpstr>
      <vt:lpstr>Bakery Algorithm </vt:lpstr>
      <vt:lpstr>3.Synchronization Hardware</vt:lpstr>
      <vt:lpstr>Mutual Exclusion with Test-and-Set</vt:lpstr>
      <vt:lpstr>Synchronization Hardware </vt:lpstr>
      <vt:lpstr>Mutual Exclusion with Swap</vt:lpstr>
      <vt:lpstr>4.Semaphores</vt:lpstr>
      <vt:lpstr>Critical Section of n Processes</vt:lpstr>
      <vt:lpstr>Semaphore Implementation</vt:lpstr>
      <vt:lpstr>Implementation</vt:lpstr>
      <vt:lpstr>Semaphore as a General Synchronization Tool</vt:lpstr>
      <vt:lpstr>Deadlock and Starvation</vt:lpstr>
      <vt:lpstr>Two Types of Semaphores</vt:lpstr>
      <vt:lpstr>Implementing S as a Binary Semaphore</vt:lpstr>
      <vt:lpstr>Implementing S</vt:lpstr>
      <vt:lpstr>5.Classical Problems of Synchronization</vt:lpstr>
      <vt:lpstr>Bounded-Buffer Problem</vt:lpstr>
      <vt:lpstr>Bounded-Buffer Problem Producer Process</vt:lpstr>
      <vt:lpstr>Bounded-Buffer Problem Consumer Process</vt:lpstr>
      <vt:lpstr>Readers-Writers Problem</vt:lpstr>
      <vt:lpstr>Readers-Writers Problem Writer Process</vt:lpstr>
      <vt:lpstr>Readers-Writers Problem Reader Process</vt:lpstr>
      <vt:lpstr>Dining-Philosophers Problem</vt:lpstr>
      <vt:lpstr>Dining-Philosophers Problem </vt:lpstr>
      <vt:lpstr>6.Critical Regions</vt:lpstr>
      <vt:lpstr>Critical Regions</vt:lpstr>
      <vt:lpstr>Example – Bounded Buffer</vt:lpstr>
      <vt:lpstr>Bounded Buffer Producer Process</vt:lpstr>
      <vt:lpstr>Bounded Buffer Consumer Process</vt:lpstr>
      <vt:lpstr>Implementation region x when B do S</vt:lpstr>
      <vt:lpstr>Implementation</vt:lpstr>
      <vt:lpstr>7.Monitors</vt:lpstr>
      <vt:lpstr>Monitors</vt:lpstr>
      <vt:lpstr>Schematic View of a Monitor</vt:lpstr>
      <vt:lpstr>Monitor With Condition Variables</vt:lpstr>
      <vt:lpstr>Dining Philosophers Example</vt:lpstr>
      <vt:lpstr>Dining Philosophers</vt:lpstr>
      <vt:lpstr>Dining Philosophers</vt:lpstr>
      <vt:lpstr>Monitor Implementation Using Semaphores</vt:lpstr>
      <vt:lpstr>Monitor Implementation</vt:lpstr>
      <vt:lpstr>Monitor Implementation</vt:lpstr>
      <vt:lpstr>Monitor Implementation</vt:lpstr>
      <vt:lpstr>8.Solaris 2 Synchronization</vt:lpstr>
      <vt:lpstr>Windows 2000 Synchronization</vt:lpstr>
      <vt:lpstr>Slide 63</vt:lpstr>
      <vt:lpstr>Thank You</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krcr</dc:creator>
  <cp:lastModifiedBy>sahitya</cp:lastModifiedBy>
  <cp:revision>157</cp:revision>
  <cp:lastPrinted>2001-06-14T12:52:10Z</cp:lastPrinted>
  <dcterms:created xsi:type="dcterms:W3CDTF">1999-07-23T13:31:00Z</dcterms:created>
  <dcterms:modified xsi:type="dcterms:W3CDTF">2020-04-12T12:19:02Z</dcterms:modified>
</cp:coreProperties>
</file>