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99"/>
  </p:notesMasterIdLst>
  <p:handoutMasterIdLst>
    <p:handoutMasterId r:id="rId100"/>
  </p:handoutMasterIdLst>
  <p:sldIdLst>
    <p:sldId id="304" r:id="rId2"/>
    <p:sldId id="256" r:id="rId3"/>
    <p:sldId id="257" r:id="rId4"/>
    <p:sldId id="258" r:id="rId5"/>
    <p:sldId id="278" r:id="rId6"/>
    <p:sldId id="259" r:id="rId7"/>
    <p:sldId id="279" r:id="rId8"/>
    <p:sldId id="280" r:id="rId9"/>
    <p:sldId id="260" r:id="rId10"/>
    <p:sldId id="281" r:id="rId11"/>
    <p:sldId id="282" r:id="rId12"/>
    <p:sldId id="261" r:id="rId13"/>
    <p:sldId id="283" r:id="rId14"/>
    <p:sldId id="262" r:id="rId15"/>
    <p:sldId id="263" r:id="rId16"/>
    <p:sldId id="264" r:id="rId17"/>
    <p:sldId id="265" r:id="rId18"/>
    <p:sldId id="284" r:id="rId19"/>
    <p:sldId id="266" r:id="rId20"/>
    <p:sldId id="267" r:id="rId21"/>
    <p:sldId id="268" r:id="rId22"/>
    <p:sldId id="269" r:id="rId23"/>
    <p:sldId id="270" r:id="rId24"/>
    <p:sldId id="297" r:id="rId25"/>
    <p:sldId id="271" r:id="rId26"/>
    <p:sldId id="272" r:id="rId27"/>
    <p:sldId id="273" r:id="rId28"/>
    <p:sldId id="274" r:id="rId29"/>
    <p:sldId id="298" r:id="rId30"/>
    <p:sldId id="275" r:id="rId31"/>
    <p:sldId id="299" r:id="rId32"/>
    <p:sldId id="276" r:id="rId33"/>
    <p:sldId id="300" r:id="rId34"/>
    <p:sldId id="301" r:id="rId35"/>
    <p:sldId id="292" r:id="rId36"/>
    <p:sldId id="302" r:id="rId37"/>
    <p:sldId id="293" r:id="rId38"/>
    <p:sldId id="303" r:id="rId39"/>
    <p:sldId id="295" r:id="rId40"/>
    <p:sldId id="307" r:id="rId41"/>
    <p:sldId id="308" r:id="rId42"/>
    <p:sldId id="365" r:id="rId43"/>
    <p:sldId id="366" r:id="rId44"/>
    <p:sldId id="367" r:id="rId45"/>
    <p:sldId id="309" r:id="rId46"/>
    <p:sldId id="310" r:id="rId47"/>
    <p:sldId id="311" r:id="rId48"/>
    <p:sldId id="312" r:id="rId49"/>
    <p:sldId id="313" r:id="rId50"/>
    <p:sldId id="314" r:id="rId51"/>
    <p:sldId id="316" r:id="rId52"/>
    <p:sldId id="318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05" r:id="rId9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29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03" tIns="47451" rIns="94903" bIns="47451" numCol="1" anchor="ctr" anchorCtr="0" compatLnSpc="1">
            <a:prstTxWarp prst="textNoShape">
              <a:avLst/>
            </a:prstTxWarp>
          </a:bodyPr>
          <a:lstStyle>
            <a:lvl1pPr algn="l" defTabSz="947738">
              <a:defRPr sz="13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845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03" tIns="47451" rIns="94903" bIns="47451" numCol="1" anchor="ctr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1300"/>
            <a:ext cx="31829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03" tIns="47451" rIns="94903" bIns="47451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/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31300"/>
            <a:ext cx="31845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03" tIns="47451" rIns="94903" bIns="47451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fld id="{7713EB4A-2681-4E02-BB37-BA2FBAF2A7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29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03" tIns="47451" rIns="94903" bIns="47451" numCol="1" anchor="ctr" anchorCtr="0" compatLnSpc="1">
            <a:prstTxWarp prst="textNoShape">
              <a:avLst/>
            </a:prstTxWarp>
          </a:bodyPr>
          <a:lstStyle>
            <a:lvl1pPr algn="l" defTabSz="947738">
              <a:defRPr sz="1300"/>
            </a:lvl1pPr>
          </a:lstStyle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845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03" tIns="47451" rIns="94903" bIns="47451" numCol="1" anchor="ctr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09613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565650"/>
            <a:ext cx="5411788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03" tIns="47451" rIns="94903" bIns="474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1300"/>
            <a:ext cx="31829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03" tIns="47451" rIns="94903" bIns="47451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/>
            </a:lvl1pPr>
          </a:lstStyle>
          <a:p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31300"/>
            <a:ext cx="31845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03" tIns="47451" rIns="94903" bIns="47451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fld id="{020B7B79-3BE3-4B03-8004-DDF11685DB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B7B79-3BE3-4B03-8004-DDF11685DBC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2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246CE3-5A8D-463A-9328-DB3009A0FB5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3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AC6F8-F83A-4BD6-8F44-C1A5419CB3A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1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8BA7-9F13-4245-ADA5-1DE03AFF7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Unit-II Chap4: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0189-5C1B-4EE1-8F1F-404283A5B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nptel.iitm.ac.in/courses/Webcourse-contents/IISc-BANG/Operating%20Systems/New_index1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573088" y="0"/>
            <a:ext cx="8229600" cy="189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Operating Systems </a:t>
            </a:r>
            <a:br>
              <a:rPr lang="en-US" dirty="0" smtClean="0"/>
            </a:br>
            <a:r>
              <a:rPr lang="en-US" dirty="0" smtClean="0"/>
              <a:t>Unit II::Process Management Processes</a:t>
            </a:r>
          </a:p>
        </p:txBody>
      </p:sp>
      <p:pic>
        <p:nvPicPr>
          <p:cNvPr id="2051" name="Content Placeholder 5" descr="logo.bmp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776662" y="2339976"/>
            <a:ext cx="1590675" cy="20955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3FAEE-4920-4E96-8CE6-06EFBFB7F1C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95250"/>
            <a:ext cx="7983538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Ready Queue And Various I/O Device Queues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 cstate="print"/>
          <a:srcRect l="4250" t="540" r="4106" b="690"/>
          <a:stretch>
            <a:fillRect/>
          </a:stretch>
        </p:blipFill>
        <p:spPr bwMode="auto">
          <a:xfrm>
            <a:off x="1539875" y="1003300"/>
            <a:ext cx="6059488" cy="52244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2.Representation </a:t>
            </a:r>
            <a:r>
              <a:rPr lang="en-US" dirty="0"/>
              <a:t>of Process Scheduling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 l="526" t="14200" r="777" b="14200"/>
          <a:stretch>
            <a:fillRect/>
          </a:stretch>
        </p:blipFill>
        <p:spPr bwMode="auto">
          <a:xfrm>
            <a:off x="1177925" y="1489075"/>
            <a:ext cx="6854825" cy="39782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030288" y="1863725"/>
            <a:ext cx="7029450" cy="1476375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Long-term scheduler (or job scheduler) – selects which processes should be brought into the ready queue.</a:t>
            </a:r>
          </a:p>
          <a:p>
            <a:r>
              <a:rPr lang="en-US"/>
              <a:t>Short-term scheduler (or CPU scheduler) – selects which process should be executed next and allocates CPU.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Addition of Medium Term Scheduling</a:t>
            </a:r>
          </a:p>
        </p:txBody>
      </p:sp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2" cstate="print"/>
          <a:srcRect l="580" t="27388" r="580" b="27545"/>
          <a:stretch>
            <a:fillRect/>
          </a:stretch>
        </p:blipFill>
        <p:spPr bwMode="auto">
          <a:xfrm>
            <a:off x="925513" y="2054225"/>
            <a:ext cx="7345362" cy="26797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Short-term scheduler is invoked very frequently (milliseconds) </a:t>
            </a:r>
            <a:r>
              <a:rPr lang="en-US">
                <a:sym typeface="Symbol" pitchFamily="18" charset="2"/>
              </a:rPr>
              <a:t> (must be fast).</a:t>
            </a:r>
          </a:p>
          <a:p>
            <a:r>
              <a:rPr lang="en-US">
                <a:sym typeface="Symbol" pitchFamily="18" charset="2"/>
              </a:rPr>
              <a:t>Long-term scheduler is invoked very infrequently (seconds, minutes)  (may be slow).</a:t>
            </a:r>
          </a:p>
          <a:p>
            <a:r>
              <a:rPr lang="en-US">
                <a:sym typeface="Symbol" pitchFamily="18" charset="2"/>
              </a:rPr>
              <a:t>The long-term scheduler controls the </a:t>
            </a:r>
            <a:r>
              <a:rPr lang="en-US" i="1">
                <a:sym typeface="Symbol" pitchFamily="18" charset="2"/>
              </a:rPr>
              <a:t>degree of multiprogramming.</a:t>
            </a:r>
          </a:p>
          <a:p>
            <a:r>
              <a:rPr lang="en-US">
                <a:sym typeface="Symbol" pitchFamily="18" charset="2"/>
              </a:rPr>
              <a:t>Processes can be described as either:</a:t>
            </a:r>
          </a:p>
          <a:p>
            <a:pPr lvl="1"/>
            <a:r>
              <a:rPr lang="en-US">
                <a:sym typeface="Symbol" pitchFamily="18" charset="2"/>
              </a:rPr>
              <a:t>I/O-</a:t>
            </a:r>
            <a:r>
              <a:rPr lang="en-US" i="1">
                <a:sym typeface="Symbol" pitchFamily="18" charset="2"/>
              </a:rPr>
              <a:t>bound process</a:t>
            </a:r>
            <a:r>
              <a:rPr lang="en-US">
                <a:sym typeface="Symbol" pitchFamily="18" charset="2"/>
              </a:rPr>
              <a:t> – spends more time doing I/O than computations, many short CPU bursts.</a:t>
            </a:r>
          </a:p>
          <a:p>
            <a:pPr lvl="1"/>
            <a:r>
              <a:rPr lang="en-US" i="1">
                <a:sym typeface="Symbol" pitchFamily="18" charset="2"/>
              </a:rPr>
              <a:t>CPU</a:t>
            </a:r>
            <a:r>
              <a:rPr lang="en-US">
                <a:sym typeface="Symbol" pitchFamily="18" charset="2"/>
              </a:rPr>
              <a:t>-</a:t>
            </a:r>
            <a:r>
              <a:rPr lang="en-US" i="1">
                <a:sym typeface="Symbol" pitchFamily="18" charset="2"/>
              </a:rPr>
              <a:t>bound process</a:t>
            </a:r>
            <a:r>
              <a:rPr lang="en-US">
                <a:sym typeface="Symbol" pitchFamily="18" charset="2"/>
              </a:rPr>
              <a:t> – spends more time doing computations; few very long CPU bursts.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Switch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65213" y="1366838"/>
            <a:ext cx="7029450" cy="223837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When CPU switches to another process, the system must save the state of the old process and load the saved state for the new process.</a:t>
            </a:r>
          </a:p>
          <a:p>
            <a:r>
              <a:rPr lang="en-US"/>
              <a:t>Context-switch time is overhead; the system does no useful work while switching.</a:t>
            </a:r>
          </a:p>
          <a:p>
            <a:r>
              <a:rPr lang="en-US"/>
              <a:t>Time dependent on hardware support.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3.Process </a:t>
            </a:r>
            <a:r>
              <a:rPr lang="en-US" dirty="0"/>
              <a:t>Creation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Parent process create children processes, which, in turn create other processes, forming a tree of processes.</a:t>
            </a:r>
          </a:p>
          <a:p>
            <a:r>
              <a:rPr lang="en-US"/>
              <a:t>Resource sharing</a:t>
            </a:r>
          </a:p>
          <a:p>
            <a:pPr lvl="1"/>
            <a:r>
              <a:rPr lang="en-US"/>
              <a:t>Parent and children share all resources.</a:t>
            </a:r>
          </a:p>
          <a:p>
            <a:pPr lvl="1"/>
            <a:r>
              <a:rPr lang="en-US"/>
              <a:t>Children share subset of parent’s resources.</a:t>
            </a:r>
          </a:p>
          <a:p>
            <a:pPr lvl="1"/>
            <a:r>
              <a:rPr lang="en-US"/>
              <a:t>Parent and child share no resources.</a:t>
            </a:r>
          </a:p>
          <a:p>
            <a:r>
              <a:rPr lang="en-US"/>
              <a:t>Execution</a:t>
            </a:r>
          </a:p>
          <a:p>
            <a:pPr lvl="1"/>
            <a:r>
              <a:rPr lang="en-US"/>
              <a:t>Parent and children execute concurrently.</a:t>
            </a:r>
          </a:p>
          <a:p>
            <a:pPr lvl="1"/>
            <a:r>
              <a:rPr lang="en-US"/>
              <a:t>Parent waits until children terminate.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Address space</a:t>
            </a:r>
          </a:p>
          <a:p>
            <a:pPr lvl="1"/>
            <a:r>
              <a:rPr lang="en-US"/>
              <a:t>Child duplicate of parent.</a:t>
            </a:r>
          </a:p>
          <a:p>
            <a:pPr lvl="1"/>
            <a:r>
              <a:rPr lang="en-US"/>
              <a:t>Child has a program loaded into it.</a:t>
            </a:r>
          </a:p>
          <a:p>
            <a:r>
              <a:rPr lang="en-US"/>
              <a:t>UNIX examples</a:t>
            </a:r>
          </a:p>
          <a:p>
            <a:pPr lvl="1"/>
            <a:r>
              <a:rPr lang="en-US" b="1"/>
              <a:t>fork</a:t>
            </a:r>
            <a:r>
              <a:rPr lang="en-US"/>
              <a:t> system call creates new process</a:t>
            </a:r>
          </a:p>
          <a:p>
            <a:pPr lvl="1"/>
            <a:r>
              <a:rPr lang="en-US" b="1"/>
              <a:t>exec</a:t>
            </a:r>
            <a:r>
              <a:rPr lang="en-US"/>
              <a:t> system call used after a </a:t>
            </a:r>
            <a:r>
              <a:rPr lang="en-US" b="1"/>
              <a:t>fork</a:t>
            </a:r>
            <a:r>
              <a:rPr lang="en-US"/>
              <a:t> to replace the process’ memory space with a new program.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219075"/>
            <a:ext cx="7229475" cy="457200"/>
          </a:xfrm>
        </p:spPr>
        <p:txBody>
          <a:bodyPr>
            <a:normAutofit fontScale="90000"/>
          </a:bodyPr>
          <a:lstStyle/>
          <a:p>
            <a:r>
              <a:rPr lang="en-US"/>
              <a:t>Processes Tree on a UNIX System</a:t>
            </a:r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2" cstate="print"/>
          <a:srcRect l="665" t="11009" r="528" b="10808"/>
          <a:stretch>
            <a:fillRect/>
          </a:stretch>
        </p:blipFill>
        <p:spPr bwMode="auto">
          <a:xfrm>
            <a:off x="949325" y="1282700"/>
            <a:ext cx="6584950" cy="41687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Termination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Process executes last statement and asks the operating system to decide it (</a:t>
            </a:r>
            <a:r>
              <a:rPr lang="en-US" b="1"/>
              <a:t>exit</a:t>
            </a:r>
            <a:r>
              <a:rPr lang="en-US"/>
              <a:t>).</a:t>
            </a:r>
          </a:p>
          <a:p>
            <a:pPr lvl="1"/>
            <a:r>
              <a:rPr lang="en-US"/>
              <a:t>Output data from child to parent (via </a:t>
            </a:r>
            <a:r>
              <a:rPr lang="en-US" b="1"/>
              <a:t>wait</a:t>
            </a:r>
            <a:r>
              <a:rPr lang="en-US"/>
              <a:t>).</a:t>
            </a:r>
          </a:p>
          <a:p>
            <a:pPr lvl="1"/>
            <a:r>
              <a:rPr lang="en-US"/>
              <a:t>Process’ resources are deallocated by operating system.</a:t>
            </a:r>
          </a:p>
          <a:p>
            <a:r>
              <a:rPr lang="en-US"/>
              <a:t>Parent may terminate execution of children processes (</a:t>
            </a:r>
            <a:r>
              <a:rPr lang="en-US" b="1"/>
              <a:t>abort</a:t>
            </a:r>
            <a:r>
              <a:rPr lang="en-US"/>
              <a:t>).</a:t>
            </a:r>
          </a:p>
          <a:p>
            <a:pPr lvl="1"/>
            <a:r>
              <a:rPr lang="en-US"/>
              <a:t>Child has exceeded allocated resources.</a:t>
            </a:r>
          </a:p>
          <a:p>
            <a:pPr lvl="1"/>
            <a:r>
              <a:rPr lang="en-US"/>
              <a:t>Task assigned to child is no longer required.</a:t>
            </a:r>
          </a:p>
          <a:p>
            <a:pPr lvl="1"/>
            <a:r>
              <a:rPr lang="en-US"/>
              <a:t>Parent is exiting.</a:t>
            </a:r>
          </a:p>
          <a:p>
            <a:pPr lvl="2"/>
            <a:r>
              <a:rPr lang="en-US"/>
              <a:t>Operating system does not allow child to continue if its parent terminates.</a:t>
            </a:r>
          </a:p>
          <a:p>
            <a:pPr lvl="2"/>
            <a:r>
              <a:rPr lang="en-US"/>
              <a:t>Cascading termination.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0"/>
            <a:ext cx="6918325" cy="84455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Outline</a:t>
            </a:r>
            <a:endParaRPr lang="en-US" sz="4000" b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83326" y="796834"/>
            <a:ext cx="8100287" cy="48927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Process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Operations on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Cooperating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Communication in Client-Server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4.Cooperating </a:t>
            </a:r>
            <a:r>
              <a:rPr lang="en-US" dirty="0"/>
              <a:t>Processes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/>
              <a:t>Independent</a:t>
            </a:r>
            <a:r>
              <a:rPr lang="en-US"/>
              <a:t> process cannot affect or be affected by the execution of another process.</a:t>
            </a:r>
          </a:p>
          <a:p>
            <a:r>
              <a:rPr lang="en-US" i="1"/>
              <a:t>Cooperating</a:t>
            </a:r>
            <a:r>
              <a:rPr lang="en-US"/>
              <a:t> process can affect or be affected by the execution of another process</a:t>
            </a:r>
          </a:p>
          <a:p>
            <a:r>
              <a:rPr lang="en-US"/>
              <a:t>Advantages of process cooperation</a:t>
            </a:r>
          </a:p>
          <a:p>
            <a:pPr lvl="1"/>
            <a:r>
              <a:rPr lang="en-US"/>
              <a:t>Information sharing </a:t>
            </a:r>
          </a:p>
          <a:p>
            <a:pPr lvl="1"/>
            <a:r>
              <a:rPr lang="en-US"/>
              <a:t>Computation speed-up</a:t>
            </a:r>
          </a:p>
          <a:p>
            <a:pPr lvl="1"/>
            <a:r>
              <a:rPr lang="en-US"/>
              <a:t>Modularity</a:t>
            </a:r>
          </a:p>
          <a:p>
            <a:pPr lvl="1"/>
            <a:r>
              <a:rPr lang="en-US"/>
              <a:t>Convenience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Producer-Consumer Problem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Paradigm for cooperating processes, </a:t>
            </a:r>
            <a:r>
              <a:rPr lang="en-US" i="1"/>
              <a:t>producer</a:t>
            </a:r>
            <a:r>
              <a:rPr lang="en-US"/>
              <a:t> process produces information that is consumed by a </a:t>
            </a:r>
            <a:r>
              <a:rPr lang="en-US" i="1"/>
              <a:t>consumer</a:t>
            </a:r>
            <a:r>
              <a:rPr lang="en-US"/>
              <a:t> process.</a:t>
            </a:r>
          </a:p>
          <a:p>
            <a:pPr lvl="1"/>
            <a:r>
              <a:rPr lang="en-US" i="1"/>
              <a:t>unbounded-buffer</a:t>
            </a:r>
            <a:r>
              <a:rPr lang="en-US"/>
              <a:t> places no practical limit on the size of the buffer.</a:t>
            </a:r>
          </a:p>
          <a:p>
            <a:pPr lvl="1"/>
            <a:r>
              <a:rPr lang="en-US" i="1"/>
              <a:t>bounded-buffer</a:t>
            </a:r>
            <a:r>
              <a:rPr lang="en-US"/>
              <a:t> assumes that there is a fixed buffer size.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96850"/>
            <a:ext cx="8074025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Bounded-Buffer – Shared-Memory Solution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338263" y="974725"/>
            <a:ext cx="7029450" cy="4114800"/>
          </a:xfrm>
        </p:spPr>
        <p:txBody>
          <a:bodyPr>
            <a:normAutofit lnSpcReduction="10000"/>
          </a:bodyPr>
          <a:lstStyle/>
          <a:p>
            <a:r>
              <a:rPr lang="en-US"/>
              <a:t>Shared data</a:t>
            </a:r>
          </a:p>
          <a:p>
            <a:pPr lvl="3">
              <a:buFontTx/>
              <a:buNone/>
            </a:pPr>
            <a:r>
              <a:rPr lang="en-US" sz="2000"/>
              <a:t>#define BUFFER_SIZE 10</a:t>
            </a:r>
          </a:p>
          <a:p>
            <a:pPr lvl="3">
              <a:buFontTx/>
              <a:buNone/>
            </a:pPr>
            <a:r>
              <a:rPr lang="en-US" sz="2000"/>
              <a:t>Typedef struct {</a:t>
            </a:r>
          </a:p>
          <a:p>
            <a:pPr lvl="3">
              <a:buFontTx/>
              <a:buNone/>
            </a:pPr>
            <a:r>
              <a:rPr lang="en-US" sz="2000"/>
              <a:t>	. . .</a:t>
            </a:r>
          </a:p>
          <a:p>
            <a:pPr lvl="3">
              <a:buFontTx/>
              <a:buNone/>
            </a:pPr>
            <a:r>
              <a:rPr lang="en-US" sz="2000"/>
              <a:t>} item;</a:t>
            </a:r>
          </a:p>
          <a:p>
            <a:pPr lvl="3">
              <a:buFontTx/>
              <a:buNone/>
            </a:pPr>
            <a:r>
              <a:rPr lang="en-US" sz="2000"/>
              <a:t>item buffer[BUFFER_SIZE];</a:t>
            </a:r>
          </a:p>
          <a:p>
            <a:pPr lvl="3">
              <a:buFontTx/>
              <a:buNone/>
            </a:pPr>
            <a:r>
              <a:rPr lang="en-US" sz="2000"/>
              <a:t>int in = 0;</a:t>
            </a:r>
          </a:p>
          <a:p>
            <a:pPr lvl="3">
              <a:buFontTx/>
              <a:buNone/>
            </a:pPr>
            <a:r>
              <a:rPr lang="en-US" sz="2000"/>
              <a:t>int out = 0;</a:t>
            </a:r>
          </a:p>
          <a:p>
            <a:r>
              <a:rPr lang="en-US"/>
              <a:t>Solution is correct, but can only use BUFFER_SIZE-1 elements</a:t>
            </a:r>
          </a:p>
          <a:p>
            <a:pPr lvl="3">
              <a:buFontTx/>
              <a:buNone/>
            </a:pPr>
            <a:endParaRPr lang="en-US" sz="2000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Bounded-Buffer – Producer Process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item nextProduced;</a:t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while (1) {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while (((in + 1) % BUFFER_SIZE) == out)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; /* do nothing */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buffer[in] = nextProduced;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}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 lvl="4">
              <a:buFontTx/>
              <a:buNone/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Bounded-Buffer – Consumer Process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item nextConsumed;</a:t>
            </a:r>
            <a:br>
              <a:rPr lang="en-US" sz="1800"/>
            </a:br>
            <a:endParaRPr lang="en-US" sz="18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while (1)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	while (in == out)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		; /* do nothing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	nextConsumed = buffer[out];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	out = (out + 1) % BUFFER_SIZE;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5.Interprocess </a:t>
            </a:r>
            <a:r>
              <a:rPr lang="en-US" dirty="0"/>
              <a:t>Communication (IPC)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Mechanism for processes to communicate and to synchronize their actions.</a:t>
            </a:r>
          </a:p>
          <a:p>
            <a:r>
              <a:rPr lang="en-US" dirty="0"/>
              <a:t>Message system – processes communicate with each other without resorting to shared variables.</a:t>
            </a:r>
          </a:p>
          <a:p>
            <a:r>
              <a:rPr lang="en-US" dirty="0"/>
              <a:t>IPC facility provides two operations:</a:t>
            </a:r>
          </a:p>
          <a:p>
            <a:pPr lvl="1"/>
            <a:r>
              <a:rPr lang="en-US" b="1" dirty="0"/>
              <a:t>send</a:t>
            </a:r>
            <a:r>
              <a:rPr lang="en-US" dirty="0"/>
              <a:t>(</a:t>
            </a:r>
            <a:r>
              <a:rPr lang="en-US" i="1" dirty="0"/>
              <a:t>message</a:t>
            </a:r>
            <a:r>
              <a:rPr lang="en-US" dirty="0"/>
              <a:t>) – message size fixed or variable </a:t>
            </a:r>
          </a:p>
          <a:p>
            <a:pPr lvl="1"/>
            <a:r>
              <a:rPr lang="en-US" b="1" dirty="0"/>
              <a:t>receive</a:t>
            </a:r>
            <a:r>
              <a:rPr lang="en-US" dirty="0"/>
              <a:t>(</a:t>
            </a:r>
            <a:r>
              <a:rPr lang="en-US" i="1" dirty="0"/>
              <a:t>message</a:t>
            </a:r>
            <a:r>
              <a:rPr lang="en-US" dirty="0"/>
              <a:t>)</a:t>
            </a:r>
          </a:p>
          <a:p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wish to communicate, they need to:</a:t>
            </a:r>
          </a:p>
          <a:p>
            <a:pPr lvl="1"/>
            <a:r>
              <a:rPr lang="en-US" dirty="0"/>
              <a:t>establish a </a:t>
            </a:r>
            <a:r>
              <a:rPr lang="en-US" i="1" dirty="0"/>
              <a:t>communication</a:t>
            </a:r>
            <a:r>
              <a:rPr lang="en-US" dirty="0"/>
              <a:t> </a:t>
            </a:r>
            <a:r>
              <a:rPr lang="en-US" i="1" dirty="0"/>
              <a:t>link</a:t>
            </a:r>
            <a:r>
              <a:rPr lang="en-US" dirty="0"/>
              <a:t> between them</a:t>
            </a:r>
          </a:p>
          <a:p>
            <a:pPr lvl="1"/>
            <a:r>
              <a:rPr lang="en-US" dirty="0"/>
              <a:t>exchange messages via send/receive</a:t>
            </a:r>
          </a:p>
          <a:p>
            <a:r>
              <a:rPr lang="en-US" dirty="0"/>
              <a:t>Implementation of communication link</a:t>
            </a:r>
          </a:p>
          <a:p>
            <a:pPr lvl="1"/>
            <a:r>
              <a:rPr lang="en-US" dirty="0"/>
              <a:t>physical (e.g., shared memory, hardware bus)</a:t>
            </a:r>
          </a:p>
          <a:p>
            <a:pPr lvl="1"/>
            <a:r>
              <a:rPr lang="en-US" dirty="0"/>
              <a:t>logical (e.g., logical properties)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Questions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How are links established?</a:t>
            </a:r>
          </a:p>
          <a:p>
            <a:r>
              <a:rPr lang="en-US"/>
              <a:t>Can a link be associated with more than two processes?</a:t>
            </a:r>
          </a:p>
          <a:p>
            <a:r>
              <a:rPr lang="en-US"/>
              <a:t>How many links can there be between every pair of communicating processes?</a:t>
            </a:r>
          </a:p>
          <a:p>
            <a:r>
              <a:rPr lang="en-US"/>
              <a:t>What is the capacity of a link?</a:t>
            </a:r>
          </a:p>
          <a:p>
            <a:r>
              <a:rPr lang="en-US"/>
              <a:t>Is the size of a message that the link can accommodate fixed or variable?</a:t>
            </a:r>
          </a:p>
          <a:p>
            <a:r>
              <a:rPr lang="en-US"/>
              <a:t>Is a link unidirectional or bi-directional?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6.Direct </a:t>
            </a:r>
            <a:r>
              <a:rPr lang="en-US" dirty="0"/>
              <a:t>Communication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Processes must name each other explicitly:</a:t>
            </a:r>
          </a:p>
          <a:p>
            <a:pPr lvl="1"/>
            <a:r>
              <a:rPr lang="en-US" b="1"/>
              <a:t>send</a:t>
            </a:r>
            <a:r>
              <a:rPr lang="en-US"/>
              <a:t> (</a:t>
            </a:r>
            <a:r>
              <a:rPr lang="en-US" i="1"/>
              <a:t>P, message</a:t>
            </a:r>
            <a:r>
              <a:rPr lang="en-US"/>
              <a:t>) – send a message to process P</a:t>
            </a:r>
          </a:p>
          <a:p>
            <a:pPr lvl="1"/>
            <a:r>
              <a:rPr lang="en-US" b="1"/>
              <a:t>receive</a:t>
            </a:r>
            <a:r>
              <a:rPr lang="en-US"/>
              <a:t>(</a:t>
            </a:r>
            <a:r>
              <a:rPr lang="en-US" i="1"/>
              <a:t>Q, message</a:t>
            </a:r>
            <a:r>
              <a:rPr lang="en-US"/>
              <a:t>) – receive a message from process Q</a:t>
            </a:r>
          </a:p>
          <a:p>
            <a:r>
              <a:rPr lang="en-US"/>
              <a:t>Properties of communication link</a:t>
            </a:r>
          </a:p>
          <a:p>
            <a:pPr lvl="1"/>
            <a:r>
              <a:rPr lang="en-US"/>
              <a:t>Links are established automatically.</a:t>
            </a:r>
          </a:p>
          <a:p>
            <a:pPr lvl="1"/>
            <a:r>
              <a:rPr lang="en-US"/>
              <a:t>A link is associated with exactly one pair of communicating processes.</a:t>
            </a:r>
          </a:p>
          <a:p>
            <a:pPr lvl="1"/>
            <a:r>
              <a:rPr lang="en-US"/>
              <a:t>Between each pair there exists exactly one link.</a:t>
            </a:r>
          </a:p>
          <a:p>
            <a:pPr lvl="1"/>
            <a:r>
              <a:rPr lang="en-US"/>
              <a:t>The link may be unidirectional, but is usually bi-directional.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Communication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198563" y="1063625"/>
            <a:ext cx="7029450" cy="4114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Messages are directed and received from mailboxes (also referred to as ports).</a:t>
            </a:r>
          </a:p>
          <a:p>
            <a:pPr lvl="1"/>
            <a:r>
              <a:rPr lang="en-US"/>
              <a:t>Each mailbox has a unique id.</a:t>
            </a:r>
          </a:p>
          <a:p>
            <a:pPr lvl="1"/>
            <a:r>
              <a:rPr lang="en-US"/>
              <a:t>Processes can communicate only if they share a mailbox.</a:t>
            </a:r>
          </a:p>
          <a:p>
            <a:r>
              <a:rPr lang="en-US"/>
              <a:t>Properties of communication link</a:t>
            </a:r>
          </a:p>
          <a:p>
            <a:pPr lvl="1"/>
            <a:r>
              <a:rPr lang="en-US"/>
              <a:t>Link established only if processes share a common mailbox</a:t>
            </a:r>
          </a:p>
          <a:p>
            <a:pPr lvl="1"/>
            <a:r>
              <a:rPr lang="en-US"/>
              <a:t>A link may be associated with many processes.</a:t>
            </a:r>
          </a:p>
          <a:p>
            <a:pPr lvl="1"/>
            <a:r>
              <a:rPr lang="en-US"/>
              <a:t>Each pair of processes may share several communication links.</a:t>
            </a:r>
          </a:p>
          <a:p>
            <a:pPr lvl="1"/>
            <a:r>
              <a:rPr lang="en-US"/>
              <a:t>Link may be unidirectional or bi-directional.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Communication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065213" y="1366838"/>
            <a:ext cx="7229475" cy="41148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Operations</a:t>
            </a:r>
          </a:p>
          <a:p>
            <a:pPr lvl="1"/>
            <a:r>
              <a:rPr lang="en-US"/>
              <a:t>create a new mailbox</a:t>
            </a:r>
          </a:p>
          <a:p>
            <a:pPr lvl="1"/>
            <a:r>
              <a:rPr lang="en-US"/>
              <a:t>send and receive messages through mailbox</a:t>
            </a:r>
          </a:p>
          <a:p>
            <a:pPr lvl="1"/>
            <a:r>
              <a:rPr lang="en-US"/>
              <a:t>destroy a mailbox</a:t>
            </a:r>
          </a:p>
          <a:p>
            <a:r>
              <a:rPr lang="en-US"/>
              <a:t>Primitives are defined as: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b="1"/>
              <a:t>send</a:t>
            </a:r>
            <a:r>
              <a:rPr lang="en-US"/>
              <a:t>(</a:t>
            </a:r>
            <a:r>
              <a:rPr lang="en-US" i="1"/>
              <a:t>A, message</a:t>
            </a:r>
            <a:r>
              <a:rPr lang="en-US"/>
              <a:t>) – send a message to mailbox A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b="1"/>
              <a:t>receive</a:t>
            </a:r>
            <a:r>
              <a:rPr lang="en-US"/>
              <a:t>(</a:t>
            </a:r>
            <a:r>
              <a:rPr lang="en-US" i="1"/>
              <a:t>A, message</a:t>
            </a:r>
            <a:r>
              <a:rPr lang="en-US"/>
              <a:t>) – receive a message from mailbox 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0"/>
            <a:ext cx="6824663" cy="844550"/>
          </a:xfrm>
        </p:spPr>
        <p:txBody>
          <a:bodyPr/>
          <a:lstStyle/>
          <a:p>
            <a:r>
              <a:rPr lang="en-US" dirty="0" smtClean="0"/>
              <a:t>1.Process </a:t>
            </a:r>
            <a:r>
              <a:rPr lang="en-US" dirty="0"/>
              <a:t>Concept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12825" y="1314450"/>
            <a:ext cx="7029450" cy="411480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An operating system executes a variety of programs:</a:t>
            </a:r>
          </a:p>
          <a:p>
            <a:pPr lvl="1"/>
            <a:r>
              <a:rPr lang="en-US"/>
              <a:t>Batch system – jobs</a:t>
            </a:r>
          </a:p>
          <a:p>
            <a:pPr lvl="1"/>
            <a:r>
              <a:rPr lang="en-US"/>
              <a:t>Time-shared systems – user programs or tasks</a:t>
            </a:r>
          </a:p>
          <a:p>
            <a:r>
              <a:rPr lang="en-US"/>
              <a:t>Textbook uses the terms </a:t>
            </a:r>
            <a:r>
              <a:rPr lang="en-US" i="1"/>
              <a:t>job</a:t>
            </a:r>
            <a:r>
              <a:rPr lang="en-US"/>
              <a:t> and </a:t>
            </a:r>
            <a:r>
              <a:rPr lang="en-US" i="1"/>
              <a:t>process</a:t>
            </a:r>
            <a:r>
              <a:rPr lang="en-US"/>
              <a:t> almost interchangeably.</a:t>
            </a:r>
          </a:p>
          <a:p>
            <a:r>
              <a:rPr lang="en-US"/>
              <a:t>Process – a program in execution; process execution must progress in sequential fashion.</a:t>
            </a:r>
          </a:p>
          <a:p>
            <a:r>
              <a:rPr lang="en-US"/>
              <a:t>A process includes:</a:t>
            </a:r>
          </a:p>
          <a:p>
            <a:pPr lvl="1"/>
            <a:r>
              <a:rPr lang="en-US"/>
              <a:t>program counter </a:t>
            </a:r>
          </a:p>
          <a:p>
            <a:pPr lvl="1"/>
            <a:r>
              <a:rPr lang="en-US"/>
              <a:t>stack</a:t>
            </a:r>
          </a:p>
          <a:p>
            <a:pPr lvl="1"/>
            <a:r>
              <a:rPr lang="en-US"/>
              <a:t>data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Communication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Mailbox sharing</a:t>
            </a:r>
          </a:p>
          <a:p>
            <a:pPr lvl="1"/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 i="1"/>
              <a:t>, P</a:t>
            </a:r>
            <a:r>
              <a:rPr lang="en-US" i="1" baseline="-25000"/>
              <a:t>2</a:t>
            </a:r>
            <a:r>
              <a:rPr lang="en-US" i="1"/>
              <a:t>,</a:t>
            </a:r>
            <a:r>
              <a:rPr lang="en-US"/>
              <a:t> and</a:t>
            </a:r>
            <a:r>
              <a:rPr lang="en-US" i="1"/>
              <a:t> P</a:t>
            </a:r>
            <a:r>
              <a:rPr lang="en-US" i="1" baseline="-25000"/>
              <a:t>3</a:t>
            </a:r>
            <a:r>
              <a:rPr lang="en-US"/>
              <a:t> share mailbox A.</a:t>
            </a:r>
          </a:p>
          <a:p>
            <a:pPr lvl="1"/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/>
              <a:t>, sends; </a:t>
            </a:r>
            <a:r>
              <a:rPr lang="en-US" i="1"/>
              <a:t>P</a:t>
            </a:r>
            <a:r>
              <a:rPr lang="en-US" i="1" baseline="-25000"/>
              <a:t>2</a:t>
            </a:r>
            <a:r>
              <a:rPr lang="en-US" i="1"/>
              <a:t> </a:t>
            </a:r>
            <a:r>
              <a:rPr lang="en-US"/>
              <a:t>and</a:t>
            </a:r>
            <a:r>
              <a:rPr lang="en-US" i="1"/>
              <a:t> P</a:t>
            </a:r>
            <a:r>
              <a:rPr lang="en-US" i="1" baseline="-25000"/>
              <a:t>3</a:t>
            </a:r>
            <a:r>
              <a:rPr lang="en-US"/>
              <a:t> receive.</a:t>
            </a:r>
          </a:p>
          <a:p>
            <a:pPr lvl="1"/>
            <a:r>
              <a:rPr lang="en-US"/>
              <a:t>Who gets the message?</a:t>
            </a:r>
          </a:p>
          <a:p>
            <a:r>
              <a:rPr lang="en-US"/>
              <a:t>Solutions</a:t>
            </a:r>
          </a:p>
          <a:p>
            <a:pPr lvl="1"/>
            <a:r>
              <a:rPr lang="en-US"/>
              <a:t>Allow a link to be associated with at most two processes.</a:t>
            </a:r>
          </a:p>
          <a:p>
            <a:pPr lvl="1"/>
            <a:r>
              <a:rPr lang="en-US"/>
              <a:t>Allow only one process at a time to execute a receive operation.</a:t>
            </a:r>
          </a:p>
          <a:p>
            <a:pPr lvl="1"/>
            <a:r>
              <a:rPr lang="en-US"/>
              <a:t>Allow the system to select arbitrarily the receiver.  Sender is notified who the receiver was.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Message passing may be either blocking or non-blocking.</a:t>
            </a:r>
          </a:p>
          <a:p>
            <a:r>
              <a:rPr lang="en-US" b="1"/>
              <a:t>Blocking</a:t>
            </a:r>
            <a:r>
              <a:rPr lang="en-US"/>
              <a:t> is considered </a:t>
            </a:r>
            <a:r>
              <a:rPr lang="en-US" b="1"/>
              <a:t>synchronous</a:t>
            </a:r>
          </a:p>
          <a:p>
            <a:r>
              <a:rPr lang="en-US" b="1"/>
              <a:t>Non-blocking</a:t>
            </a:r>
            <a:r>
              <a:rPr lang="en-US"/>
              <a:t> is considered </a:t>
            </a:r>
            <a:r>
              <a:rPr lang="en-US" b="1"/>
              <a:t>asynchronous</a:t>
            </a:r>
          </a:p>
          <a:p>
            <a:r>
              <a:rPr lang="en-US" b="1"/>
              <a:t>send</a:t>
            </a:r>
            <a:r>
              <a:rPr lang="en-US"/>
              <a:t> and </a:t>
            </a:r>
            <a:r>
              <a:rPr lang="en-US" b="1"/>
              <a:t>receive</a:t>
            </a:r>
            <a:r>
              <a:rPr lang="en-US"/>
              <a:t> primitives may be either blocking or non-blocking.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 of messages attached to the link; implemented in one of three ways.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1.	Zero capacity – 0 messages</a:t>
            </a:r>
            <a:br>
              <a:rPr lang="en-US"/>
            </a:br>
            <a:r>
              <a:rPr lang="en-US"/>
              <a:t>Sender must wait for receiver (rendezvous).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2.	Bounded capacity – finite length of </a:t>
            </a:r>
            <a:r>
              <a:rPr lang="en-US" i="1"/>
              <a:t>n</a:t>
            </a:r>
            <a:r>
              <a:rPr lang="en-US"/>
              <a:t> messages</a:t>
            </a:r>
            <a:br>
              <a:rPr lang="en-US"/>
            </a:br>
            <a:r>
              <a:rPr lang="en-US"/>
              <a:t>Sender must wait if link full.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3.	Unbounded capacity – infinite length </a:t>
            </a:r>
            <a:br>
              <a:rPr lang="en-US"/>
            </a:br>
            <a:r>
              <a:rPr lang="en-US"/>
              <a:t>Sender never waits.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Client-Server Communication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Sockets</a:t>
            </a:r>
          </a:p>
          <a:p>
            <a:r>
              <a:rPr lang="en-US"/>
              <a:t>Remote Procedure Calls</a:t>
            </a:r>
          </a:p>
          <a:p>
            <a:r>
              <a:rPr lang="en-US"/>
              <a:t>Remote Method Invocation (Java)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socket is defined as an </a:t>
            </a:r>
            <a:r>
              <a:rPr lang="en-US" i="1"/>
              <a:t>endpoint for communication</a:t>
            </a:r>
            <a:r>
              <a:rPr lang="en-US"/>
              <a:t>.</a:t>
            </a:r>
          </a:p>
          <a:p>
            <a:r>
              <a:rPr lang="en-US"/>
              <a:t>Concatenation of IP address and port</a:t>
            </a:r>
          </a:p>
          <a:p>
            <a:r>
              <a:rPr lang="en-US"/>
              <a:t>The socket </a:t>
            </a:r>
            <a:r>
              <a:rPr lang="en-US" b="1"/>
              <a:t>161.25.19.8:1625</a:t>
            </a:r>
            <a:r>
              <a:rPr lang="en-US"/>
              <a:t> refers to port </a:t>
            </a:r>
            <a:r>
              <a:rPr lang="en-US" b="1"/>
              <a:t>1625</a:t>
            </a:r>
            <a:r>
              <a:rPr lang="en-US"/>
              <a:t> on host </a:t>
            </a:r>
            <a:r>
              <a:rPr lang="en-US" b="1"/>
              <a:t>161.25.19.8</a:t>
            </a:r>
          </a:p>
          <a:p>
            <a:r>
              <a:rPr lang="en-US"/>
              <a:t>Communication consists between a pair of sockets.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Communication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 l="768" t="2084" r="398" b="2879"/>
          <a:stretch>
            <a:fillRect/>
          </a:stretch>
        </p:blipFill>
        <p:spPr bwMode="auto">
          <a:xfrm>
            <a:off x="1295400" y="1101725"/>
            <a:ext cx="6473825" cy="46672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Procedure Calls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Remote procedure call (RPC) abstracts procedure calls between processes on networked systems.</a:t>
            </a:r>
          </a:p>
          <a:p>
            <a:r>
              <a:rPr lang="en-US" b="1"/>
              <a:t>Stubs</a:t>
            </a:r>
            <a:r>
              <a:rPr lang="en-US"/>
              <a:t> – client-side proxy for the actual procedure on the server.</a:t>
            </a:r>
          </a:p>
          <a:p>
            <a:r>
              <a:rPr lang="en-US"/>
              <a:t>The client-side stub locates the server and </a:t>
            </a:r>
            <a:r>
              <a:rPr lang="en-US" i="1"/>
              <a:t>marshalls</a:t>
            </a:r>
            <a:r>
              <a:rPr lang="en-US"/>
              <a:t> the parameters.</a:t>
            </a:r>
          </a:p>
          <a:p>
            <a:r>
              <a:rPr lang="en-US"/>
              <a:t>The server-side stub receives this message, unpacks the marshalled parameters, and peforms the procedure on the server.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of RPC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 l="18590" t="874" r="19363" b="2155"/>
          <a:stretch>
            <a:fillRect/>
          </a:stretch>
        </p:blipFill>
        <p:spPr bwMode="auto">
          <a:xfrm>
            <a:off x="2311400" y="1114425"/>
            <a:ext cx="4335463" cy="50815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Method Invocation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Remote Method Invocation (RMI) is a Java mechanism similar to RPCs.</a:t>
            </a:r>
          </a:p>
          <a:p>
            <a:r>
              <a:rPr lang="en-US"/>
              <a:t>RMI allows a Java program on one machine to invoke a method on a remote object.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 l="481" t="24295" r="481" b="24744"/>
          <a:stretch>
            <a:fillRect/>
          </a:stretch>
        </p:blipFill>
        <p:spPr bwMode="auto">
          <a:xfrm>
            <a:off x="1069975" y="3074988"/>
            <a:ext cx="6908800" cy="26670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Marshalling Parameters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 l="906" t="14528" r="1242" b="14769"/>
          <a:stretch>
            <a:fillRect/>
          </a:stretch>
        </p:blipFill>
        <p:spPr bwMode="auto">
          <a:xfrm>
            <a:off x="1044575" y="1487488"/>
            <a:ext cx="7134225" cy="38655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0"/>
            <a:ext cx="6757988" cy="844550"/>
          </a:xfrm>
        </p:spPr>
        <p:txBody>
          <a:bodyPr/>
          <a:lstStyle/>
          <a:p>
            <a:r>
              <a:rPr lang="en-US"/>
              <a:t>Process State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029450" cy="269557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As a process executes, it changes </a:t>
            </a:r>
            <a:r>
              <a:rPr lang="en-US" i="1"/>
              <a:t>state</a:t>
            </a:r>
            <a:endParaRPr lang="en-US"/>
          </a:p>
          <a:p>
            <a:pPr lvl="1"/>
            <a:r>
              <a:rPr lang="en-US" b="1"/>
              <a:t>new</a:t>
            </a:r>
            <a:r>
              <a:rPr lang="en-US"/>
              <a:t>:  The process is being created.</a:t>
            </a:r>
          </a:p>
          <a:p>
            <a:pPr lvl="1"/>
            <a:r>
              <a:rPr lang="en-US" b="1"/>
              <a:t>running</a:t>
            </a:r>
            <a:r>
              <a:rPr lang="en-US"/>
              <a:t>:  Instructions are being executed.</a:t>
            </a:r>
          </a:p>
          <a:p>
            <a:pPr lvl="1"/>
            <a:r>
              <a:rPr lang="en-US" b="1"/>
              <a:t>waiting</a:t>
            </a:r>
            <a:r>
              <a:rPr lang="en-US"/>
              <a:t>:  The process is waiting for some event to occur.</a:t>
            </a:r>
          </a:p>
          <a:p>
            <a:pPr lvl="1"/>
            <a:r>
              <a:rPr lang="en-US" b="1"/>
              <a:t>ready</a:t>
            </a:r>
            <a:r>
              <a:rPr lang="en-US"/>
              <a:t>:  The process is waiting to be assigned to a process.</a:t>
            </a:r>
          </a:p>
          <a:p>
            <a:pPr lvl="1"/>
            <a:r>
              <a:rPr lang="en-US" b="1"/>
              <a:t>terminated</a:t>
            </a:r>
            <a:r>
              <a:rPr lang="en-US"/>
              <a:t>:  The process has finished execution.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525439" y="743802"/>
            <a:ext cx="8229600" cy="165664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- Operating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Model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Content Placeholder 5" descr="logo.bmp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671247" y="2797792"/>
            <a:ext cx="2341539" cy="21282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D7B7D-3744-46D3-97F2-9B23454C422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Outline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55092" y="1600200"/>
            <a:ext cx="8031707" cy="4525963"/>
          </a:xfrm>
        </p:spPr>
        <p:txBody>
          <a:bodyPr rtlCol="0">
            <a:normAutofit lnSpcReduction="10000"/>
          </a:bodyPr>
          <a:lstStyle/>
          <a:p>
            <a:pPr marL="519113" indent="-519113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519113" indent="-519113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Models</a:t>
            </a:r>
          </a:p>
          <a:p>
            <a:pPr marL="519113" indent="-519113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Threading Issues</a:t>
            </a:r>
          </a:p>
          <a:p>
            <a:pPr marL="519113" indent="-519113">
              <a:buFont typeface="Wingdings" panose="05000000000000000000" pitchFamily="2" charset="2"/>
              <a:buChar char="Ø"/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113" indent="-519113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Solaris 2 Threads</a:t>
            </a:r>
          </a:p>
          <a:p>
            <a:pPr marL="519113" indent="-519113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2000 Threads</a:t>
            </a:r>
          </a:p>
          <a:p>
            <a:pPr marL="519113" indent="-519113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Threads</a:t>
            </a:r>
          </a:p>
          <a:p>
            <a:pPr marL="519113" indent="-519113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Threads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4318F-2C7A-4160-99B7-9176E4D7D9EA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09" y="133090"/>
            <a:ext cx="8229600" cy="953661"/>
          </a:xfrm>
        </p:spPr>
        <p:txBody>
          <a:bodyPr/>
          <a:lstStyle/>
          <a:p>
            <a:r>
              <a:rPr lang="en-US" b="1" dirty="0" smtClean="0"/>
              <a:t>Thread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289" y="1282890"/>
            <a:ext cx="7383439" cy="46402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Thread in OS?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execution unit that is part of a process.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have multiple threads, all executing at the same time.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is lightweight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because they have their own stack and share the same address space with process.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2" descr="https://qphs.fs.quoracdn.net/main-qimg-50dc1b8cf62228493a19efa9b871a2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5" y="204716"/>
            <a:ext cx="8127242" cy="615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8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09" y="133090"/>
            <a:ext cx="8229600" cy="953661"/>
          </a:xfrm>
        </p:spPr>
        <p:txBody>
          <a:bodyPr/>
          <a:lstStyle/>
          <a:p>
            <a:r>
              <a:rPr lang="en-US" b="1" dirty="0" smtClean="0"/>
              <a:t>Multithread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1296538"/>
            <a:ext cx="7881582" cy="46402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Multithreading?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refers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multiple threads of execution within an operating system.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terms, two or more threads of a same process are executing simultaneously.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65456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Single Vs Multithreaded Processes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 cstate="print"/>
          <a:srcRect l="1257" t="11810" r="2359" b="11565"/>
          <a:stretch>
            <a:fillRect/>
          </a:stretch>
        </p:blipFill>
        <p:spPr bwMode="auto">
          <a:xfrm>
            <a:off x="1306513" y="1878984"/>
            <a:ext cx="6553200" cy="39068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40AE4-4FB8-43E9-8FAD-2D23C0D4D37C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66700"/>
            <a:ext cx="6411912" cy="457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Benefits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03263" y="1277143"/>
            <a:ext cx="7459662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MP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A1799-3508-4EB8-B7D3-BE441BC63E2D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02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User Threads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91570" y="1417638"/>
            <a:ext cx="789523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management done by user-level threads library.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POSIX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Pthreads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Mach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C-threads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Solaris 2 UI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B6FD-0C7C-43D0-B6CC-B70F829435E9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Kernel Threads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10737" y="1417638"/>
            <a:ext cx="7922525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Threads directly supported by the OS.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Windows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NT/2000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-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Solaris 2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Tru64 UNIX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BeOS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Linux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963FC-3276-4FCF-B42B-2B105BFD5271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Multithreading Models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65328" y="1624012"/>
            <a:ext cx="7813343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4C617-C05E-4112-8E8E-20A716373E11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of Process State</a:t>
            </a:r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2" cstate="print"/>
          <a:srcRect l="566" t="25691" r="592" b="25531"/>
          <a:stretch>
            <a:fillRect/>
          </a:stretch>
        </p:blipFill>
        <p:spPr bwMode="auto">
          <a:xfrm>
            <a:off x="1409700" y="1995488"/>
            <a:ext cx="6100763" cy="24082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02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Many-to-One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1979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user-level threads mapped to single kernel thread.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on systems that do not support kernel threads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Green thread in Solaris 2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A45C4-7E21-4E88-903E-0C82407CFCD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 l="10834" t="1373" r="12500" b="1830"/>
          <a:stretch>
            <a:fillRect/>
          </a:stretch>
        </p:blipFill>
        <p:spPr bwMode="auto">
          <a:xfrm>
            <a:off x="2650912" y="3275463"/>
            <a:ext cx="3842176" cy="308088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One-to-One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7326" y="11430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user-level thread maps to kernel thread.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Windows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NT/2000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OS/2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BBAC31-8E4D-45BD-B84C-2A1DB62C817A}" type="slidenum">
              <a:rPr lang="en-US"/>
              <a:pPr>
                <a:defRPr/>
              </a:pPr>
              <a:t>51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 l="1665" t="25514" r="3329" b="25290"/>
          <a:stretch>
            <a:fillRect/>
          </a:stretch>
        </p:blipFill>
        <p:spPr bwMode="auto">
          <a:xfrm>
            <a:off x="1164431" y="3405981"/>
            <a:ext cx="6815138" cy="26463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Many-to-Many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41444" y="1143000"/>
            <a:ext cx="8045355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many user level threads to be mapped to many kernel threads.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 operating system to create a sufficient number of kernel threads.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:Solaris 2,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IRIX, HP-UX and True 64 Unix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8882E-FC3B-415A-9A25-E3CBF968CAD1}" type="slidenum">
              <a:rPr lang="en-US"/>
              <a:pPr>
                <a:defRPr/>
              </a:pPr>
              <a:t>52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 l="5867" t="1735" r="7027" b="2176"/>
          <a:stretch>
            <a:fillRect/>
          </a:stretch>
        </p:blipFill>
        <p:spPr bwMode="auto">
          <a:xfrm>
            <a:off x="2803253" y="3466531"/>
            <a:ext cx="3537493" cy="2889819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Threading Issues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4012"/>
            <a:ext cx="77724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of fork() and exec() system calls.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cancellation.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handling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pools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specific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E20C7-C9B5-4BEC-941D-409E3E7E30CC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err="1"/>
              <a:t>Pthreads</a:t>
            </a:r>
            <a:endParaRPr lang="en-US" sz="40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23330" y="1600200"/>
            <a:ext cx="7963469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POSIX standard (IEEE 1003.1c)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API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thread creation and synchronization.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specifies behavior of the thread library, implementation is up to development of the library.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UNIX operating systems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Windows OS generally not supported.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46885-D14E-4504-90F6-887396D2C817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Solaris 2 Threads</a:t>
            </a:r>
          </a:p>
        </p:txBody>
      </p:sp>
      <p:pic>
        <p:nvPicPr>
          <p:cNvPr id="17412" name="Picture 9"/>
          <p:cNvPicPr>
            <a:picLocks noChangeAspect="1" noChangeArrowheads="1"/>
          </p:cNvPicPr>
          <p:nvPr/>
        </p:nvPicPr>
        <p:blipFill>
          <a:blip r:embed="rId2" cstate="print"/>
          <a:srcRect l="645" t="16856" r="511" b="16856"/>
          <a:stretch>
            <a:fillRect/>
          </a:stretch>
        </p:blipFill>
        <p:spPr bwMode="auto">
          <a:xfrm>
            <a:off x="935038" y="1724025"/>
            <a:ext cx="7051675" cy="415816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B23A8-CB78-481E-ABD1-6A2841E4C104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7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Solaris Process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 cstate="print"/>
          <a:srcRect l="688" t="22664" r="566" b="22141"/>
          <a:stretch>
            <a:fillRect/>
          </a:stretch>
        </p:blipFill>
        <p:spPr bwMode="auto">
          <a:xfrm>
            <a:off x="1489074" y="1617450"/>
            <a:ext cx="6372225" cy="321385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98AAF-9684-4D5E-93D1-861E35CE3634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Windows </a:t>
            </a:r>
            <a:r>
              <a:rPr lang="en-US" sz="4000" b="1" dirty="0"/>
              <a:t>2000 Threads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61916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the one-to-one mapping.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contains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a thread id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register set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separate user and kernel stacks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private data storage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61E84-B195-4F68-991E-825A4EC5D2D5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Linux Threads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refers to them as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creation is done through clone() system call.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Clone() allows a child task to share the address space of the parent task (process)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247C5-3A13-4D2E-B91D-80A01DE4DD3C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Java Threads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805218" y="1600200"/>
            <a:ext cx="7881582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threads may be created by:</a:t>
            </a:r>
          </a:p>
          <a:p>
            <a:pPr lvl="1"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Thread class</a:t>
            </a:r>
          </a:p>
          <a:p>
            <a:pPr lvl="1"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Runnable interface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threads are managed by the JVM.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1F3B4-E307-47C7-B535-EF862C7C2F21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 (PCB)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501775" y="1323975"/>
            <a:ext cx="7029450" cy="41148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Information associated with each process.</a:t>
            </a:r>
          </a:p>
          <a:p>
            <a:r>
              <a:rPr lang="en-US"/>
              <a:t>Process state</a:t>
            </a:r>
          </a:p>
          <a:p>
            <a:r>
              <a:rPr lang="en-US"/>
              <a:t>Program counter</a:t>
            </a:r>
          </a:p>
          <a:p>
            <a:r>
              <a:rPr lang="en-US"/>
              <a:t>CPU registers</a:t>
            </a:r>
          </a:p>
          <a:p>
            <a:r>
              <a:rPr lang="en-US"/>
              <a:t>CPU scheduling information</a:t>
            </a:r>
          </a:p>
          <a:p>
            <a:r>
              <a:rPr lang="en-US"/>
              <a:t>Memory-management information</a:t>
            </a:r>
          </a:p>
          <a:p>
            <a:r>
              <a:rPr lang="en-US"/>
              <a:t>Accounting information</a:t>
            </a:r>
          </a:p>
          <a:p>
            <a:r>
              <a:rPr lang="en-US"/>
              <a:t>I/O status information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Java Thread States 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 l="566" t="30240" r="677" b="30238"/>
          <a:stretch>
            <a:fillRect/>
          </a:stretch>
        </p:blipFill>
        <p:spPr bwMode="auto">
          <a:xfrm>
            <a:off x="820359" y="1624084"/>
            <a:ext cx="7708900" cy="299807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126D6-4344-4CE8-B994-6F5687BF60F2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4000"/>
            <a:ext cx="7886700" cy="6400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IN" sz="2000" b="1" dirty="0" smtClean="0"/>
          </a:p>
          <a:p>
            <a:pPr>
              <a:buFont typeface="Arial" charset="0"/>
              <a:buNone/>
              <a:defRPr/>
            </a:pPr>
            <a:r>
              <a:rPr lang="en-IN" sz="2000" b="1" dirty="0" smtClean="0"/>
              <a:t>Text Books &amp; References : </a:t>
            </a:r>
          </a:p>
          <a:p>
            <a:pPr>
              <a:buFont typeface="Arial" charset="0"/>
              <a:buNone/>
              <a:defRPr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Abraham </a:t>
            </a:r>
            <a:r>
              <a:rPr lang="en-US" sz="2000" dirty="0" err="1" smtClean="0"/>
              <a:t>Silberchatz</a:t>
            </a:r>
            <a:r>
              <a:rPr lang="en-US" sz="2000" dirty="0" smtClean="0"/>
              <a:t>, Peter B. Galvin, Greg Gagne, Operating System Concepts, 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John Wiley.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Stallings, Operating Systems-Internal and Design Principles,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Pearson education.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D.M.Dhamdhere</a:t>
            </a:r>
            <a:r>
              <a:rPr lang="en-US" sz="2000" dirty="0" smtClean="0"/>
              <a:t>, Operating systems- A Concept based Approach,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edition, TMH.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Crowley, Operating System A Design Approach,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edition, TMH.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Andrew S </a:t>
            </a:r>
            <a:r>
              <a:rPr lang="en-US" sz="2000" dirty="0" err="1" smtClean="0"/>
              <a:t>Tanenbaum</a:t>
            </a:r>
            <a:r>
              <a:rPr lang="en-US" sz="2000" dirty="0" smtClean="0"/>
              <a:t>, Modern Operating Systems,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edition, PHI.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Gary J. Nutt, Operating Systems: A Modern Perspective,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Edition, Addison-Wesley.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http://nptel.iitm.ac.in/courses/Webcourse-contents/IISc-BANG/Operating%20Systems                     /New_index1.html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C20114-5AB6-49EA-8990-F06CE5A0741C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0" y="248194"/>
            <a:ext cx="8853055" cy="224681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Operating Systems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II::Process Management</a:t>
            </a:r>
            <a:br>
              <a:rPr lang="en-US" dirty="0" smtClean="0"/>
            </a:br>
            <a:r>
              <a:rPr lang="en-US" dirty="0" smtClean="0"/>
              <a:t>CPU Scheduling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051" name="Content Placeholder 5" descr="logo.bmp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55620" y="2635436"/>
            <a:ext cx="2141814" cy="20955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3FAEE-4920-4E96-8CE6-06EFBFB7F1C9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Outline</a:t>
            </a:r>
            <a:endParaRPr lang="en-US" sz="4000" b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057275" y="1417638"/>
            <a:ext cx="702945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Criteria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Multiple-Processor 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Evaluation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/>
          <a:lstStyle/>
          <a:p>
            <a:r>
              <a:rPr lang="en-US" b="1" dirty="0" smtClean="0"/>
              <a:t>1.Basic </a:t>
            </a:r>
            <a:r>
              <a:rPr lang="en-US" b="1" dirty="0"/>
              <a:t>Concepts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66382" y="152355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CPU utilization obtained with multiprogramming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CPU–I/O Burst Cycle – Process execution consists of a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CPU execution and I/O wait.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burst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37" y="350435"/>
            <a:ext cx="79248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Alternating Sequence of CPU And I/O Bursts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 l="38274" t="10310" r="40599" b="52560"/>
          <a:stretch>
            <a:fillRect/>
          </a:stretch>
        </p:blipFill>
        <p:spPr bwMode="auto">
          <a:xfrm>
            <a:off x="3140075" y="1558925"/>
            <a:ext cx="3413125" cy="47974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348"/>
            <a:ext cx="8229600" cy="1143000"/>
          </a:xfrm>
        </p:spPr>
        <p:txBody>
          <a:bodyPr/>
          <a:lstStyle/>
          <a:p>
            <a:r>
              <a:rPr lang="en-US" b="1" dirty="0"/>
              <a:t>Histogram of CPU-burst Times</a:t>
            </a:r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2" cstate="print"/>
          <a:srcRect l="1099" t="9616" r="389" b="9158"/>
          <a:stretch>
            <a:fillRect/>
          </a:stretch>
        </p:blipFill>
        <p:spPr bwMode="auto">
          <a:xfrm>
            <a:off x="1440656" y="1591457"/>
            <a:ext cx="6262687" cy="41306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CPU Scheduler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from among the processes in memory that are ready to execute, and allocates the CPU to one of them.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 decisions may take place when a process:</a:t>
            </a:r>
          </a:p>
          <a:p>
            <a:pPr marL="627063" lvl="1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Switches from running to waiting state.</a:t>
            </a:r>
          </a:p>
          <a:p>
            <a:pPr marL="627063" lvl="1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Switches from running to ready state.</a:t>
            </a:r>
          </a:p>
          <a:p>
            <a:pPr marL="627063" lvl="1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Switches from waiting to ready.</a:t>
            </a:r>
          </a:p>
          <a:p>
            <a:pPr marL="627063" lvl="1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Terminates.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under 1 and 4 is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nonpreemptive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scheduling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Dispatcher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40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 module gives control of the CPU to the process selected by the short-term scheduler; this involves: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context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to user mode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 to the proper location in the user program to restart that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 latency – time it takes for the dispatcher to stop one process and start another running.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36525"/>
            <a:ext cx="8229600" cy="1143000"/>
          </a:xfrm>
        </p:spPr>
        <p:txBody>
          <a:bodyPr/>
          <a:lstStyle/>
          <a:p>
            <a:r>
              <a:rPr lang="en-US" b="1" dirty="0" smtClean="0"/>
              <a:t>2.Scheduling </a:t>
            </a:r>
            <a:r>
              <a:rPr lang="en-US" b="1" dirty="0"/>
              <a:t>Criteria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41445" y="1279525"/>
            <a:ext cx="7874758" cy="4114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keep the CPU as busy as possible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# of processes that complete their execution per time unit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amount of time to execute a particular process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amount of time a process has been waiting in the ready queue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amount of time it takes from when a request was submitted until the first response is produced,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 (for time-sharing environment)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 (PCB)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 l="28017" t="731" r="28017" b="540"/>
          <a:stretch>
            <a:fillRect/>
          </a:stretch>
        </p:blipFill>
        <p:spPr bwMode="auto">
          <a:xfrm>
            <a:off x="3100388" y="1263650"/>
            <a:ext cx="2747962" cy="49355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Criteria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Max CPU utilization</a:t>
            </a:r>
          </a:p>
          <a:p>
            <a:r>
              <a:rPr lang="en-US"/>
              <a:t>Max throughput</a:t>
            </a:r>
          </a:p>
          <a:p>
            <a:r>
              <a:rPr lang="en-US"/>
              <a:t>Min turnaround time </a:t>
            </a:r>
          </a:p>
          <a:p>
            <a:r>
              <a:rPr lang="en-US"/>
              <a:t>Min waiting time </a:t>
            </a:r>
          </a:p>
          <a:p>
            <a:r>
              <a:rPr lang="en-US"/>
              <a:t>Min response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49" y="900157"/>
            <a:ext cx="8340725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First-Come, First-Served (FCFS) Scheduling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047750" y="1362075"/>
            <a:ext cx="7566025" cy="4114800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dirty="0"/>
              <a:t>		</a:t>
            </a:r>
            <a:r>
              <a:rPr lang="en-US" u="sng" dirty="0"/>
              <a:t>Process</a:t>
            </a:r>
            <a:r>
              <a:rPr lang="en-US" dirty="0"/>
              <a:t>	</a:t>
            </a:r>
            <a:r>
              <a:rPr lang="en-US" u="sng" dirty="0"/>
              <a:t>Burst Time	</a:t>
            </a:r>
          </a:p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dirty="0"/>
              <a:t>		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	24</a:t>
            </a:r>
          </a:p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 	3</a:t>
            </a:r>
          </a:p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3	 </a:t>
            </a:r>
            <a:r>
              <a:rPr lang="en-US" dirty="0"/>
              <a:t>3</a:t>
            </a:r>
            <a:r>
              <a:rPr lang="en-US" i="1" baseline="-25000" dirty="0"/>
              <a:t> 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dirty="0"/>
              <a:t>Suppose that the processes arrive in the order: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 , </a:t>
            </a:r>
            <a:r>
              <a:rPr lang="en-US" i="1" dirty="0"/>
              <a:t>P</a:t>
            </a:r>
            <a:r>
              <a:rPr lang="en-US" i="1" baseline="-25000" dirty="0"/>
              <a:t>3  </a:t>
            </a:r>
            <a:br>
              <a:rPr lang="en-US" i="1" baseline="-25000" dirty="0"/>
            </a:br>
            <a:r>
              <a:rPr lang="en-US" dirty="0"/>
              <a:t>The Gantt Chart for the schedule 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tabLst>
                <a:tab pos="3032125" algn="ctr"/>
                <a:tab pos="4635500" algn="ctr"/>
              </a:tabLst>
            </a:pPr>
            <a:r>
              <a:rPr lang="en-US" dirty="0"/>
              <a:t>Waiting time for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 = 0;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  = 24; </a:t>
            </a:r>
            <a:r>
              <a:rPr lang="en-US" i="1" dirty="0"/>
              <a:t>P</a:t>
            </a:r>
            <a:r>
              <a:rPr lang="en-US" i="1" baseline="-25000" dirty="0"/>
              <a:t>3 </a:t>
            </a:r>
            <a:r>
              <a:rPr lang="en-US" dirty="0"/>
              <a:t>= 27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dirty="0"/>
              <a:t>Average waiting time:  (0 + 24 + 27)/3 = 17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98625" y="3453282"/>
            <a:ext cx="5556250" cy="1128713"/>
            <a:chOff x="856" y="2688"/>
            <a:chExt cx="3500" cy="711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24</a:t>
              </a:r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27</a:t>
              </a: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30</a:t>
              </a:r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36621" y="203471"/>
            <a:ext cx="834072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3.Scheduling Algorithms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/>
              <a:t>Suppose that the processes arrive in the order</a:t>
            </a:r>
          </a:p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/>
              <a:t>		 </a:t>
            </a:r>
            <a:r>
              <a:rPr lang="en-US" i="1"/>
              <a:t>P</a:t>
            </a:r>
            <a:r>
              <a:rPr lang="en-US" i="1" baseline="-25000"/>
              <a:t>2</a:t>
            </a:r>
            <a:r>
              <a:rPr lang="en-US"/>
              <a:t> , </a:t>
            </a:r>
            <a:r>
              <a:rPr lang="en-US" i="1"/>
              <a:t>P</a:t>
            </a:r>
            <a:r>
              <a:rPr lang="en-US" i="1" baseline="-25000"/>
              <a:t>3</a:t>
            </a:r>
            <a:r>
              <a:rPr lang="en-US"/>
              <a:t> , </a:t>
            </a:r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/>
              <a:t> .</a:t>
            </a:r>
          </a:p>
          <a:p>
            <a:pPr>
              <a:tabLst>
                <a:tab pos="3651250" algn="ctr"/>
              </a:tabLst>
            </a:pPr>
            <a:r>
              <a:rPr lang="en-US"/>
              <a:t>The Gantt chart for the schedule is:</a:t>
            </a:r>
            <a:br>
              <a:rPr lang="en-US"/>
            </a:br>
            <a:endParaRPr lang="en-US"/>
          </a:p>
          <a:p>
            <a:pPr>
              <a:tabLst>
                <a:tab pos="3651250" algn="ctr"/>
              </a:tabLst>
            </a:pPr>
            <a:endParaRPr lang="en-US"/>
          </a:p>
          <a:p>
            <a:pPr>
              <a:tabLst>
                <a:tab pos="3651250" algn="ctr"/>
              </a:tabLst>
            </a:pPr>
            <a:endParaRPr lang="en-US"/>
          </a:p>
          <a:p>
            <a:pPr>
              <a:tabLst>
                <a:tab pos="3651250" algn="ctr"/>
              </a:tabLst>
            </a:pPr>
            <a:endParaRPr lang="en-US"/>
          </a:p>
          <a:p>
            <a:pPr>
              <a:tabLst>
                <a:tab pos="3651250" algn="ctr"/>
              </a:tabLst>
            </a:pPr>
            <a:r>
              <a:rPr lang="en-US"/>
              <a:t>Waiting time for </a:t>
            </a:r>
            <a:r>
              <a:rPr lang="en-US" i="1"/>
              <a:t>P</a:t>
            </a:r>
            <a:r>
              <a:rPr lang="en-US" i="1" baseline="-25000"/>
              <a:t>1 </a:t>
            </a:r>
            <a:r>
              <a:rPr lang="en-US" i="1"/>
              <a:t>=</a:t>
            </a:r>
            <a:r>
              <a:rPr lang="en-US"/>
              <a:t> 6</a:t>
            </a:r>
            <a:r>
              <a:rPr lang="en-US" i="1"/>
              <a:t>;</a:t>
            </a:r>
            <a:r>
              <a:rPr lang="en-US" i="1" baseline="-25000"/>
              <a:t> </a:t>
            </a:r>
            <a:r>
              <a:rPr lang="en-US" i="1"/>
              <a:t>P</a:t>
            </a:r>
            <a:r>
              <a:rPr lang="en-US" i="1" baseline="-25000"/>
              <a:t>2</a:t>
            </a:r>
            <a:r>
              <a:rPr lang="en-US"/>
              <a:t> = 0</a:t>
            </a:r>
            <a:r>
              <a:rPr lang="en-US" i="1" baseline="-25000"/>
              <a:t>; </a:t>
            </a:r>
            <a:r>
              <a:rPr lang="en-US" i="1"/>
              <a:t>P</a:t>
            </a:r>
            <a:r>
              <a:rPr lang="en-US" i="1" baseline="-25000"/>
              <a:t>3 </a:t>
            </a:r>
            <a:r>
              <a:rPr lang="en-US" i="1"/>
              <a:t>= </a:t>
            </a:r>
            <a:r>
              <a:rPr lang="en-US"/>
              <a:t>3</a:t>
            </a:r>
            <a:endParaRPr lang="en-US" i="1"/>
          </a:p>
          <a:p>
            <a:pPr>
              <a:tabLst>
                <a:tab pos="3651250" algn="ctr"/>
              </a:tabLst>
            </a:pPr>
            <a:r>
              <a:rPr lang="en-US"/>
              <a:t>Average waiting time:   (6 + 0 + 3)/3 = 3</a:t>
            </a:r>
          </a:p>
          <a:p>
            <a:pPr>
              <a:tabLst>
                <a:tab pos="3651250" algn="ctr"/>
              </a:tabLst>
            </a:pPr>
            <a:r>
              <a:rPr lang="en-US"/>
              <a:t>Much better than previous case.</a:t>
            </a:r>
          </a:p>
          <a:p>
            <a:pPr>
              <a:tabLst>
                <a:tab pos="3651250" algn="ctr"/>
              </a:tabLst>
            </a:pPr>
            <a:r>
              <a:rPr lang="en-US" i="1"/>
              <a:t>Convoy effect</a:t>
            </a:r>
            <a:r>
              <a:rPr lang="en-US"/>
              <a:t> short process behind long process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786094" y="3146001"/>
            <a:ext cx="5575300" cy="1128712"/>
            <a:chOff x="852" y="1650"/>
            <a:chExt cx="3512" cy="711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30</a:t>
              </a: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Shortest-Job-First (SJR) Scheduling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Associate with each process the length of its next CPU burst.  Use these lengths to schedule the process with the shortest time.</a:t>
            </a:r>
          </a:p>
          <a:p>
            <a:r>
              <a:rPr lang="en-US"/>
              <a:t>Two schemes: </a:t>
            </a:r>
          </a:p>
          <a:p>
            <a:pPr lvl="1"/>
            <a:r>
              <a:rPr lang="en-US"/>
              <a:t>nonpreemptive – once CPU given to the process it cannot be preempted until completes its CPU burst.</a:t>
            </a:r>
          </a:p>
          <a:p>
            <a:pPr lvl="1"/>
            <a:r>
              <a:rPr lang="en-US"/>
              <a:t>preemptive – if a new process arrives with CPU burst length less than remaining time of current executing process, preempt.  This scheme is know as the </a:t>
            </a:r>
            <a:br>
              <a:rPr lang="en-US"/>
            </a:br>
            <a:r>
              <a:rPr lang="en-US"/>
              <a:t>Shortest-Remaining-Time-First (SRTF).</a:t>
            </a:r>
          </a:p>
          <a:p>
            <a:r>
              <a:rPr lang="en-US"/>
              <a:t>SJF is optimal – gives minimum average waiting time for a given set of processes.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of Non-Preemptive SJF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		</a:t>
            </a:r>
            <a:r>
              <a:rPr lang="en-US" u="sng"/>
              <a:t>Process	Arrival Time</a:t>
            </a:r>
            <a:r>
              <a:rPr lang="en-US"/>
              <a:t>	</a:t>
            </a:r>
            <a:r>
              <a:rPr lang="en-US" u="sng"/>
              <a:t>Burst Time</a:t>
            </a:r>
            <a:endParaRPr lang="en-US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		</a:t>
            </a:r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/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		 </a:t>
            </a:r>
            <a:r>
              <a:rPr lang="en-US" i="1"/>
              <a:t>P</a:t>
            </a:r>
            <a:r>
              <a:rPr lang="en-US" i="1" baseline="-25000"/>
              <a:t>2	</a:t>
            </a:r>
            <a:r>
              <a:rPr lang="en-US"/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		 </a:t>
            </a:r>
            <a:r>
              <a:rPr lang="en-US" i="1"/>
              <a:t>P</a:t>
            </a:r>
            <a:r>
              <a:rPr lang="en-US" i="1" baseline="-25000"/>
              <a:t>3</a:t>
            </a:r>
            <a:r>
              <a:rPr lang="en-US"/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		 </a:t>
            </a:r>
            <a:r>
              <a:rPr lang="en-US" i="1"/>
              <a:t>P</a:t>
            </a:r>
            <a:r>
              <a:rPr lang="en-US" i="1" baseline="-25000"/>
              <a:t>4</a:t>
            </a:r>
            <a:r>
              <a:rPr lang="en-US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Average waiting time = (0 + 6 + 3 + 7)/4 - 4</a:t>
            </a:r>
            <a:endParaRPr lang="en-US" i="1" baseline="-250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371600" y="4180335"/>
            <a:ext cx="5575300" cy="1128712"/>
            <a:chOff x="864" y="2325"/>
            <a:chExt cx="3512" cy="711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Text Box 33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Preemptive SJF</a:t>
            </a:r>
          </a:p>
        </p:txBody>
      </p:sp>
      <p:sp>
        <p:nvSpPr>
          <p:cNvPr id="42020" name="Rectangle 3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		</a:t>
            </a:r>
            <a:r>
              <a:rPr lang="en-US" u="sng"/>
              <a:t>Process	Arrival Time</a:t>
            </a:r>
            <a:r>
              <a:rPr lang="en-US"/>
              <a:t>	</a:t>
            </a:r>
            <a:r>
              <a:rPr lang="en-US" u="sng"/>
              <a:t>Burst Time</a:t>
            </a:r>
            <a:endParaRPr lang="en-US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		</a:t>
            </a:r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/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		 </a:t>
            </a:r>
            <a:r>
              <a:rPr lang="en-US" i="1"/>
              <a:t>P</a:t>
            </a:r>
            <a:r>
              <a:rPr lang="en-US" i="1" baseline="-25000"/>
              <a:t>2	</a:t>
            </a:r>
            <a:r>
              <a:rPr lang="en-US"/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		 </a:t>
            </a:r>
            <a:r>
              <a:rPr lang="en-US" i="1"/>
              <a:t>P</a:t>
            </a:r>
            <a:r>
              <a:rPr lang="en-US" i="1" baseline="-25000"/>
              <a:t>3</a:t>
            </a:r>
            <a:r>
              <a:rPr lang="en-US"/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		 </a:t>
            </a:r>
            <a:r>
              <a:rPr lang="en-US" i="1"/>
              <a:t>P</a:t>
            </a:r>
            <a:r>
              <a:rPr lang="en-US" i="1" baseline="-25000"/>
              <a:t>4</a:t>
            </a:r>
            <a:r>
              <a:rPr lang="en-US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SJF (preemptive)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/>
              <a:t>Average waiting time = (9 + 1 + 0 +2)/4 - 3</a:t>
            </a:r>
            <a:endParaRPr lang="en-US" i="1" baseline="-25000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320085" y="4113459"/>
            <a:ext cx="5924550" cy="1204913"/>
            <a:chOff x="864" y="2364"/>
            <a:chExt cx="3732" cy="759"/>
          </a:xfrm>
        </p:grpSpPr>
        <p:sp>
          <p:nvSpPr>
            <p:cNvPr id="4202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2023" name="Text Box 39"/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2024" name="Text Box 40"/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2025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44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Line 45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Text Box 47"/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42032" name="Text Box 48"/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42033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42034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42035" name="Text Box 51"/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42036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Line 53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Text Box 59"/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42044" name="Line 60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5" name="Line 61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6" name="Line 62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7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8" name="Text Box 64"/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42049" name="Line 65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0" name="Line 66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1" name="Line 67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2" name="Line 68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4" name="Text Box 70"/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2055" name="Text Box 71"/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2056" name="Line 72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7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5251" y="459377"/>
            <a:ext cx="7772400" cy="844550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Determining Length of Next CPU Burst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only estimate the length.</a:t>
            </a:r>
          </a:p>
          <a:p>
            <a:r>
              <a:rPr lang="en-US"/>
              <a:t>Can be done by using the length of previous CPU bursts, using exponential averaging.</a:t>
            </a:r>
          </a:p>
          <a:p>
            <a:pPr lvl="1">
              <a:buFont typeface="Monotype Sorts" pitchFamily="2" charset="2"/>
              <a:buNone/>
            </a:pPr>
            <a:endParaRPr lang="en-US"/>
          </a:p>
          <a:p>
            <a:pPr lvl="1">
              <a:buFont typeface="Monotype Sorts" pitchFamily="2" charset="2"/>
              <a:buNone/>
            </a:pPr>
            <a:endParaRPr 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053831" y="3346897"/>
          <a:ext cx="4699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4699000" imgH="1333500" progId="">
                  <p:embed/>
                </p:oleObj>
              </mc:Choice>
              <mc:Fallback>
                <p:oleObj name="Equation" r:id="rId3" imgW="4699000" imgH="13335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831" y="3346897"/>
                        <a:ext cx="46990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3016250" y="4419600"/>
          <a:ext cx="19939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1993900" imgH="292100" progId="">
                  <p:embed/>
                </p:oleObj>
              </mc:Choice>
              <mc:Fallback>
                <p:oleObj name="Equation" r:id="rId5" imgW="1993900" imgH="2921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419600"/>
                        <a:ext cx="1993900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0"/>
            <a:ext cx="8121650" cy="844550"/>
          </a:xfrm>
        </p:spPr>
        <p:txBody>
          <a:bodyPr/>
          <a:lstStyle/>
          <a:p>
            <a:r>
              <a:rPr lang="en-US" sz="2800"/>
              <a:t>Prediction of the Length of the Next CPU Burst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 l="2228" t="5756" r="1439" b="8324"/>
          <a:stretch>
            <a:fillRect/>
          </a:stretch>
        </p:blipFill>
        <p:spPr bwMode="auto">
          <a:xfrm>
            <a:off x="1222375" y="1196975"/>
            <a:ext cx="6589713" cy="44084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Exponential Averaging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sym typeface="Symbol" pitchFamily="18" charset="2"/>
              </a:rPr>
              <a:t> =0</a:t>
            </a:r>
          </a:p>
          <a:p>
            <a:pPr lvl="1"/>
            <a:r>
              <a:rPr lang="en-US">
                <a:sym typeface="Symbol" pitchFamily="18" charset="2"/>
              </a:rPr>
              <a:t></a:t>
            </a:r>
            <a:r>
              <a:rPr lang="en-US" baseline="-25000">
                <a:sym typeface="Symbol" pitchFamily="18" charset="2"/>
              </a:rPr>
              <a:t>n+1</a:t>
            </a:r>
            <a:r>
              <a:rPr lang="en-US">
                <a:sym typeface="Symbol" pitchFamily="18" charset="2"/>
              </a:rPr>
              <a:t> = </a:t>
            </a:r>
            <a:r>
              <a:rPr lang="en-US" baseline="-25000">
                <a:sym typeface="Symbol" pitchFamily="18" charset="2"/>
              </a:rPr>
              <a:t>n</a:t>
            </a:r>
          </a:p>
          <a:p>
            <a:pPr lvl="1"/>
            <a:r>
              <a:rPr lang="en-US">
                <a:sym typeface="Symbol" pitchFamily="18" charset="2"/>
              </a:rPr>
              <a:t>Recent history does not count.</a:t>
            </a:r>
          </a:p>
          <a:p>
            <a:r>
              <a:rPr lang="en-US">
                <a:sym typeface="Symbol" pitchFamily="18" charset="2"/>
              </a:rPr>
              <a:t> =1</a:t>
            </a:r>
          </a:p>
          <a:p>
            <a:pPr lvl="1"/>
            <a:r>
              <a:rPr lang="en-US">
                <a:sym typeface="Symbol" pitchFamily="18" charset="2"/>
              </a:rPr>
              <a:t> </a:t>
            </a:r>
            <a:r>
              <a:rPr lang="en-US" baseline="-25000">
                <a:sym typeface="Symbol" pitchFamily="18" charset="2"/>
              </a:rPr>
              <a:t>n+1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n</a:t>
            </a:r>
          </a:p>
          <a:p>
            <a:pPr lvl="1"/>
            <a:r>
              <a:rPr lang="en-US">
                <a:sym typeface="Symbol" pitchFamily="18" charset="2"/>
              </a:rPr>
              <a:t>Only the actual last CPU burst counts.</a:t>
            </a:r>
          </a:p>
          <a:p>
            <a:r>
              <a:rPr lang="en-US">
                <a:sym typeface="Symbol" pitchFamily="18" charset="2"/>
              </a:rPr>
              <a:t>If we expand the formula, we get:</a:t>
            </a:r>
          </a:p>
          <a:p>
            <a:pPr lvl="2"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</a:t>
            </a:r>
            <a:r>
              <a:rPr lang="en-US" baseline="-25000">
                <a:sym typeface="Symbol" pitchFamily="18" charset="2"/>
              </a:rPr>
              <a:t>n+1</a:t>
            </a:r>
            <a:r>
              <a:rPr lang="en-US">
                <a:sym typeface="Symbol" pitchFamily="18" charset="2"/>
              </a:rPr>
              <a:t> =  t</a:t>
            </a:r>
            <a:r>
              <a:rPr lang="en-US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+(</a:t>
            </a:r>
            <a:r>
              <a:rPr lang="en-US" i="1">
                <a:sym typeface="Symbol" pitchFamily="18" charset="2"/>
              </a:rPr>
              <a:t>1 - </a:t>
            </a:r>
            <a:r>
              <a:rPr lang="en-US">
                <a:sym typeface="Symbol" pitchFamily="18" charset="2"/>
              </a:rPr>
              <a:t></a:t>
            </a:r>
            <a:r>
              <a:rPr lang="en-US" i="1">
                <a:sym typeface="Symbol" pitchFamily="18" charset="2"/>
              </a:rPr>
              <a:t>) </a:t>
            </a:r>
            <a:r>
              <a:rPr lang="en-US">
                <a:sym typeface="Symbol" pitchFamily="18" charset="2"/>
              </a:rPr>
              <a:t> t</a:t>
            </a:r>
            <a:r>
              <a:rPr lang="en-US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-</a:t>
            </a:r>
            <a:r>
              <a:rPr lang="en-US" i="1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+ …</a:t>
            </a:r>
          </a:p>
          <a:p>
            <a:pPr lvl="2"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            </a:t>
            </a:r>
            <a:r>
              <a:rPr lang="en-US" i="1">
                <a:sym typeface="Symbol" pitchFamily="18" charset="2"/>
              </a:rPr>
              <a:t>+(1</a:t>
            </a:r>
            <a:r>
              <a:rPr lang="en-US">
                <a:sym typeface="Symbol" pitchFamily="18" charset="2"/>
              </a:rPr>
              <a:t> -  </a:t>
            </a:r>
            <a:r>
              <a:rPr lang="en-US" i="1">
                <a:sym typeface="Symbol" pitchFamily="18" charset="2"/>
              </a:rPr>
              <a:t>)</a:t>
            </a:r>
            <a:r>
              <a:rPr lang="en-US" baseline="30000">
                <a:sym typeface="Symbol" pitchFamily="18" charset="2"/>
              </a:rPr>
              <a:t>j </a:t>
            </a:r>
            <a:r>
              <a:rPr lang="en-US">
                <a:sym typeface="Symbol" pitchFamily="18" charset="2"/>
              </a:rPr>
              <a:t> t</a:t>
            </a:r>
            <a:r>
              <a:rPr lang="en-US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-</a:t>
            </a:r>
            <a:r>
              <a:rPr lang="en-US" i="1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+ …</a:t>
            </a:r>
          </a:p>
          <a:p>
            <a:pPr lvl="2"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            </a:t>
            </a:r>
            <a:r>
              <a:rPr lang="en-US" i="1">
                <a:sym typeface="Symbol" pitchFamily="18" charset="2"/>
              </a:rPr>
              <a:t>+(1</a:t>
            </a:r>
            <a:r>
              <a:rPr lang="en-US">
                <a:sym typeface="Symbol" pitchFamily="18" charset="2"/>
              </a:rPr>
              <a:t> -  </a:t>
            </a:r>
            <a:r>
              <a:rPr lang="en-US" i="1">
                <a:sym typeface="Symbol" pitchFamily="18" charset="2"/>
              </a:rPr>
              <a:t>)</a:t>
            </a:r>
            <a:r>
              <a:rPr lang="en-US" baseline="30000">
                <a:sym typeface="Symbol" pitchFamily="18" charset="2"/>
              </a:rPr>
              <a:t>n=1 </a:t>
            </a:r>
            <a:r>
              <a:rPr lang="en-US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</a:t>
            </a:r>
            <a:r>
              <a:rPr lang="en-US" baseline="-25000">
                <a:sym typeface="Symbol" pitchFamily="18" charset="2"/>
              </a:rPr>
              <a:t>0</a:t>
            </a:r>
          </a:p>
          <a:p>
            <a:r>
              <a:rPr lang="en-US">
                <a:sym typeface="Symbol" pitchFamily="18" charset="2"/>
              </a:rPr>
              <a:t>Since both  and (1 - ) are less than or equal to 1, each successive term has less weight than its predecessor.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Scheduling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 priority number (integer) is associated with each process</a:t>
            </a:r>
          </a:p>
          <a:p>
            <a:r>
              <a:rPr lang="en-US"/>
              <a:t>The CPU is allocated to the process with the highest priority (smallest integer </a:t>
            </a:r>
            <a:r>
              <a:rPr lang="en-US">
                <a:sym typeface="Symbol" pitchFamily="18" charset="2"/>
              </a:rPr>
              <a:t> highest priority).</a:t>
            </a:r>
          </a:p>
          <a:p>
            <a:pPr lvl="1"/>
            <a:r>
              <a:rPr lang="en-US"/>
              <a:t>Preemptive</a:t>
            </a:r>
          </a:p>
          <a:p>
            <a:pPr lvl="1"/>
            <a:r>
              <a:rPr lang="en-US"/>
              <a:t>nonpreemptive</a:t>
            </a:r>
          </a:p>
          <a:p>
            <a:r>
              <a:rPr lang="en-US"/>
              <a:t>SJF is a priority scheduling where priority is the predicted next CPU burst time.</a:t>
            </a:r>
          </a:p>
          <a:p>
            <a:r>
              <a:rPr lang="en-US"/>
              <a:t>Problem </a:t>
            </a:r>
            <a:r>
              <a:rPr lang="en-US">
                <a:sym typeface="Symbol" pitchFamily="18" charset="2"/>
              </a:rPr>
              <a:t> Starvation – low priority processes may never execute.</a:t>
            </a:r>
          </a:p>
          <a:p>
            <a:r>
              <a:rPr lang="en-US">
                <a:sym typeface="Symbol" pitchFamily="18" charset="2"/>
              </a:rPr>
              <a:t>Solution  Aging – as time progresses increase the priority of the process.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CPU Switch From Process to Process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 cstate="print"/>
          <a:srcRect l="3227" t="832" r="2957" b="1047"/>
          <a:stretch>
            <a:fillRect/>
          </a:stretch>
        </p:blipFill>
        <p:spPr bwMode="auto">
          <a:xfrm>
            <a:off x="1577975" y="1096963"/>
            <a:ext cx="6045200" cy="50577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Robin (RR)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Each process gets a small unit of CPU time (</a:t>
            </a:r>
            <a:r>
              <a:rPr lang="en-US" i="1"/>
              <a:t>time quantum</a:t>
            </a:r>
            <a:r>
              <a:rPr lang="en-US"/>
              <a:t>), usually 10-100 milliseconds.  After this time has elapsed, the process is preempted and added to the end of the ready queue.</a:t>
            </a:r>
          </a:p>
          <a:p>
            <a:r>
              <a:rPr lang="en-US"/>
              <a:t>If there are </a:t>
            </a:r>
            <a:r>
              <a:rPr lang="en-US" i="1"/>
              <a:t>n</a:t>
            </a:r>
            <a:r>
              <a:rPr lang="en-US"/>
              <a:t> processes in the ready queue and the time quantum is </a:t>
            </a:r>
            <a:r>
              <a:rPr lang="en-US" i="1"/>
              <a:t>q</a:t>
            </a:r>
            <a:r>
              <a:rPr lang="en-US"/>
              <a:t>, then each process gets 1/</a:t>
            </a:r>
            <a:r>
              <a:rPr lang="en-US" i="1"/>
              <a:t>n</a:t>
            </a:r>
            <a:r>
              <a:rPr lang="en-US"/>
              <a:t> of the CPU time in chunks of at most </a:t>
            </a:r>
            <a:r>
              <a:rPr lang="en-US" i="1"/>
              <a:t>q</a:t>
            </a:r>
            <a:r>
              <a:rPr lang="en-US"/>
              <a:t> time units at once.  No process waits more than (</a:t>
            </a:r>
            <a:r>
              <a:rPr lang="en-US" i="1"/>
              <a:t>n</a:t>
            </a:r>
            <a:r>
              <a:rPr lang="en-US"/>
              <a:t>-1)</a:t>
            </a:r>
            <a:r>
              <a:rPr lang="en-US" i="1"/>
              <a:t>q </a:t>
            </a:r>
            <a:r>
              <a:rPr lang="en-US"/>
              <a:t>time units.</a:t>
            </a:r>
          </a:p>
          <a:p>
            <a:r>
              <a:rPr lang="en-US"/>
              <a:t>Performance</a:t>
            </a:r>
          </a:p>
          <a:p>
            <a:pPr lvl="1"/>
            <a:r>
              <a:rPr lang="en-US" i="1"/>
              <a:t>q</a:t>
            </a:r>
            <a:r>
              <a:rPr lang="en-US"/>
              <a:t> large </a:t>
            </a:r>
            <a:r>
              <a:rPr lang="en-US">
                <a:sym typeface="Symbol" pitchFamily="18" charset="2"/>
              </a:rPr>
              <a:t> FIFO</a:t>
            </a:r>
          </a:p>
          <a:p>
            <a:pPr lvl="1"/>
            <a:r>
              <a:rPr lang="en-US" i="1">
                <a:sym typeface="Symbol" pitchFamily="18" charset="2"/>
              </a:rPr>
              <a:t>q </a:t>
            </a:r>
            <a:r>
              <a:rPr lang="en-US">
                <a:sym typeface="Symbol" pitchFamily="18" charset="2"/>
              </a:rPr>
              <a:t>small  </a:t>
            </a:r>
            <a:r>
              <a:rPr lang="en-US" i="1">
                <a:sym typeface="Symbol" pitchFamily="18" charset="2"/>
              </a:rPr>
              <a:t>q </a:t>
            </a:r>
            <a:r>
              <a:rPr lang="en-US">
                <a:sym typeface="Symbol" pitchFamily="18" charset="2"/>
              </a:rPr>
              <a:t>must be large with respect to context switch, otherwise overhead is too high.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>
            <a:normAutofit/>
          </a:bodyPr>
          <a:lstStyle/>
          <a:p>
            <a:r>
              <a:rPr lang="en-US" sz="2000" dirty="0"/>
              <a:t>Example of RR with Time Quantum = 20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029450" cy="4114800"/>
          </a:xfrm>
        </p:spPr>
        <p:txBody>
          <a:bodyPr>
            <a:normAutofit fontScale="62500" lnSpcReduction="20000"/>
          </a:bodyPr>
          <a:lstStyle/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</a:t>
            </a:r>
            <a:r>
              <a:rPr lang="en-US" u="sng" dirty="0"/>
              <a:t>Process</a:t>
            </a:r>
            <a:r>
              <a:rPr lang="en-US" dirty="0"/>
              <a:t>	</a:t>
            </a:r>
            <a:r>
              <a:rPr lang="en-US" u="sng" dirty="0"/>
              <a:t>Burst Time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i="1" dirty="0"/>
              <a:t>		P</a:t>
            </a:r>
            <a:r>
              <a:rPr lang="en-US" i="1" baseline="-25000" dirty="0"/>
              <a:t>1	</a:t>
            </a:r>
            <a:r>
              <a:rPr lang="en-US" dirty="0"/>
              <a:t>53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2	 </a:t>
            </a:r>
            <a:r>
              <a:rPr lang="en-US" dirty="0"/>
              <a:t>17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3	</a:t>
            </a:r>
            <a:r>
              <a:rPr lang="en-US" dirty="0"/>
              <a:t>68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4	 </a:t>
            </a:r>
            <a:r>
              <a:rPr lang="en-US" dirty="0"/>
              <a:t>24</a:t>
            </a:r>
          </a:p>
          <a:p>
            <a:pPr>
              <a:tabLst>
                <a:tab pos="2222500" algn="ctr"/>
                <a:tab pos="3997325" algn="ctr"/>
              </a:tabLst>
            </a:pPr>
            <a:r>
              <a:rPr lang="en-US" dirty="0"/>
              <a:t>The Gantt chart is: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tabLst>
                <a:tab pos="2222500" algn="ctr"/>
                <a:tab pos="3997325" algn="ctr"/>
              </a:tabLst>
            </a:pPr>
            <a:r>
              <a:rPr lang="en-US" dirty="0"/>
              <a:t>Typically, higher average turnaround than SJF, but better </a:t>
            </a:r>
            <a:r>
              <a:rPr lang="en-US" i="1" dirty="0"/>
              <a:t>response</a:t>
            </a:r>
            <a:r>
              <a:rPr lang="en-US" dirty="0"/>
              <a:t>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96846" y="3450599"/>
            <a:ext cx="6051550" cy="976313"/>
            <a:chOff x="1056" y="2640"/>
            <a:chExt cx="3812" cy="615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47108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  <p:sp>
            <p:nvSpPr>
              <p:cNvPr id="47109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47110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47111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47112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47113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47114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47115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47116" name="Rectangle 12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47117" name="Rectangle 1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</p:grp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20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37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57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77</a:t>
              </a:r>
            </a:p>
          </p:txBody>
        </p:sp>
        <p:sp>
          <p:nvSpPr>
            <p:cNvPr id="47124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97</a:t>
              </a:r>
            </a:p>
          </p:txBody>
        </p:sp>
        <p:sp>
          <p:nvSpPr>
            <p:cNvPr id="47125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117</a:t>
              </a:r>
            </a:p>
          </p:txBody>
        </p:sp>
        <p:sp>
          <p:nvSpPr>
            <p:cNvPr id="47126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121</a:t>
              </a:r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134</a:t>
              </a: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154</a:t>
              </a: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162</a:t>
              </a:r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171450"/>
            <a:ext cx="7829550" cy="457200"/>
          </a:xfrm>
        </p:spPr>
        <p:txBody>
          <a:bodyPr>
            <a:normAutofit fontScale="90000"/>
          </a:bodyPr>
          <a:lstStyle/>
          <a:p>
            <a:r>
              <a:rPr lang="en-US" sz="3000"/>
              <a:t>Time Quantum and Context Switch Time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 l="33292" t="23140" r="28781" b="55464"/>
          <a:stretch>
            <a:fillRect/>
          </a:stretch>
        </p:blipFill>
        <p:spPr bwMode="auto">
          <a:xfrm>
            <a:off x="1044575" y="1679575"/>
            <a:ext cx="6942138" cy="31337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177800"/>
            <a:ext cx="8385175" cy="457200"/>
          </a:xfrm>
        </p:spPr>
        <p:txBody>
          <a:bodyPr>
            <a:normAutofit fontScale="90000"/>
          </a:bodyPr>
          <a:lstStyle/>
          <a:p>
            <a:r>
              <a:rPr lang="en-US" sz="2700"/>
              <a:t>Turnaround Time Varies With The Time Quantum</a:t>
            </a: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 cstate="print"/>
          <a:srcRect l="3073" t="676" r="2827" b="891"/>
          <a:stretch>
            <a:fillRect/>
          </a:stretch>
        </p:blipFill>
        <p:spPr bwMode="auto">
          <a:xfrm>
            <a:off x="2027238" y="1301750"/>
            <a:ext cx="5403850" cy="45227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Queue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Ready queue is partitioned into separate queues:</a:t>
            </a:r>
            <a:br>
              <a:rPr lang="en-US"/>
            </a:br>
            <a:r>
              <a:rPr lang="en-US"/>
              <a:t>foreground (interactive)</a:t>
            </a:r>
            <a:br>
              <a:rPr lang="en-US"/>
            </a:br>
            <a:r>
              <a:rPr lang="en-US"/>
              <a:t>background (batch)</a:t>
            </a:r>
          </a:p>
          <a:p>
            <a:r>
              <a:rPr lang="en-US"/>
              <a:t>Each queue has its own scheduling algorithm, </a:t>
            </a:r>
            <a:br>
              <a:rPr lang="en-US"/>
            </a:br>
            <a:r>
              <a:rPr lang="en-US"/>
              <a:t>foreground – RR</a:t>
            </a:r>
            <a:br>
              <a:rPr lang="en-US"/>
            </a:br>
            <a:r>
              <a:rPr lang="en-US"/>
              <a:t>background – FCFS</a:t>
            </a:r>
          </a:p>
          <a:p>
            <a:r>
              <a:rPr lang="en-US"/>
              <a:t>Scheduling must be done between the queues.</a:t>
            </a:r>
          </a:p>
          <a:p>
            <a:pPr lvl="1"/>
            <a:r>
              <a:rPr lang="en-US"/>
              <a:t>Fixed priority scheduling; (i.e., serve all from foreground then from background).  Possibility of starvation.</a:t>
            </a:r>
          </a:p>
          <a:p>
            <a:pPr lvl="1"/>
            <a:r>
              <a:rPr lang="en-US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/>
              <a:t>20% to background in FCFS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Queue Scheduling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 cstate="print"/>
          <a:srcRect l="569" t="8675" r="571" b="9201"/>
          <a:stretch>
            <a:fillRect/>
          </a:stretch>
        </p:blipFill>
        <p:spPr bwMode="auto">
          <a:xfrm>
            <a:off x="1773238" y="1447800"/>
            <a:ext cx="5080000" cy="33766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Feedback Queue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 process can move between the various queues; aging can be implemented this way.</a:t>
            </a:r>
          </a:p>
          <a:p>
            <a:r>
              <a:rPr lang="en-US"/>
              <a:t>Multilevel-feedback-queue scheduler defined by the following parameters:</a:t>
            </a:r>
          </a:p>
          <a:p>
            <a:pPr lvl="1"/>
            <a:r>
              <a:rPr lang="en-US"/>
              <a:t>number of queues</a:t>
            </a:r>
          </a:p>
          <a:p>
            <a:pPr lvl="1"/>
            <a:r>
              <a:rPr lang="en-US"/>
              <a:t>scheduling algorithms for each queue</a:t>
            </a:r>
          </a:p>
          <a:p>
            <a:pPr lvl="1"/>
            <a:r>
              <a:rPr lang="en-US"/>
              <a:t>method used to determine when to upgrade a process</a:t>
            </a:r>
          </a:p>
          <a:p>
            <a:pPr lvl="1"/>
            <a:r>
              <a:rPr lang="en-US"/>
              <a:t>method used to determine when to demote a process</a:t>
            </a:r>
          </a:p>
          <a:p>
            <a:pPr lvl="1"/>
            <a:r>
              <a:rPr lang="en-US"/>
              <a:t>method used to determine which queue a process will enter when that process needs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251" y="553791"/>
            <a:ext cx="7772400" cy="84455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Multilevel Feedback Queue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Three queues: </a:t>
            </a:r>
          </a:p>
          <a:p>
            <a:pPr lvl="1"/>
            <a:r>
              <a:rPr lang="en-US" i="1"/>
              <a:t>Q</a:t>
            </a:r>
            <a:r>
              <a:rPr lang="en-US" baseline="-25000"/>
              <a:t>0</a:t>
            </a:r>
            <a:r>
              <a:rPr lang="en-US"/>
              <a:t> – time quantum 8 milliseconds</a:t>
            </a:r>
          </a:p>
          <a:p>
            <a:pPr lvl="1"/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 – time quantum 16 milliseconds</a:t>
            </a:r>
          </a:p>
          <a:p>
            <a:pPr lvl="1"/>
            <a:r>
              <a:rPr lang="en-US" i="1"/>
              <a:t>Q</a:t>
            </a:r>
            <a:r>
              <a:rPr lang="en-US" baseline="-25000"/>
              <a:t>2</a:t>
            </a:r>
            <a:r>
              <a:rPr lang="en-US"/>
              <a:t> – FCFS</a:t>
            </a:r>
          </a:p>
          <a:p>
            <a:r>
              <a:rPr lang="en-US"/>
              <a:t>Scheduling</a:t>
            </a:r>
          </a:p>
          <a:p>
            <a:pPr lvl="1"/>
            <a:r>
              <a:rPr lang="en-US"/>
              <a:t>A new job enters queue </a:t>
            </a:r>
            <a:r>
              <a:rPr lang="en-US" i="1"/>
              <a:t>Q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which is served</a:t>
            </a:r>
            <a:r>
              <a:rPr lang="en-US" i="1"/>
              <a:t> </a:t>
            </a:r>
            <a:r>
              <a:rPr lang="en-US"/>
              <a:t>FCFS. When it gains CPU, job receives 8 milliseconds.  If it does not finish in 8 milliseconds, job is moved to queue 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pPr lvl="1"/>
            <a:r>
              <a:rPr lang="en-US"/>
              <a:t>At 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 job is again served FCFS and receives 16 additional milliseconds.  If it still does not complete, it is preempted and moved to queue </a:t>
            </a:r>
            <a:r>
              <a:rPr lang="en-US" i="1"/>
              <a:t>Q</a:t>
            </a:r>
            <a:r>
              <a:rPr lang="en-US" baseline="-25000"/>
              <a:t>2</a:t>
            </a:r>
            <a:r>
              <a:rPr lang="en-US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Feedback Queues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 l="514" t="12209" r="537" b="12032"/>
          <a:stretch>
            <a:fillRect/>
          </a:stretch>
        </p:blipFill>
        <p:spPr bwMode="auto">
          <a:xfrm>
            <a:off x="1300163" y="1744663"/>
            <a:ext cx="6022975" cy="36893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4.Multiple-Processor </a:t>
            </a:r>
            <a:r>
              <a:rPr lang="en-US" dirty="0"/>
              <a:t>Scheduling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CPU scheduling more complex when multiple CPUs are available.</a:t>
            </a:r>
          </a:p>
          <a:p>
            <a:r>
              <a:rPr lang="en-US" i="1"/>
              <a:t>Homogeneous processors</a:t>
            </a:r>
            <a:r>
              <a:rPr lang="en-US"/>
              <a:t> within a multiprocessor.</a:t>
            </a:r>
          </a:p>
          <a:p>
            <a:r>
              <a:rPr lang="en-US" i="1"/>
              <a:t>Load sharing</a:t>
            </a:r>
            <a:r>
              <a:rPr lang="en-US"/>
              <a:t> </a:t>
            </a:r>
          </a:p>
          <a:p>
            <a:r>
              <a:rPr lang="en-US" i="1"/>
              <a:t>Asymmetric multiprocessing</a:t>
            </a:r>
            <a:r>
              <a:rPr lang="en-US"/>
              <a:t> – only one processor accesses the system data structures, alleviating the need for data sharing.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Scheduling Queues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029450" cy="2009775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Job queue – set of all processes in the system.</a:t>
            </a:r>
          </a:p>
          <a:p>
            <a:r>
              <a:rPr lang="en-US"/>
              <a:t>Ready queue – set of all processes residing in main memory, ready and waiting to execute.</a:t>
            </a:r>
          </a:p>
          <a:p>
            <a:r>
              <a:rPr lang="en-US"/>
              <a:t>Device queues – set of processes waiting for an I/O device.</a:t>
            </a:r>
          </a:p>
          <a:p>
            <a:r>
              <a:rPr lang="en-US"/>
              <a:t>Process migration between the various queues.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189-5C1B-4EE1-8F1F-404283A5BD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5.Real-Time </a:t>
            </a:r>
            <a:r>
              <a:rPr lang="en-US" dirty="0"/>
              <a:t>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Hard real-time</a:t>
            </a:r>
            <a:r>
              <a:rPr lang="en-US"/>
              <a:t> systems – required to complete a critical task within a guaranteed amount of time.</a:t>
            </a:r>
          </a:p>
          <a:p>
            <a:r>
              <a:rPr lang="en-US" i="1"/>
              <a:t>Soft real-time</a:t>
            </a:r>
            <a:r>
              <a:rPr lang="en-US"/>
              <a:t> computing – requires that critical processes receive priority over less fortunate ones.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Dispatch Latency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 cstate="print"/>
          <a:srcRect l="28979" t="16327" r="30817" b="50131"/>
          <a:stretch>
            <a:fillRect/>
          </a:stretch>
        </p:blipFill>
        <p:spPr bwMode="auto">
          <a:xfrm>
            <a:off x="1223963" y="1339850"/>
            <a:ext cx="6154737" cy="41084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6.Algorithm </a:t>
            </a:r>
            <a:r>
              <a:rPr lang="en-US" dirty="0"/>
              <a:t>Evaluation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Deterministic modeling – takes a particular predetermined workload and defines the performance of each algorithm  for that workload.</a:t>
            </a:r>
          </a:p>
          <a:p>
            <a:r>
              <a:rPr lang="en-US"/>
              <a:t>Queueing models</a:t>
            </a:r>
          </a:p>
          <a:p>
            <a:r>
              <a:rPr lang="en-US"/>
              <a:t>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5" y="104775"/>
            <a:ext cx="7743825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Evaluation of CPU Schedulers by Simulation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2" cstate="print"/>
          <a:srcRect l="27383" t="17496" r="32048" b="51474"/>
          <a:stretch>
            <a:fillRect/>
          </a:stretch>
        </p:blipFill>
        <p:spPr bwMode="auto">
          <a:xfrm>
            <a:off x="1268413" y="1316038"/>
            <a:ext cx="6278562" cy="38401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Solaris 2 Scheduling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 l="12849" t="1144" r="14198" b="1373"/>
          <a:stretch>
            <a:fillRect/>
          </a:stretch>
        </p:blipFill>
        <p:spPr bwMode="auto">
          <a:xfrm>
            <a:off x="1660888" y="1259568"/>
            <a:ext cx="5391150" cy="54038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2000 Priorities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 l="739" t="22844" r="739" b="22809"/>
          <a:stretch>
            <a:fillRect/>
          </a:stretch>
        </p:blipFill>
        <p:spPr bwMode="auto">
          <a:xfrm>
            <a:off x="882650" y="1747838"/>
            <a:ext cx="7159625" cy="296068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18E6-DD65-4331-B8DB-BA20F6AA2E8E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4000"/>
            <a:ext cx="7886700" cy="6400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IN" sz="2000" b="1" dirty="0" smtClean="0"/>
          </a:p>
          <a:p>
            <a:pPr>
              <a:buFont typeface="Arial" charset="0"/>
              <a:buNone/>
              <a:defRPr/>
            </a:pPr>
            <a:r>
              <a:rPr lang="en-IN" sz="2000" b="1" dirty="0" smtClean="0"/>
              <a:t>Text Books &amp; References : </a:t>
            </a:r>
          </a:p>
          <a:p>
            <a:pPr>
              <a:buFont typeface="Arial" charset="0"/>
              <a:buNone/>
              <a:defRPr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Abraham </a:t>
            </a:r>
            <a:r>
              <a:rPr lang="en-US" sz="2000" dirty="0" err="1" smtClean="0"/>
              <a:t>Silberchatz</a:t>
            </a:r>
            <a:r>
              <a:rPr lang="en-US" sz="2000" dirty="0" smtClean="0"/>
              <a:t>, Peter B. Galvin, Greg Gagne, Operating System Concepts, 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John Wiley.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Stallings, Operating Systems-Internal and Design Principles,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Pearson education.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D.M.Dhamdhere</a:t>
            </a:r>
            <a:r>
              <a:rPr lang="en-US" sz="2000" dirty="0" smtClean="0"/>
              <a:t>, Operating systems- A Concept based Approach,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edition, TMH.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Crowley, Operating System A Design Approach,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edition, TMH.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Andrew S </a:t>
            </a:r>
            <a:r>
              <a:rPr lang="en-US" sz="2000" dirty="0" err="1" smtClean="0"/>
              <a:t>Tanenbaum</a:t>
            </a:r>
            <a:r>
              <a:rPr lang="en-US" sz="2000" dirty="0" smtClean="0"/>
              <a:t>, Modern Operating Systems,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edition, PHI.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/>
              <a:t>Gary J. Nutt, Operating Systems: A Modern Perspective,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Edition, Addison-Wesley.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smtClean="0">
                <a:hlinkClick r:id="rId2"/>
              </a:rPr>
              <a:t>://nptel.iitm.ac.in/courses/Webcourse-contents/IISc-BANG/Operating%20Systems/New_index1.html</a:t>
            </a:r>
            <a:endParaRPr lang="en-US" sz="2000" smtClean="0"/>
          </a:p>
          <a:p>
            <a:pPr marL="457200" indent="-457200">
              <a:buNone/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C20114-5AB6-49EA-8990-F06CE5A0741C}" type="slidenum">
              <a:rPr lang="en-US" smtClean="0"/>
              <a:pPr/>
              <a:t>96</a:t>
            </a:fld>
            <a:endParaRPr lang="en-US" smtClean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573088" y="3811588"/>
            <a:ext cx="8229600" cy="1895475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</a:p>
        </p:txBody>
      </p:sp>
      <p:pic>
        <p:nvPicPr>
          <p:cNvPr id="2051" name="Content Placeholder 5" descr="logo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82988" y="1463675"/>
            <a:ext cx="1590675" cy="20955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3FAEE-4920-4E96-8CE6-06EFBFB7F1C9}" type="slidenum">
              <a:rPr lang="en-US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3007</Words>
  <Application>Microsoft Office PowerPoint</Application>
  <PresentationFormat>On-screen Show (4:3)</PresentationFormat>
  <Paragraphs>652</Paragraphs>
  <Slides>97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Arial</vt:lpstr>
      <vt:lpstr>Calibri</vt:lpstr>
      <vt:lpstr>Helvetica</vt:lpstr>
      <vt:lpstr>Monotype Sorts</vt:lpstr>
      <vt:lpstr>Symbol</vt:lpstr>
      <vt:lpstr>Times New Roman</vt:lpstr>
      <vt:lpstr>Wingdings</vt:lpstr>
      <vt:lpstr>Office Theme</vt:lpstr>
      <vt:lpstr>Equation</vt:lpstr>
      <vt:lpstr>Operating Systems  Unit II::Process Management Processes</vt:lpstr>
      <vt:lpstr>Outline</vt:lpstr>
      <vt:lpstr>1.Process Concept</vt:lpstr>
      <vt:lpstr>Process State</vt:lpstr>
      <vt:lpstr>Diagram of Process State</vt:lpstr>
      <vt:lpstr>Process Control Block (PCB)</vt:lpstr>
      <vt:lpstr>Process Control Block (PCB)</vt:lpstr>
      <vt:lpstr>CPU Switch From Process to Process</vt:lpstr>
      <vt:lpstr>Process Scheduling Queues</vt:lpstr>
      <vt:lpstr>Ready Queue And Various I/O Device Queues</vt:lpstr>
      <vt:lpstr>2.Representation of Process Scheduling</vt:lpstr>
      <vt:lpstr>Schedulers</vt:lpstr>
      <vt:lpstr>Addition of Medium Term Scheduling</vt:lpstr>
      <vt:lpstr>Schedulers (Cont.)</vt:lpstr>
      <vt:lpstr>Context Switch</vt:lpstr>
      <vt:lpstr>3.Process Creation</vt:lpstr>
      <vt:lpstr>Process Creation (Cont.)</vt:lpstr>
      <vt:lpstr>Processes Tree on a UNIX System</vt:lpstr>
      <vt:lpstr>Process Termination</vt:lpstr>
      <vt:lpstr>4.Cooperating Processes</vt:lpstr>
      <vt:lpstr>Producer-Consumer Problem</vt:lpstr>
      <vt:lpstr>Bounded-Buffer – Shared-Memory Solution</vt:lpstr>
      <vt:lpstr>Bounded-Buffer – Producer Process </vt:lpstr>
      <vt:lpstr>Bounded-Buffer – Consumer Process</vt:lpstr>
      <vt:lpstr>5.Interprocess Communication (IPC)</vt:lpstr>
      <vt:lpstr>Implementation Questions</vt:lpstr>
      <vt:lpstr>6.Direct Communication</vt:lpstr>
      <vt:lpstr>Indirect Communication</vt:lpstr>
      <vt:lpstr>Indirect Communication</vt:lpstr>
      <vt:lpstr>Indirect Communication</vt:lpstr>
      <vt:lpstr>Synchronization</vt:lpstr>
      <vt:lpstr>Buffering</vt:lpstr>
      <vt:lpstr>Client-Server Communication</vt:lpstr>
      <vt:lpstr>Sockets</vt:lpstr>
      <vt:lpstr>Socket Communication</vt:lpstr>
      <vt:lpstr>Remote Procedure Calls</vt:lpstr>
      <vt:lpstr>Execution of RPC</vt:lpstr>
      <vt:lpstr>Remote Method Invocation</vt:lpstr>
      <vt:lpstr>Marshalling Parameters</vt:lpstr>
      <vt:lpstr>Unit II - Operating Systems Multithreading Model</vt:lpstr>
      <vt:lpstr>Outline</vt:lpstr>
      <vt:lpstr>Thread</vt:lpstr>
      <vt:lpstr>PowerPoint Presentation</vt:lpstr>
      <vt:lpstr>Multithread</vt:lpstr>
      <vt:lpstr>Single Vs Multithreaded Processes</vt:lpstr>
      <vt:lpstr>Benefits</vt:lpstr>
      <vt:lpstr>User Threads</vt:lpstr>
      <vt:lpstr>Kernel Threads</vt:lpstr>
      <vt:lpstr>Multithreading Models</vt:lpstr>
      <vt:lpstr>Many-to-One</vt:lpstr>
      <vt:lpstr>One-to-One</vt:lpstr>
      <vt:lpstr>Many-to-Many Model</vt:lpstr>
      <vt:lpstr>Threading Issues</vt:lpstr>
      <vt:lpstr>Pthreads</vt:lpstr>
      <vt:lpstr>Solaris 2 Threads</vt:lpstr>
      <vt:lpstr>Solaris Process</vt:lpstr>
      <vt:lpstr>Windows 2000 Threads</vt:lpstr>
      <vt:lpstr>Linux Threads</vt:lpstr>
      <vt:lpstr>Java Threads</vt:lpstr>
      <vt:lpstr>Java Thread States </vt:lpstr>
      <vt:lpstr>PowerPoint Presentation</vt:lpstr>
      <vt:lpstr>Operating Systems  Unit II::Process Management CPU Scheduling </vt:lpstr>
      <vt:lpstr>Outline</vt:lpstr>
      <vt:lpstr>1.Basic Concepts</vt:lpstr>
      <vt:lpstr>Alternating Sequence of CPU And I/O Bursts</vt:lpstr>
      <vt:lpstr>Histogram of CPU-burst Times</vt:lpstr>
      <vt:lpstr>CPU Scheduler</vt:lpstr>
      <vt:lpstr>Dispatcher</vt:lpstr>
      <vt:lpstr>2.Scheduling Criteria</vt:lpstr>
      <vt:lpstr>Optimization Criteria</vt:lpstr>
      <vt:lpstr>First-Come, First-Served (FCFS) Scheduling</vt:lpstr>
      <vt:lpstr>FCFS Scheduling (Cont.)</vt:lpstr>
      <vt:lpstr>Shortest-Job-First (SJR) Scheduling</vt:lpstr>
      <vt:lpstr>Example of Non-Preemptive SJF</vt:lpstr>
      <vt:lpstr>Example of Preemptive SJF</vt:lpstr>
      <vt:lpstr>Determining Length of Next CPU Burst</vt:lpstr>
      <vt:lpstr>Prediction of the Length of the Next CPU Burst</vt:lpstr>
      <vt:lpstr>Examples of Exponential Averaging</vt:lpstr>
      <vt:lpstr>Priority Scheduling</vt:lpstr>
      <vt:lpstr>Round Robin (RR)</vt:lpstr>
      <vt:lpstr>Example of RR with Time Quantum = 20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4.Multiple-Processor Scheduling</vt:lpstr>
      <vt:lpstr>5.Real-Time Scheduling</vt:lpstr>
      <vt:lpstr>Dispatch Latency</vt:lpstr>
      <vt:lpstr>6.Algorithm Evaluation</vt:lpstr>
      <vt:lpstr>Evaluation of CPU Schedulers by Simulation</vt:lpstr>
      <vt:lpstr>Solaris 2 Scheduling</vt:lpstr>
      <vt:lpstr>Windows 2000 Priorities</vt:lpstr>
      <vt:lpstr>PowerPoint Presentation</vt:lpstr>
      <vt:lpstr>Thank You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krcr</dc:creator>
  <cp:lastModifiedBy>user</cp:lastModifiedBy>
  <cp:revision>96</cp:revision>
  <cp:lastPrinted>2001-06-14T14:14:54Z</cp:lastPrinted>
  <dcterms:created xsi:type="dcterms:W3CDTF">1999-07-07T12:46:17Z</dcterms:created>
  <dcterms:modified xsi:type="dcterms:W3CDTF">2020-08-27T06:17:39Z</dcterms:modified>
</cp:coreProperties>
</file>