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69" r:id="rId4"/>
    <p:sldId id="270" r:id="rId5"/>
    <p:sldId id="271" r:id="rId6"/>
    <p:sldId id="258" r:id="rId7"/>
    <p:sldId id="259" r:id="rId8"/>
    <p:sldId id="260" r:id="rId9"/>
    <p:sldId id="261" r:id="rId10"/>
    <p:sldId id="262" r:id="rId11"/>
    <p:sldId id="268" r:id="rId12"/>
    <p:sldId id="263" r:id="rId13"/>
    <p:sldId id="264" r:id="rId14"/>
    <p:sldId id="265"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1" d="100"/>
          <a:sy n="61" d="100"/>
        </p:scale>
        <p:origin x="8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170749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372102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981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2288964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606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3564883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2149652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66271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6771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D2D8-4B73-44A6-AAFE-389B321D48E4}"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185146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9D2D8-4B73-44A6-AAFE-389B321D48E4}"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342537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9D2D8-4B73-44A6-AAFE-389B321D48E4}" type="datetimeFigureOut">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333212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9D2D8-4B73-44A6-AAFE-389B321D48E4}" type="datetimeFigureOut">
              <a:rPr lang="en-IN" smtClean="0"/>
              <a:t>23-08-2022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362641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9D2D8-4B73-44A6-AAFE-389B321D48E4}" type="datetimeFigureOut">
              <a:rPr lang="en-IN" smtClean="0"/>
              <a:t>23-08-2022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88372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D2D8-4B73-44A6-AAFE-389B321D48E4}"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49837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D9D2D8-4B73-44A6-AAFE-389B321D48E4}"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F9CD1-E934-4579-BDF9-7C307BDCE19F}" type="slidenum">
              <a:rPr lang="en-IN" smtClean="0"/>
              <a:t>‹#›</a:t>
            </a:fld>
            <a:endParaRPr lang="en-IN"/>
          </a:p>
        </p:txBody>
      </p:sp>
    </p:spTree>
    <p:extLst>
      <p:ext uri="{BB962C8B-B14F-4D97-AF65-F5344CB8AC3E}">
        <p14:creationId xmlns:p14="http://schemas.microsoft.com/office/powerpoint/2010/main" val="281032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D9D2D8-4B73-44A6-AAFE-389B321D48E4}" type="datetimeFigureOut">
              <a:rPr lang="en-IN" smtClean="0"/>
              <a:t>23-08-2022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6F9CD1-E934-4579-BDF9-7C307BDCE19F}" type="slidenum">
              <a:rPr lang="en-IN" smtClean="0"/>
              <a:t>‹#›</a:t>
            </a:fld>
            <a:endParaRPr lang="en-IN"/>
          </a:p>
        </p:txBody>
      </p:sp>
    </p:spTree>
    <p:extLst>
      <p:ext uri="{BB962C8B-B14F-4D97-AF65-F5344CB8AC3E}">
        <p14:creationId xmlns:p14="http://schemas.microsoft.com/office/powerpoint/2010/main" val="662622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alesforce.com/docs/atlas.en-us.lightning.meta/lightning/events_intro.htm" TargetMode="External"/><Relationship Id="rId2" Type="http://schemas.openxmlformats.org/officeDocument/2006/relationships/hyperlink" Target="https://www.sfdcstop.com/2018/03/events-in-salesforce-lightning.html" TargetMode="External"/><Relationship Id="rId1" Type="http://schemas.openxmlformats.org/officeDocument/2006/relationships/slideLayout" Target="../slideLayouts/slideLayout2.xml"/><Relationship Id="rId4" Type="http://schemas.openxmlformats.org/officeDocument/2006/relationships/hyperlink" Target="https://trailhead.salesforce.com/content/learn/modules/lex_dev_lc_basics/lex_dev_lc_basics_ev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5D51-BF0D-42E3-92B5-D55AC363BDEC}"/>
              </a:ext>
            </a:extLst>
          </p:cNvPr>
          <p:cNvSpPr>
            <a:spLocks noGrp="1"/>
          </p:cNvSpPr>
          <p:nvPr>
            <p:ph type="ctrTitle"/>
          </p:nvPr>
        </p:nvSpPr>
        <p:spPr>
          <a:xfrm>
            <a:off x="837624" y="841741"/>
            <a:ext cx="7906983" cy="3152190"/>
          </a:xfrm>
        </p:spPr>
        <p:txBody>
          <a:bodyPr>
            <a:normAutofit fontScale="90000"/>
          </a:bodyPr>
          <a:lstStyle/>
          <a:p>
            <a:r>
              <a:rPr lang="en-IN" b="1" dirty="0">
                <a:solidFill>
                  <a:schemeClr val="tx2"/>
                </a:solidFill>
              </a:rPr>
              <a:t>Salesforce Enablement Program : Lightning (Aura &amp; Web Components)</a:t>
            </a:r>
          </a:p>
        </p:txBody>
      </p:sp>
    </p:spTree>
    <p:extLst>
      <p:ext uri="{BB962C8B-B14F-4D97-AF65-F5344CB8AC3E}">
        <p14:creationId xmlns:p14="http://schemas.microsoft.com/office/powerpoint/2010/main" val="3386982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54AD45F-A5DC-41D3-9202-FF2402F2D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45" y="1582220"/>
            <a:ext cx="9613939" cy="4972692"/>
          </a:xfrm>
          <a:prstGeom prst="rect">
            <a:avLst/>
          </a:prstGeom>
        </p:spPr>
      </p:pic>
      <p:sp>
        <p:nvSpPr>
          <p:cNvPr id="6" name="TextBox 5">
            <a:extLst>
              <a:ext uri="{FF2B5EF4-FFF2-40B4-BE49-F238E27FC236}">
                <a16:creationId xmlns:a16="http://schemas.microsoft.com/office/drawing/2014/main" id="{8FBC7BF5-12D0-4C8B-A867-7D8FDC0E23FF}"/>
              </a:ext>
            </a:extLst>
          </p:cNvPr>
          <p:cNvSpPr txBox="1"/>
          <p:nvPr/>
        </p:nvSpPr>
        <p:spPr>
          <a:xfrm>
            <a:off x="267128" y="472611"/>
            <a:ext cx="9000162" cy="707886"/>
          </a:xfrm>
          <a:prstGeom prst="rect">
            <a:avLst/>
          </a:prstGeom>
          <a:noFill/>
        </p:spPr>
        <p:txBody>
          <a:bodyPr wrap="square" rtlCol="0">
            <a:spAutoFit/>
          </a:bodyPr>
          <a:lstStyle/>
          <a:p>
            <a:r>
              <a:rPr lang="en-IN" sz="4000" dirty="0">
                <a:solidFill>
                  <a:schemeClr val="accent1"/>
                </a:solidFill>
                <a:latin typeface="+mj-lt"/>
                <a:ea typeface="+mj-ea"/>
                <a:cs typeface="+mj-cs"/>
              </a:rPr>
              <a:t>Component</a:t>
            </a:r>
            <a:r>
              <a:rPr lang="en-IN" sz="3200" b="1" dirty="0"/>
              <a:t> </a:t>
            </a:r>
            <a:r>
              <a:rPr lang="en-IN" sz="4000" dirty="0">
                <a:solidFill>
                  <a:schemeClr val="accent1"/>
                </a:solidFill>
                <a:latin typeface="+mj-lt"/>
                <a:ea typeface="+mj-ea"/>
                <a:cs typeface="+mj-cs"/>
              </a:rPr>
              <a:t>event</a:t>
            </a:r>
            <a:r>
              <a:rPr lang="en-IN" sz="3200" b="1" dirty="0"/>
              <a:t> </a:t>
            </a:r>
            <a:r>
              <a:rPr lang="en-IN" sz="4000" dirty="0">
                <a:solidFill>
                  <a:schemeClr val="accent1"/>
                </a:solidFill>
                <a:latin typeface="+mj-lt"/>
                <a:ea typeface="+mj-ea"/>
                <a:cs typeface="+mj-cs"/>
              </a:rPr>
              <a:t>propagation</a:t>
            </a:r>
            <a:r>
              <a:rPr lang="en-IN" sz="3200" b="1" dirty="0">
                <a:solidFill>
                  <a:schemeClr val="accent1"/>
                </a:solidFill>
                <a:latin typeface="+mj-lt"/>
                <a:ea typeface="+mj-ea"/>
                <a:cs typeface="+mj-cs"/>
              </a:rPr>
              <a:t>:</a:t>
            </a:r>
            <a:endParaRPr lang="en-IN" sz="3200" b="1" dirty="0"/>
          </a:p>
        </p:txBody>
      </p:sp>
    </p:spTree>
    <p:extLst>
      <p:ext uri="{BB962C8B-B14F-4D97-AF65-F5344CB8AC3E}">
        <p14:creationId xmlns:p14="http://schemas.microsoft.com/office/powerpoint/2010/main" val="84427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510B-B02C-4F46-ADA1-71659C21EEE4}"/>
              </a:ext>
            </a:extLst>
          </p:cNvPr>
          <p:cNvSpPr>
            <a:spLocks noGrp="1"/>
          </p:cNvSpPr>
          <p:nvPr>
            <p:ph type="title"/>
          </p:nvPr>
        </p:nvSpPr>
        <p:spPr>
          <a:xfrm>
            <a:off x="3060938" y="2768600"/>
            <a:ext cx="8596668" cy="1320800"/>
          </a:xfrm>
        </p:spPr>
        <p:txBody>
          <a:bodyPr/>
          <a:lstStyle/>
          <a:p>
            <a:r>
              <a:rPr lang="en-IN" dirty="0"/>
              <a:t>Time for hands on..!</a:t>
            </a:r>
          </a:p>
        </p:txBody>
      </p:sp>
    </p:spTree>
    <p:extLst>
      <p:ext uri="{BB962C8B-B14F-4D97-AF65-F5344CB8AC3E}">
        <p14:creationId xmlns:p14="http://schemas.microsoft.com/office/powerpoint/2010/main" val="180768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6573-1BAE-4FE6-9288-8FD5BB0488D6}"/>
              </a:ext>
            </a:extLst>
          </p:cNvPr>
          <p:cNvSpPr>
            <a:spLocks noGrp="1"/>
          </p:cNvSpPr>
          <p:nvPr>
            <p:ph type="title"/>
          </p:nvPr>
        </p:nvSpPr>
        <p:spPr/>
        <p:txBody>
          <a:bodyPr/>
          <a:lstStyle/>
          <a:p>
            <a:r>
              <a:rPr lang="en-IN" dirty="0"/>
              <a:t>Application events:</a:t>
            </a:r>
          </a:p>
        </p:txBody>
      </p:sp>
      <p:sp>
        <p:nvSpPr>
          <p:cNvPr id="3" name="Content Placeholder 2">
            <a:extLst>
              <a:ext uri="{FF2B5EF4-FFF2-40B4-BE49-F238E27FC236}">
                <a16:creationId xmlns:a16="http://schemas.microsoft.com/office/drawing/2014/main" id="{F9B108BB-4C9D-4F47-94DD-11ED7E0BFA7F}"/>
              </a:ext>
            </a:extLst>
          </p:cNvPr>
          <p:cNvSpPr>
            <a:spLocks noGrp="1"/>
          </p:cNvSpPr>
          <p:nvPr>
            <p:ph idx="1"/>
          </p:nvPr>
        </p:nvSpPr>
        <p:spPr/>
        <p:txBody>
          <a:bodyPr/>
          <a:lstStyle/>
          <a:p>
            <a:r>
              <a:rPr lang="en-IN" dirty="0"/>
              <a:t>Application events follow a traditional publish-subscribe model. </a:t>
            </a:r>
          </a:p>
          <a:p>
            <a:r>
              <a:rPr lang="en-IN" dirty="0"/>
              <a:t>An application event is fired from an instance of a component. </a:t>
            </a:r>
          </a:p>
          <a:p>
            <a:r>
              <a:rPr lang="en-IN" dirty="0"/>
              <a:t>All components that provide a handler for the event are notified.</a:t>
            </a:r>
          </a:p>
          <a:p>
            <a:r>
              <a:rPr lang="en-IN" dirty="0"/>
              <a:t>Broadcasting events</a:t>
            </a:r>
          </a:p>
          <a:p>
            <a:r>
              <a:rPr lang="en-IN" dirty="0"/>
              <a:t>Syntax:</a:t>
            </a:r>
          </a:p>
        </p:txBody>
      </p:sp>
    </p:spTree>
    <p:extLst>
      <p:ext uri="{BB962C8B-B14F-4D97-AF65-F5344CB8AC3E}">
        <p14:creationId xmlns:p14="http://schemas.microsoft.com/office/powerpoint/2010/main" val="424757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425A-78F7-42B7-AA48-C52AF5BB08EC}"/>
              </a:ext>
            </a:extLst>
          </p:cNvPr>
          <p:cNvSpPr>
            <a:spLocks noGrp="1"/>
          </p:cNvSpPr>
          <p:nvPr>
            <p:ph type="title"/>
          </p:nvPr>
        </p:nvSpPr>
        <p:spPr/>
        <p:txBody>
          <a:bodyPr/>
          <a:lstStyle/>
          <a:p>
            <a:r>
              <a:rPr lang="en-IN" dirty="0"/>
              <a:t>Phases of Application events</a:t>
            </a:r>
          </a:p>
        </p:txBody>
      </p:sp>
      <p:sp>
        <p:nvSpPr>
          <p:cNvPr id="3" name="Content Placeholder 2">
            <a:extLst>
              <a:ext uri="{FF2B5EF4-FFF2-40B4-BE49-F238E27FC236}">
                <a16:creationId xmlns:a16="http://schemas.microsoft.com/office/drawing/2014/main" id="{B7B8BB21-7372-4A2E-B7FB-D4DD88896CD6}"/>
              </a:ext>
            </a:extLst>
          </p:cNvPr>
          <p:cNvSpPr>
            <a:spLocks noGrp="1"/>
          </p:cNvSpPr>
          <p:nvPr>
            <p:ph idx="1"/>
          </p:nvPr>
        </p:nvSpPr>
        <p:spPr>
          <a:xfrm>
            <a:off x="677334" y="2160589"/>
            <a:ext cx="8596668" cy="4250485"/>
          </a:xfrm>
        </p:spPr>
        <p:txBody>
          <a:bodyPr/>
          <a:lstStyle/>
          <a:p>
            <a:r>
              <a:rPr lang="en-IN" dirty="0"/>
              <a:t>Bubble:</a:t>
            </a:r>
          </a:p>
          <a:p>
            <a:pPr marL="0" indent="0">
              <a:buNone/>
            </a:pPr>
            <a:r>
              <a:rPr lang="en-IN" dirty="0"/>
              <a:t>		Event propagates from source to application root in bottom up fashion.</a:t>
            </a:r>
          </a:p>
          <a:p>
            <a:r>
              <a:rPr lang="en-IN" dirty="0"/>
              <a:t>Capture:</a:t>
            </a:r>
          </a:p>
          <a:p>
            <a:pPr marL="0" indent="0">
              <a:buNone/>
            </a:pPr>
            <a:r>
              <a:rPr lang="en-IN" dirty="0"/>
              <a:t>		Event propagates from application root to source in top down fashion.</a:t>
            </a:r>
          </a:p>
          <a:p>
            <a:r>
              <a:rPr lang="en-IN" dirty="0"/>
              <a:t>Default: </a:t>
            </a:r>
          </a:p>
          <a:p>
            <a:pPr marL="0" indent="0">
              <a:buNone/>
            </a:pPr>
            <a:r>
              <a:rPr lang="en-IN" dirty="0"/>
              <a:t>		Event handlers are invoked in a non-deterministic order from the root node through its subtree. The default phase doesn’t have the same propagation rules related to component hierarchy as the capture and bubble phases.</a:t>
            </a:r>
          </a:p>
          <a:p>
            <a:pPr marL="0" indent="0">
              <a:buNone/>
            </a:pPr>
            <a:endParaRPr lang="en-IN" dirty="0"/>
          </a:p>
          <a:p>
            <a:endParaRPr lang="en-IN" dirty="0"/>
          </a:p>
        </p:txBody>
      </p:sp>
    </p:spTree>
    <p:extLst>
      <p:ext uri="{BB962C8B-B14F-4D97-AF65-F5344CB8AC3E}">
        <p14:creationId xmlns:p14="http://schemas.microsoft.com/office/powerpoint/2010/main" val="361946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32EC-4C0F-42B6-B2DE-FBEB849B7CA9}"/>
              </a:ext>
            </a:extLst>
          </p:cNvPr>
          <p:cNvSpPr>
            <a:spLocks noGrp="1"/>
          </p:cNvSpPr>
          <p:nvPr>
            <p:ph type="title"/>
          </p:nvPr>
        </p:nvSpPr>
        <p:spPr>
          <a:xfrm>
            <a:off x="677334" y="609600"/>
            <a:ext cx="8596668" cy="767137"/>
          </a:xfrm>
        </p:spPr>
        <p:txBody>
          <a:bodyPr/>
          <a:lstStyle/>
          <a:p>
            <a:r>
              <a:rPr lang="en-IN" dirty="0"/>
              <a:t>Application Event Propagation</a:t>
            </a:r>
          </a:p>
        </p:txBody>
      </p:sp>
      <p:pic>
        <p:nvPicPr>
          <p:cNvPr id="5" name="Picture 4" descr="Diagram&#10;&#10;Description automatically generated">
            <a:extLst>
              <a:ext uri="{FF2B5EF4-FFF2-40B4-BE49-F238E27FC236}">
                <a16:creationId xmlns:a16="http://schemas.microsoft.com/office/drawing/2014/main" id="{4D48BBEB-06BC-4192-92F2-E822A90F6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57349"/>
            <a:ext cx="8328553" cy="4671531"/>
          </a:xfrm>
          <a:prstGeom prst="rect">
            <a:avLst/>
          </a:prstGeom>
        </p:spPr>
      </p:pic>
    </p:spTree>
    <p:extLst>
      <p:ext uri="{BB962C8B-B14F-4D97-AF65-F5344CB8AC3E}">
        <p14:creationId xmlns:p14="http://schemas.microsoft.com/office/powerpoint/2010/main" val="14101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E47E-66D4-4A56-A278-4D5C481AB000}"/>
              </a:ext>
            </a:extLst>
          </p:cNvPr>
          <p:cNvSpPr>
            <a:spLocks noGrp="1"/>
          </p:cNvSpPr>
          <p:nvPr>
            <p:ph type="title"/>
          </p:nvPr>
        </p:nvSpPr>
        <p:spPr/>
        <p:txBody>
          <a:bodyPr/>
          <a:lstStyle/>
          <a:p>
            <a:r>
              <a:rPr lang="en-IN" dirty="0"/>
              <a:t>Points to remember</a:t>
            </a:r>
          </a:p>
        </p:txBody>
      </p:sp>
      <p:sp>
        <p:nvSpPr>
          <p:cNvPr id="3" name="Content Placeholder 2">
            <a:extLst>
              <a:ext uri="{FF2B5EF4-FFF2-40B4-BE49-F238E27FC236}">
                <a16:creationId xmlns:a16="http://schemas.microsoft.com/office/drawing/2014/main" id="{C9473E2E-18E5-4482-AE0D-FA03E36AE201}"/>
              </a:ext>
            </a:extLst>
          </p:cNvPr>
          <p:cNvSpPr>
            <a:spLocks noGrp="1"/>
          </p:cNvSpPr>
          <p:nvPr>
            <p:ph idx="1"/>
          </p:nvPr>
        </p:nvSpPr>
        <p:spPr/>
        <p:txBody>
          <a:bodyPr/>
          <a:lstStyle/>
          <a:p>
            <a:r>
              <a:rPr lang="en-IN" dirty="0"/>
              <a:t>Order of execution for component event handlers is Capture &gt; Bubble</a:t>
            </a:r>
          </a:p>
          <a:p>
            <a:r>
              <a:rPr lang="en-IN" dirty="0"/>
              <a:t>Order of execution of Application event handlers is Capture&gt; Bubble&gt; Default</a:t>
            </a:r>
          </a:p>
          <a:p>
            <a:r>
              <a:rPr lang="en-IN" b="0" i="0" dirty="0">
                <a:solidFill>
                  <a:srgbClr val="2E2E2E"/>
                </a:solidFill>
                <a:effectLst/>
                <a:latin typeface="Roboto" panose="02000000000000000000" pitchFamily="2" charset="0"/>
              </a:rPr>
              <a:t>I</a:t>
            </a:r>
            <a:r>
              <a:rPr lang="en-IN" dirty="0"/>
              <a:t>f </a:t>
            </a:r>
            <a:r>
              <a:rPr lang="en-IN" dirty="0" err="1"/>
              <a:t>event.stopPropagation</a:t>
            </a:r>
            <a:r>
              <a:rPr lang="en-IN" dirty="0"/>
              <a:t>(); is called in the capture phase, no event is called further in the capture phase or in bubble phase and if it is called in bubble phase, no event is called further in this phase.</a:t>
            </a:r>
          </a:p>
          <a:p>
            <a:r>
              <a:rPr lang="en-IN" dirty="0"/>
              <a:t>If </a:t>
            </a:r>
            <a:r>
              <a:rPr lang="en-IN" dirty="0" err="1"/>
              <a:t>event.stopPropagation</a:t>
            </a:r>
            <a:r>
              <a:rPr lang="en-IN" dirty="0"/>
              <a:t>(); is called by any handler before the default phase that component consisting of the handler in which this method is called becomes the root node for the default phase.</a:t>
            </a:r>
          </a:p>
        </p:txBody>
      </p:sp>
    </p:spTree>
    <p:extLst>
      <p:ext uri="{BB962C8B-B14F-4D97-AF65-F5344CB8AC3E}">
        <p14:creationId xmlns:p14="http://schemas.microsoft.com/office/powerpoint/2010/main" val="2784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A1EB-3532-4817-AF86-E4E354CB152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FA58DC5-F1F6-4869-97FD-8121B2542AFA}"/>
              </a:ext>
            </a:extLst>
          </p:cNvPr>
          <p:cNvSpPr>
            <a:spLocks noGrp="1"/>
          </p:cNvSpPr>
          <p:nvPr>
            <p:ph idx="1"/>
          </p:nvPr>
        </p:nvSpPr>
        <p:spPr>
          <a:xfrm>
            <a:off x="677334" y="2181138"/>
            <a:ext cx="8596668" cy="3880773"/>
          </a:xfrm>
        </p:spPr>
        <p:txBody>
          <a:bodyPr/>
          <a:lstStyle/>
          <a:p>
            <a:r>
              <a:rPr lang="en-IN" dirty="0">
                <a:hlinkClick r:id="rId2"/>
              </a:rPr>
              <a:t>https://developer.salesforce.com/docs/atlas.en-us.lightning.meta/lightning/components_ids.htm</a:t>
            </a:r>
          </a:p>
          <a:p>
            <a:r>
              <a:rPr lang="en-IN">
                <a:hlinkClick r:id="rId2"/>
              </a:rPr>
              <a:t>https://kloudrac.com/blog/styling-in-lightning-component-through-css/</a:t>
            </a:r>
          </a:p>
          <a:p>
            <a:r>
              <a:rPr lang="en-IN" dirty="0">
                <a:hlinkClick r:id="rId2"/>
              </a:rPr>
              <a:t>https://www.sfdcstop.com/2018/03/events-in-salesforce-lightning.html</a:t>
            </a:r>
            <a:endParaRPr lang="en-IN" dirty="0"/>
          </a:p>
          <a:p>
            <a:r>
              <a:rPr lang="en-IN" dirty="0">
                <a:hlinkClick r:id="rId3"/>
              </a:rPr>
              <a:t>https://developer.salesforce.com/docs/atlas.en-us.lightning.meta/lightning/events_intro.htm</a:t>
            </a:r>
            <a:endParaRPr lang="en-IN" dirty="0"/>
          </a:p>
          <a:p>
            <a:r>
              <a:rPr lang="en-IN" dirty="0"/>
              <a:t>Trailhead:</a:t>
            </a:r>
          </a:p>
          <a:p>
            <a:pPr marL="0" indent="0">
              <a:buNone/>
            </a:pPr>
            <a:r>
              <a:rPr lang="en-IN" dirty="0"/>
              <a:t>	</a:t>
            </a:r>
            <a:r>
              <a:rPr lang="en-IN" dirty="0">
                <a:hlinkClick r:id="rId4"/>
              </a:rPr>
              <a:t>https://trailhead.salesforce.com/content/learn/modules/lex_dev_lc_basics/lex_dev_lc_basics_events</a:t>
            </a:r>
            <a:endParaRPr lang="en-IN" dirty="0"/>
          </a:p>
          <a:p>
            <a:endParaRPr lang="en-IN" dirty="0"/>
          </a:p>
        </p:txBody>
      </p:sp>
    </p:spTree>
    <p:extLst>
      <p:ext uri="{BB962C8B-B14F-4D97-AF65-F5344CB8AC3E}">
        <p14:creationId xmlns:p14="http://schemas.microsoft.com/office/powerpoint/2010/main" val="393361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B8CE-A788-4C27-B411-38BD62A29C84}"/>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6527120B-FCA8-40B5-A4D3-483DB510CABC}"/>
              </a:ext>
            </a:extLst>
          </p:cNvPr>
          <p:cNvSpPr>
            <a:spLocks noGrp="1"/>
          </p:cNvSpPr>
          <p:nvPr>
            <p:ph idx="1"/>
          </p:nvPr>
        </p:nvSpPr>
        <p:spPr/>
        <p:txBody>
          <a:bodyPr/>
          <a:lstStyle/>
          <a:p>
            <a:r>
              <a:rPr lang="en-IN" dirty="0"/>
              <a:t>Component IDs’</a:t>
            </a:r>
          </a:p>
          <a:p>
            <a:r>
              <a:rPr lang="en-IN" dirty="0"/>
              <a:t>Rendering life cycle</a:t>
            </a:r>
          </a:p>
          <a:p>
            <a:r>
              <a:rPr lang="en-IN" dirty="0"/>
              <a:t>Inline style sheets</a:t>
            </a:r>
          </a:p>
          <a:p>
            <a:r>
              <a:rPr lang="en-IN" dirty="0"/>
              <a:t>What are events in Lightning framework</a:t>
            </a:r>
          </a:p>
          <a:p>
            <a:r>
              <a:rPr lang="en-IN" dirty="0"/>
              <a:t>Types of Events</a:t>
            </a:r>
          </a:p>
          <a:p>
            <a:r>
              <a:rPr lang="en-IN" dirty="0"/>
              <a:t>Component events</a:t>
            </a:r>
          </a:p>
          <a:p>
            <a:r>
              <a:rPr lang="en-IN" dirty="0"/>
              <a:t>Phases of component events</a:t>
            </a:r>
          </a:p>
          <a:p>
            <a:r>
              <a:rPr lang="en-IN" dirty="0"/>
              <a:t>Application events</a:t>
            </a:r>
          </a:p>
          <a:p>
            <a:r>
              <a:rPr lang="en-IN" dirty="0"/>
              <a:t>Phases of application events</a:t>
            </a:r>
          </a:p>
        </p:txBody>
      </p:sp>
    </p:spTree>
    <p:extLst>
      <p:ext uri="{BB962C8B-B14F-4D97-AF65-F5344CB8AC3E}">
        <p14:creationId xmlns:p14="http://schemas.microsoft.com/office/powerpoint/2010/main" val="78963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56A2-A8DB-44AE-94B1-A039273967C7}"/>
              </a:ext>
            </a:extLst>
          </p:cNvPr>
          <p:cNvSpPr>
            <a:spLocks noGrp="1"/>
          </p:cNvSpPr>
          <p:nvPr>
            <p:ph type="title"/>
          </p:nvPr>
        </p:nvSpPr>
        <p:spPr>
          <a:xfrm>
            <a:off x="677334" y="609600"/>
            <a:ext cx="8596668" cy="819807"/>
          </a:xfrm>
        </p:spPr>
        <p:txBody>
          <a:bodyPr/>
          <a:lstStyle/>
          <a:p>
            <a:r>
              <a:rPr lang="en-IN" b="1" i="0" dirty="0">
                <a:effectLst/>
                <a:latin typeface="var(--dx-g-font-display)"/>
              </a:rPr>
              <a:t>Component IDs</a:t>
            </a:r>
            <a:endParaRPr lang="en-IN" dirty="0"/>
          </a:p>
        </p:txBody>
      </p:sp>
      <p:sp>
        <p:nvSpPr>
          <p:cNvPr id="3" name="Content Placeholder 2">
            <a:extLst>
              <a:ext uri="{FF2B5EF4-FFF2-40B4-BE49-F238E27FC236}">
                <a16:creationId xmlns:a16="http://schemas.microsoft.com/office/drawing/2014/main" id="{CB6732C3-BB6D-454D-ADF5-CF3B5B407427}"/>
              </a:ext>
            </a:extLst>
          </p:cNvPr>
          <p:cNvSpPr>
            <a:spLocks noGrp="1"/>
          </p:cNvSpPr>
          <p:nvPr>
            <p:ph idx="1"/>
          </p:nvPr>
        </p:nvSpPr>
        <p:spPr>
          <a:xfrm>
            <a:off x="677334" y="1502980"/>
            <a:ext cx="8596668" cy="4569914"/>
          </a:xfrm>
        </p:spPr>
        <p:txBody>
          <a:bodyPr/>
          <a:lstStyle/>
          <a:p>
            <a:r>
              <a:rPr lang="en-IN" dirty="0"/>
              <a:t>A component ID is a point of reference to a specific component</a:t>
            </a:r>
          </a:p>
          <a:p>
            <a:r>
              <a:rPr lang="en-IN" dirty="0"/>
              <a:t>A component has two types of IDs: a local ID and a global ID</a:t>
            </a:r>
          </a:p>
          <a:p>
            <a:r>
              <a:rPr lang="en-IN" dirty="0"/>
              <a:t>Local ID: </a:t>
            </a:r>
            <a:r>
              <a:rPr lang="en-IN" b="0" i="0" dirty="0">
                <a:solidFill>
                  <a:srgbClr val="0B0B0B"/>
                </a:solidFill>
                <a:effectLst/>
                <a:latin typeface="Salesforce Sans"/>
              </a:rPr>
              <a:t>A local ID is an ID that is only scoped to the component. A local ID is often unique but it’s not required to be unique.</a:t>
            </a:r>
          </a:p>
          <a:p>
            <a:r>
              <a:rPr lang="en-IN" dirty="0">
                <a:solidFill>
                  <a:srgbClr val="0B0B0B"/>
                </a:solidFill>
                <a:latin typeface="Salesforce Sans"/>
              </a:rPr>
              <a:t>Syntax : &lt;</a:t>
            </a:r>
            <a:r>
              <a:rPr lang="en-IN" dirty="0" err="1">
                <a:solidFill>
                  <a:srgbClr val="0B0B0B"/>
                </a:solidFill>
                <a:latin typeface="Salesforce Sans"/>
              </a:rPr>
              <a:t>lightning:button</a:t>
            </a:r>
            <a:r>
              <a:rPr lang="en-IN" dirty="0">
                <a:solidFill>
                  <a:srgbClr val="0B0B0B"/>
                </a:solidFill>
                <a:latin typeface="Salesforce Sans"/>
              </a:rPr>
              <a:t> </a:t>
            </a:r>
            <a:r>
              <a:rPr lang="en-IN" dirty="0" err="1">
                <a:solidFill>
                  <a:srgbClr val="0B0B0B"/>
                </a:solidFill>
                <a:latin typeface="Salesforce Sans"/>
              </a:rPr>
              <a:t>aura:id</a:t>
            </a:r>
            <a:r>
              <a:rPr lang="en-IN" dirty="0">
                <a:solidFill>
                  <a:srgbClr val="0B0B0B"/>
                </a:solidFill>
                <a:latin typeface="Salesforce Sans"/>
              </a:rPr>
              <a:t>="button1" label="button1"/&gt;</a:t>
            </a:r>
          </a:p>
          <a:p>
            <a:r>
              <a:rPr lang="en-IN" dirty="0">
                <a:solidFill>
                  <a:srgbClr val="0B0B0B"/>
                </a:solidFill>
                <a:latin typeface="Salesforce Sans"/>
              </a:rPr>
              <a:t>Use </a:t>
            </a:r>
            <a:r>
              <a:rPr lang="en-IN" dirty="0" err="1">
                <a:solidFill>
                  <a:srgbClr val="0B0B0B"/>
                </a:solidFill>
                <a:latin typeface="Salesforce Sans"/>
              </a:rPr>
              <a:t>Component.find</a:t>
            </a:r>
            <a:r>
              <a:rPr lang="en-IN" dirty="0">
                <a:solidFill>
                  <a:srgbClr val="0B0B0B"/>
                </a:solidFill>
                <a:latin typeface="Salesforce Sans"/>
              </a:rPr>
              <a:t>(“”) to retrieve the component</a:t>
            </a:r>
          </a:p>
          <a:p>
            <a:r>
              <a:rPr lang="en-IN" dirty="0">
                <a:solidFill>
                  <a:srgbClr val="0B0B0B"/>
                </a:solidFill>
                <a:latin typeface="Salesforce Sans"/>
              </a:rPr>
              <a:t>Returns different types depending on the result</a:t>
            </a:r>
          </a:p>
          <a:p>
            <a:endParaRPr lang="en-IN" dirty="0">
              <a:solidFill>
                <a:srgbClr val="0B0B0B"/>
              </a:solidFill>
              <a:latin typeface="Salesforce Sans"/>
            </a:endParaRPr>
          </a:p>
          <a:p>
            <a:r>
              <a:rPr lang="en-IN" b="0" i="0" dirty="0">
                <a:solidFill>
                  <a:srgbClr val="0B0B0B"/>
                </a:solidFill>
                <a:effectLst/>
                <a:latin typeface="Salesforce Sans"/>
              </a:rPr>
              <a:t>Global ID: Every component has a unique </a:t>
            </a:r>
            <a:r>
              <a:rPr lang="en-IN" b="0" i="0" dirty="0" err="1">
                <a:solidFill>
                  <a:srgbClr val="0B0B0B"/>
                </a:solidFill>
                <a:effectLst/>
                <a:latin typeface="Salesforce Sans"/>
              </a:rPr>
              <a:t>globalId</a:t>
            </a:r>
            <a:r>
              <a:rPr lang="en-IN" b="0" i="0" dirty="0">
                <a:solidFill>
                  <a:srgbClr val="0B0B0B"/>
                </a:solidFill>
                <a:effectLst/>
                <a:latin typeface="Salesforce Sans"/>
              </a:rPr>
              <a:t>, which is the generated runtime-unique ID of the component instance. A global ID (1) is not guaranteed to be the same beyond the lifetime of a component, so it should never be relied on. A global ID can be useful to differentiate between multiple instances of a component or for debugging purposes.</a:t>
            </a:r>
          </a:p>
          <a:p>
            <a:endParaRPr lang="en-IN" dirty="0"/>
          </a:p>
        </p:txBody>
      </p:sp>
    </p:spTree>
    <p:extLst>
      <p:ext uri="{BB962C8B-B14F-4D97-AF65-F5344CB8AC3E}">
        <p14:creationId xmlns:p14="http://schemas.microsoft.com/office/powerpoint/2010/main" val="56382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1939-A07B-4C56-960B-F431930E8E80}"/>
              </a:ext>
            </a:extLst>
          </p:cNvPr>
          <p:cNvSpPr>
            <a:spLocks noGrp="1"/>
          </p:cNvSpPr>
          <p:nvPr>
            <p:ph type="title"/>
          </p:nvPr>
        </p:nvSpPr>
        <p:spPr>
          <a:xfrm>
            <a:off x="677334" y="609600"/>
            <a:ext cx="8596668" cy="788276"/>
          </a:xfrm>
        </p:spPr>
        <p:txBody>
          <a:bodyPr/>
          <a:lstStyle/>
          <a:p>
            <a:r>
              <a:rPr lang="en-IN" dirty="0"/>
              <a:t>Rendering lifecycle</a:t>
            </a:r>
          </a:p>
        </p:txBody>
      </p:sp>
      <p:pic>
        <p:nvPicPr>
          <p:cNvPr id="5" name="Content Placeholder 4" descr="Diagram&#10;&#10;Description automatically generated">
            <a:extLst>
              <a:ext uri="{FF2B5EF4-FFF2-40B4-BE49-F238E27FC236}">
                <a16:creationId xmlns:a16="http://schemas.microsoft.com/office/drawing/2014/main" id="{123E0BFD-221B-4561-BB05-2EF39565B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397877"/>
            <a:ext cx="8876040" cy="4729654"/>
          </a:xfrm>
        </p:spPr>
      </p:pic>
    </p:spTree>
    <p:extLst>
      <p:ext uri="{BB962C8B-B14F-4D97-AF65-F5344CB8AC3E}">
        <p14:creationId xmlns:p14="http://schemas.microsoft.com/office/powerpoint/2010/main" val="18746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F13F-A053-4F6B-9AF3-6EE87ABDF810}"/>
              </a:ext>
            </a:extLst>
          </p:cNvPr>
          <p:cNvSpPr>
            <a:spLocks noGrp="1"/>
          </p:cNvSpPr>
          <p:nvPr>
            <p:ph type="title"/>
          </p:nvPr>
        </p:nvSpPr>
        <p:spPr/>
        <p:txBody>
          <a:bodyPr/>
          <a:lstStyle/>
          <a:p>
            <a:r>
              <a:rPr lang="en-IN" dirty="0"/>
              <a:t>Styling in Aura components</a:t>
            </a:r>
          </a:p>
        </p:txBody>
      </p:sp>
      <p:sp>
        <p:nvSpPr>
          <p:cNvPr id="3" name="Content Placeholder 2">
            <a:extLst>
              <a:ext uri="{FF2B5EF4-FFF2-40B4-BE49-F238E27FC236}">
                <a16:creationId xmlns:a16="http://schemas.microsoft.com/office/drawing/2014/main" id="{C9DAAFA9-1E1C-4E26-837A-C75F3930BA04}"/>
              </a:ext>
            </a:extLst>
          </p:cNvPr>
          <p:cNvSpPr>
            <a:spLocks noGrp="1"/>
          </p:cNvSpPr>
          <p:nvPr>
            <p:ph idx="1"/>
          </p:nvPr>
        </p:nvSpPr>
        <p:spPr/>
        <p:txBody>
          <a:bodyPr/>
          <a:lstStyle/>
          <a:p>
            <a:r>
              <a:rPr lang="en-IN" dirty="0"/>
              <a:t>We can add style to a component to enhance the view of end user using styling. Lightning aura frameworks supports three ways of how to add styling to your components</a:t>
            </a:r>
          </a:p>
          <a:p>
            <a:r>
              <a:rPr lang="en-IN" b="1" dirty="0"/>
              <a:t>The three ways are :</a:t>
            </a:r>
          </a:p>
          <a:p>
            <a:endParaRPr lang="en-IN" dirty="0"/>
          </a:p>
          <a:p>
            <a:r>
              <a:rPr lang="en-IN" dirty="0"/>
              <a:t>Use Inline CSS</a:t>
            </a:r>
          </a:p>
          <a:p>
            <a:r>
              <a:rPr lang="en-IN" dirty="0"/>
              <a:t>By external CSS file.</a:t>
            </a:r>
          </a:p>
          <a:p>
            <a:r>
              <a:rPr lang="en-IN" dirty="0"/>
              <a:t>By create style tab in component bundle.</a:t>
            </a:r>
          </a:p>
        </p:txBody>
      </p:sp>
    </p:spTree>
    <p:extLst>
      <p:ext uri="{BB962C8B-B14F-4D97-AF65-F5344CB8AC3E}">
        <p14:creationId xmlns:p14="http://schemas.microsoft.com/office/powerpoint/2010/main" val="30937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695C462-AC05-47E2-A17E-A8A838F533D4}"/>
              </a:ext>
            </a:extLst>
          </p:cNvPr>
          <p:cNvSpPr>
            <a:spLocks noGrp="1"/>
          </p:cNvSpPr>
          <p:nvPr>
            <p:ph type="title"/>
          </p:nvPr>
        </p:nvSpPr>
        <p:spPr>
          <a:xfrm>
            <a:off x="673754" y="643467"/>
            <a:ext cx="4203045" cy="1375608"/>
          </a:xfrm>
        </p:spPr>
        <p:txBody>
          <a:bodyPr anchor="ctr">
            <a:normAutofit/>
          </a:bodyPr>
          <a:lstStyle/>
          <a:p>
            <a:r>
              <a:rPr lang="en-IN" dirty="0">
                <a:solidFill>
                  <a:schemeClr val="bg1"/>
                </a:solidFill>
              </a:rPr>
              <a:t>What are events?</a:t>
            </a:r>
          </a:p>
        </p:txBody>
      </p:sp>
      <p:sp>
        <p:nvSpPr>
          <p:cNvPr id="3" name="Content Placeholder 2">
            <a:extLst>
              <a:ext uri="{FF2B5EF4-FFF2-40B4-BE49-F238E27FC236}">
                <a16:creationId xmlns:a16="http://schemas.microsoft.com/office/drawing/2014/main" id="{CC051792-6E87-4CBF-AE40-7724A1083020}"/>
              </a:ext>
            </a:extLst>
          </p:cNvPr>
          <p:cNvSpPr>
            <a:spLocks noGrp="1"/>
          </p:cNvSpPr>
          <p:nvPr>
            <p:ph idx="1"/>
          </p:nvPr>
        </p:nvSpPr>
        <p:spPr>
          <a:xfrm>
            <a:off x="673754" y="1828800"/>
            <a:ext cx="3973943" cy="3771900"/>
          </a:xfrm>
        </p:spPr>
        <p:txBody>
          <a:bodyPr>
            <a:normAutofit fontScale="77500" lnSpcReduction="20000"/>
          </a:bodyPr>
          <a:lstStyle/>
          <a:p>
            <a:pPr>
              <a:lnSpc>
                <a:spcPct val="90000"/>
              </a:lnSpc>
            </a:pPr>
            <a:r>
              <a:rPr lang="en-IN" sz="2100" dirty="0">
                <a:solidFill>
                  <a:schemeClr val="bg1"/>
                </a:solidFill>
              </a:rPr>
              <a:t>An event is a phenomenon that happens/occurs due a particular action</a:t>
            </a:r>
          </a:p>
          <a:p>
            <a:pPr>
              <a:lnSpc>
                <a:spcPct val="90000"/>
              </a:lnSpc>
            </a:pPr>
            <a:r>
              <a:rPr lang="en-IN" sz="2100" dirty="0">
                <a:solidFill>
                  <a:schemeClr val="bg1"/>
                </a:solidFill>
              </a:rPr>
              <a:t>Lightning framework is based on event-driven architecture which allows to communicate between different events. Lightning events are fired from JavaScript controller actions that are triggered by a user interacting with the user interface.</a:t>
            </a:r>
          </a:p>
          <a:p>
            <a:pPr>
              <a:lnSpc>
                <a:spcPct val="90000"/>
              </a:lnSpc>
            </a:pPr>
            <a:r>
              <a:rPr lang="en-IN" sz="2100" dirty="0">
                <a:solidFill>
                  <a:schemeClr val="bg1"/>
                </a:solidFill>
              </a:rPr>
              <a:t>Simple events in </a:t>
            </a:r>
            <a:r>
              <a:rPr lang="en-IN" sz="2100" dirty="0" err="1">
                <a:solidFill>
                  <a:schemeClr val="bg1"/>
                </a:solidFill>
              </a:rPr>
              <a:t>Javascript</a:t>
            </a:r>
            <a:r>
              <a:rPr lang="en-IN" sz="2100" dirty="0">
                <a:solidFill>
                  <a:schemeClr val="bg1"/>
                </a:solidFill>
              </a:rPr>
              <a:t> are </a:t>
            </a:r>
            <a:r>
              <a:rPr lang="en-IN" sz="2100" dirty="0" err="1">
                <a:solidFill>
                  <a:schemeClr val="bg1"/>
                </a:solidFill>
              </a:rPr>
              <a:t>onChange</a:t>
            </a:r>
            <a:r>
              <a:rPr lang="en-IN" sz="2100" dirty="0">
                <a:solidFill>
                  <a:schemeClr val="bg1"/>
                </a:solidFill>
              </a:rPr>
              <a:t>, </a:t>
            </a:r>
            <a:r>
              <a:rPr lang="en-IN" sz="2100" dirty="0" err="1">
                <a:solidFill>
                  <a:schemeClr val="bg1"/>
                </a:solidFill>
              </a:rPr>
              <a:t>onClick</a:t>
            </a:r>
            <a:r>
              <a:rPr lang="en-IN" sz="2100" dirty="0">
                <a:solidFill>
                  <a:schemeClr val="bg1"/>
                </a:solidFill>
              </a:rPr>
              <a:t>, </a:t>
            </a:r>
            <a:r>
              <a:rPr lang="en-IN" sz="2100" dirty="0" err="1">
                <a:solidFill>
                  <a:schemeClr val="bg1"/>
                </a:solidFill>
              </a:rPr>
              <a:t>onPageLoad</a:t>
            </a:r>
            <a:endParaRPr lang="en-IN" sz="2100" dirty="0">
              <a:solidFill>
                <a:schemeClr val="bg1"/>
              </a:solidFill>
            </a:endParaRPr>
          </a:p>
          <a:p>
            <a:pPr>
              <a:lnSpc>
                <a:spcPct val="90000"/>
              </a:lnSpc>
            </a:pPr>
            <a:r>
              <a:rPr lang="en-IN" sz="2100" dirty="0">
                <a:solidFill>
                  <a:schemeClr val="bg1"/>
                </a:solidFill>
              </a:rPr>
              <a:t>They establish a communication medium across components on a web page</a:t>
            </a:r>
          </a:p>
          <a:p>
            <a:pPr>
              <a:lnSpc>
                <a:spcPct val="90000"/>
              </a:lnSpc>
            </a:pPr>
            <a:r>
              <a:rPr lang="en-IN" sz="2100" dirty="0">
                <a:solidFill>
                  <a:schemeClr val="bg1"/>
                </a:solidFill>
              </a:rPr>
              <a:t>They transfer data from Source component to destination/multiple destinations using attributes</a:t>
            </a:r>
          </a:p>
          <a:p>
            <a:pPr marL="0" indent="0">
              <a:lnSpc>
                <a:spcPct val="90000"/>
              </a:lnSpc>
              <a:buNone/>
            </a:pPr>
            <a:endParaRPr lang="en-IN"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063F0E68-3123-4821-9EF5-5DE309F41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872" y="924674"/>
            <a:ext cx="6255497" cy="445898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829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9A44-F599-407D-9A81-F7DB897A8686}"/>
              </a:ext>
            </a:extLst>
          </p:cNvPr>
          <p:cNvSpPr>
            <a:spLocks noGrp="1"/>
          </p:cNvSpPr>
          <p:nvPr>
            <p:ph type="title"/>
          </p:nvPr>
        </p:nvSpPr>
        <p:spPr/>
        <p:txBody>
          <a:bodyPr/>
          <a:lstStyle/>
          <a:p>
            <a:r>
              <a:rPr lang="en-IN" dirty="0"/>
              <a:t>Types of Events</a:t>
            </a:r>
          </a:p>
        </p:txBody>
      </p:sp>
      <p:sp>
        <p:nvSpPr>
          <p:cNvPr id="3" name="Content Placeholder 2">
            <a:extLst>
              <a:ext uri="{FF2B5EF4-FFF2-40B4-BE49-F238E27FC236}">
                <a16:creationId xmlns:a16="http://schemas.microsoft.com/office/drawing/2014/main" id="{64241C2C-A569-41AC-A672-7A95E798E310}"/>
              </a:ext>
            </a:extLst>
          </p:cNvPr>
          <p:cNvSpPr>
            <a:spLocks noGrp="1"/>
          </p:cNvSpPr>
          <p:nvPr>
            <p:ph idx="1"/>
          </p:nvPr>
        </p:nvSpPr>
        <p:spPr/>
        <p:txBody>
          <a:bodyPr/>
          <a:lstStyle/>
          <a:p>
            <a:r>
              <a:rPr lang="en-IN" dirty="0"/>
              <a:t>Component Events</a:t>
            </a:r>
          </a:p>
          <a:p>
            <a:r>
              <a:rPr lang="en-IN" dirty="0"/>
              <a:t>Application Events</a:t>
            </a:r>
          </a:p>
        </p:txBody>
      </p:sp>
      <p:pic>
        <p:nvPicPr>
          <p:cNvPr id="6" name="Picture 5" descr="Text, table&#10;&#10;Description automatically generated with medium confidence">
            <a:extLst>
              <a:ext uri="{FF2B5EF4-FFF2-40B4-BE49-F238E27FC236}">
                <a16:creationId xmlns:a16="http://schemas.microsoft.com/office/drawing/2014/main" id="{7917780B-F37C-45FE-A00E-7FA54117C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47" y="3241497"/>
            <a:ext cx="7696849" cy="3751721"/>
          </a:xfrm>
          <a:prstGeom prst="rect">
            <a:avLst/>
          </a:prstGeom>
        </p:spPr>
      </p:pic>
      <p:sp>
        <p:nvSpPr>
          <p:cNvPr id="7" name="TextBox 6">
            <a:extLst>
              <a:ext uri="{FF2B5EF4-FFF2-40B4-BE49-F238E27FC236}">
                <a16:creationId xmlns:a16="http://schemas.microsoft.com/office/drawing/2014/main" id="{12DB0E1E-323E-4580-AD62-9C081F49FD46}"/>
              </a:ext>
            </a:extLst>
          </p:cNvPr>
          <p:cNvSpPr txBox="1"/>
          <p:nvPr/>
        </p:nvSpPr>
        <p:spPr>
          <a:xfrm>
            <a:off x="7918020" y="3379046"/>
            <a:ext cx="671176" cy="325936"/>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0967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D64C-F794-4207-9CC7-4FDC125FD747}"/>
              </a:ext>
            </a:extLst>
          </p:cNvPr>
          <p:cNvSpPr>
            <a:spLocks noGrp="1"/>
          </p:cNvSpPr>
          <p:nvPr>
            <p:ph type="title"/>
          </p:nvPr>
        </p:nvSpPr>
        <p:spPr/>
        <p:txBody>
          <a:bodyPr/>
          <a:lstStyle/>
          <a:p>
            <a:r>
              <a:rPr lang="en-IN" dirty="0"/>
              <a:t>Component Events</a:t>
            </a:r>
          </a:p>
        </p:txBody>
      </p:sp>
      <p:sp>
        <p:nvSpPr>
          <p:cNvPr id="3" name="Content Placeholder 2">
            <a:extLst>
              <a:ext uri="{FF2B5EF4-FFF2-40B4-BE49-F238E27FC236}">
                <a16:creationId xmlns:a16="http://schemas.microsoft.com/office/drawing/2014/main" id="{53953F9F-5AB9-4F83-80D4-DBAC05CA2ECC}"/>
              </a:ext>
            </a:extLst>
          </p:cNvPr>
          <p:cNvSpPr>
            <a:spLocks noGrp="1"/>
          </p:cNvSpPr>
          <p:nvPr>
            <p:ph idx="1"/>
          </p:nvPr>
        </p:nvSpPr>
        <p:spPr/>
        <p:txBody>
          <a:bodyPr/>
          <a:lstStyle/>
          <a:p>
            <a:r>
              <a:rPr lang="en-IN" b="0" i="0" dirty="0">
                <a:solidFill>
                  <a:srgbClr val="0B0B0B"/>
                </a:solidFill>
                <a:effectLst/>
                <a:latin typeface="Salesforce Sans"/>
              </a:rPr>
              <a:t>A component event is fired from an instance of a component. A component event can be handled by the component that fired the event or by a component in the containment hierarchy that receives the event.</a:t>
            </a:r>
          </a:p>
          <a:p>
            <a:r>
              <a:rPr lang="en-IN" dirty="0">
                <a:solidFill>
                  <a:srgbClr val="0B0B0B"/>
                </a:solidFill>
                <a:latin typeface="Salesforce Sans"/>
              </a:rPr>
              <a:t>They are best used when a communication is needed between related components or contained components like Parent child</a:t>
            </a:r>
          </a:p>
          <a:p>
            <a:r>
              <a:rPr lang="en-IN" dirty="0">
                <a:solidFill>
                  <a:srgbClr val="0B0B0B"/>
                </a:solidFill>
                <a:latin typeface="Salesforce Sans"/>
              </a:rPr>
              <a:t>Syntax:</a:t>
            </a:r>
            <a:endParaRPr lang="en-IN" dirty="0"/>
          </a:p>
        </p:txBody>
      </p:sp>
    </p:spTree>
    <p:extLst>
      <p:ext uri="{BB962C8B-B14F-4D97-AF65-F5344CB8AC3E}">
        <p14:creationId xmlns:p14="http://schemas.microsoft.com/office/powerpoint/2010/main" val="19657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97B1-2FC7-420A-AC61-D51F95BB703E}"/>
              </a:ext>
            </a:extLst>
          </p:cNvPr>
          <p:cNvSpPr>
            <a:spLocks noGrp="1"/>
          </p:cNvSpPr>
          <p:nvPr>
            <p:ph type="title"/>
          </p:nvPr>
        </p:nvSpPr>
        <p:spPr/>
        <p:txBody>
          <a:bodyPr/>
          <a:lstStyle/>
          <a:p>
            <a:r>
              <a:rPr lang="en-IN" dirty="0"/>
              <a:t>Phases of Component events</a:t>
            </a:r>
          </a:p>
        </p:txBody>
      </p:sp>
      <p:sp>
        <p:nvSpPr>
          <p:cNvPr id="3" name="Content Placeholder 2">
            <a:extLst>
              <a:ext uri="{FF2B5EF4-FFF2-40B4-BE49-F238E27FC236}">
                <a16:creationId xmlns:a16="http://schemas.microsoft.com/office/drawing/2014/main" id="{743F613F-0A39-41BB-B291-76CCB9987432}"/>
              </a:ext>
            </a:extLst>
          </p:cNvPr>
          <p:cNvSpPr>
            <a:spLocks noGrp="1"/>
          </p:cNvSpPr>
          <p:nvPr>
            <p:ph idx="1"/>
          </p:nvPr>
        </p:nvSpPr>
        <p:spPr/>
        <p:txBody>
          <a:bodyPr/>
          <a:lstStyle/>
          <a:p>
            <a:r>
              <a:rPr lang="en-IN" b="1" dirty="0"/>
              <a:t>Bubble phase:</a:t>
            </a:r>
          </a:p>
          <a:p>
            <a:pPr marL="0" indent="0">
              <a:buNone/>
            </a:pPr>
            <a:r>
              <a:rPr lang="en-IN" dirty="0"/>
              <a:t>		Event propagates from source to application root in bottom to top fashion.</a:t>
            </a:r>
          </a:p>
          <a:p>
            <a:pPr marL="0" indent="0">
              <a:buNone/>
            </a:pPr>
            <a:endParaRPr lang="en-IN" dirty="0"/>
          </a:p>
          <a:p>
            <a:r>
              <a:rPr lang="en-IN" b="1" dirty="0"/>
              <a:t>Capture phase:</a:t>
            </a:r>
          </a:p>
          <a:p>
            <a:pPr marL="0" indent="0">
              <a:buNone/>
            </a:pPr>
            <a:r>
              <a:rPr lang="en-IN" dirty="0"/>
              <a:t>		Event propagates from Application root to Source in top to bottom fashion.</a:t>
            </a:r>
          </a:p>
          <a:p>
            <a:pPr marL="0" indent="0">
              <a:buNone/>
            </a:pPr>
            <a:endParaRPr lang="en-IN" dirty="0"/>
          </a:p>
          <a:p>
            <a:r>
              <a:rPr lang="en-IN" dirty="0"/>
              <a:t>Default phase for component events is Bubble phase</a:t>
            </a:r>
          </a:p>
        </p:txBody>
      </p:sp>
    </p:spTree>
    <p:extLst>
      <p:ext uri="{BB962C8B-B14F-4D97-AF65-F5344CB8AC3E}">
        <p14:creationId xmlns:p14="http://schemas.microsoft.com/office/powerpoint/2010/main" val="11717755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580</TotalTime>
  <Words>802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Roboto</vt:lpstr>
      <vt:lpstr>Salesforce Sans</vt:lpstr>
      <vt:lpstr>Trebuchet MS</vt:lpstr>
      <vt:lpstr>var(--dx-g-font-display)</vt:lpstr>
      <vt:lpstr>Wingdings 3</vt:lpstr>
      <vt:lpstr>Facet</vt:lpstr>
      <vt:lpstr>Salesforce Enablement Program : Lightning (Aura &amp; Web Components)</vt:lpstr>
      <vt:lpstr>Topics</vt:lpstr>
      <vt:lpstr>Component IDs</vt:lpstr>
      <vt:lpstr>Rendering lifecycle</vt:lpstr>
      <vt:lpstr>Styling in Aura components</vt:lpstr>
      <vt:lpstr>What are events?</vt:lpstr>
      <vt:lpstr>Types of Events</vt:lpstr>
      <vt:lpstr>Component Events</vt:lpstr>
      <vt:lpstr>Phases of Component events</vt:lpstr>
      <vt:lpstr>PowerPoint Presentation</vt:lpstr>
      <vt:lpstr>Time for hands on..!</vt:lpstr>
      <vt:lpstr>Application events:</vt:lpstr>
      <vt:lpstr>Phases of Application events</vt:lpstr>
      <vt:lpstr>Application Event Propagation</vt:lpstr>
      <vt:lpstr>Points to remember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Events</dc:title>
  <dc:creator>Kunapareddy, Tarakarama</dc:creator>
  <cp:lastModifiedBy>Kunapareddy, Tarakarama</cp:lastModifiedBy>
  <cp:revision>33</cp:revision>
  <dcterms:created xsi:type="dcterms:W3CDTF">2022-03-14T05:31:51Z</dcterms:created>
  <dcterms:modified xsi:type="dcterms:W3CDTF">2022-08-23T06:37:24Z</dcterms:modified>
</cp:coreProperties>
</file>