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83" autoAdjust="0"/>
    <p:restoredTop sz="94660"/>
  </p:normalViewPr>
  <p:slideViewPr>
    <p:cSldViewPr snapToGrid="0">
      <p:cViewPr varScale="1">
        <p:scale>
          <a:sx n="82" d="100"/>
          <a:sy n="82"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486BBE-AE84-48CA-BC3A-57DAF6BD005C}"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17011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423216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2596192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3525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49655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486BBE-AE84-48CA-BC3A-57DAF6BD005C}"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209769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9486BBE-AE84-48CA-BC3A-57DAF6BD005C}"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2932130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86BBE-AE84-48CA-BC3A-57DAF6BD005C}"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1103086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86BBE-AE84-48CA-BC3A-57DAF6BD005C}"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1137917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86BBE-AE84-48CA-BC3A-57DAF6BD005C}"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421493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486BBE-AE84-48CA-BC3A-57DAF6BD005C}" type="datetimeFigureOut">
              <a:rPr lang="en-IN" smtClean="0"/>
              <a:t>10-11-2023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3559434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1410563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486BBE-AE84-48CA-BC3A-57DAF6BD005C}" type="datetimeFigureOut">
              <a:rPr lang="en-IN" smtClean="0"/>
              <a:t>10-11-2023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398024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486BBE-AE84-48CA-BC3A-57DAF6BD005C}" type="datetimeFigureOut">
              <a:rPr lang="en-IN" smtClean="0"/>
              <a:t>10-11-2023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29589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9486BBE-AE84-48CA-BC3A-57DAF6BD005C}" type="datetimeFigureOut">
              <a:rPr lang="en-IN" smtClean="0"/>
              <a:t>10-11-2023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402209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77024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486BBE-AE84-48CA-BC3A-57DAF6BD005C}" type="datetimeFigureOut">
              <a:rPr lang="en-IN" smtClean="0"/>
              <a:t>10-11-2023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CB190-2EFC-4A62-A922-9FC84AF5F4B6}" type="slidenum">
              <a:rPr lang="en-IN" smtClean="0"/>
              <a:t>‹#›</a:t>
            </a:fld>
            <a:endParaRPr lang="en-IN"/>
          </a:p>
        </p:txBody>
      </p:sp>
    </p:spTree>
    <p:extLst>
      <p:ext uri="{BB962C8B-B14F-4D97-AF65-F5344CB8AC3E}">
        <p14:creationId xmlns:p14="http://schemas.microsoft.com/office/powerpoint/2010/main" val="37382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9486BBE-AE84-48CA-BC3A-57DAF6BD005C}" type="datetimeFigureOut">
              <a:rPr lang="en-IN" smtClean="0"/>
              <a:t>10-11-2023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05CB190-2EFC-4A62-A922-9FC84AF5F4B6}" type="slidenum">
              <a:rPr lang="en-IN" smtClean="0"/>
              <a:t>‹#›</a:t>
            </a:fld>
            <a:endParaRPr lang="en-IN"/>
          </a:p>
        </p:txBody>
      </p:sp>
    </p:spTree>
    <p:extLst>
      <p:ext uri="{BB962C8B-B14F-4D97-AF65-F5344CB8AC3E}">
        <p14:creationId xmlns:p14="http://schemas.microsoft.com/office/powerpoint/2010/main" val="2247449369"/>
      </p:ext>
    </p:extLst>
  </p:cSld>
  <p:clrMap bg1="dk1" tx1="lt1" bg2="dk2" tx2="lt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 id="214748392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3874D-6009-B97D-ADE4-FC5520CF9393}"/>
              </a:ext>
            </a:extLst>
          </p:cNvPr>
          <p:cNvSpPr>
            <a:spLocks noGrp="1"/>
          </p:cNvSpPr>
          <p:nvPr>
            <p:ph type="ctrTitle"/>
          </p:nvPr>
        </p:nvSpPr>
        <p:spPr>
          <a:xfrm>
            <a:off x="1810106" y="690465"/>
            <a:ext cx="8689976" cy="2537927"/>
          </a:xfrm>
        </p:spPr>
        <p:txBody>
          <a:bodyPr>
            <a:normAutofit fontScale="90000"/>
          </a:bodyPr>
          <a:lstStyle/>
          <a:p>
            <a:r>
              <a:rPr lang="en-IN" dirty="0">
                <a:latin typeface="Algerian" panose="04020705040A02060702" pitchFamily="82" charset="0"/>
              </a:rPr>
              <a:t>INTRODUCTION</a:t>
            </a:r>
            <a:br>
              <a:rPr lang="en-IN" dirty="0"/>
            </a:br>
            <a:br>
              <a:rPr lang="en-IN" dirty="0"/>
            </a:br>
            <a:br>
              <a:rPr lang="en-IN" dirty="0"/>
            </a:br>
            <a:endParaRPr lang="en-IN" dirty="0"/>
          </a:p>
        </p:txBody>
      </p:sp>
      <p:sp>
        <p:nvSpPr>
          <p:cNvPr id="3" name="Subtitle 2">
            <a:extLst>
              <a:ext uri="{FF2B5EF4-FFF2-40B4-BE49-F238E27FC236}">
                <a16:creationId xmlns:a16="http://schemas.microsoft.com/office/drawing/2014/main" id="{AF2DB64C-FC20-6898-1EE7-C629CBC29B07}"/>
              </a:ext>
            </a:extLst>
          </p:cNvPr>
          <p:cNvSpPr>
            <a:spLocks noGrp="1"/>
          </p:cNvSpPr>
          <p:nvPr>
            <p:ph type="subTitle" idx="1"/>
          </p:nvPr>
        </p:nvSpPr>
        <p:spPr>
          <a:xfrm>
            <a:off x="1623527" y="2211356"/>
            <a:ext cx="8410024" cy="4140460"/>
          </a:xfrm>
        </p:spPr>
        <p:txBody>
          <a:bodyPr>
            <a:normAutofit/>
          </a:bodyPr>
          <a:lstStyle/>
          <a:p>
            <a:r>
              <a:rPr lang="en-IN" cap="none" dirty="0">
                <a:latin typeface="Bahnschrift" panose="020B0502040204020203" pitchFamily="34" charset="0"/>
              </a:rPr>
              <a:t>Stress is a natural response to the demands and </a:t>
            </a:r>
            <a:r>
              <a:rPr lang="en-IN" b="1" cap="none" dirty="0">
                <a:latin typeface="Bahnschrift" panose="020B0502040204020203" pitchFamily="34" charset="0"/>
              </a:rPr>
              <a:t>pressure</a:t>
            </a:r>
            <a:r>
              <a:rPr lang="en-IN" cap="none" dirty="0">
                <a:latin typeface="Bahnschrift" panose="020B0502040204020203" pitchFamily="34" charset="0"/>
              </a:rPr>
              <a:t> of life. It can be caused by various factors such as work ,relationships , financial issues or health concerns. when we experience stress, our bodies release hormones.</a:t>
            </a:r>
          </a:p>
          <a:p>
            <a:r>
              <a:rPr lang="en-IN" cap="none" dirty="0">
                <a:latin typeface="Bahnschrift" panose="020B0502040204020203" pitchFamily="34" charset="0"/>
              </a:rPr>
              <a:t>That trigger a fight response, preparing us to deal with perceived threats when we experience stress, our bodies release hormones like epinephrine, cortisol ,and norepinephrine.</a:t>
            </a:r>
          </a:p>
        </p:txBody>
      </p:sp>
    </p:spTree>
    <p:extLst>
      <p:ext uri="{BB962C8B-B14F-4D97-AF65-F5344CB8AC3E}">
        <p14:creationId xmlns:p14="http://schemas.microsoft.com/office/powerpoint/2010/main" val="93065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grpId="1" nodeType="clickEffect">
                                  <p:stCondLst>
                                    <p:cond delay="0"/>
                                  </p:stCondLst>
                                  <p:childTnLst>
                                    <p:animClr clrSpc="rgb" dir="cw">
                                      <p:cBhvr override="childStyle">
                                        <p:cTn id="23" dur="250" autoRev="1" fill="remove"/>
                                        <p:tgtEl>
                                          <p:spTgt spid="2"/>
                                        </p:tgtEl>
                                        <p:attrNameLst>
                                          <p:attrName>style.color</p:attrName>
                                        </p:attrNameLst>
                                      </p:cBhvr>
                                      <p:to>
                                        <a:schemeClr val="bg1"/>
                                      </p:to>
                                    </p:animClr>
                                    <p:animClr clrSpc="rgb" dir="cw">
                                      <p:cBhvr>
                                        <p:cTn id="24" dur="250" autoRev="1" fill="remove"/>
                                        <p:tgtEl>
                                          <p:spTgt spid="2"/>
                                        </p:tgtEl>
                                        <p:attrNameLst>
                                          <p:attrName>fillcolor</p:attrName>
                                        </p:attrNameLst>
                                      </p:cBhvr>
                                      <p:to>
                                        <a:schemeClr val="bg1"/>
                                      </p:to>
                                    </p:animClr>
                                    <p:set>
                                      <p:cBhvr>
                                        <p:cTn id="25" dur="250" autoRev="1" fill="remove"/>
                                        <p:tgtEl>
                                          <p:spTgt spid="2"/>
                                        </p:tgtEl>
                                        <p:attrNameLst>
                                          <p:attrName>fill.type</p:attrName>
                                        </p:attrNameLst>
                                      </p:cBhvr>
                                      <p:to>
                                        <p:strVal val="solid"/>
                                      </p:to>
                                    </p:set>
                                    <p:set>
                                      <p:cBhvr>
                                        <p:cTn id="26"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983F-4A58-D370-322B-546333663729}"/>
              </a:ext>
            </a:extLst>
          </p:cNvPr>
          <p:cNvSpPr>
            <a:spLocks noGrp="1"/>
          </p:cNvSpPr>
          <p:nvPr>
            <p:ph type="title"/>
          </p:nvPr>
        </p:nvSpPr>
        <p:spPr/>
        <p:txBody>
          <a:bodyPr/>
          <a:lstStyle/>
          <a:p>
            <a:r>
              <a:rPr lang="en-IN"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7AF96734-123A-F355-ACB7-D63506480E75}"/>
              </a:ext>
            </a:extLst>
          </p:cNvPr>
          <p:cNvSpPr>
            <a:spLocks noGrp="1"/>
          </p:cNvSpPr>
          <p:nvPr>
            <p:ph sz="quarter" idx="13"/>
          </p:nvPr>
        </p:nvSpPr>
        <p:spPr>
          <a:xfrm>
            <a:off x="1063064" y="2214693"/>
            <a:ext cx="10363826" cy="3623159"/>
          </a:xfrm>
        </p:spPr>
        <p:txBody>
          <a:bodyPr>
            <a:normAutofit/>
          </a:bodyPr>
          <a:lstStyle/>
          <a:p>
            <a:pPr marL="0" indent="0">
              <a:buNone/>
            </a:pPr>
            <a:r>
              <a:rPr lang="en-IN" sz="3200" cap="none" dirty="0">
                <a:latin typeface="Aptos Narrow" panose="020B0004020202020204" pitchFamily="34" charset="0"/>
              </a:rPr>
              <a:t>Design an IOT-based wearable device that can accurately detect changes in stress levels in real-time</a:t>
            </a:r>
          </a:p>
        </p:txBody>
      </p:sp>
    </p:spTree>
    <p:extLst>
      <p:ext uri="{BB962C8B-B14F-4D97-AF65-F5344CB8AC3E}">
        <p14:creationId xmlns:p14="http://schemas.microsoft.com/office/powerpoint/2010/main" val="294932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3E28-AE2A-C129-C7F4-DAA1452BCBD0}"/>
              </a:ext>
            </a:extLst>
          </p:cNvPr>
          <p:cNvSpPr>
            <a:spLocks noGrp="1"/>
          </p:cNvSpPr>
          <p:nvPr>
            <p:ph type="title"/>
          </p:nvPr>
        </p:nvSpPr>
        <p:spPr>
          <a:xfrm>
            <a:off x="913775" y="251927"/>
            <a:ext cx="10553547" cy="2528595"/>
          </a:xfrm>
        </p:spPr>
        <p:txBody>
          <a:bodyPr>
            <a:normAutofit fontScale="90000"/>
          </a:bodyPr>
          <a:lstStyle/>
          <a:p>
            <a:br>
              <a:rPr lang="en-US" sz="1800" cap="none" dirty="0"/>
            </a:br>
            <a:r>
              <a:rPr lang="en-US" cap="none" dirty="0">
                <a:latin typeface="Algerian" panose="04020705040A02060702" pitchFamily="82" charset="0"/>
              </a:rPr>
              <a:t>EXISTING SOLUTION</a:t>
            </a:r>
            <a:br>
              <a:rPr lang="en-US" sz="1800" cap="none" dirty="0"/>
            </a:br>
            <a:br>
              <a:rPr lang="en-US" sz="1800" cap="none" dirty="0"/>
            </a:br>
            <a:r>
              <a:rPr lang="en-US" sz="2400" cap="none" dirty="0"/>
              <a:t>There are several existing solutions for stress management that you might find helpful. Some popular ones include mindfulness and meditation apps like Headspace or Calm, wearable devices like Fitbit or Apple Watch that track stress levels, and online stress management programs like Stress Scan or Stress Check. These tools offer various techniques and resources to help individuals identify and cope with stress. Remember to find the solution that works best for you and fits into your lifestyle.</a:t>
            </a:r>
            <a:endParaRPr lang="en-IN" sz="2400" cap="none" dirty="0"/>
          </a:p>
        </p:txBody>
      </p:sp>
      <p:sp>
        <p:nvSpPr>
          <p:cNvPr id="3" name="Content Placeholder 2">
            <a:extLst>
              <a:ext uri="{FF2B5EF4-FFF2-40B4-BE49-F238E27FC236}">
                <a16:creationId xmlns:a16="http://schemas.microsoft.com/office/drawing/2014/main" id="{CAD703D3-C5A1-79C9-EB5A-1F5CB2939E6A}"/>
              </a:ext>
            </a:extLst>
          </p:cNvPr>
          <p:cNvSpPr>
            <a:spLocks noGrp="1"/>
          </p:cNvSpPr>
          <p:nvPr>
            <p:ph sz="quarter" idx="13"/>
          </p:nvPr>
        </p:nvSpPr>
        <p:spPr>
          <a:xfrm>
            <a:off x="1129004" y="2892489"/>
            <a:ext cx="10148596" cy="3965511"/>
          </a:xfrm>
        </p:spPr>
        <p:txBody>
          <a:bodyPr>
            <a:normAutofit/>
          </a:bodyPr>
          <a:lstStyle/>
          <a:p>
            <a:pPr marL="0" indent="0">
              <a:buNone/>
            </a:pPr>
            <a:r>
              <a:rPr lang="en-IN" sz="3200" cap="none" dirty="0">
                <a:latin typeface="Algerian" panose="04020705040A02060702" pitchFamily="82" charset="0"/>
              </a:rPr>
              <a:t>                             proposed solution</a:t>
            </a:r>
          </a:p>
          <a:p>
            <a:pPr marL="0" indent="0">
              <a:buNone/>
            </a:pPr>
            <a:r>
              <a:rPr lang="en-IN" sz="3200" cap="none" dirty="0">
                <a:latin typeface="Algerian" panose="04020705040A02060702" pitchFamily="82" charset="0"/>
              </a:rPr>
              <a:t> </a:t>
            </a:r>
            <a:r>
              <a:rPr lang="en-US" sz="1900" cap="none" dirty="0">
                <a:latin typeface="Arial" panose="020B0604020202020204" pitchFamily="34" charset="0"/>
                <a:cs typeface="Arial" panose="020B0604020202020204" pitchFamily="34" charset="0"/>
              </a:rPr>
              <a:t> </a:t>
            </a:r>
            <a:r>
              <a:rPr lang="en-US" sz="1800" cap="none" dirty="0">
                <a:latin typeface="Arial" panose="020B0604020202020204" pitchFamily="34" charset="0"/>
                <a:cs typeface="Arial" panose="020B0604020202020204" pitchFamily="34" charset="0"/>
              </a:rPr>
              <a:t>To develop an IoT-based wearable device that incorporates sensors like the ESP8266, heart rate beat sensor, temperature sensor, and GSR sensor. By collecting data from these sensors and utilizing machine learning algorithms, the device can analyze physiological and environmental factors to determine stress levels. This information can then be displayed on an LCD screen for visual output. It's an exciting approach to stress detection that combines technology and data analysis. </a:t>
            </a:r>
            <a:r>
              <a:rPr lang="en-IN" sz="1800" cap="none"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7686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C2003-D63F-62FB-25B7-CFD1E50E442F}"/>
              </a:ext>
            </a:extLst>
          </p:cNvPr>
          <p:cNvSpPr>
            <a:spLocks noGrp="1"/>
          </p:cNvSpPr>
          <p:nvPr>
            <p:ph type="title"/>
          </p:nvPr>
        </p:nvSpPr>
        <p:spPr>
          <a:xfrm>
            <a:off x="913775" y="618518"/>
            <a:ext cx="10364451" cy="1135638"/>
          </a:xfrm>
        </p:spPr>
        <p:txBody>
          <a:bodyPr/>
          <a:lstStyle/>
          <a:p>
            <a:r>
              <a:rPr lang="en-IN" dirty="0"/>
              <a:t>COMPONENTS</a:t>
            </a:r>
          </a:p>
        </p:txBody>
      </p:sp>
      <p:sp>
        <p:nvSpPr>
          <p:cNvPr id="3" name="Content Placeholder 2">
            <a:extLst>
              <a:ext uri="{FF2B5EF4-FFF2-40B4-BE49-F238E27FC236}">
                <a16:creationId xmlns:a16="http://schemas.microsoft.com/office/drawing/2014/main" id="{606D2C8D-B070-CD38-9CBC-FB2FCE825F9B}"/>
              </a:ext>
            </a:extLst>
          </p:cNvPr>
          <p:cNvSpPr>
            <a:spLocks noGrp="1"/>
          </p:cNvSpPr>
          <p:nvPr>
            <p:ph sz="quarter" idx="13"/>
          </p:nvPr>
        </p:nvSpPr>
        <p:spPr>
          <a:xfrm>
            <a:off x="913774" y="1511560"/>
            <a:ext cx="10363826" cy="4553338"/>
          </a:xfrm>
        </p:spPr>
        <p:txBody>
          <a:bodyPr>
            <a:normAutofit fontScale="25000" lnSpcReduction="20000"/>
          </a:bodyPr>
          <a:lstStyle/>
          <a:p>
            <a:r>
              <a:rPr lang="en-IN" sz="4200" cap="none" dirty="0"/>
              <a:t> </a:t>
            </a:r>
            <a:r>
              <a:rPr lang="en-IN" sz="8000" cap="none" dirty="0"/>
              <a:t>1.ESP8266 NODEMCU :</a:t>
            </a:r>
            <a:r>
              <a:rPr lang="en-US" sz="8000" cap="none" dirty="0"/>
              <a:t>The ESP8266 </a:t>
            </a:r>
            <a:r>
              <a:rPr lang="en-US" sz="8000" cap="none" dirty="0" err="1"/>
              <a:t>NodeMCU</a:t>
            </a:r>
            <a:r>
              <a:rPr lang="en-US" sz="8000" cap="none" dirty="0"/>
              <a:t> is a versatile and affordable Wi-Fi module used for IoT projects and can be programmed using the Arduino IDE.</a:t>
            </a:r>
            <a:endParaRPr lang="en-IN" sz="8000" cap="none" dirty="0"/>
          </a:p>
          <a:p>
            <a:r>
              <a:rPr lang="en-IN" sz="8000" cap="none" dirty="0"/>
              <a:t>2.LCD DISPLAY:</a:t>
            </a:r>
            <a:r>
              <a:rPr lang="en-US" sz="8000" cap="none" dirty="0"/>
              <a:t>An LCD display can be used to provide visual output and display information in various IoT projects.</a:t>
            </a:r>
          </a:p>
          <a:p>
            <a:r>
              <a:rPr lang="en-US" sz="8000" cap="none" dirty="0"/>
              <a:t> 3.GSRSENSOR: A GSR sensor, also known as a galvanic skin response sensor, can be used to measure changes in skin conductance and is commonly used in stress monitoring and biofeedback applications.</a:t>
            </a:r>
          </a:p>
          <a:p>
            <a:r>
              <a:rPr lang="en-US" sz="8000" cap="none" dirty="0"/>
              <a:t>4.TEMPERATURE SENSOR:A temperature sensor is used to measure and monitor changes in temperature in various applications, such as weather monitoring or HVAC systems.</a:t>
            </a:r>
          </a:p>
          <a:p>
            <a:r>
              <a:rPr lang="en-IN" sz="8000" dirty="0"/>
              <a:t>5.Heart rate pulse sensor:</a:t>
            </a:r>
            <a:r>
              <a:rPr lang="en-US" sz="8000" cap="none" dirty="0"/>
              <a:t>a heart rate pulse sensor is used to measure and monitor heart rate in real-time for fitness tracking and health monitoring purposes.</a:t>
            </a:r>
          </a:p>
          <a:p>
            <a:r>
              <a:rPr lang="en-IN" sz="8000" cap="none" dirty="0"/>
              <a:t>6.LI-ION RECHARGEABLE BATTERY:</a:t>
            </a:r>
            <a:r>
              <a:rPr lang="en-US" sz="8000" cap="none" dirty="0"/>
              <a:t>Li-ion rechargeable batteries are commonly used in portable electronic devices like smartphones and laptops for long-lasting power and convenience.</a:t>
            </a:r>
            <a:br>
              <a:rPr lang="en-US" sz="8000" cap="none" dirty="0"/>
            </a:br>
            <a:br>
              <a:rPr lang="en-IN" sz="8000" dirty="0"/>
            </a:br>
            <a:br>
              <a:rPr lang="en-US" sz="2000" cap="none" dirty="0"/>
            </a:br>
            <a:br>
              <a:rPr lang="en-IN" sz="2000" dirty="0"/>
            </a:br>
            <a:br>
              <a:rPr lang="en-US" sz="2000" cap="none" dirty="0"/>
            </a:br>
            <a:br>
              <a:rPr lang="en-IN" sz="2000" dirty="0"/>
            </a:br>
            <a:br>
              <a:rPr lang="en-US" sz="2000" cap="none" dirty="0"/>
            </a:br>
            <a:br>
              <a:rPr lang="en-IN" sz="2000" dirty="0"/>
            </a:br>
            <a:endParaRPr lang="en-US" cap="none" dirty="0"/>
          </a:p>
          <a:p>
            <a:pPr marL="0" indent="0">
              <a:buNone/>
            </a:pPr>
            <a:endParaRPr lang="en-IN" cap="none" dirty="0"/>
          </a:p>
        </p:txBody>
      </p:sp>
    </p:spTree>
    <p:extLst>
      <p:ext uri="{BB962C8B-B14F-4D97-AF65-F5344CB8AC3E}">
        <p14:creationId xmlns:p14="http://schemas.microsoft.com/office/powerpoint/2010/main" val="192369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9E7D-A625-63A0-8029-A762EF6C3937}"/>
              </a:ext>
            </a:extLst>
          </p:cNvPr>
          <p:cNvSpPr>
            <a:spLocks noGrp="1"/>
          </p:cNvSpPr>
          <p:nvPr>
            <p:ph type="title"/>
          </p:nvPr>
        </p:nvSpPr>
        <p:spPr>
          <a:xfrm>
            <a:off x="1081726" y="-1688841"/>
            <a:ext cx="10364451" cy="9218645"/>
          </a:xfrm>
        </p:spPr>
        <p:txBody>
          <a:bodyPr>
            <a:normAutofit/>
          </a:bodyPr>
          <a:lstStyle/>
          <a:p>
            <a:r>
              <a:rPr lang="en-IN" sz="3200" dirty="0">
                <a:latin typeface="Algerian" panose="04020705040A02060702" pitchFamily="82" charset="0"/>
              </a:rPr>
              <a:t>ARCHITECTURE</a:t>
            </a: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br>
              <a:rPr lang="en-IN" sz="3200" dirty="0">
                <a:latin typeface="Algerian" panose="04020705040A02060702" pitchFamily="82" charset="0"/>
              </a:rPr>
            </a:br>
            <a:endParaRPr lang="en-IN" sz="3200" dirty="0">
              <a:latin typeface="Algerian" panose="04020705040A02060702" pitchFamily="82" charset="0"/>
            </a:endParaRPr>
          </a:p>
        </p:txBody>
      </p:sp>
      <p:pic>
        <p:nvPicPr>
          <p:cNvPr id="4" name="Picture 3">
            <a:extLst>
              <a:ext uri="{FF2B5EF4-FFF2-40B4-BE49-F238E27FC236}">
                <a16:creationId xmlns:a16="http://schemas.microsoft.com/office/drawing/2014/main" id="{CAA36FBF-5A97-2F14-351B-FD7FCB6E3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784" y="1376265"/>
            <a:ext cx="7595118" cy="4646645"/>
          </a:xfrm>
          <a:prstGeom prst="rect">
            <a:avLst/>
          </a:prstGeom>
        </p:spPr>
      </p:pic>
      <p:pic>
        <p:nvPicPr>
          <p:cNvPr id="5" name="Picture 4">
            <a:extLst>
              <a:ext uri="{FF2B5EF4-FFF2-40B4-BE49-F238E27FC236}">
                <a16:creationId xmlns:a16="http://schemas.microsoft.com/office/drawing/2014/main" id="{6A352272-41D2-D234-A9A9-3F2C44BB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8956" y="1754155"/>
            <a:ext cx="3622260" cy="3329783"/>
          </a:xfrm>
          <a:prstGeom prst="rect">
            <a:avLst/>
          </a:prstGeom>
        </p:spPr>
      </p:pic>
    </p:spTree>
    <p:extLst>
      <p:ext uri="{BB962C8B-B14F-4D97-AF65-F5344CB8AC3E}">
        <p14:creationId xmlns:p14="http://schemas.microsoft.com/office/powerpoint/2010/main" val="149621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5259E-898C-3CD7-70DE-DE0049093A82}"/>
              </a:ext>
            </a:extLst>
          </p:cNvPr>
          <p:cNvSpPr>
            <a:spLocks noGrp="1"/>
          </p:cNvSpPr>
          <p:nvPr>
            <p:ph type="title"/>
          </p:nvPr>
        </p:nvSpPr>
        <p:spPr>
          <a:xfrm>
            <a:off x="913775" y="618518"/>
            <a:ext cx="10364451" cy="1387564"/>
          </a:xfrm>
        </p:spPr>
        <p:txBody>
          <a:bodyPr/>
          <a:lstStyle/>
          <a:p>
            <a:r>
              <a:rPr lang="en-IN" dirty="0">
                <a:latin typeface="Algerian" panose="04020705040A02060702" pitchFamily="82" charset="0"/>
              </a:rPr>
              <a:t>CUSTOMER SEGMENT</a:t>
            </a:r>
          </a:p>
        </p:txBody>
      </p:sp>
      <p:sp>
        <p:nvSpPr>
          <p:cNvPr id="3" name="Content Placeholder 2">
            <a:extLst>
              <a:ext uri="{FF2B5EF4-FFF2-40B4-BE49-F238E27FC236}">
                <a16:creationId xmlns:a16="http://schemas.microsoft.com/office/drawing/2014/main" id="{9EFD9BD6-93FD-BA03-4769-7426AA27A4E1}"/>
              </a:ext>
            </a:extLst>
          </p:cNvPr>
          <p:cNvSpPr>
            <a:spLocks noGrp="1"/>
          </p:cNvSpPr>
          <p:nvPr>
            <p:ph sz="quarter" idx="13"/>
          </p:nvPr>
        </p:nvSpPr>
        <p:spPr/>
        <p:txBody>
          <a:bodyPr>
            <a:normAutofit/>
          </a:bodyPr>
          <a:lstStyle/>
          <a:p>
            <a:pPr marL="0" indent="0">
              <a:buNone/>
            </a:pPr>
            <a:r>
              <a:rPr lang="en-US" sz="2400" cap="none" dirty="0"/>
              <a:t>1.A stress monitoring system can be used by customers to track and analyze their stress levels, allowing them to better understand their triggers and manage their stress more effectively. This can lead to improved mental and physical well-being, increased productivity, and better overall quality of life.</a:t>
            </a:r>
          </a:p>
          <a:p>
            <a:pPr marL="0" indent="0">
              <a:buNone/>
            </a:pPr>
            <a:r>
              <a:rPr lang="en-US" sz="2400" cap="none" dirty="0"/>
              <a:t>2.The stress level readings is available in smartphones with the help of sensors.</a:t>
            </a:r>
          </a:p>
          <a:p>
            <a:pPr marL="0" indent="0">
              <a:buNone/>
            </a:pPr>
            <a:r>
              <a:rPr lang="en-US" sz="2400" cap="none" dirty="0"/>
              <a:t>3.It is useful for who faced stress like software </a:t>
            </a:r>
            <a:r>
              <a:rPr lang="en-US" sz="2400" cap="none" dirty="0" err="1"/>
              <a:t>employees,students</a:t>
            </a:r>
            <a:r>
              <a:rPr lang="en-US" sz="2400" cap="none" dirty="0"/>
              <a:t> ,farmers ..</a:t>
            </a:r>
            <a:r>
              <a:rPr lang="en-US" sz="2400" cap="none" dirty="0" err="1"/>
              <a:t>etcand</a:t>
            </a:r>
            <a:r>
              <a:rPr lang="en-US" sz="2400" cap="none" dirty="0"/>
              <a:t> they detect stress very easy manner using this </a:t>
            </a:r>
            <a:r>
              <a:rPr lang="en-US" sz="2400" cap="none" dirty="0" err="1"/>
              <a:t>iot</a:t>
            </a:r>
            <a:r>
              <a:rPr lang="en-US" sz="2400" cap="none" dirty="0"/>
              <a:t> sensors</a:t>
            </a:r>
          </a:p>
          <a:p>
            <a:pPr marL="0" indent="0">
              <a:buNone/>
            </a:pPr>
            <a:endParaRPr lang="en-IN" sz="2400" cap="none" dirty="0"/>
          </a:p>
        </p:txBody>
      </p:sp>
    </p:spTree>
    <p:extLst>
      <p:ext uri="{BB962C8B-B14F-4D97-AF65-F5344CB8AC3E}">
        <p14:creationId xmlns:p14="http://schemas.microsoft.com/office/powerpoint/2010/main" val="219095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E0CE6-D8E9-F721-06F9-9ADFC507501A}"/>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40EEC32E-2C4E-7B02-D99E-170F2DA95611}"/>
              </a:ext>
            </a:extLst>
          </p:cNvPr>
          <p:cNvSpPr>
            <a:spLocks noGrp="1"/>
          </p:cNvSpPr>
          <p:nvPr>
            <p:ph sz="quarter" idx="13"/>
          </p:nvPr>
        </p:nvSpPr>
        <p:spPr/>
        <p:txBody>
          <a:bodyPr>
            <a:normAutofit/>
          </a:bodyPr>
          <a:lstStyle/>
          <a:p>
            <a:pPr marL="0" indent="0">
              <a:buNone/>
            </a:pPr>
            <a:r>
              <a:rPr lang="en-IN" sz="2400" cap="none" dirty="0">
                <a:latin typeface="Aptos Display" panose="020B0004020202020204" pitchFamily="34" charset="0"/>
              </a:rPr>
              <a:t>These wearable device provide real-time feedback and insights on stress levels, empowering individuals to take control of their health.</a:t>
            </a:r>
          </a:p>
        </p:txBody>
      </p:sp>
    </p:spTree>
    <p:extLst>
      <p:ext uri="{BB962C8B-B14F-4D97-AF65-F5344CB8AC3E}">
        <p14:creationId xmlns:p14="http://schemas.microsoft.com/office/powerpoint/2010/main" val="41297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4186-EB62-1C20-3D6E-DED3F5A458C3}"/>
              </a:ext>
            </a:extLst>
          </p:cNvPr>
          <p:cNvSpPr>
            <a:spLocks noGrp="1"/>
          </p:cNvSpPr>
          <p:nvPr>
            <p:ph type="title"/>
          </p:nvPr>
        </p:nvSpPr>
        <p:spPr>
          <a:xfrm>
            <a:off x="913775" y="618517"/>
            <a:ext cx="10364451" cy="4569303"/>
          </a:xfrm>
        </p:spPr>
        <p:txBody>
          <a:bodyPr>
            <a:normAutofit/>
          </a:bodyPr>
          <a:lstStyle/>
          <a:p>
            <a:r>
              <a:rPr lang="en-IN" sz="7200" dirty="0">
                <a:latin typeface="Algerian" panose="04020705040A02060702" pitchFamily="82" charset="0"/>
              </a:rPr>
              <a:t>Thank you</a:t>
            </a:r>
          </a:p>
        </p:txBody>
      </p:sp>
    </p:spTree>
    <p:extLst>
      <p:ext uri="{BB962C8B-B14F-4D97-AF65-F5344CB8AC3E}">
        <p14:creationId xmlns:p14="http://schemas.microsoft.com/office/powerpoint/2010/main" val="125352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Droplet</Template>
  <TotalTime>243</TotalTime>
  <Words>580</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Aptos Display</vt:lpstr>
      <vt:lpstr>Aptos Narrow</vt:lpstr>
      <vt:lpstr>Arial</vt:lpstr>
      <vt:lpstr>Bahnschrift</vt:lpstr>
      <vt:lpstr>Tw Cen MT</vt:lpstr>
      <vt:lpstr>Droplet</vt:lpstr>
      <vt:lpstr>INTRODUCTION   </vt:lpstr>
      <vt:lpstr>Problem statement</vt:lpstr>
      <vt:lpstr> EXISTING SOLUTION  There are several existing solutions for stress management that you might find helpful. Some popular ones include mindfulness and meditation apps like Headspace or Calm, wearable devices like Fitbit or Apple Watch that track stress levels, and online stress management programs like Stress Scan or Stress Check. These tools offer various techniques and resources to help individuals identify and cope with stress. Remember to find the solution that works best for you and fits into your lifestyle.</vt:lpstr>
      <vt:lpstr>COMPONENTS</vt:lpstr>
      <vt:lpstr>ARCHITECTURE         </vt:lpstr>
      <vt:lpstr>CUSTOMER SEGMENT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Geethanjali Ketharajupalli</dc:creator>
  <cp:lastModifiedBy>Geethanjali Ketharajupalli</cp:lastModifiedBy>
  <cp:revision>16</cp:revision>
  <dcterms:created xsi:type="dcterms:W3CDTF">2023-11-09T13:34:52Z</dcterms:created>
  <dcterms:modified xsi:type="dcterms:W3CDTF">2023-11-10T06:01:58Z</dcterms:modified>
</cp:coreProperties>
</file>