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404D324-44F2-4396-9302-4EB226A3EAC1}" type="datetimeFigureOut">
              <a:rPr lang="en-IN" smtClean="0"/>
              <a:t>15-02-2023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5BB10A6-BAD9-447D-972E-FBA294434E6F}" type="slidenum">
              <a:rPr lang="en-IN" smtClean="0"/>
              <a:t>‹#›</a:t>
            </a:fld>
            <a:endParaRPr lang="en-IN"/>
          </a:p>
        </p:txBody>
      </p:sp>
    </p:spTree>
    <p:extLst>
      <p:ext uri="{BB962C8B-B14F-4D97-AF65-F5344CB8AC3E}">
        <p14:creationId xmlns:p14="http://schemas.microsoft.com/office/powerpoint/2010/main" val="3400589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04D324-44F2-4396-9302-4EB226A3EAC1}"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5BB10A6-BAD9-447D-972E-FBA294434E6F}" type="slidenum">
              <a:rPr lang="en-IN" smtClean="0"/>
              <a:t>‹#›</a:t>
            </a:fld>
            <a:endParaRPr lang="en-IN"/>
          </a:p>
        </p:txBody>
      </p:sp>
    </p:spTree>
    <p:extLst>
      <p:ext uri="{BB962C8B-B14F-4D97-AF65-F5344CB8AC3E}">
        <p14:creationId xmlns:p14="http://schemas.microsoft.com/office/powerpoint/2010/main" val="953693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404D324-44F2-4396-9302-4EB226A3EAC1}"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5BB10A6-BAD9-447D-972E-FBA294434E6F}" type="slidenum">
              <a:rPr lang="en-IN" smtClean="0"/>
              <a:t>‹#›</a:t>
            </a:fld>
            <a:endParaRPr lang="en-IN"/>
          </a:p>
        </p:txBody>
      </p:sp>
    </p:spTree>
    <p:extLst>
      <p:ext uri="{BB962C8B-B14F-4D97-AF65-F5344CB8AC3E}">
        <p14:creationId xmlns:p14="http://schemas.microsoft.com/office/powerpoint/2010/main" val="707591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404D324-44F2-4396-9302-4EB226A3EAC1}"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5BB10A6-BAD9-447D-972E-FBA294434E6F}" type="slidenum">
              <a:rPr lang="en-IN" smtClean="0"/>
              <a:t>‹#›</a:t>
            </a:fld>
            <a:endParaRPr lang="en-IN"/>
          </a:p>
        </p:txBody>
      </p:sp>
    </p:spTree>
    <p:extLst>
      <p:ext uri="{BB962C8B-B14F-4D97-AF65-F5344CB8AC3E}">
        <p14:creationId xmlns:p14="http://schemas.microsoft.com/office/powerpoint/2010/main" val="1133876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4D324-44F2-4396-9302-4EB226A3EAC1}"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5BB10A6-BAD9-447D-972E-FBA294434E6F}" type="slidenum">
              <a:rPr lang="en-IN" smtClean="0"/>
              <a:t>‹#›</a:t>
            </a:fld>
            <a:endParaRPr lang="en-IN"/>
          </a:p>
        </p:txBody>
      </p:sp>
    </p:spTree>
    <p:extLst>
      <p:ext uri="{BB962C8B-B14F-4D97-AF65-F5344CB8AC3E}">
        <p14:creationId xmlns:p14="http://schemas.microsoft.com/office/powerpoint/2010/main" val="683093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404D324-44F2-4396-9302-4EB226A3EAC1}" type="datetimeFigureOut">
              <a:rPr lang="en-IN" smtClean="0"/>
              <a:t>15-02-2023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BB10A6-BAD9-447D-972E-FBA294434E6F}" type="slidenum">
              <a:rPr lang="en-IN" smtClean="0"/>
              <a:t>‹#›</a:t>
            </a:fld>
            <a:endParaRPr lang="en-IN"/>
          </a:p>
        </p:txBody>
      </p:sp>
    </p:spTree>
    <p:extLst>
      <p:ext uri="{BB962C8B-B14F-4D97-AF65-F5344CB8AC3E}">
        <p14:creationId xmlns:p14="http://schemas.microsoft.com/office/powerpoint/2010/main" val="3507707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404D324-44F2-4396-9302-4EB226A3EAC1}" type="datetimeFigureOut">
              <a:rPr lang="en-IN" smtClean="0"/>
              <a:t>15-02-2023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A5BB10A6-BAD9-447D-972E-FBA294434E6F}" type="slidenum">
              <a:rPr lang="en-IN" smtClean="0"/>
              <a:t>‹#›</a:t>
            </a:fld>
            <a:endParaRPr lang="en-IN"/>
          </a:p>
        </p:txBody>
      </p:sp>
    </p:spTree>
    <p:extLst>
      <p:ext uri="{BB962C8B-B14F-4D97-AF65-F5344CB8AC3E}">
        <p14:creationId xmlns:p14="http://schemas.microsoft.com/office/powerpoint/2010/main" val="10663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404D324-44F2-4396-9302-4EB226A3EAC1}"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BB10A6-BAD9-447D-972E-FBA294434E6F}" type="slidenum">
              <a:rPr lang="en-IN" smtClean="0"/>
              <a:t>‹#›</a:t>
            </a:fld>
            <a:endParaRPr lang="en-IN"/>
          </a:p>
        </p:txBody>
      </p:sp>
    </p:spTree>
    <p:extLst>
      <p:ext uri="{BB962C8B-B14F-4D97-AF65-F5344CB8AC3E}">
        <p14:creationId xmlns:p14="http://schemas.microsoft.com/office/powerpoint/2010/main" val="7618550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404D324-44F2-4396-9302-4EB226A3EAC1}"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5BB10A6-BAD9-447D-972E-FBA294434E6F}" type="slidenum">
              <a:rPr lang="en-IN" smtClean="0"/>
              <a:t>‹#›</a:t>
            </a:fld>
            <a:endParaRPr lang="en-IN"/>
          </a:p>
        </p:txBody>
      </p:sp>
    </p:spTree>
    <p:extLst>
      <p:ext uri="{BB962C8B-B14F-4D97-AF65-F5344CB8AC3E}">
        <p14:creationId xmlns:p14="http://schemas.microsoft.com/office/powerpoint/2010/main" val="1835318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4D324-44F2-4396-9302-4EB226A3EAC1}"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BB10A6-BAD9-447D-972E-FBA294434E6F}" type="slidenum">
              <a:rPr lang="en-IN" smtClean="0"/>
              <a:t>‹#›</a:t>
            </a:fld>
            <a:endParaRPr lang="en-IN"/>
          </a:p>
        </p:txBody>
      </p:sp>
    </p:spTree>
    <p:extLst>
      <p:ext uri="{BB962C8B-B14F-4D97-AF65-F5344CB8AC3E}">
        <p14:creationId xmlns:p14="http://schemas.microsoft.com/office/powerpoint/2010/main" val="2038168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4D324-44F2-4396-9302-4EB226A3EAC1}"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5BB10A6-BAD9-447D-972E-FBA294434E6F}" type="slidenum">
              <a:rPr lang="en-IN" smtClean="0"/>
              <a:t>‹#›</a:t>
            </a:fld>
            <a:endParaRPr lang="en-IN"/>
          </a:p>
        </p:txBody>
      </p:sp>
    </p:spTree>
    <p:extLst>
      <p:ext uri="{BB962C8B-B14F-4D97-AF65-F5344CB8AC3E}">
        <p14:creationId xmlns:p14="http://schemas.microsoft.com/office/powerpoint/2010/main" val="2732417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4D324-44F2-4396-9302-4EB226A3EAC1}"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BB10A6-BAD9-447D-972E-FBA294434E6F}" type="slidenum">
              <a:rPr lang="en-IN" smtClean="0"/>
              <a:t>‹#›</a:t>
            </a:fld>
            <a:endParaRPr lang="en-IN"/>
          </a:p>
        </p:txBody>
      </p:sp>
    </p:spTree>
    <p:extLst>
      <p:ext uri="{BB962C8B-B14F-4D97-AF65-F5344CB8AC3E}">
        <p14:creationId xmlns:p14="http://schemas.microsoft.com/office/powerpoint/2010/main" val="865465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4D324-44F2-4396-9302-4EB226A3EAC1}" type="datetimeFigureOut">
              <a:rPr lang="en-IN" smtClean="0"/>
              <a:t>15-02-2023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BB10A6-BAD9-447D-972E-FBA294434E6F}" type="slidenum">
              <a:rPr lang="en-IN" smtClean="0"/>
              <a:t>‹#›</a:t>
            </a:fld>
            <a:endParaRPr lang="en-IN"/>
          </a:p>
        </p:txBody>
      </p:sp>
    </p:spTree>
    <p:extLst>
      <p:ext uri="{BB962C8B-B14F-4D97-AF65-F5344CB8AC3E}">
        <p14:creationId xmlns:p14="http://schemas.microsoft.com/office/powerpoint/2010/main" val="226268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4D324-44F2-4396-9302-4EB226A3EAC1}" type="datetimeFigureOut">
              <a:rPr lang="en-IN" smtClean="0"/>
              <a:t>15-02-2023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BB10A6-BAD9-447D-972E-FBA294434E6F}" type="slidenum">
              <a:rPr lang="en-IN" smtClean="0"/>
              <a:t>‹#›</a:t>
            </a:fld>
            <a:endParaRPr lang="en-IN"/>
          </a:p>
        </p:txBody>
      </p:sp>
    </p:spTree>
    <p:extLst>
      <p:ext uri="{BB962C8B-B14F-4D97-AF65-F5344CB8AC3E}">
        <p14:creationId xmlns:p14="http://schemas.microsoft.com/office/powerpoint/2010/main" val="638882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04D324-44F2-4396-9302-4EB226A3EAC1}" type="datetimeFigureOut">
              <a:rPr lang="en-IN" smtClean="0"/>
              <a:t>15-02-2023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5BB10A6-BAD9-447D-972E-FBA294434E6F}" type="slidenum">
              <a:rPr lang="en-IN" smtClean="0"/>
              <a:t>‹#›</a:t>
            </a:fld>
            <a:endParaRPr lang="en-IN"/>
          </a:p>
        </p:txBody>
      </p:sp>
    </p:spTree>
    <p:extLst>
      <p:ext uri="{BB962C8B-B14F-4D97-AF65-F5344CB8AC3E}">
        <p14:creationId xmlns:p14="http://schemas.microsoft.com/office/powerpoint/2010/main" val="3382824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04D324-44F2-4396-9302-4EB226A3EAC1}"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5BB10A6-BAD9-447D-972E-FBA294434E6F}" type="slidenum">
              <a:rPr lang="en-IN" smtClean="0"/>
              <a:t>‹#›</a:t>
            </a:fld>
            <a:endParaRPr lang="en-IN"/>
          </a:p>
        </p:txBody>
      </p:sp>
    </p:spTree>
    <p:extLst>
      <p:ext uri="{BB962C8B-B14F-4D97-AF65-F5344CB8AC3E}">
        <p14:creationId xmlns:p14="http://schemas.microsoft.com/office/powerpoint/2010/main" val="3909110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04D324-44F2-4396-9302-4EB226A3EAC1}"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5BB10A6-BAD9-447D-972E-FBA294434E6F}" type="slidenum">
              <a:rPr lang="en-IN" smtClean="0"/>
              <a:t>‹#›</a:t>
            </a:fld>
            <a:endParaRPr lang="en-IN"/>
          </a:p>
        </p:txBody>
      </p:sp>
    </p:spTree>
    <p:extLst>
      <p:ext uri="{BB962C8B-B14F-4D97-AF65-F5344CB8AC3E}">
        <p14:creationId xmlns:p14="http://schemas.microsoft.com/office/powerpoint/2010/main" val="65636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404D324-44F2-4396-9302-4EB226A3EAC1}" type="datetimeFigureOut">
              <a:rPr lang="en-IN" smtClean="0"/>
              <a:t>15-02-2023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5BB10A6-BAD9-447D-972E-FBA294434E6F}" type="slidenum">
              <a:rPr lang="en-IN" smtClean="0"/>
              <a:t>‹#›</a:t>
            </a:fld>
            <a:endParaRPr lang="en-IN"/>
          </a:p>
        </p:txBody>
      </p:sp>
    </p:spTree>
    <p:extLst>
      <p:ext uri="{BB962C8B-B14F-4D97-AF65-F5344CB8AC3E}">
        <p14:creationId xmlns:p14="http://schemas.microsoft.com/office/powerpoint/2010/main" val="20557826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lick.linksynergy.com/deeplink?id=Vrr1tRSwXGM&amp;mid=40328&amp;murl=https%3A%2F%2Fwww.coursera.org%2Flearn%2Fmachine-learn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mltut.com/best-deep-learning-courses-on-courser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8563-E47F-71CA-5F78-B68184ABABD6}"/>
              </a:ext>
            </a:extLst>
          </p:cNvPr>
          <p:cNvSpPr>
            <a:spLocks noGrp="1"/>
          </p:cNvSpPr>
          <p:nvPr>
            <p:ph type="ctrTitle"/>
          </p:nvPr>
        </p:nvSpPr>
        <p:spPr>
          <a:xfrm>
            <a:off x="836613" y="634482"/>
            <a:ext cx="9144000" cy="1169435"/>
          </a:xfrm>
        </p:spPr>
        <p:txBody>
          <a:bodyPr/>
          <a:lstStyle/>
          <a:p>
            <a:pPr algn="ctr"/>
            <a:r>
              <a:rPr lang="en-US" dirty="0">
                <a:latin typeface="Cambria Math" panose="02040503050406030204" pitchFamily="18" charset="0"/>
                <a:ea typeface="Cambria Math" panose="02040503050406030204" pitchFamily="18" charset="0"/>
              </a:rPr>
              <a:t>DEEP LEARNING</a:t>
            </a:r>
            <a:endParaRPr lang="en-IN" dirty="0">
              <a:latin typeface="Cambria Math" panose="02040503050406030204" pitchFamily="18" charset="0"/>
              <a:ea typeface="Cambria Math" panose="02040503050406030204" pitchFamily="18" charset="0"/>
            </a:endParaRPr>
          </a:p>
        </p:txBody>
      </p:sp>
      <p:sp>
        <p:nvSpPr>
          <p:cNvPr id="3" name="Subtitle 2">
            <a:extLst>
              <a:ext uri="{FF2B5EF4-FFF2-40B4-BE49-F238E27FC236}">
                <a16:creationId xmlns:a16="http://schemas.microsoft.com/office/drawing/2014/main" id="{F2B1B10D-5424-18D3-B9C3-2F661C8DF027}"/>
              </a:ext>
            </a:extLst>
          </p:cNvPr>
          <p:cNvSpPr>
            <a:spLocks noGrp="1"/>
          </p:cNvSpPr>
          <p:nvPr>
            <p:ph type="subTitle" idx="1"/>
          </p:nvPr>
        </p:nvSpPr>
        <p:spPr>
          <a:xfrm>
            <a:off x="1079454" y="2269072"/>
            <a:ext cx="8825658" cy="2785012"/>
          </a:xfrm>
        </p:spPr>
        <p:txBody>
          <a:bodyPr>
            <a:normAutofit/>
          </a:bodyPr>
          <a:lstStyle/>
          <a:p>
            <a:pPr marL="285750" indent="-285750">
              <a:buFont typeface="Wingdings" panose="05000000000000000000" pitchFamily="2" charset="2"/>
              <a:buChar char="Ø"/>
            </a:pPr>
            <a:r>
              <a:rPr lang="en-US" dirty="0">
                <a:latin typeface="Cambria Math" panose="02040503050406030204" pitchFamily="18" charset="0"/>
                <a:ea typeface="Cambria Math" panose="02040503050406030204" pitchFamily="18" charset="0"/>
              </a:rPr>
              <a:t>MATHS SKILLS</a:t>
            </a:r>
          </a:p>
          <a:p>
            <a:pPr marL="285750" indent="-285750">
              <a:buFont typeface="Wingdings" panose="05000000000000000000" pitchFamily="2" charset="2"/>
              <a:buChar char="Ø"/>
            </a:pPr>
            <a:r>
              <a:rPr lang="en-US" dirty="0">
                <a:latin typeface="Cambria Math" panose="02040503050406030204" pitchFamily="18" charset="0"/>
                <a:ea typeface="Cambria Math" panose="02040503050406030204" pitchFamily="18" charset="0"/>
              </a:rPr>
              <a:t>PROGRAMMING SKILLS</a:t>
            </a:r>
          </a:p>
          <a:p>
            <a:pPr marL="285750" indent="-285750">
              <a:buFont typeface="Wingdings" panose="05000000000000000000" pitchFamily="2" charset="2"/>
              <a:buChar char="Ø"/>
            </a:pPr>
            <a:r>
              <a:rPr lang="en-US" dirty="0">
                <a:latin typeface="Cambria Math" panose="02040503050406030204" pitchFamily="18" charset="0"/>
                <a:ea typeface="Cambria Math" panose="02040503050406030204" pitchFamily="18" charset="0"/>
              </a:rPr>
              <a:t>DATA ENGINEERRING SKILLS</a:t>
            </a:r>
          </a:p>
          <a:p>
            <a:pPr marL="285750" indent="-285750">
              <a:buFont typeface="Wingdings" panose="05000000000000000000" pitchFamily="2" charset="2"/>
              <a:buChar char="Ø"/>
            </a:pPr>
            <a:r>
              <a:rPr lang="en-US" dirty="0">
                <a:latin typeface="Cambria Math" panose="02040503050406030204" pitchFamily="18" charset="0"/>
                <a:ea typeface="Cambria Math" panose="02040503050406030204" pitchFamily="18" charset="0"/>
              </a:rPr>
              <a:t>MACHINE LEARING KNOWLEDGE</a:t>
            </a:r>
          </a:p>
          <a:p>
            <a:pPr marL="285750" indent="-285750">
              <a:buFont typeface="Wingdings" panose="05000000000000000000" pitchFamily="2" charset="2"/>
              <a:buChar char="Ø"/>
            </a:pPr>
            <a:r>
              <a:rPr lang="en-US" dirty="0">
                <a:latin typeface="Cambria Math" panose="02040503050406030204" pitchFamily="18" charset="0"/>
                <a:ea typeface="Cambria Math" panose="02040503050406030204" pitchFamily="18" charset="0"/>
              </a:rPr>
              <a:t>KNOLEDGE OF Dl algorithms</a:t>
            </a:r>
          </a:p>
          <a:p>
            <a:pPr marL="285750" indent="-285750">
              <a:buFont typeface="Wingdings" panose="05000000000000000000" pitchFamily="2" charset="2"/>
              <a:buChar char="Ø"/>
            </a:pPr>
            <a:r>
              <a:rPr lang="en-US" dirty="0">
                <a:latin typeface="Cambria Math" panose="02040503050406030204" pitchFamily="18" charset="0"/>
                <a:ea typeface="Cambria Math" panose="02040503050406030204" pitchFamily="18" charset="0"/>
              </a:rPr>
              <a:t>Knowledge of dl frameworks</a:t>
            </a:r>
            <a:endParaRPr lang="en-IN"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898210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C3671-F103-15E7-EBA5-C4407324F272}"/>
              </a:ext>
            </a:extLst>
          </p:cNvPr>
          <p:cNvSpPr>
            <a:spLocks noGrp="1"/>
          </p:cNvSpPr>
          <p:nvPr>
            <p:ph type="title"/>
          </p:nvPr>
        </p:nvSpPr>
        <p:spPr/>
        <p:txBody>
          <a:bodyPr/>
          <a:lstStyle/>
          <a:p>
            <a:pPr algn="ctr"/>
            <a:r>
              <a:rPr lang="en-US" dirty="0">
                <a:latin typeface="Cambria Math" panose="02040503050406030204" pitchFamily="18" charset="0"/>
                <a:ea typeface="Cambria Math" panose="02040503050406030204" pitchFamily="18" charset="0"/>
              </a:rPr>
              <a:t>MATHS SKILLS</a:t>
            </a:r>
            <a:endParaRPr lang="en-IN" dirty="0"/>
          </a:p>
        </p:txBody>
      </p:sp>
      <p:sp>
        <p:nvSpPr>
          <p:cNvPr id="3" name="Content Placeholder 2">
            <a:extLst>
              <a:ext uri="{FF2B5EF4-FFF2-40B4-BE49-F238E27FC236}">
                <a16:creationId xmlns:a16="http://schemas.microsoft.com/office/drawing/2014/main" id="{69D5FA2B-680B-9F20-8ECB-E8D4A4616B4F}"/>
              </a:ext>
            </a:extLst>
          </p:cNvPr>
          <p:cNvSpPr>
            <a:spLocks noGrp="1"/>
          </p:cNvSpPr>
          <p:nvPr>
            <p:ph idx="1"/>
          </p:nvPr>
        </p:nvSpPr>
        <p:spPr>
          <a:xfrm>
            <a:off x="1154954" y="2603499"/>
            <a:ext cx="8825659" cy="3965081"/>
          </a:xfrm>
        </p:spPr>
        <p:txBody>
          <a:bodyPr>
            <a:noAutofit/>
          </a:bodyPr>
          <a:lstStyle/>
          <a:p>
            <a:r>
              <a:rPr lang="en-US" sz="1600" dirty="0">
                <a:latin typeface="Cambria Math" panose="02040503050406030204" pitchFamily="18" charset="0"/>
                <a:ea typeface="Cambria Math" panose="02040503050406030204" pitchFamily="18" charset="0"/>
              </a:rPr>
              <a:t>Probability &amp; Statics</a:t>
            </a:r>
          </a:p>
          <a:p>
            <a:pPr marL="0" indent="0">
              <a:buNone/>
            </a:pPr>
            <a:r>
              <a:rPr lang="en-US" sz="1600" i="0" dirty="0">
                <a:solidFill>
                  <a:srgbClr val="262626"/>
                </a:solidFill>
                <a:effectLst/>
                <a:latin typeface="Cambria Math" panose="02040503050406030204" pitchFamily="18" charset="0"/>
                <a:ea typeface="Cambria Math" panose="02040503050406030204" pitchFamily="18" charset="0"/>
              </a:rPr>
              <a:t>In probability, there is Bayes Theorem. This is used in the Naive Bayes Algorithm to categorize our data. The next one is Probability Distribution. This will help you to determine how frequently an event can take place. You must also learn how Sampling and hypothesis testing works.</a:t>
            </a:r>
            <a:endParaRPr lang="en-US" sz="1600" dirty="0">
              <a:latin typeface="Cambria Math" panose="02040503050406030204" pitchFamily="18" charset="0"/>
              <a:ea typeface="Cambria Math" panose="02040503050406030204" pitchFamily="18" charset="0"/>
            </a:endParaRPr>
          </a:p>
          <a:p>
            <a:r>
              <a:rPr lang="en-US" sz="1600" dirty="0">
                <a:latin typeface="Cambria Math" panose="02040503050406030204" pitchFamily="18" charset="0"/>
                <a:ea typeface="Cambria Math" panose="02040503050406030204" pitchFamily="18" charset="0"/>
              </a:rPr>
              <a:t>Linear Algebra</a:t>
            </a:r>
          </a:p>
          <a:p>
            <a:pPr marL="0" indent="0" algn="l" fontAlgn="base">
              <a:buNone/>
            </a:pPr>
            <a:r>
              <a:rPr lang="en-US" sz="1600" i="0" dirty="0">
                <a:solidFill>
                  <a:srgbClr val="262626"/>
                </a:solidFill>
                <a:effectLst/>
                <a:latin typeface="Cambria Math" panose="02040503050406030204" pitchFamily="18" charset="0"/>
                <a:ea typeface="Cambria Math" panose="02040503050406030204" pitchFamily="18" charset="0"/>
              </a:rPr>
              <a:t>In Linear Algebra, there are two main concepts that are used in deep learning and machine learning- Matrices and Vectors. They are both used broadly in deep learning. Matrices are used in Image Recognition. The image you use for image recognition is in the form of </a:t>
            </a:r>
            <a:r>
              <a:rPr lang="en-US" sz="1600" i="0" dirty="0" err="1">
                <a:solidFill>
                  <a:srgbClr val="262626"/>
                </a:solidFill>
                <a:effectLst/>
                <a:latin typeface="Cambria Math" panose="02040503050406030204" pitchFamily="18" charset="0"/>
                <a:ea typeface="Cambria Math" panose="02040503050406030204" pitchFamily="18" charset="0"/>
              </a:rPr>
              <a:t>matrices.The</a:t>
            </a:r>
            <a:r>
              <a:rPr lang="en-US" sz="1600" i="0" dirty="0">
                <a:solidFill>
                  <a:srgbClr val="262626"/>
                </a:solidFill>
                <a:effectLst/>
                <a:latin typeface="Cambria Math" panose="02040503050406030204" pitchFamily="18" charset="0"/>
                <a:ea typeface="Cambria Math" panose="02040503050406030204" pitchFamily="18" charset="0"/>
              </a:rPr>
              <a:t> recommender system you see in Amazon and in Netflix actually works on the vector. This vector is the customer behavior vector</a:t>
            </a:r>
            <a:r>
              <a:rPr lang="en-US" sz="1600" b="0" i="0" dirty="0">
                <a:solidFill>
                  <a:srgbClr val="262626"/>
                </a:solidFill>
                <a:effectLst/>
                <a:latin typeface="Cambria Math" panose="02040503050406030204" pitchFamily="18" charset="0"/>
                <a:ea typeface="Cambria Math" panose="02040503050406030204" pitchFamily="18" charset="0"/>
              </a:rPr>
              <a:t>.</a:t>
            </a:r>
            <a:endParaRPr lang="en-US" sz="1600" dirty="0">
              <a:latin typeface="Cambria Math" panose="02040503050406030204" pitchFamily="18" charset="0"/>
              <a:ea typeface="Cambria Math" panose="02040503050406030204" pitchFamily="18" charset="0"/>
            </a:endParaRPr>
          </a:p>
          <a:p>
            <a:r>
              <a:rPr lang="en-US" sz="1600" dirty="0">
                <a:latin typeface="Cambria Math" panose="02040503050406030204" pitchFamily="18" charset="0"/>
                <a:ea typeface="Cambria Math" panose="02040503050406030204" pitchFamily="18" charset="0"/>
              </a:rPr>
              <a:t>Calculus</a:t>
            </a:r>
          </a:p>
          <a:p>
            <a:pPr marL="0" indent="0">
              <a:buNone/>
            </a:pPr>
            <a:r>
              <a:rPr lang="en-US" sz="1600" i="0" dirty="0">
                <a:solidFill>
                  <a:srgbClr val="262626"/>
                </a:solidFill>
                <a:effectLst/>
                <a:latin typeface="Cambria Math" panose="02040503050406030204" pitchFamily="18" charset="0"/>
                <a:ea typeface="Cambria Math" panose="02040503050406030204" pitchFamily="18" charset="0"/>
              </a:rPr>
              <a:t>In calculus, you have Differential calculus and Integral calculus. They help to determine the probability of events. For example, in finding the posterior probability in the Naive Bayes Algorithm.</a:t>
            </a:r>
            <a:endParaRPr lang="en-IN" sz="16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482840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B3358-74C1-952B-97CC-99E96E08081A}"/>
              </a:ext>
            </a:extLst>
          </p:cNvPr>
          <p:cNvSpPr>
            <a:spLocks noGrp="1"/>
          </p:cNvSpPr>
          <p:nvPr>
            <p:ph type="title"/>
          </p:nvPr>
        </p:nvSpPr>
        <p:spPr/>
        <p:txBody>
          <a:bodyPr/>
          <a:lstStyle/>
          <a:p>
            <a:pPr algn="ctr"/>
            <a:r>
              <a:rPr lang="en-US" dirty="0">
                <a:latin typeface="Cambria Math" panose="02040503050406030204" pitchFamily="18" charset="0"/>
                <a:ea typeface="Cambria Math" panose="02040503050406030204" pitchFamily="18" charset="0"/>
              </a:rPr>
              <a:t>Programming skills </a:t>
            </a:r>
            <a:endParaRPr lang="en-IN"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40EFA685-0F2C-C793-82B8-B1296FDEDD39}"/>
              </a:ext>
            </a:extLst>
          </p:cNvPr>
          <p:cNvSpPr>
            <a:spLocks noGrp="1"/>
          </p:cNvSpPr>
          <p:nvPr>
            <p:ph idx="1"/>
          </p:nvPr>
        </p:nvSpPr>
        <p:spPr/>
        <p:txBody>
          <a:bodyPr/>
          <a:lstStyle/>
          <a:p>
            <a:r>
              <a:rPr lang="en-US" dirty="0">
                <a:latin typeface="Cambria Math" panose="02040503050406030204" pitchFamily="18" charset="0"/>
                <a:ea typeface="Cambria Math" panose="02040503050406030204" pitchFamily="18" charset="0"/>
              </a:rPr>
              <a:t>Python</a:t>
            </a:r>
          </a:p>
          <a:p>
            <a:r>
              <a:rPr lang="en-US" dirty="0">
                <a:latin typeface="Cambria Math" panose="02040503050406030204" pitchFamily="18" charset="0"/>
                <a:ea typeface="Cambria Math" panose="02040503050406030204" pitchFamily="18" charset="0"/>
              </a:rPr>
              <a:t>About Python</a:t>
            </a:r>
            <a:endParaRPr lang="en-IN"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260841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2534A-7690-81E7-9999-5E3B9AFEE3DE}"/>
              </a:ext>
            </a:extLst>
          </p:cNvPr>
          <p:cNvSpPr>
            <a:spLocks noGrp="1"/>
          </p:cNvSpPr>
          <p:nvPr>
            <p:ph type="title"/>
          </p:nvPr>
        </p:nvSpPr>
        <p:spPr/>
        <p:txBody>
          <a:bodyPr/>
          <a:lstStyle/>
          <a:p>
            <a:pPr algn="ctr"/>
            <a:r>
              <a:rPr lang="en-US" dirty="0">
                <a:latin typeface="Cambria Math" panose="02040503050406030204" pitchFamily="18" charset="0"/>
                <a:ea typeface="Cambria Math" panose="02040503050406030204" pitchFamily="18" charset="0"/>
              </a:rPr>
              <a:t>DATA ENGINEERRING SKILLS</a:t>
            </a:r>
            <a:br>
              <a:rPr lang="en-US" dirty="0">
                <a:latin typeface="Cambria Math" panose="02040503050406030204" pitchFamily="18" charset="0"/>
                <a:ea typeface="Cambria Math" panose="02040503050406030204" pitchFamily="18" charset="0"/>
              </a:rPr>
            </a:br>
            <a:endParaRPr lang="en-IN" dirty="0"/>
          </a:p>
        </p:txBody>
      </p:sp>
      <p:sp>
        <p:nvSpPr>
          <p:cNvPr id="3" name="Content Placeholder 2">
            <a:extLst>
              <a:ext uri="{FF2B5EF4-FFF2-40B4-BE49-F238E27FC236}">
                <a16:creationId xmlns:a16="http://schemas.microsoft.com/office/drawing/2014/main" id="{97D39B37-5A4B-55FD-97BF-3253ACDA4314}"/>
              </a:ext>
            </a:extLst>
          </p:cNvPr>
          <p:cNvSpPr>
            <a:spLocks noGrp="1"/>
          </p:cNvSpPr>
          <p:nvPr>
            <p:ph idx="1"/>
          </p:nvPr>
        </p:nvSpPr>
        <p:spPr>
          <a:xfrm>
            <a:off x="995564" y="2365695"/>
            <a:ext cx="8825659" cy="3518637"/>
          </a:xfrm>
        </p:spPr>
        <p:txBody>
          <a:bodyPr>
            <a:noAutofit/>
          </a:bodyPr>
          <a:lstStyle/>
          <a:p>
            <a:pPr algn="l" fontAlgn="base"/>
            <a:r>
              <a:rPr lang="en-US" sz="1400" b="0" i="0" dirty="0">
                <a:solidFill>
                  <a:srgbClr val="262626"/>
                </a:solidFill>
                <a:effectLst/>
                <a:latin typeface="Cambria Math" panose="02040503050406030204" pitchFamily="18" charset="0"/>
                <a:ea typeface="Cambria Math" panose="02040503050406030204" pitchFamily="18" charset="0"/>
              </a:rPr>
              <a:t>Deep learning works on a huge amount of data. Therefore, you should have knowledge of dealing with this data. Data Wrangling skills include-</a:t>
            </a:r>
          </a:p>
          <a:p>
            <a:pPr algn="l" fontAlgn="base"/>
            <a:r>
              <a:rPr lang="en-US" sz="1400" b="1" i="0" dirty="0">
                <a:solidFill>
                  <a:srgbClr val="262626"/>
                </a:solidFill>
                <a:effectLst/>
                <a:latin typeface="Cambria Math" panose="02040503050406030204" pitchFamily="18" charset="0"/>
                <a:ea typeface="Cambria Math" panose="02040503050406030204" pitchFamily="18" charset="0"/>
              </a:rPr>
              <a:t>a) Data Pre-processing-</a:t>
            </a:r>
            <a:r>
              <a:rPr lang="en-US" sz="1400" b="0" i="0" dirty="0">
                <a:solidFill>
                  <a:srgbClr val="262626"/>
                </a:solidFill>
                <a:effectLst/>
                <a:latin typeface="Cambria Math" panose="02040503050406030204" pitchFamily="18" charset="0"/>
                <a:ea typeface="Cambria Math" panose="02040503050406030204" pitchFamily="18" charset="0"/>
              </a:rPr>
              <a:t> Data pre-processing requires the following steps-</a:t>
            </a:r>
          </a:p>
          <a:p>
            <a:pPr algn="l" fontAlgn="base">
              <a:buFont typeface="Arial" panose="020B0604020202020204" pitchFamily="34" charset="0"/>
              <a:buChar char="•"/>
            </a:pPr>
            <a:r>
              <a:rPr lang="en-US" sz="1400" b="0" i="0" dirty="0">
                <a:solidFill>
                  <a:srgbClr val="262626"/>
                </a:solidFill>
                <a:effectLst/>
                <a:latin typeface="Cambria Math" panose="02040503050406030204" pitchFamily="18" charset="0"/>
                <a:ea typeface="Cambria Math" panose="02040503050406030204" pitchFamily="18" charset="0"/>
              </a:rPr>
              <a:t>Cleaning.</a:t>
            </a:r>
          </a:p>
          <a:p>
            <a:pPr algn="l" fontAlgn="base">
              <a:buFont typeface="Arial" panose="020B0604020202020204" pitchFamily="34" charset="0"/>
              <a:buChar char="•"/>
            </a:pPr>
            <a:r>
              <a:rPr lang="en-US" sz="1400" b="0" i="0" dirty="0">
                <a:solidFill>
                  <a:srgbClr val="262626"/>
                </a:solidFill>
                <a:effectLst/>
                <a:latin typeface="Cambria Math" panose="02040503050406030204" pitchFamily="18" charset="0"/>
                <a:ea typeface="Cambria Math" panose="02040503050406030204" pitchFamily="18" charset="0"/>
              </a:rPr>
              <a:t>Parsing.</a:t>
            </a:r>
          </a:p>
          <a:p>
            <a:pPr algn="l" fontAlgn="base">
              <a:buFont typeface="Arial" panose="020B0604020202020204" pitchFamily="34" charset="0"/>
              <a:buChar char="•"/>
            </a:pPr>
            <a:r>
              <a:rPr lang="en-US" sz="1400" b="0" i="0" dirty="0">
                <a:solidFill>
                  <a:srgbClr val="262626"/>
                </a:solidFill>
                <a:effectLst/>
                <a:latin typeface="Cambria Math" panose="02040503050406030204" pitchFamily="18" charset="0"/>
                <a:ea typeface="Cambria Math" panose="02040503050406030204" pitchFamily="18" charset="0"/>
              </a:rPr>
              <a:t>Correcting.</a:t>
            </a:r>
          </a:p>
          <a:p>
            <a:pPr algn="l" fontAlgn="base">
              <a:buFont typeface="Arial" panose="020B0604020202020204" pitchFamily="34" charset="0"/>
              <a:buChar char="•"/>
            </a:pPr>
            <a:r>
              <a:rPr lang="en-US" sz="1400" b="0" i="0" dirty="0">
                <a:solidFill>
                  <a:srgbClr val="262626"/>
                </a:solidFill>
                <a:effectLst/>
                <a:latin typeface="Cambria Math" panose="02040503050406030204" pitchFamily="18" charset="0"/>
                <a:ea typeface="Cambria Math" panose="02040503050406030204" pitchFamily="18" charset="0"/>
              </a:rPr>
              <a:t>Consolidating.</a:t>
            </a:r>
          </a:p>
          <a:p>
            <a:pPr algn="l" fontAlgn="base"/>
            <a:r>
              <a:rPr lang="en-US" sz="1400" b="1" i="0" dirty="0">
                <a:solidFill>
                  <a:srgbClr val="262626"/>
                </a:solidFill>
                <a:effectLst/>
                <a:latin typeface="Cambria Math" panose="02040503050406030204" pitchFamily="18" charset="0"/>
                <a:ea typeface="Cambria Math" panose="02040503050406030204" pitchFamily="18" charset="0"/>
              </a:rPr>
              <a:t>b) ETL (Extraction, Transformation, Load)-</a:t>
            </a:r>
            <a:endParaRPr lang="en-US" sz="1400" b="0" i="0" dirty="0">
              <a:solidFill>
                <a:srgbClr val="262626"/>
              </a:solidFill>
              <a:effectLst/>
              <a:latin typeface="Cambria Math" panose="02040503050406030204" pitchFamily="18" charset="0"/>
              <a:ea typeface="Cambria Math" panose="02040503050406030204" pitchFamily="18" charset="0"/>
            </a:endParaRPr>
          </a:p>
          <a:p>
            <a:pPr algn="l" fontAlgn="base"/>
            <a:r>
              <a:rPr lang="en-US" sz="1400" b="0" i="0" dirty="0">
                <a:solidFill>
                  <a:srgbClr val="262626"/>
                </a:solidFill>
                <a:effectLst/>
                <a:latin typeface="Cambria Math" panose="02040503050406030204" pitchFamily="18" charset="0"/>
                <a:ea typeface="Cambria Math" panose="02040503050406030204" pitchFamily="18" charset="0"/>
              </a:rPr>
              <a:t>You should know how to extract the data from the internet or a local server. You need to know how to transform the data. Transformation means converting your data into a proper format that is acceptable. The next one is loading, so you need to know how to load the data into your program.</a:t>
            </a:r>
          </a:p>
          <a:p>
            <a:pPr algn="l" fontAlgn="base"/>
            <a:r>
              <a:rPr lang="en-US" sz="1400" b="1" i="0" dirty="0">
                <a:solidFill>
                  <a:srgbClr val="262626"/>
                </a:solidFill>
                <a:effectLst/>
                <a:latin typeface="Cambria Math" panose="02040503050406030204" pitchFamily="18" charset="0"/>
                <a:ea typeface="Cambria Math" panose="02040503050406030204" pitchFamily="18" charset="0"/>
              </a:rPr>
              <a:t>c) Knowledge of Database-</a:t>
            </a:r>
            <a:endParaRPr lang="en-US" sz="1400" b="0" i="0" dirty="0">
              <a:solidFill>
                <a:srgbClr val="262626"/>
              </a:solidFill>
              <a:effectLst/>
              <a:latin typeface="Cambria Math" panose="02040503050406030204" pitchFamily="18" charset="0"/>
              <a:ea typeface="Cambria Math" panose="02040503050406030204" pitchFamily="18" charset="0"/>
            </a:endParaRPr>
          </a:p>
          <a:p>
            <a:pPr algn="l" fontAlgn="base"/>
            <a:r>
              <a:rPr lang="en-US" sz="1400" b="0" i="0" dirty="0">
                <a:solidFill>
                  <a:srgbClr val="262626"/>
                </a:solidFill>
                <a:effectLst/>
                <a:latin typeface="Cambria Math" panose="02040503050406030204" pitchFamily="18" charset="0"/>
                <a:ea typeface="Cambria Math" panose="02040503050406030204" pitchFamily="18" charset="0"/>
              </a:rPr>
              <a:t>Deep Learning is all about data, so you should have knowledge of the database. You need to have knowledge of </a:t>
            </a:r>
            <a:r>
              <a:rPr lang="en-US" sz="1400" b="1" i="0" dirty="0" err="1">
                <a:solidFill>
                  <a:srgbClr val="262626"/>
                </a:solidFill>
                <a:effectLst/>
                <a:latin typeface="Cambria Math" panose="02040503050406030204" pitchFamily="18" charset="0"/>
                <a:ea typeface="Cambria Math" panose="02040503050406030204" pitchFamily="18" charset="0"/>
              </a:rPr>
              <a:t>MySql</a:t>
            </a:r>
            <a:r>
              <a:rPr lang="en-US" sz="1400" b="1" i="0" dirty="0">
                <a:solidFill>
                  <a:srgbClr val="262626"/>
                </a:solidFill>
                <a:effectLst/>
                <a:latin typeface="Cambria Math" panose="02040503050406030204" pitchFamily="18" charset="0"/>
                <a:ea typeface="Cambria Math" panose="02040503050406030204" pitchFamily="18" charset="0"/>
              </a:rPr>
              <a:t>, Oracle Database, and </a:t>
            </a:r>
            <a:r>
              <a:rPr lang="en-US" sz="1400" b="1" i="0" dirty="0" err="1">
                <a:solidFill>
                  <a:srgbClr val="262626"/>
                </a:solidFill>
                <a:effectLst/>
                <a:latin typeface="Cambria Math" panose="02040503050406030204" pitchFamily="18" charset="0"/>
                <a:ea typeface="Cambria Math" panose="02040503050406030204" pitchFamily="18" charset="0"/>
              </a:rPr>
              <a:t>NoSql</a:t>
            </a:r>
            <a:r>
              <a:rPr lang="en-US" sz="1400" b="1" i="0" dirty="0">
                <a:solidFill>
                  <a:srgbClr val="262626"/>
                </a:solidFill>
                <a:effectLst/>
                <a:latin typeface="Cambria Math" panose="02040503050406030204" pitchFamily="18" charset="0"/>
                <a:ea typeface="Cambria Math" panose="02040503050406030204" pitchFamily="18" charset="0"/>
              </a:rPr>
              <a:t>.</a:t>
            </a:r>
            <a:endParaRPr lang="en-US" sz="1400" b="0" i="0" dirty="0">
              <a:solidFill>
                <a:srgbClr val="262626"/>
              </a:solidFill>
              <a:effectLst/>
              <a:latin typeface="Cambria Math" panose="02040503050406030204" pitchFamily="18" charset="0"/>
              <a:ea typeface="Cambria Math" panose="02040503050406030204" pitchFamily="18" charset="0"/>
            </a:endParaRPr>
          </a:p>
          <a:p>
            <a:endParaRPr lang="en-IN" sz="1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728431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E1F1B-3E77-2E46-4E1A-E83ECD6EB029}"/>
              </a:ext>
            </a:extLst>
          </p:cNvPr>
          <p:cNvSpPr>
            <a:spLocks noGrp="1"/>
          </p:cNvSpPr>
          <p:nvPr>
            <p:ph type="title"/>
          </p:nvPr>
        </p:nvSpPr>
        <p:spPr/>
        <p:txBody>
          <a:bodyPr/>
          <a:lstStyle/>
          <a:p>
            <a:pPr algn="ctr"/>
            <a:r>
              <a:rPr lang="en-US" dirty="0">
                <a:latin typeface="Cambria Math" panose="02040503050406030204" pitchFamily="18" charset="0"/>
                <a:ea typeface="Cambria Math" panose="02040503050406030204" pitchFamily="18" charset="0"/>
              </a:rPr>
              <a:t>MACHINE LEARING KNOWLEDGE</a:t>
            </a:r>
            <a:br>
              <a:rPr lang="en-US" dirty="0">
                <a:latin typeface="Cambria Math" panose="02040503050406030204" pitchFamily="18" charset="0"/>
                <a:ea typeface="Cambria Math" panose="02040503050406030204" pitchFamily="18" charset="0"/>
              </a:rPr>
            </a:br>
            <a:endParaRPr lang="en-IN" dirty="0"/>
          </a:p>
        </p:txBody>
      </p:sp>
      <p:sp>
        <p:nvSpPr>
          <p:cNvPr id="3" name="Content Placeholder 2">
            <a:extLst>
              <a:ext uri="{FF2B5EF4-FFF2-40B4-BE49-F238E27FC236}">
                <a16:creationId xmlns:a16="http://schemas.microsoft.com/office/drawing/2014/main" id="{A74711B3-8F4A-C3D2-4F5B-0AD47DF611FA}"/>
              </a:ext>
            </a:extLst>
          </p:cNvPr>
          <p:cNvSpPr>
            <a:spLocks noGrp="1"/>
          </p:cNvSpPr>
          <p:nvPr>
            <p:ph idx="1"/>
          </p:nvPr>
        </p:nvSpPr>
        <p:spPr>
          <a:xfrm>
            <a:off x="1122830" y="2108550"/>
            <a:ext cx="8825659" cy="4627810"/>
          </a:xfrm>
        </p:spPr>
        <p:txBody>
          <a:bodyPr>
            <a:noAutofit/>
          </a:bodyPr>
          <a:lstStyle/>
          <a:p>
            <a:r>
              <a:rPr lang="en-US" sz="1600" b="0" i="0" dirty="0">
                <a:solidFill>
                  <a:srgbClr val="262626"/>
                </a:solidFill>
                <a:effectLst/>
                <a:latin typeface="Cambria Math" panose="02040503050406030204" pitchFamily="18" charset="0"/>
                <a:ea typeface="Cambria Math" panose="02040503050406030204" pitchFamily="18" charset="0"/>
              </a:rPr>
              <a:t>The next most important skill is to learn </a:t>
            </a:r>
            <a:r>
              <a:rPr lang="en-US" sz="1600" b="1" i="0" u="none" strike="noStrike" dirty="0">
                <a:solidFill>
                  <a:srgbClr val="1564BD"/>
                </a:solidFill>
                <a:effectLst/>
                <a:latin typeface="Cambria Math" panose="02040503050406030204" pitchFamily="18" charset="0"/>
                <a:ea typeface="Cambria Math" panose="02040503050406030204" pitchFamily="18" charset="0"/>
                <a:hlinkClick r:id="rId2"/>
              </a:rPr>
              <a:t>machine learning</a:t>
            </a:r>
            <a:r>
              <a:rPr lang="en-US" sz="1600" b="1" i="0" dirty="0">
                <a:solidFill>
                  <a:srgbClr val="262626"/>
                </a:solidFill>
                <a:effectLst/>
                <a:latin typeface="Cambria Math" panose="02040503050406030204" pitchFamily="18" charset="0"/>
                <a:ea typeface="Cambria Math" panose="02040503050406030204" pitchFamily="18" charset="0"/>
              </a:rPr>
              <a:t> algorithms</a:t>
            </a:r>
            <a:r>
              <a:rPr lang="en-US" sz="1600" b="0" i="0" dirty="0">
                <a:solidFill>
                  <a:srgbClr val="262626"/>
                </a:solidFill>
                <a:effectLst/>
                <a:latin typeface="Cambria Math" panose="02040503050406030204" pitchFamily="18" charset="0"/>
                <a:ea typeface="Cambria Math" panose="02040503050406030204" pitchFamily="18" charset="0"/>
              </a:rPr>
              <a:t>. Because in order to learn deep learning, you should have basic knowledge of machine learning algorithms. At least learn some popular machine learning algorithms. </a:t>
            </a:r>
          </a:p>
          <a:p>
            <a:pPr algn="l" fontAlgn="base">
              <a:buFont typeface="Arial" panose="020B0604020202020204" pitchFamily="34" charset="0"/>
              <a:buChar char="•"/>
            </a:pPr>
            <a:r>
              <a:rPr lang="en-IN" sz="1600" b="0" i="0" dirty="0">
                <a:solidFill>
                  <a:srgbClr val="262626"/>
                </a:solidFill>
                <a:effectLst/>
                <a:latin typeface="Cambria Math" panose="02040503050406030204" pitchFamily="18" charset="0"/>
                <a:ea typeface="Cambria Math" panose="02040503050406030204" pitchFamily="18" charset="0"/>
              </a:rPr>
              <a:t>Naive Bayes.</a:t>
            </a:r>
          </a:p>
          <a:p>
            <a:pPr algn="l" fontAlgn="base">
              <a:buFont typeface="Arial" panose="020B0604020202020204" pitchFamily="34" charset="0"/>
              <a:buChar char="•"/>
            </a:pPr>
            <a:r>
              <a:rPr lang="en-IN" sz="1600" b="0" i="0" dirty="0">
                <a:solidFill>
                  <a:srgbClr val="262626"/>
                </a:solidFill>
                <a:effectLst/>
                <a:latin typeface="Cambria Math" panose="02040503050406030204" pitchFamily="18" charset="0"/>
                <a:ea typeface="Cambria Math" panose="02040503050406030204" pitchFamily="18" charset="0"/>
              </a:rPr>
              <a:t>Support Vector Machine.</a:t>
            </a:r>
          </a:p>
          <a:p>
            <a:pPr algn="l" fontAlgn="base">
              <a:buFont typeface="Arial" panose="020B0604020202020204" pitchFamily="34" charset="0"/>
              <a:buChar char="•"/>
            </a:pPr>
            <a:r>
              <a:rPr lang="en-IN" sz="1600" b="0" i="0" dirty="0">
                <a:solidFill>
                  <a:srgbClr val="262626"/>
                </a:solidFill>
                <a:effectLst/>
                <a:latin typeface="Cambria Math" panose="02040503050406030204" pitchFamily="18" charset="0"/>
                <a:ea typeface="Cambria Math" panose="02040503050406030204" pitchFamily="18" charset="0"/>
              </a:rPr>
              <a:t>K nearest Neighbour.</a:t>
            </a:r>
          </a:p>
          <a:p>
            <a:pPr algn="l" fontAlgn="base">
              <a:buFont typeface="Arial" panose="020B0604020202020204" pitchFamily="34" charset="0"/>
              <a:buChar char="•"/>
            </a:pPr>
            <a:r>
              <a:rPr lang="en-IN" sz="1600" b="0" i="0" dirty="0">
                <a:solidFill>
                  <a:srgbClr val="262626"/>
                </a:solidFill>
                <a:effectLst/>
                <a:latin typeface="Cambria Math" panose="02040503050406030204" pitchFamily="18" charset="0"/>
                <a:ea typeface="Cambria Math" panose="02040503050406030204" pitchFamily="18" charset="0"/>
              </a:rPr>
              <a:t>Linear Regression.</a:t>
            </a:r>
          </a:p>
          <a:p>
            <a:pPr algn="l" fontAlgn="base">
              <a:buFont typeface="Arial" panose="020B0604020202020204" pitchFamily="34" charset="0"/>
              <a:buChar char="•"/>
            </a:pPr>
            <a:r>
              <a:rPr lang="en-IN" sz="1600" b="0" i="0" dirty="0">
                <a:solidFill>
                  <a:srgbClr val="262626"/>
                </a:solidFill>
                <a:effectLst/>
                <a:latin typeface="Cambria Math" panose="02040503050406030204" pitchFamily="18" charset="0"/>
                <a:ea typeface="Cambria Math" panose="02040503050406030204" pitchFamily="18" charset="0"/>
              </a:rPr>
              <a:t>Logistic Regression.</a:t>
            </a:r>
          </a:p>
          <a:p>
            <a:pPr algn="l" fontAlgn="base">
              <a:buFont typeface="Arial" panose="020B0604020202020204" pitchFamily="34" charset="0"/>
              <a:buChar char="•"/>
            </a:pPr>
            <a:r>
              <a:rPr lang="en-IN" sz="1600" b="0" i="0" dirty="0">
                <a:solidFill>
                  <a:srgbClr val="262626"/>
                </a:solidFill>
                <a:effectLst/>
                <a:latin typeface="Cambria Math" panose="02040503050406030204" pitchFamily="18" charset="0"/>
                <a:ea typeface="Cambria Math" panose="02040503050406030204" pitchFamily="18" charset="0"/>
              </a:rPr>
              <a:t>Decision Tree.</a:t>
            </a:r>
          </a:p>
          <a:p>
            <a:pPr algn="l" fontAlgn="base">
              <a:buFont typeface="Arial" panose="020B0604020202020204" pitchFamily="34" charset="0"/>
              <a:buChar char="•"/>
            </a:pPr>
            <a:r>
              <a:rPr lang="en-IN" sz="1600" b="0" i="0" dirty="0">
                <a:solidFill>
                  <a:srgbClr val="262626"/>
                </a:solidFill>
                <a:effectLst/>
                <a:latin typeface="Cambria Math" panose="02040503050406030204" pitchFamily="18" charset="0"/>
                <a:ea typeface="Cambria Math" panose="02040503050406030204" pitchFamily="18" charset="0"/>
              </a:rPr>
              <a:t>Random Forest.</a:t>
            </a:r>
          </a:p>
          <a:p>
            <a:pPr algn="l" fontAlgn="base">
              <a:buFont typeface="Arial" panose="020B0604020202020204" pitchFamily="34" charset="0"/>
              <a:buChar char="•"/>
            </a:pPr>
            <a:r>
              <a:rPr lang="en-IN" sz="1600" b="0" i="0" dirty="0">
                <a:solidFill>
                  <a:srgbClr val="262626"/>
                </a:solidFill>
                <a:effectLst/>
                <a:latin typeface="Cambria Math" panose="02040503050406030204" pitchFamily="18" charset="0"/>
                <a:ea typeface="Cambria Math" panose="02040503050406030204" pitchFamily="18" charset="0"/>
              </a:rPr>
              <a:t>K means Clustering.</a:t>
            </a:r>
          </a:p>
          <a:p>
            <a:pPr algn="l" fontAlgn="base">
              <a:buFont typeface="Arial" panose="020B0604020202020204" pitchFamily="34" charset="0"/>
              <a:buChar char="•"/>
            </a:pPr>
            <a:r>
              <a:rPr lang="en-IN" sz="1600" b="0" i="0" dirty="0">
                <a:solidFill>
                  <a:srgbClr val="262626"/>
                </a:solidFill>
                <a:effectLst/>
                <a:latin typeface="Cambria Math" panose="02040503050406030204" pitchFamily="18" charset="0"/>
                <a:ea typeface="Cambria Math" panose="02040503050406030204" pitchFamily="18" charset="0"/>
              </a:rPr>
              <a:t>Hierarchical Clustering.</a:t>
            </a:r>
          </a:p>
          <a:p>
            <a:pPr algn="l" fontAlgn="base">
              <a:buFont typeface="Arial" panose="020B0604020202020204" pitchFamily="34" charset="0"/>
              <a:buChar char="•"/>
            </a:pPr>
            <a:r>
              <a:rPr lang="en-IN" sz="1600" b="0" i="0" dirty="0" err="1">
                <a:solidFill>
                  <a:srgbClr val="262626"/>
                </a:solidFill>
                <a:effectLst/>
                <a:latin typeface="Cambria Math" panose="02040503050406030204" pitchFamily="18" charset="0"/>
                <a:ea typeface="Cambria Math" panose="02040503050406030204" pitchFamily="18" charset="0"/>
              </a:rPr>
              <a:t>Apriori</a:t>
            </a:r>
            <a:r>
              <a:rPr lang="en-IN" sz="1600" b="0" i="0" dirty="0">
                <a:solidFill>
                  <a:srgbClr val="262626"/>
                </a:solidFill>
                <a:effectLst/>
                <a:latin typeface="Cambria Math" panose="02040503050406030204" pitchFamily="18" charset="0"/>
                <a:ea typeface="Cambria Math" panose="02040503050406030204" pitchFamily="18" charset="0"/>
              </a:rPr>
              <a:t>.</a:t>
            </a:r>
          </a:p>
          <a:p>
            <a:endParaRPr lang="en-IN" sz="16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370457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DDE1-5DA9-8F93-8F52-AF95CE29E571}"/>
              </a:ext>
            </a:extLst>
          </p:cNvPr>
          <p:cNvSpPr>
            <a:spLocks noGrp="1"/>
          </p:cNvSpPr>
          <p:nvPr>
            <p:ph type="title"/>
          </p:nvPr>
        </p:nvSpPr>
        <p:spPr/>
        <p:txBody>
          <a:bodyPr/>
          <a:lstStyle/>
          <a:p>
            <a:pPr algn="ctr"/>
            <a:r>
              <a:rPr lang="en-US" dirty="0">
                <a:latin typeface="Cambria Math" panose="02040503050406030204" pitchFamily="18" charset="0"/>
                <a:ea typeface="Cambria Math" panose="02040503050406030204" pitchFamily="18" charset="0"/>
              </a:rPr>
              <a:t>KNOLEDGE OF Dl Algorithms</a:t>
            </a:r>
            <a:endParaRPr lang="en-IN" dirty="0"/>
          </a:p>
        </p:txBody>
      </p:sp>
      <p:sp>
        <p:nvSpPr>
          <p:cNvPr id="3" name="Content Placeholder 2">
            <a:extLst>
              <a:ext uri="{FF2B5EF4-FFF2-40B4-BE49-F238E27FC236}">
                <a16:creationId xmlns:a16="http://schemas.microsoft.com/office/drawing/2014/main" id="{88BC0F82-51C2-37FB-D8A8-37382992DFEA}"/>
              </a:ext>
            </a:extLst>
          </p:cNvPr>
          <p:cNvSpPr>
            <a:spLocks noGrp="1"/>
          </p:cNvSpPr>
          <p:nvPr>
            <p:ph idx="1"/>
          </p:nvPr>
        </p:nvSpPr>
        <p:spPr/>
        <p:txBody>
          <a:bodyPr/>
          <a:lstStyle/>
          <a:p>
            <a:pPr algn="l" fontAlgn="base"/>
            <a:r>
              <a:rPr lang="en-IN" i="0" dirty="0">
                <a:solidFill>
                  <a:srgbClr val="262626"/>
                </a:solidFill>
                <a:effectLst/>
                <a:latin typeface="Cambria Math" panose="02040503050406030204" pitchFamily="18" charset="0"/>
                <a:ea typeface="Cambria Math" panose="02040503050406030204" pitchFamily="18" charset="0"/>
              </a:rPr>
              <a:t> The most common and popular </a:t>
            </a:r>
            <a:r>
              <a:rPr lang="en-IN" i="0" u="none" strike="noStrike" dirty="0">
                <a:solidFill>
                  <a:srgbClr val="1564BD"/>
                </a:solidFill>
                <a:effectLst/>
                <a:latin typeface="Cambria Math" panose="02040503050406030204" pitchFamily="18" charset="0"/>
                <a:ea typeface="Cambria Math" panose="02040503050406030204" pitchFamily="18" charset="0"/>
                <a:hlinkClick r:id="rId2"/>
              </a:rPr>
              <a:t>Deep Learning algorithms</a:t>
            </a:r>
            <a:r>
              <a:rPr lang="en-IN" i="0" dirty="0">
                <a:solidFill>
                  <a:srgbClr val="262626"/>
                </a:solidFill>
                <a:effectLst/>
                <a:latin typeface="Cambria Math" panose="02040503050406030204" pitchFamily="18" charset="0"/>
                <a:ea typeface="Cambria Math" panose="02040503050406030204" pitchFamily="18" charset="0"/>
              </a:rPr>
              <a:t> are-</a:t>
            </a:r>
          </a:p>
          <a:p>
            <a:pPr algn="l" fontAlgn="base">
              <a:buFont typeface="+mj-lt"/>
              <a:buAutoNum type="arabicPeriod"/>
            </a:pPr>
            <a:r>
              <a:rPr lang="en-IN" i="0" dirty="0">
                <a:solidFill>
                  <a:srgbClr val="262626"/>
                </a:solidFill>
                <a:effectLst/>
                <a:latin typeface="Cambria Math" panose="02040503050406030204" pitchFamily="18" charset="0"/>
                <a:ea typeface="Cambria Math" panose="02040503050406030204" pitchFamily="18" charset="0"/>
              </a:rPr>
              <a:t>Artificial Neural Network.</a:t>
            </a:r>
          </a:p>
          <a:p>
            <a:pPr algn="l" fontAlgn="base">
              <a:buFont typeface="+mj-lt"/>
              <a:buAutoNum type="arabicPeriod"/>
            </a:pPr>
            <a:r>
              <a:rPr lang="en-IN" i="0" dirty="0">
                <a:solidFill>
                  <a:srgbClr val="262626"/>
                </a:solidFill>
                <a:effectLst/>
                <a:latin typeface="Cambria Math" panose="02040503050406030204" pitchFamily="18" charset="0"/>
                <a:ea typeface="Cambria Math" panose="02040503050406030204" pitchFamily="18" charset="0"/>
              </a:rPr>
              <a:t>Convolutional Neural Network.</a:t>
            </a:r>
          </a:p>
          <a:p>
            <a:pPr algn="l" fontAlgn="base">
              <a:buFont typeface="+mj-lt"/>
              <a:buAutoNum type="arabicPeriod"/>
            </a:pPr>
            <a:r>
              <a:rPr lang="en-IN" i="0" dirty="0">
                <a:solidFill>
                  <a:srgbClr val="262626"/>
                </a:solidFill>
                <a:effectLst/>
                <a:latin typeface="Cambria Math" panose="02040503050406030204" pitchFamily="18" charset="0"/>
                <a:ea typeface="Cambria Math" panose="02040503050406030204" pitchFamily="18" charset="0"/>
              </a:rPr>
              <a:t>Recurrent Neural Network.</a:t>
            </a:r>
          </a:p>
          <a:p>
            <a:pPr algn="l" fontAlgn="base">
              <a:buFont typeface="+mj-lt"/>
              <a:buAutoNum type="arabicPeriod"/>
            </a:pPr>
            <a:r>
              <a:rPr lang="en-IN" i="0" dirty="0">
                <a:solidFill>
                  <a:srgbClr val="262626"/>
                </a:solidFill>
                <a:effectLst/>
                <a:latin typeface="Cambria Math" panose="02040503050406030204" pitchFamily="18" charset="0"/>
                <a:ea typeface="Cambria Math" panose="02040503050406030204" pitchFamily="18" charset="0"/>
              </a:rPr>
              <a:t>Generative Adversarial Network.</a:t>
            </a:r>
          </a:p>
          <a:p>
            <a:pPr algn="l" fontAlgn="base">
              <a:buFont typeface="+mj-lt"/>
              <a:buAutoNum type="arabicPeriod"/>
            </a:pPr>
            <a:r>
              <a:rPr lang="en-IN" i="0" dirty="0">
                <a:solidFill>
                  <a:srgbClr val="262626"/>
                </a:solidFill>
                <a:effectLst/>
                <a:latin typeface="Cambria Math" panose="02040503050406030204" pitchFamily="18" charset="0"/>
                <a:ea typeface="Cambria Math" panose="02040503050406030204" pitchFamily="18" charset="0"/>
              </a:rPr>
              <a:t>Deep Belief Network.</a:t>
            </a:r>
          </a:p>
          <a:p>
            <a:pPr algn="l" fontAlgn="base">
              <a:buFont typeface="+mj-lt"/>
              <a:buAutoNum type="arabicPeriod"/>
            </a:pPr>
            <a:r>
              <a:rPr lang="en-IN" i="0" dirty="0">
                <a:solidFill>
                  <a:srgbClr val="262626"/>
                </a:solidFill>
                <a:effectLst/>
                <a:latin typeface="Cambria Math" panose="02040503050406030204" pitchFamily="18" charset="0"/>
                <a:ea typeface="Cambria Math" panose="02040503050406030204" pitchFamily="18" charset="0"/>
              </a:rPr>
              <a:t>Long Short Term Memory Network.</a:t>
            </a:r>
          </a:p>
          <a:p>
            <a:endParaRPr lang="en-IN"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168961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38FA4-FE51-09F9-07CB-ED394F458F14}"/>
              </a:ext>
            </a:extLst>
          </p:cNvPr>
          <p:cNvSpPr>
            <a:spLocks noGrp="1"/>
          </p:cNvSpPr>
          <p:nvPr>
            <p:ph type="title"/>
          </p:nvPr>
        </p:nvSpPr>
        <p:spPr/>
        <p:txBody>
          <a:bodyPr/>
          <a:lstStyle/>
          <a:p>
            <a:pPr algn="ctr"/>
            <a:r>
              <a:rPr lang="en-US" dirty="0">
                <a:latin typeface="Cambria Math" panose="02040503050406030204" pitchFamily="18" charset="0"/>
                <a:ea typeface="Cambria Math" panose="02040503050406030204" pitchFamily="18" charset="0"/>
              </a:rPr>
              <a:t>Knowledge Of Dl Frameworks</a:t>
            </a:r>
            <a:endParaRPr lang="en-IN" dirty="0"/>
          </a:p>
        </p:txBody>
      </p:sp>
      <p:sp>
        <p:nvSpPr>
          <p:cNvPr id="3" name="Content Placeholder 2">
            <a:extLst>
              <a:ext uri="{FF2B5EF4-FFF2-40B4-BE49-F238E27FC236}">
                <a16:creationId xmlns:a16="http://schemas.microsoft.com/office/drawing/2014/main" id="{56DBC373-62E1-6E2B-B789-9E771586B974}"/>
              </a:ext>
            </a:extLst>
          </p:cNvPr>
          <p:cNvSpPr>
            <a:spLocks noGrp="1"/>
          </p:cNvSpPr>
          <p:nvPr>
            <p:ph idx="1"/>
          </p:nvPr>
        </p:nvSpPr>
        <p:spPr/>
        <p:txBody>
          <a:bodyPr>
            <a:normAutofit lnSpcReduction="10000"/>
          </a:bodyPr>
          <a:lstStyle/>
          <a:p>
            <a:pPr algn="l" fontAlgn="base"/>
            <a:r>
              <a:rPr lang="en-IN" i="0" dirty="0">
                <a:solidFill>
                  <a:srgbClr val="262626"/>
                </a:solidFill>
                <a:effectLst/>
                <a:latin typeface="Cambria Math" panose="02040503050406030204" pitchFamily="18" charset="0"/>
                <a:ea typeface="Cambria Math" panose="02040503050406030204" pitchFamily="18" charset="0"/>
              </a:rPr>
              <a:t>The most popular framework of Deep Learning-</a:t>
            </a:r>
          </a:p>
          <a:p>
            <a:pPr algn="l" fontAlgn="base">
              <a:buFont typeface="+mj-lt"/>
              <a:buAutoNum type="arabicPeriod"/>
            </a:pPr>
            <a:r>
              <a:rPr lang="en-IN" i="0" dirty="0">
                <a:solidFill>
                  <a:srgbClr val="262626"/>
                </a:solidFill>
                <a:effectLst/>
                <a:latin typeface="Cambria Math" panose="02040503050406030204" pitchFamily="18" charset="0"/>
                <a:ea typeface="Cambria Math" panose="02040503050406030204" pitchFamily="18" charset="0"/>
              </a:rPr>
              <a:t>TensorFlow.</a:t>
            </a:r>
          </a:p>
          <a:p>
            <a:pPr algn="l" fontAlgn="base">
              <a:buFont typeface="+mj-lt"/>
              <a:buAutoNum type="arabicPeriod"/>
            </a:pPr>
            <a:r>
              <a:rPr lang="en-IN" i="0" dirty="0">
                <a:solidFill>
                  <a:srgbClr val="262626"/>
                </a:solidFill>
                <a:effectLst/>
                <a:latin typeface="Cambria Math" panose="02040503050406030204" pitchFamily="18" charset="0"/>
                <a:ea typeface="Cambria Math" panose="02040503050406030204" pitchFamily="18" charset="0"/>
              </a:rPr>
              <a:t>Theano.</a:t>
            </a:r>
          </a:p>
          <a:p>
            <a:pPr algn="l" fontAlgn="base">
              <a:buFont typeface="+mj-lt"/>
              <a:buAutoNum type="arabicPeriod"/>
            </a:pPr>
            <a:r>
              <a:rPr lang="en-IN" i="0" dirty="0">
                <a:solidFill>
                  <a:srgbClr val="262626"/>
                </a:solidFill>
                <a:effectLst/>
                <a:latin typeface="Cambria Math" panose="02040503050406030204" pitchFamily="18" charset="0"/>
                <a:ea typeface="Cambria Math" panose="02040503050406030204" pitchFamily="18" charset="0"/>
              </a:rPr>
              <a:t>scikit learn.</a:t>
            </a:r>
          </a:p>
          <a:p>
            <a:pPr algn="l" fontAlgn="base">
              <a:buFont typeface="+mj-lt"/>
              <a:buAutoNum type="arabicPeriod"/>
            </a:pPr>
            <a:r>
              <a:rPr lang="en-IN" i="0" dirty="0" err="1">
                <a:solidFill>
                  <a:srgbClr val="262626"/>
                </a:solidFill>
                <a:effectLst/>
                <a:latin typeface="Cambria Math" panose="02040503050406030204" pitchFamily="18" charset="0"/>
                <a:ea typeface="Cambria Math" panose="02040503050406030204" pitchFamily="18" charset="0"/>
              </a:rPr>
              <a:t>PyTorch</a:t>
            </a:r>
            <a:r>
              <a:rPr lang="en-IN" i="0" dirty="0">
                <a:solidFill>
                  <a:srgbClr val="262626"/>
                </a:solidFill>
                <a:effectLst/>
                <a:latin typeface="Cambria Math" panose="02040503050406030204" pitchFamily="18" charset="0"/>
                <a:ea typeface="Cambria Math" panose="02040503050406030204" pitchFamily="18" charset="0"/>
              </a:rPr>
              <a:t>.</a:t>
            </a:r>
          </a:p>
          <a:p>
            <a:pPr algn="l" fontAlgn="base">
              <a:buFont typeface="+mj-lt"/>
              <a:buAutoNum type="arabicPeriod"/>
            </a:pPr>
            <a:r>
              <a:rPr lang="en-IN" i="0" dirty="0" err="1">
                <a:solidFill>
                  <a:srgbClr val="262626"/>
                </a:solidFill>
                <a:effectLst/>
                <a:latin typeface="Cambria Math" panose="02040503050406030204" pitchFamily="18" charset="0"/>
                <a:ea typeface="Cambria Math" panose="02040503050406030204" pitchFamily="18" charset="0"/>
              </a:rPr>
              <a:t>Keras</a:t>
            </a:r>
            <a:r>
              <a:rPr lang="en-IN" i="0" dirty="0">
                <a:solidFill>
                  <a:srgbClr val="262626"/>
                </a:solidFill>
                <a:effectLst/>
                <a:latin typeface="Cambria Math" panose="02040503050406030204" pitchFamily="18" charset="0"/>
                <a:ea typeface="Cambria Math" panose="02040503050406030204" pitchFamily="18" charset="0"/>
              </a:rPr>
              <a:t>.</a:t>
            </a:r>
          </a:p>
          <a:p>
            <a:pPr algn="l" fontAlgn="base">
              <a:buFont typeface="+mj-lt"/>
              <a:buAutoNum type="arabicPeriod"/>
            </a:pPr>
            <a:r>
              <a:rPr lang="en-IN" i="0" dirty="0">
                <a:solidFill>
                  <a:srgbClr val="262626"/>
                </a:solidFill>
                <a:effectLst/>
                <a:latin typeface="Cambria Math" panose="02040503050406030204" pitchFamily="18" charset="0"/>
                <a:ea typeface="Cambria Math" panose="02040503050406030204" pitchFamily="18" charset="0"/>
              </a:rPr>
              <a:t>DL4J.</a:t>
            </a:r>
          </a:p>
          <a:p>
            <a:pPr algn="l" fontAlgn="base">
              <a:buFont typeface="+mj-lt"/>
              <a:buAutoNum type="arabicPeriod"/>
            </a:pPr>
            <a:r>
              <a:rPr lang="en-IN" i="0" dirty="0">
                <a:solidFill>
                  <a:srgbClr val="262626"/>
                </a:solidFill>
                <a:effectLst/>
                <a:latin typeface="Cambria Math" panose="02040503050406030204" pitchFamily="18" charset="0"/>
                <a:ea typeface="Cambria Math" panose="02040503050406030204" pitchFamily="18" charset="0"/>
              </a:rPr>
              <a:t>Caffe.</a:t>
            </a:r>
          </a:p>
          <a:p>
            <a:pPr algn="l" fontAlgn="base">
              <a:buFont typeface="+mj-lt"/>
              <a:buAutoNum type="arabicPeriod"/>
            </a:pPr>
            <a:r>
              <a:rPr lang="en-IN" i="0" dirty="0">
                <a:solidFill>
                  <a:srgbClr val="262626"/>
                </a:solidFill>
                <a:effectLst/>
                <a:latin typeface="Cambria Math" panose="02040503050406030204" pitchFamily="18" charset="0"/>
                <a:ea typeface="Cambria Math" panose="02040503050406030204" pitchFamily="18" charset="0"/>
              </a:rPr>
              <a:t>Microsoft Cognitive Toolkit.</a:t>
            </a:r>
          </a:p>
          <a:p>
            <a:endParaRPr lang="en-IN"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916793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19</TotalTime>
  <Words>493</Words>
  <Application>Microsoft Office PowerPoint</Application>
  <PresentationFormat>Widescreen</PresentationFormat>
  <Paragraphs>58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Cambria Math</vt:lpstr>
      <vt:lpstr>Century Gothic</vt:lpstr>
      <vt:lpstr>Wingdings</vt:lpstr>
      <vt:lpstr>Wingdings 3</vt:lpstr>
      <vt:lpstr>Ion Boardroom</vt:lpstr>
      <vt:lpstr>DEEP LEARNING</vt:lpstr>
      <vt:lpstr>MATHS SKILLS</vt:lpstr>
      <vt:lpstr>Programming skills </vt:lpstr>
      <vt:lpstr>DATA ENGINEERRING SKILLS </vt:lpstr>
      <vt:lpstr>MACHINE LEARING KNOWLEDGE </vt:lpstr>
      <vt:lpstr>KNOLEDGE OF Dl Algorithms</vt:lpstr>
      <vt:lpstr>Knowledge Of Dl Frameworks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Keerthirani jakkula</dc:creator>
  <cp:lastModifiedBy>Keerthirani jakkula</cp:lastModifiedBy>
  <cp:revision>1</cp:revision>
  <dcterms:created xsi:type="dcterms:W3CDTF">2023-02-15T15:12:14Z</dcterms:created>
  <dcterms:modified xsi:type="dcterms:W3CDTF">2023-02-15T15:31:59Z</dcterms:modified>
</cp:coreProperties>
</file>