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8" r:id="rId9"/>
    <p:sldId id="303" r:id="rId10"/>
    <p:sldId id="304" r:id="rId11"/>
    <p:sldId id="305" r:id="rId12"/>
    <p:sldId id="306" r:id="rId13"/>
    <p:sldId id="3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chumanist.ca/thank_you"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SO_basic_Latin_alphabet" TargetMode="External"/><Relationship Id="rId3" Type="http://schemas.openxmlformats.org/officeDocument/2006/relationships/hyperlink" Target="https://en.wikipedia.org/wiki/Telecommunication" TargetMode="External"/><Relationship Id="rId7" Type="http://schemas.openxmlformats.org/officeDocument/2006/relationships/hyperlink" Target="https://en.wikipedia.org/wiki/Electrical_telegraph"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hyperlink" Target="https://en.wikipedia.org/wiki/Samuel_Morse" TargetMode="External"/><Relationship Id="rId11" Type="http://schemas.openxmlformats.org/officeDocument/2006/relationships/hyperlink" Target="https://en.wikipedia.org/wiki/Prosigns_for_Morse_code" TargetMode="External"/><Relationship Id="rId5" Type="http://schemas.openxmlformats.org/officeDocument/2006/relationships/hyperlink" Target="https://en.wikipedia.org/wiki/Written_language" TargetMode="External"/><Relationship Id="rId10" Type="http://schemas.openxmlformats.org/officeDocument/2006/relationships/hyperlink" Target="https://en.wikipedia.org/wiki/Arabic_numerals" TargetMode="External"/><Relationship Id="rId4" Type="http://schemas.openxmlformats.org/officeDocument/2006/relationships/hyperlink" Target="https://en.wikipedia.org/wiki/Character_encoding" TargetMode="External"/><Relationship Id="rId9" Type="http://schemas.openxmlformats.org/officeDocument/2006/relationships/hyperlink" Target="https://en.wikipedia.org/wiki/Diacriti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Morse Code Translator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Keerthi (116787)</a:t>
            </a:r>
          </a:p>
          <a:p>
            <a:pPr>
              <a:lnSpc>
                <a:spcPct val="100000"/>
              </a:lnSpc>
            </a:pPr>
            <a:r>
              <a:rPr lang="en-US" sz="1600" dirty="0"/>
              <a:t>Ahmed (116786)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5BAC-CCCE-4C1C-988D-061E3BCFA86E}"/>
              </a:ext>
            </a:extLst>
          </p:cNvPr>
          <p:cNvSpPr>
            <a:spLocks noGrp="1"/>
          </p:cNvSpPr>
          <p:nvPr>
            <p:ph type="title"/>
          </p:nvPr>
        </p:nvSpPr>
        <p:spPr/>
        <p:txBody>
          <a:bodyPr/>
          <a:lstStyle/>
          <a:p>
            <a:r>
              <a:rPr lang="en-IN" dirty="0">
                <a:solidFill>
                  <a:schemeClr val="tx1"/>
                </a:solidFill>
              </a:rPr>
              <a:t>Let’s do it Live!!</a:t>
            </a:r>
          </a:p>
        </p:txBody>
      </p:sp>
      <p:pic>
        <p:nvPicPr>
          <p:cNvPr id="5" name="Content Placeholder 4">
            <a:extLst>
              <a:ext uri="{FF2B5EF4-FFF2-40B4-BE49-F238E27FC236}">
                <a16:creationId xmlns:a16="http://schemas.microsoft.com/office/drawing/2014/main" id="{7F166715-DF09-45BD-8F1D-CBC761096FC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617906" y="2266302"/>
            <a:ext cx="6685845" cy="376078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645296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chemeClr val="tx1"/>
                </a:solidFill>
              </a:rPr>
              <a:t>What is morse code ? </a:t>
            </a:r>
          </a:p>
        </p:txBody>
      </p:sp>
      <p:sp>
        <p:nvSpPr>
          <p:cNvPr id="5" name="Content Placeholder 4">
            <a:extLst>
              <a:ext uri="{FF2B5EF4-FFF2-40B4-BE49-F238E27FC236}">
                <a16:creationId xmlns:a16="http://schemas.microsoft.com/office/drawing/2014/main" id="{3B79C5E5-1672-4047-BF33-4DBD0C807B20}"/>
              </a:ext>
            </a:extLst>
          </p:cNvPr>
          <p:cNvSpPr>
            <a:spLocks noGrp="1"/>
          </p:cNvSpPr>
          <p:nvPr>
            <p:ph idx="1"/>
          </p:nvPr>
        </p:nvSpPr>
        <p:spPr/>
        <p:txBody>
          <a:bodyPr/>
          <a:lstStyle/>
          <a:p>
            <a:r>
              <a:rPr lang="en-GB" b="1" i="0" dirty="0">
                <a:solidFill>
                  <a:srgbClr val="202122"/>
                </a:solidFill>
                <a:effectLst/>
                <a:latin typeface="Times New Roman" panose="02020603050405020304" pitchFamily="18" charset="0"/>
                <a:cs typeface="Times New Roman" panose="02020603050405020304" pitchFamily="18" charset="0"/>
              </a:rPr>
              <a:t>Morse code</a:t>
            </a:r>
            <a:r>
              <a:rPr lang="en-GB" b="0" i="0" dirty="0">
                <a:solidFill>
                  <a:srgbClr val="202122"/>
                </a:solidFill>
                <a:effectLst/>
                <a:latin typeface="Times New Roman" panose="02020603050405020304" pitchFamily="18" charset="0"/>
                <a:cs typeface="Times New Roman" panose="02020603050405020304" pitchFamily="18" charset="0"/>
              </a:rPr>
              <a:t> is a method used in </a:t>
            </a:r>
            <a:r>
              <a:rPr lang="en-GB" b="0" i="0" u="none" strike="noStrike" dirty="0">
                <a:solidFill>
                  <a:srgbClr val="0645AD"/>
                </a:solidFill>
                <a:effectLst/>
                <a:latin typeface="Times New Roman" panose="02020603050405020304" pitchFamily="18" charset="0"/>
                <a:cs typeface="Times New Roman" panose="02020603050405020304" pitchFamily="18" charset="0"/>
                <a:hlinkClick r:id="rId3" tooltip="Telecommunication"/>
              </a:rPr>
              <a:t>telecommunication</a:t>
            </a:r>
            <a:r>
              <a:rPr lang="en-GB" b="0" i="0" dirty="0">
                <a:solidFill>
                  <a:srgbClr val="202122"/>
                </a:solidFill>
                <a:effectLst/>
                <a:latin typeface="Times New Roman" panose="02020603050405020304" pitchFamily="18" charset="0"/>
                <a:cs typeface="Times New Roman" panose="02020603050405020304" pitchFamily="18" charset="0"/>
              </a:rPr>
              <a:t> to </a:t>
            </a:r>
            <a:r>
              <a:rPr lang="en-GB" b="0" i="0" u="none" strike="noStrike" dirty="0">
                <a:solidFill>
                  <a:srgbClr val="0645AD"/>
                </a:solidFill>
                <a:effectLst/>
                <a:latin typeface="Times New Roman" panose="02020603050405020304" pitchFamily="18" charset="0"/>
                <a:cs typeface="Times New Roman" panose="02020603050405020304" pitchFamily="18" charset="0"/>
                <a:hlinkClick r:id="rId4" tooltip="Character encoding"/>
              </a:rPr>
              <a:t>encode</a:t>
            </a:r>
            <a:r>
              <a:rPr lang="en-GB" b="0" i="0" dirty="0">
                <a:solidFill>
                  <a:srgbClr val="202122"/>
                </a:solidFill>
                <a:effectLst/>
                <a:latin typeface="Times New Roman" panose="02020603050405020304" pitchFamily="18" charset="0"/>
                <a:cs typeface="Times New Roman" panose="02020603050405020304" pitchFamily="18" charset="0"/>
              </a:rPr>
              <a:t> </a:t>
            </a:r>
            <a:r>
              <a:rPr lang="en-GB" b="0" i="0" u="none" strike="noStrike" dirty="0">
                <a:solidFill>
                  <a:srgbClr val="0645AD"/>
                </a:solidFill>
                <a:effectLst/>
                <a:latin typeface="Times New Roman" panose="02020603050405020304" pitchFamily="18" charset="0"/>
                <a:cs typeface="Times New Roman" panose="02020603050405020304" pitchFamily="18" charset="0"/>
                <a:hlinkClick r:id="rId5" tooltip="Written language"/>
              </a:rPr>
              <a:t>text</a:t>
            </a:r>
            <a:r>
              <a:rPr lang="en-GB" b="0" i="0" dirty="0">
                <a:solidFill>
                  <a:srgbClr val="202122"/>
                </a:solidFill>
                <a:effectLst/>
                <a:latin typeface="Times New Roman" panose="02020603050405020304" pitchFamily="18" charset="0"/>
                <a:cs typeface="Times New Roman" panose="02020603050405020304" pitchFamily="18" charset="0"/>
              </a:rPr>
              <a:t> characters as standardized sequences of two different signal durations, called </a:t>
            </a:r>
            <a:r>
              <a:rPr lang="en-GB" b="0" i="1" dirty="0">
                <a:solidFill>
                  <a:srgbClr val="202122"/>
                </a:solidFill>
                <a:effectLst/>
                <a:latin typeface="Times New Roman" panose="02020603050405020304" pitchFamily="18" charset="0"/>
                <a:cs typeface="Times New Roman" panose="02020603050405020304" pitchFamily="18" charset="0"/>
              </a:rPr>
              <a:t>dots</a:t>
            </a:r>
            <a:r>
              <a:rPr lang="en-GB" b="0" i="0" dirty="0">
                <a:solidFill>
                  <a:srgbClr val="202122"/>
                </a:solidFill>
                <a:effectLst/>
                <a:latin typeface="Times New Roman" panose="02020603050405020304" pitchFamily="18" charset="0"/>
                <a:cs typeface="Times New Roman" panose="02020603050405020304" pitchFamily="18" charset="0"/>
              </a:rPr>
              <a:t> and </a:t>
            </a:r>
            <a:r>
              <a:rPr lang="en-GB" b="0" i="1" dirty="0">
                <a:solidFill>
                  <a:srgbClr val="202122"/>
                </a:solidFill>
                <a:effectLst/>
                <a:latin typeface="Times New Roman" panose="02020603050405020304" pitchFamily="18" charset="0"/>
                <a:cs typeface="Times New Roman" panose="02020603050405020304" pitchFamily="18" charset="0"/>
              </a:rPr>
              <a:t>dashes</a:t>
            </a:r>
            <a:r>
              <a:rPr lang="en-GB" dirty="0">
                <a:solidFill>
                  <a:srgbClr val="202122"/>
                </a:solidFill>
                <a:latin typeface="Times New Roman" panose="02020603050405020304" pitchFamily="18" charset="0"/>
                <a:cs typeface="Times New Roman" panose="02020603050405020304" pitchFamily="18" charset="0"/>
              </a:rPr>
              <a:t>.</a:t>
            </a:r>
            <a:r>
              <a:rPr lang="en-GB" b="0" i="0" dirty="0">
                <a:solidFill>
                  <a:srgbClr val="202122"/>
                </a:solidFill>
                <a:effectLst/>
                <a:latin typeface="Times New Roman" panose="02020603050405020304" pitchFamily="18" charset="0"/>
                <a:cs typeface="Times New Roman" panose="02020603050405020304" pitchFamily="18" charset="0"/>
              </a:rPr>
              <a:t> Morse code is named after </a:t>
            </a:r>
            <a:r>
              <a:rPr lang="en-GB" b="0" i="0" u="none" strike="noStrike" dirty="0">
                <a:solidFill>
                  <a:srgbClr val="0645AD"/>
                </a:solidFill>
                <a:effectLst/>
                <a:latin typeface="Times New Roman" panose="02020603050405020304" pitchFamily="18" charset="0"/>
                <a:cs typeface="Times New Roman" panose="02020603050405020304" pitchFamily="18" charset="0"/>
                <a:hlinkClick r:id="rId6" tooltip="Samuel Morse"/>
              </a:rPr>
              <a:t>Samuel Morse</a:t>
            </a:r>
            <a:r>
              <a:rPr lang="en-GB" b="0" i="0" dirty="0">
                <a:solidFill>
                  <a:srgbClr val="202122"/>
                </a:solidFill>
                <a:effectLst/>
                <a:latin typeface="Times New Roman" panose="02020603050405020304" pitchFamily="18" charset="0"/>
                <a:cs typeface="Times New Roman" panose="02020603050405020304" pitchFamily="18" charset="0"/>
              </a:rPr>
              <a:t>, one of the inventors of the </a:t>
            </a:r>
            <a:r>
              <a:rPr lang="en-GB" b="0" i="0" u="none" strike="noStrike" dirty="0">
                <a:solidFill>
                  <a:srgbClr val="0645AD"/>
                </a:solidFill>
                <a:effectLst/>
                <a:latin typeface="Times New Roman" panose="02020603050405020304" pitchFamily="18" charset="0"/>
                <a:cs typeface="Times New Roman" panose="02020603050405020304" pitchFamily="18" charset="0"/>
                <a:hlinkClick r:id="rId7" tooltip="Electrical telegraph"/>
              </a:rPr>
              <a:t>telegraph</a:t>
            </a:r>
            <a:r>
              <a:rPr lang="en-GB" b="0" i="0" dirty="0">
                <a:solidFill>
                  <a:srgbClr val="202122"/>
                </a:solidFill>
                <a:effectLst/>
                <a:latin typeface="Times New Roman" panose="02020603050405020304" pitchFamily="18" charset="0"/>
                <a:cs typeface="Times New Roman" panose="02020603050405020304" pitchFamily="18" charset="0"/>
              </a:rPr>
              <a:t>.</a:t>
            </a:r>
            <a:endParaRPr lang="en-IN" dirty="0">
              <a:solidFill>
                <a:srgbClr val="202122"/>
              </a:solidFill>
              <a:latin typeface="Times New Roman" panose="02020603050405020304" pitchFamily="18" charset="0"/>
              <a:cs typeface="Times New Roman" panose="02020603050405020304" pitchFamily="18" charset="0"/>
            </a:endParaRPr>
          </a:p>
          <a:p>
            <a:r>
              <a:rPr lang="en-GB" b="1" i="0" dirty="0">
                <a:solidFill>
                  <a:srgbClr val="202122"/>
                </a:solidFill>
                <a:effectLst/>
                <a:latin typeface="Times New Roman" panose="02020603050405020304" pitchFamily="18" charset="0"/>
                <a:cs typeface="Times New Roman" panose="02020603050405020304" pitchFamily="18" charset="0"/>
              </a:rPr>
              <a:t>International Morse Code</a:t>
            </a:r>
            <a:r>
              <a:rPr lang="en-GB" b="0" i="0" dirty="0">
                <a:solidFill>
                  <a:srgbClr val="202122"/>
                </a:solidFill>
                <a:effectLst/>
                <a:latin typeface="Times New Roman" panose="02020603050405020304" pitchFamily="18" charset="0"/>
                <a:cs typeface="Times New Roman" panose="02020603050405020304" pitchFamily="18" charset="0"/>
              </a:rPr>
              <a:t> encodes the 26 </a:t>
            </a:r>
            <a:r>
              <a:rPr lang="en-GB" b="0" i="0" u="none" strike="noStrike" dirty="0">
                <a:solidFill>
                  <a:srgbClr val="0645AD"/>
                </a:solidFill>
                <a:effectLst/>
                <a:latin typeface="Times New Roman" panose="02020603050405020304" pitchFamily="18" charset="0"/>
                <a:cs typeface="Times New Roman" panose="02020603050405020304" pitchFamily="18" charset="0"/>
                <a:hlinkClick r:id="rId8" tooltip="ISO basic Latin alphabet"/>
              </a:rPr>
              <a:t>basic Latin letters</a:t>
            </a:r>
            <a:r>
              <a:rPr lang="en-GB" b="0" i="0" dirty="0">
                <a:solidFill>
                  <a:srgbClr val="202122"/>
                </a:solidFill>
                <a:effectLst/>
                <a:latin typeface="Times New Roman" panose="02020603050405020304" pitchFamily="18" charset="0"/>
                <a:cs typeface="Times New Roman" panose="02020603050405020304" pitchFamily="18" charset="0"/>
              </a:rPr>
              <a:t> </a:t>
            </a:r>
            <a:r>
              <a:rPr lang="en-GB" b="1" i="0" cap="small" dirty="0">
                <a:solidFill>
                  <a:srgbClr val="202122"/>
                </a:solidFill>
                <a:effectLst/>
                <a:latin typeface="Times New Roman" panose="02020603050405020304" pitchFamily="18" charset="0"/>
                <a:cs typeface="Times New Roman" panose="02020603050405020304" pitchFamily="18" charset="0"/>
              </a:rPr>
              <a:t>a</a:t>
            </a:r>
            <a:r>
              <a:rPr lang="en-GB" b="0" i="0" dirty="0">
                <a:solidFill>
                  <a:srgbClr val="202122"/>
                </a:solidFill>
                <a:effectLst/>
                <a:latin typeface="Times New Roman" panose="02020603050405020304" pitchFamily="18" charset="0"/>
                <a:cs typeface="Times New Roman" panose="02020603050405020304" pitchFamily="18" charset="0"/>
              </a:rPr>
              <a:t> through </a:t>
            </a:r>
            <a:r>
              <a:rPr lang="en-GB" b="1" i="0" cap="small" dirty="0">
                <a:solidFill>
                  <a:srgbClr val="202122"/>
                </a:solidFill>
                <a:effectLst/>
                <a:latin typeface="Times New Roman" panose="02020603050405020304" pitchFamily="18" charset="0"/>
                <a:cs typeface="Times New Roman" panose="02020603050405020304" pitchFamily="18" charset="0"/>
              </a:rPr>
              <a:t>z</a:t>
            </a:r>
            <a:r>
              <a:rPr lang="en-GB" b="0" i="0" dirty="0">
                <a:solidFill>
                  <a:srgbClr val="202122"/>
                </a:solidFill>
                <a:effectLst/>
                <a:latin typeface="Times New Roman" panose="02020603050405020304" pitchFamily="18" charset="0"/>
                <a:cs typeface="Times New Roman" panose="02020603050405020304" pitchFamily="18" charset="0"/>
              </a:rPr>
              <a:t>, one </a:t>
            </a:r>
            <a:r>
              <a:rPr lang="en-GB" b="0" i="0" u="none" strike="noStrike" dirty="0">
                <a:solidFill>
                  <a:srgbClr val="0645AD"/>
                </a:solidFill>
                <a:effectLst/>
                <a:latin typeface="Times New Roman" panose="02020603050405020304" pitchFamily="18" charset="0"/>
                <a:cs typeface="Times New Roman" panose="02020603050405020304" pitchFamily="18" charset="0"/>
                <a:hlinkClick r:id="rId9" tooltip="Diacritic"/>
              </a:rPr>
              <a:t>accented</a:t>
            </a:r>
            <a:r>
              <a:rPr lang="en-GB" b="0" i="0" dirty="0">
                <a:solidFill>
                  <a:srgbClr val="202122"/>
                </a:solidFill>
                <a:effectLst/>
                <a:latin typeface="Times New Roman" panose="02020603050405020304" pitchFamily="18" charset="0"/>
                <a:cs typeface="Times New Roman" panose="02020603050405020304" pitchFamily="18" charset="0"/>
              </a:rPr>
              <a:t> Latin letter (</a:t>
            </a:r>
            <a:r>
              <a:rPr lang="en-GB" b="1" i="0" cap="small" dirty="0">
                <a:solidFill>
                  <a:srgbClr val="202122"/>
                </a:solidFill>
                <a:effectLst/>
                <a:latin typeface="Times New Roman" panose="02020603050405020304" pitchFamily="18" charset="0"/>
                <a:cs typeface="Times New Roman" panose="02020603050405020304" pitchFamily="18" charset="0"/>
              </a:rPr>
              <a:t>é</a:t>
            </a:r>
            <a:r>
              <a:rPr lang="en-GB" b="0" i="0" dirty="0">
                <a:solidFill>
                  <a:srgbClr val="202122"/>
                </a:solidFill>
                <a:effectLst/>
                <a:latin typeface="Times New Roman" panose="02020603050405020304" pitchFamily="18" charset="0"/>
                <a:cs typeface="Times New Roman" panose="02020603050405020304" pitchFamily="18" charset="0"/>
              </a:rPr>
              <a:t>), the </a:t>
            </a:r>
            <a:r>
              <a:rPr lang="en-GB" b="0" i="0" u="none" strike="noStrike" dirty="0">
                <a:solidFill>
                  <a:srgbClr val="0645AD"/>
                </a:solidFill>
                <a:effectLst/>
                <a:latin typeface="Times New Roman" panose="02020603050405020304" pitchFamily="18" charset="0"/>
                <a:cs typeface="Times New Roman" panose="02020603050405020304" pitchFamily="18" charset="0"/>
                <a:hlinkClick r:id="rId10" tooltip="Arabic numerals"/>
              </a:rPr>
              <a:t>Arabic numerals</a:t>
            </a:r>
            <a:r>
              <a:rPr lang="en-GB" b="0" i="0" dirty="0">
                <a:solidFill>
                  <a:srgbClr val="202122"/>
                </a:solidFill>
                <a:effectLst/>
                <a:latin typeface="Times New Roman" panose="02020603050405020304" pitchFamily="18" charset="0"/>
                <a:cs typeface="Times New Roman" panose="02020603050405020304" pitchFamily="18" charset="0"/>
              </a:rPr>
              <a:t>, and a small set of punctuation and procedural signals (</a:t>
            </a:r>
            <a:r>
              <a:rPr lang="en-GB" b="0" i="0" u="none" strike="noStrike" dirty="0" err="1">
                <a:solidFill>
                  <a:srgbClr val="0645AD"/>
                </a:solidFill>
                <a:effectLst/>
                <a:latin typeface="Times New Roman" panose="02020603050405020304" pitchFamily="18" charset="0"/>
                <a:cs typeface="Times New Roman" panose="02020603050405020304" pitchFamily="18" charset="0"/>
                <a:hlinkClick r:id="rId11" tooltip="Prosigns for Morse code"/>
              </a:rPr>
              <a:t>prosigns</a:t>
            </a:r>
            <a:r>
              <a:rPr lang="en-GB" b="0" i="0" dirty="0">
                <a:solidFill>
                  <a:srgbClr val="202122"/>
                </a:solidFill>
                <a:effectLst/>
                <a:latin typeface="Times New Roman" panose="02020603050405020304" pitchFamily="18" charset="0"/>
                <a:cs typeface="Times New Roman" panose="02020603050405020304" pitchFamily="18" charset="0"/>
              </a:rPr>
              <a:t>). There is no distinction between upper and lower case letters.</a:t>
            </a:r>
            <a:r>
              <a:rPr lang="en-GB" b="0" i="0" baseline="30000" dirty="0">
                <a:solidFill>
                  <a:srgbClr val="0645AD"/>
                </a:solidFill>
                <a:effectLst/>
                <a:latin typeface="Times New Roman" panose="02020603050405020304" pitchFamily="18" charset="0"/>
                <a:cs typeface="Times New Roman" panose="02020603050405020304" pitchFamily="18" charset="0"/>
              </a:rPr>
              <a:t> </a:t>
            </a:r>
            <a:r>
              <a:rPr lang="en-GB" b="0" i="0" dirty="0">
                <a:solidFill>
                  <a:srgbClr val="202122"/>
                </a:solidFill>
                <a:effectLst/>
                <a:latin typeface="Times New Roman" panose="02020603050405020304" pitchFamily="18" charset="0"/>
                <a:cs typeface="Times New Roman" panose="02020603050405020304" pitchFamily="18" charset="0"/>
              </a:rPr>
              <a:t>Each Morse code symbol is formed by a sequence of </a:t>
            </a:r>
            <a:r>
              <a:rPr lang="en-GB" b="0" i="1" dirty="0">
                <a:solidFill>
                  <a:srgbClr val="202122"/>
                </a:solidFill>
                <a:effectLst/>
                <a:latin typeface="Times New Roman" panose="02020603050405020304" pitchFamily="18" charset="0"/>
                <a:cs typeface="Times New Roman" panose="02020603050405020304" pitchFamily="18" charset="0"/>
              </a:rPr>
              <a:t>dots</a:t>
            </a:r>
            <a:r>
              <a:rPr lang="en-GB" b="0" i="0" dirty="0">
                <a:solidFill>
                  <a:srgbClr val="202122"/>
                </a:solidFill>
                <a:effectLst/>
                <a:latin typeface="Times New Roman" panose="02020603050405020304" pitchFamily="18" charset="0"/>
                <a:cs typeface="Times New Roman" panose="02020603050405020304" pitchFamily="18" charset="0"/>
              </a:rPr>
              <a:t> and </a:t>
            </a:r>
            <a:r>
              <a:rPr lang="en-GB" b="0" i="1" dirty="0">
                <a:solidFill>
                  <a:srgbClr val="202122"/>
                </a:solidFill>
                <a:effectLst/>
                <a:latin typeface="Times New Roman" panose="02020603050405020304" pitchFamily="18" charset="0"/>
                <a:cs typeface="Times New Roman" panose="02020603050405020304" pitchFamily="18" charset="0"/>
              </a:rPr>
              <a:t>dashes</a:t>
            </a:r>
            <a:r>
              <a:rPr lang="en-GB" b="0" i="0" dirty="0">
                <a:solidFill>
                  <a:srgbClr val="202122"/>
                </a:solidFill>
                <a:effectLst/>
                <a:latin typeface="Times New Roman" panose="02020603050405020304" pitchFamily="18" charset="0"/>
                <a:cs typeface="Times New Roman" panose="02020603050405020304" pitchFamily="18" charset="0"/>
              </a:rPr>
              <a:t>.</a:t>
            </a:r>
            <a:endParaRPr lang="en-GB"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1433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1D2E-BE05-4AFD-B15B-4A3B2455E6B0}"/>
              </a:ext>
            </a:extLst>
          </p:cNvPr>
          <p:cNvSpPr>
            <a:spLocks noGrp="1"/>
          </p:cNvSpPr>
          <p:nvPr>
            <p:ph type="title"/>
          </p:nvPr>
        </p:nvSpPr>
        <p:spPr/>
        <p:txBody>
          <a:bodyPr/>
          <a:lstStyle/>
          <a:p>
            <a:r>
              <a:rPr lang="en-IN" dirty="0">
                <a:solidFill>
                  <a:schemeClr val="tx1"/>
                </a:solidFill>
              </a:rPr>
              <a:t>Per defined codes :-</a:t>
            </a:r>
          </a:p>
        </p:txBody>
      </p:sp>
      <p:pic>
        <p:nvPicPr>
          <p:cNvPr id="4" name="Content Placeholder 3" descr="International Morse Code al...&quot; by DeCe - Mostphotos">
            <a:extLst>
              <a:ext uri="{FF2B5EF4-FFF2-40B4-BE49-F238E27FC236}">
                <a16:creationId xmlns:a16="http://schemas.microsoft.com/office/drawing/2014/main" id="{6C9F8EB8-14F2-4621-9DDC-3C289A11B8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833" y="2147957"/>
            <a:ext cx="6877878" cy="3760788"/>
          </a:xfrm>
          <a:prstGeom prst="rect">
            <a:avLst/>
          </a:prstGeom>
          <a:noFill/>
          <a:ln>
            <a:noFill/>
          </a:ln>
        </p:spPr>
      </p:pic>
    </p:spTree>
    <p:extLst>
      <p:ext uri="{BB962C8B-B14F-4D97-AF65-F5344CB8AC3E}">
        <p14:creationId xmlns:p14="http://schemas.microsoft.com/office/powerpoint/2010/main" val="2211337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8451-0C0D-4A89-BBB7-872AB41872BB}"/>
              </a:ext>
            </a:extLst>
          </p:cNvPr>
          <p:cNvSpPr>
            <a:spLocks noGrp="1"/>
          </p:cNvSpPr>
          <p:nvPr>
            <p:ph type="title"/>
          </p:nvPr>
        </p:nvSpPr>
        <p:spPr/>
        <p:txBody>
          <a:bodyPr/>
          <a:lstStyle/>
          <a:p>
            <a:r>
              <a:rPr lang="en-GB" i="0" dirty="0">
                <a:solidFill>
                  <a:schemeClr val="tx1"/>
                </a:solidFill>
                <a:effectLst/>
                <a:latin typeface="Bookman Old Style (Headings)"/>
              </a:rPr>
              <a:t>Is Morse Code Still Practical?</a:t>
            </a:r>
            <a:endParaRPr lang="en-IN" dirty="0">
              <a:solidFill>
                <a:schemeClr val="tx1"/>
              </a:solidFill>
              <a:latin typeface="Bookman Old Style (Headings)"/>
            </a:endParaRPr>
          </a:p>
        </p:txBody>
      </p:sp>
      <p:sp>
        <p:nvSpPr>
          <p:cNvPr id="3" name="Content Placeholder 2">
            <a:extLst>
              <a:ext uri="{FF2B5EF4-FFF2-40B4-BE49-F238E27FC236}">
                <a16:creationId xmlns:a16="http://schemas.microsoft.com/office/drawing/2014/main" id="{F7C0DA69-FF13-42F1-A46B-50D387C36D44}"/>
              </a:ext>
            </a:extLst>
          </p:cNvPr>
          <p:cNvSpPr>
            <a:spLocks noGrp="1"/>
          </p:cNvSpPr>
          <p:nvPr>
            <p:ph idx="1"/>
          </p:nvPr>
        </p:nvSpPr>
        <p:spPr/>
        <p:txBody>
          <a:bodyPr/>
          <a:lstStyle/>
          <a:p>
            <a:pPr algn="l"/>
            <a:r>
              <a:rPr lang="en-GB" b="0" i="0" dirty="0">
                <a:solidFill>
                  <a:srgbClr val="000000"/>
                </a:solidFill>
                <a:effectLst/>
                <a:latin typeface="Times New Roman" panose="02020603050405020304" pitchFamily="18" charset="0"/>
                <a:cs typeface="Times New Roman" panose="02020603050405020304" pitchFamily="18" charset="0"/>
              </a:rPr>
              <a:t>Although Morse code is not used as much as the past anymore, it still has its own applications. Morse code is still popular among enthusiasts in the field of amateur radios. Morse code is also used in aeronautical navigation systems. Many ships use Morse code to send light for communication or help. Also, those who can not talk for any reason can also use Morse code to express their meaning.</a:t>
            </a:r>
          </a:p>
          <a:p>
            <a:pPr algn="l"/>
            <a:r>
              <a:rPr lang="en-GB" b="0" i="0" dirty="0">
                <a:solidFill>
                  <a:srgbClr val="000000"/>
                </a:solidFill>
                <a:effectLst/>
                <a:latin typeface="Times New Roman" panose="02020603050405020304" pitchFamily="18" charset="0"/>
                <a:cs typeface="Times New Roman" panose="02020603050405020304" pitchFamily="18" charset="0"/>
              </a:rPr>
              <a:t>And besides all, learning and using Morse code to communicate can be fun and entertaining.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3024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61F4-B28D-4344-A4BD-B35A84019FD9}"/>
              </a:ext>
            </a:extLst>
          </p:cNvPr>
          <p:cNvSpPr>
            <a:spLocks noGrp="1"/>
          </p:cNvSpPr>
          <p:nvPr>
            <p:ph type="title"/>
          </p:nvPr>
        </p:nvSpPr>
        <p:spPr/>
        <p:txBody>
          <a:bodyPr/>
          <a:lstStyle/>
          <a:p>
            <a:r>
              <a:rPr lang="en-US" dirty="0">
                <a:latin typeface="Bookman Old Style (Headings)"/>
              </a:rPr>
              <a:t>Can you guess ?!!</a:t>
            </a:r>
            <a:endParaRPr lang="en-IN" dirty="0">
              <a:latin typeface="Bookman Old Style (Headings)"/>
            </a:endParaRPr>
          </a:p>
        </p:txBody>
      </p:sp>
      <p:sp>
        <p:nvSpPr>
          <p:cNvPr id="3" name="Content Placeholder 2">
            <a:extLst>
              <a:ext uri="{FF2B5EF4-FFF2-40B4-BE49-F238E27FC236}">
                <a16:creationId xmlns:a16="http://schemas.microsoft.com/office/drawing/2014/main" id="{151FC28C-E2EE-4F03-ACEC-4C5A9456ABCF}"/>
              </a:ext>
            </a:extLst>
          </p:cNvPr>
          <p:cNvSpPr>
            <a:spLocks noGrp="1"/>
          </p:cNvSpPr>
          <p:nvPr>
            <p:ph idx="1"/>
          </p:nvPr>
        </p:nvSpPr>
        <p:spPr/>
        <p:txBody>
          <a:bodyPr/>
          <a:lstStyle/>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                               	  .. / .- -- / .-. . .- -.. -.-- / - --- / .--. .-. . ... . -. – </a:t>
            </a: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r>
              <a:rPr lang="en-IN">
                <a:solidFill>
                  <a:schemeClr val="tx1"/>
                </a:solidFill>
                <a:latin typeface="Times New Roman" panose="02020603050405020304" pitchFamily="18" charset="0"/>
                <a:cs typeface="Times New Roman" panose="02020603050405020304" pitchFamily="18" charset="0"/>
              </a:rPr>
              <a:t> Its </a:t>
            </a:r>
            <a:r>
              <a:rPr lang="en-IN" dirty="0">
                <a:solidFill>
                  <a:schemeClr val="tx1"/>
                </a:solidFill>
                <a:latin typeface="Times New Roman" panose="02020603050405020304" pitchFamily="18" charset="0"/>
                <a:cs typeface="Times New Roman" panose="02020603050405020304" pitchFamily="18" charset="0"/>
              </a:rPr>
              <a:t>looks complex for some and easy for others to solve it. But can you guess what it </a:t>
            </a:r>
            <a:r>
              <a:rPr lang="en-IN" dirty="0" err="1">
                <a:solidFill>
                  <a:schemeClr val="tx1"/>
                </a:solidFill>
                <a:latin typeface="Times New Roman" panose="02020603050405020304" pitchFamily="18" charset="0"/>
                <a:cs typeface="Times New Roman" panose="02020603050405020304" pitchFamily="18" charset="0"/>
              </a:rPr>
              <a:t>it</a:t>
            </a:r>
            <a:r>
              <a:rPr lang="en-IN"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Well the sentence says “</a:t>
            </a:r>
            <a:r>
              <a:rPr lang="en-IN" dirty="0">
                <a:solidFill>
                  <a:srgbClr val="00B0F0"/>
                </a:solidFill>
                <a:latin typeface="Times New Roman" panose="02020603050405020304" pitchFamily="18" charset="0"/>
                <a:cs typeface="Times New Roman" panose="02020603050405020304" pitchFamily="18" charset="0"/>
              </a:rPr>
              <a:t>I am ready for presentation</a:t>
            </a:r>
            <a:r>
              <a:rPr lang="en-IN" dirty="0">
                <a:solidFill>
                  <a:schemeClr val="tx1"/>
                </a:solidFill>
                <a:latin typeface="Times New Roman" panose="02020603050405020304" pitchFamily="18" charset="0"/>
                <a:cs typeface="Times New Roman" panose="02020603050405020304" pitchFamily="18" charset="0"/>
              </a:rPr>
              <a:t>”…lets make it simple just by using our Arduino for decoding and encoding it.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58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928D-53F4-499F-B05E-07121B37ECF0}"/>
              </a:ext>
            </a:extLst>
          </p:cNvPr>
          <p:cNvSpPr>
            <a:spLocks noGrp="1"/>
          </p:cNvSpPr>
          <p:nvPr>
            <p:ph type="title"/>
          </p:nvPr>
        </p:nvSpPr>
        <p:spPr/>
        <p:txBody>
          <a:bodyPr/>
          <a:lstStyle/>
          <a:p>
            <a:r>
              <a:rPr lang="en-IN" i="0" dirty="0">
                <a:solidFill>
                  <a:schemeClr val="tx1"/>
                </a:solidFill>
                <a:effectLst/>
                <a:latin typeface="Bookman Old Style (Headings)"/>
              </a:rPr>
              <a:t>Morse Code Encoder :-</a:t>
            </a:r>
            <a:endParaRPr lang="en-IN" dirty="0">
              <a:solidFill>
                <a:schemeClr val="tx1"/>
              </a:solidFill>
              <a:latin typeface="Bookman Old Style (Headings)"/>
            </a:endParaRPr>
          </a:p>
        </p:txBody>
      </p:sp>
      <p:sp>
        <p:nvSpPr>
          <p:cNvPr id="3" name="Content Placeholder 2">
            <a:extLst>
              <a:ext uri="{FF2B5EF4-FFF2-40B4-BE49-F238E27FC236}">
                <a16:creationId xmlns:a16="http://schemas.microsoft.com/office/drawing/2014/main" id="{88DBB12F-51EE-4370-B4D4-CB8FE6DE6882}"/>
              </a:ext>
            </a:extLst>
          </p:cNvPr>
          <p:cNvSpPr>
            <a:spLocks noGrp="1"/>
          </p:cNvSpPr>
          <p:nvPr>
            <p:ph idx="1"/>
          </p:nvPr>
        </p:nvSpPr>
        <p:spPr/>
        <p:txBody>
          <a:bodyPr/>
          <a:lstStyle/>
          <a:p>
            <a:pPr algn="l"/>
            <a:r>
              <a:rPr lang="en-GB" b="0" i="0" dirty="0">
                <a:solidFill>
                  <a:srgbClr val="000000"/>
                </a:solidFill>
                <a:effectLst/>
                <a:latin typeface="Times New Roman" panose="02020603050405020304" pitchFamily="18" charset="0"/>
                <a:cs typeface="Times New Roman" panose="02020603050405020304" pitchFamily="18" charset="0"/>
              </a:rPr>
              <a:t>It may be a little difficult to remember Morse code and convert texts to this code, so let’s make a translator to convert texts to Morse code!</a:t>
            </a:r>
          </a:p>
          <a:p>
            <a:pPr algn="l"/>
            <a:r>
              <a:rPr lang="en-GB" b="0" i="0" dirty="0">
                <a:solidFill>
                  <a:srgbClr val="000000"/>
                </a:solidFill>
                <a:effectLst/>
                <a:latin typeface="Times New Roman" panose="02020603050405020304" pitchFamily="18" charset="0"/>
                <a:cs typeface="Times New Roman" panose="02020603050405020304" pitchFamily="18" charset="0"/>
              </a:rPr>
              <a:t>Here we used Arduino UNO to translate a text to Morse code. Upload this code on your Arduino board and open your serial monitor window. Type your desired word or text and receive it in Morse code, then you can send it as light and sound.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513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6BCD-B512-4551-897B-5566740F0281}"/>
              </a:ext>
            </a:extLst>
          </p:cNvPr>
          <p:cNvSpPr>
            <a:spLocks noGrp="1"/>
          </p:cNvSpPr>
          <p:nvPr>
            <p:ph type="title"/>
          </p:nvPr>
        </p:nvSpPr>
        <p:spPr>
          <a:xfrm>
            <a:off x="1097280" y="246846"/>
            <a:ext cx="10058400" cy="1450757"/>
          </a:xfrm>
        </p:spPr>
        <p:txBody>
          <a:bodyPr/>
          <a:lstStyle/>
          <a:p>
            <a:r>
              <a:rPr lang="en-IN" i="0" dirty="0">
                <a:solidFill>
                  <a:schemeClr val="tx1"/>
                </a:solidFill>
                <a:effectLst/>
                <a:latin typeface="Bookman Old Style (Headings)"/>
                <a:cs typeface="Times New Roman" panose="02020603050405020304" pitchFamily="18" charset="0"/>
              </a:rPr>
              <a:t>Circuit :-</a:t>
            </a:r>
            <a:endParaRPr lang="en-IN" dirty="0">
              <a:solidFill>
                <a:schemeClr val="tx1"/>
              </a:solidFill>
              <a:latin typeface="Bookman Old Style (Headings)"/>
              <a:cs typeface="Times New Roman" panose="02020603050405020304" pitchFamily="18" charset="0"/>
            </a:endParaRPr>
          </a:p>
        </p:txBody>
      </p:sp>
      <p:pic>
        <p:nvPicPr>
          <p:cNvPr id="1028" name="Picture 4">
            <a:extLst>
              <a:ext uri="{FF2B5EF4-FFF2-40B4-BE49-F238E27FC236}">
                <a16:creationId xmlns:a16="http://schemas.microsoft.com/office/drawing/2014/main" id="{21189117-0063-44D1-8C38-724FD7434F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1307" y="2108200"/>
            <a:ext cx="7249711"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290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BA53-A347-44C3-9468-DFDC4909FFFD}"/>
              </a:ext>
            </a:extLst>
          </p:cNvPr>
          <p:cNvSpPr>
            <a:spLocks noGrp="1"/>
          </p:cNvSpPr>
          <p:nvPr>
            <p:ph type="title"/>
          </p:nvPr>
        </p:nvSpPr>
        <p:spPr/>
        <p:txBody>
          <a:bodyPr/>
          <a:lstStyle/>
          <a:p>
            <a:r>
              <a:rPr lang="en-IN" i="0" dirty="0">
                <a:solidFill>
                  <a:schemeClr val="tx1"/>
                </a:solidFill>
                <a:effectLst/>
                <a:latin typeface="Bookman Old Style (Headings)"/>
              </a:rPr>
              <a:t>Morse Code Decoder :-</a:t>
            </a:r>
            <a:endParaRPr lang="en-IN" dirty="0">
              <a:solidFill>
                <a:schemeClr val="tx1"/>
              </a:solidFill>
              <a:latin typeface="Bookman Old Style (Headings)"/>
            </a:endParaRPr>
          </a:p>
        </p:txBody>
      </p:sp>
      <p:sp>
        <p:nvSpPr>
          <p:cNvPr id="3" name="Content Placeholder 2">
            <a:extLst>
              <a:ext uri="{FF2B5EF4-FFF2-40B4-BE49-F238E27FC236}">
                <a16:creationId xmlns:a16="http://schemas.microsoft.com/office/drawing/2014/main" id="{327D82D3-82CB-4002-BFB3-17D1A355F4D8}"/>
              </a:ext>
            </a:extLst>
          </p:cNvPr>
          <p:cNvSpPr>
            <a:spLocks noGrp="1"/>
          </p:cNvSpPr>
          <p:nvPr>
            <p:ph idx="1"/>
          </p:nvPr>
        </p:nvSpPr>
        <p:spPr/>
        <p:txBody>
          <a:bodyPr/>
          <a:lstStyle/>
          <a:p>
            <a:pPr algn="l"/>
            <a:r>
              <a:rPr lang="en-GB" b="0" i="0" dirty="0">
                <a:solidFill>
                  <a:srgbClr val="000000"/>
                </a:solidFill>
                <a:effectLst/>
                <a:latin typeface="Times New Roman" panose="02020603050405020304" pitchFamily="18" charset="0"/>
                <a:cs typeface="Times New Roman" panose="02020603050405020304" pitchFamily="18" charset="0"/>
              </a:rPr>
              <a:t>In another case, you are a Morse Code Recipient and you must convert the received code to text.</a:t>
            </a:r>
          </a:p>
          <a:p>
            <a:pPr algn="l"/>
            <a:r>
              <a:rPr lang="en-GB" b="0" i="0" dirty="0">
                <a:solidFill>
                  <a:srgbClr val="000000"/>
                </a:solidFill>
                <a:effectLst/>
                <a:latin typeface="Times New Roman" panose="02020603050405020304" pitchFamily="18" charset="0"/>
                <a:cs typeface="Times New Roman" panose="02020603050405020304" pitchFamily="18" charset="0"/>
              </a:rPr>
              <a:t>To simulate this, send the Morse code to Arduino using the key and see the result as text in the Serial Monitor.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59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6E49-877A-42CA-BA2B-D482641556E8}"/>
              </a:ext>
            </a:extLst>
          </p:cNvPr>
          <p:cNvSpPr>
            <a:spLocks noGrp="1"/>
          </p:cNvSpPr>
          <p:nvPr>
            <p:ph type="title"/>
          </p:nvPr>
        </p:nvSpPr>
        <p:spPr/>
        <p:txBody>
          <a:bodyPr/>
          <a:lstStyle/>
          <a:p>
            <a:r>
              <a:rPr lang="en-IN" dirty="0">
                <a:latin typeface="Bookman Old Style" panose="02050604050505020204" pitchFamily="18" charset="0"/>
              </a:rPr>
              <a:t>Circuit :-</a:t>
            </a:r>
          </a:p>
        </p:txBody>
      </p:sp>
      <p:pic>
        <p:nvPicPr>
          <p:cNvPr id="2050" name="Picture 2">
            <a:extLst>
              <a:ext uri="{FF2B5EF4-FFF2-40B4-BE49-F238E27FC236}">
                <a16:creationId xmlns:a16="http://schemas.microsoft.com/office/drawing/2014/main" id="{415F3737-A3B6-4805-9E46-BA5D1A0394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1405" y="2108200"/>
            <a:ext cx="8109515"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93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90D3165915820C4498CF0C984C674AD3" ma:contentTypeVersion="0" ma:contentTypeDescription="Utwórz nowy dokument." ma:contentTypeScope="" ma:versionID="89e967a75e0a19e488b5cf8067ca63bc">
  <xsd:schema xmlns:xsd="http://www.w3.org/2001/XMLSchema" xmlns:xs="http://www.w3.org/2001/XMLSchema" xmlns:p="http://schemas.microsoft.com/office/2006/metadata/properties" targetNamespace="http://schemas.microsoft.com/office/2006/metadata/properties" ma:root="true" ma:fieldsID="8a85a5edc0babf5e821eeffdc3fe1da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purl.org/dc/elements/1.1/"/>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B34C5CD-587C-4FB0-B18F-3DC19C8C8E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{89C1E408-E773-44CF-8612-51862CD1C135}tf22712842_win32</Template>
  <TotalTime>131</TotalTime>
  <Words>439</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Bookman Old Style (Headings)</vt:lpstr>
      <vt:lpstr>Calibri</vt:lpstr>
      <vt:lpstr>Franklin Gothic Book</vt:lpstr>
      <vt:lpstr>Times New Roman</vt:lpstr>
      <vt:lpstr>1_RetrospectVTI</vt:lpstr>
      <vt:lpstr>Morse Code Translator</vt:lpstr>
      <vt:lpstr>What is morse code ? </vt:lpstr>
      <vt:lpstr>Per defined codes :-</vt:lpstr>
      <vt:lpstr>Is Morse Code Still Practical?</vt:lpstr>
      <vt:lpstr>Can you guess ?!!</vt:lpstr>
      <vt:lpstr>Morse Code Encoder :-</vt:lpstr>
      <vt:lpstr>Circuit :-</vt:lpstr>
      <vt:lpstr>Morse Code Decoder :-</vt:lpstr>
      <vt:lpstr>Circuit :-</vt:lpstr>
      <vt:lpstr>Let’s do it Live!!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Morse Code Translator</dc:title>
  <dc:creator>Mohammed Ahmed Raza Dodia, s192088</dc:creator>
  <cp:lastModifiedBy>Mohammed Ahmed Raza Dodia, s192088</cp:lastModifiedBy>
  <cp:revision>4</cp:revision>
  <dcterms:created xsi:type="dcterms:W3CDTF">2022-04-13T20:34:36Z</dcterms:created>
  <dcterms:modified xsi:type="dcterms:W3CDTF">2022-04-14T13:11:10Z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0x01010090D3165915820C4498CF0C984C674AD3</vt:lpwstr>
  </property>
</Properties>
</file>