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4630400" cy="8229600"/>
  <p:notesSz cx="8229600" cy="14630400"/>
  <p:embeddedFontLst>
    <p:embeddedFont>
      <p:font typeface="Alexandria Semi Bold" panose="020B0604020202020204" charset="-78"/>
      <p:regular r:id="rId15"/>
    </p:embeddedFont>
    <p:embeddedFont>
      <p:font typeface="SimSun-ExtG" panose="02010609060101010101" pitchFamily="49" charset="-122"/>
      <p:regular r:id="rId16"/>
    </p:embeddedFont>
    <p:embeddedFont>
      <p:font typeface="Sora Light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20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82751" y="3385250"/>
            <a:ext cx="11820293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80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HYDERABAD RENTAL MARKET ANALYSIS</a:t>
            </a:r>
            <a:endParaRPr lang="en-US" sz="4800" b="1" dirty="0"/>
          </a:p>
        </p:txBody>
      </p:sp>
      <p:sp>
        <p:nvSpPr>
          <p:cNvPr id="4" name="Text 1"/>
          <p:cNvSpPr/>
          <p:nvPr/>
        </p:nvSpPr>
        <p:spPr>
          <a:xfrm>
            <a:off x="3501509" y="4331399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i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 Data-Driven Study of Rental Trends, Locality Insights, and Price Drivers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808503" y="586378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B3535"/>
                </a:solidFill>
                <a:cs typeface="Sora Light" pitchFamily="34" charset="-120"/>
              </a:rPr>
              <a:t>Presented by</a:t>
            </a:r>
            <a:r>
              <a:rPr lang="en-US" sz="2400" i="1" dirty="0">
                <a:solidFill>
                  <a:srgbClr val="3B3535"/>
                </a:solidFill>
                <a:cs typeface="Sora Light" pitchFamily="34" charset="-120"/>
              </a:rPr>
              <a:t>: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808503" y="639536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3B3535"/>
                </a:solidFill>
                <a:cs typeface="Sora Light" pitchFamily="34" charset="-120"/>
              </a:rPr>
              <a:t>Keerthi Reddy</a:t>
            </a:r>
            <a:endParaRPr lang="en-US" sz="2000" dirty="0"/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7106405A-A6D4-81A2-D230-126E89116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83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37CE82-194A-7DED-4383-C7D214123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000" y="7173933"/>
            <a:ext cx="4299190" cy="9349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494" y="2559609"/>
            <a:ext cx="775989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0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Key Rental Market Insights</a:t>
            </a:r>
            <a:endParaRPr lang="en-US" sz="4400" b="1" dirty="0"/>
          </a:p>
        </p:txBody>
      </p:sp>
      <p:sp>
        <p:nvSpPr>
          <p:cNvPr id="3" name="Text 1"/>
          <p:cNvSpPr/>
          <p:nvPr/>
        </p:nvSpPr>
        <p:spPr>
          <a:xfrm>
            <a:off x="758309" y="351371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Furnished houses cost 25–35% more than unfurnished ones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95964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02756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Jubilee Hills , Financial District are the most expensive localities; Sanath Nagar ,</a:t>
            </a:r>
            <a:r>
              <a:rPr lang="en-US" dirty="0" err="1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Amberpet</a:t>
            </a: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are among the most affordable.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58309" y="449479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Flats with both Gym and Parking facilities charge about 20–25% higher rents.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58309" y="503485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Power Backup and Lift availability increase rent by 10–15%.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758309" y="5601225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3BHK units cost 40–50% more than 2BHK units on average.</a:t>
            </a: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58309" y="619404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Localities near IT hubs (Gachibowli, Madhapur, Hitech City) show the highest demand and rent per sqft.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758309" y="673937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Area_sqft and No_of_Rooms are the top numeric factors correlated with rent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59A47A43-98D6-7475-924D-CF328D2AA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64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7025AE-97D0-F3FA-EB68-1F26A57D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9042" y="7589520"/>
            <a:ext cx="301984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75844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41D0D4B5-9833-F476-4003-94C81604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640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144591-D4D5-3E8B-1CD3-633BC3C0D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2126" y="7608127"/>
            <a:ext cx="3648274" cy="621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11098C-665B-DFF3-56C3-6EAD236CE0B8}"/>
              </a:ext>
            </a:extLst>
          </p:cNvPr>
          <p:cNvSpPr txBox="1"/>
          <p:nvPr/>
        </p:nvSpPr>
        <p:spPr>
          <a:xfrm>
            <a:off x="5586762" y="2598235"/>
            <a:ext cx="322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FA25A-D739-3A54-652A-186BB9524B58}"/>
              </a:ext>
            </a:extLst>
          </p:cNvPr>
          <p:cNvSpPr txBox="1"/>
          <p:nvPr/>
        </p:nvSpPr>
        <p:spPr>
          <a:xfrm>
            <a:off x="758309" y="3729778"/>
            <a:ext cx="131137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Hyderabad’s rental market is </a:t>
            </a:r>
            <a:r>
              <a:rPr lang="en-US" b="1" dirty="0"/>
              <a:t>driven mainly by locality, space, and amenities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Premium zones near IT corridors dominate rent prices, while well-connected outskirts offer affordable options.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</a:t>
            </a:r>
            <a:r>
              <a:rPr lang="en-US" b="1" dirty="0"/>
              <a:t>essential amenities and furnishing</a:t>
            </a:r>
            <a:r>
              <a:rPr lang="en-US" dirty="0"/>
              <a:t> provides strong rental returns, making mid-size, amenity-rich apartments the </a:t>
            </a:r>
            <a:r>
              <a:rPr lang="en-US" b="1" dirty="0"/>
              <a:t>most profitable segment</a:t>
            </a:r>
            <a:r>
              <a:rPr lang="en-US" dirty="0"/>
              <a:t> for both owners and investors.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375844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endParaRPr lang="en-US" sz="44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EE4FC74-5498-4982-FF52-533BB1692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02A73DE-298E-18A6-CE6F-CC8D16AA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808820" cy="832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1470" y="2341550"/>
            <a:ext cx="600801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Problem Statements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401470" y="3314230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Identify rental price variations across Hyderabad localities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401470" y="394144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Analyze which property features most influence rent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401470" y="4611979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Examine the effect of furnishing and amenities on rent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401470" y="537284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Compare rental performance across property types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401470" y="606486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Discover correlations between area, rooms, and rent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401470" y="6737748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Support data-driven pricing and investment strategies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4393A6F9-0C54-CC1A-46C6-BBF6CFB61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8157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F2BA77F-BE9D-1408-1856-4F1AF6CA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18" y="2195176"/>
            <a:ext cx="8227482" cy="603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52319" y="1867911"/>
            <a:ext cx="10349508" cy="633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60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Web Scraping for Rental Data Collection</a:t>
            </a:r>
            <a:endParaRPr lang="en-US" sz="3600" b="1" dirty="0"/>
          </a:p>
        </p:txBody>
      </p:sp>
      <p:sp>
        <p:nvSpPr>
          <p:cNvPr id="3" name="Text 1"/>
          <p:cNvSpPr/>
          <p:nvPr/>
        </p:nvSpPr>
        <p:spPr>
          <a:xfrm>
            <a:off x="395663" y="2561617"/>
            <a:ext cx="3040856" cy="380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Objective</a:t>
            </a:r>
            <a:endParaRPr lang="en-US" sz="2350" b="1" dirty="0"/>
          </a:p>
        </p:txBody>
      </p:sp>
      <p:sp>
        <p:nvSpPr>
          <p:cNvPr id="4" name="Text 2"/>
          <p:cNvSpPr/>
          <p:nvPr/>
        </p:nvSpPr>
        <p:spPr>
          <a:xfrm>
            <a:off x="395663" y="3009054"/>
            <a:ext cx="132823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To gather detailed and up-to-date house rental data for Hyderabad directly from online sources.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395663" y="3474800"/>
            <a:ext cx="2534007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Data Source</a:t>
            </a:r>
            <a:endParaRPr lang="en-US" sz="2000" b="1" dirty="0"/>
          </a:p>
        </p:txBody>
      </p:sp>
      <p:sp>
        <p:nvSpPr>
          <p:cNvPr id="6" name="Text 4"/>
          <p:cNvSpPr/>
          <p:nvPr/>
        </p:nvSpPr>
        <p:spPr>
          <a:xfrm>
            <a:off x="517896" y="3857431"/>
            <a:ext cx="132823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Housing.com – Rental listings for Hyderabad.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25529" y="4315962"/>
            <a:ext cx="2782491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Tools &amp; Libraries Used</a:t>
            </a:r>
            <a:endParaRPr lang="en-US" sz="2000" b="1" dirty="0"/>
          </a:p>
        </p:txBody>
      </p:sp>
      <p:sp>
        <p:nvSpPr>
          <p:cNvPr id="8" name="Text 6"/>
          <p:cNvSpPr/>
          <p:nvPr/>
        </p:nvSpPr>
        <p:spPr>
          <a:xfrm>
            <a:off x="517896" y="4705808"/>
            <a:ext cx="132823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Python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17896" y="5079867"/>
            <a:ext cx="132823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Requests → To fetch webpage HTML data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517896" y="5500467"/>
            <a:ext cx="132823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BeautifulSoup → To parse and extract property details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517896" y="5845624"/>
            <a:ext cx="132823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re (Regular Expressions) → For text cleaning and pattern extraction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425529" y="6305422"/>
            <a:ext cx="2534007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Process</a:t>
            </a:r>
            <a:endParaRPr lang="en-US" sz="1950" b="1" dirty="0"/>
          </a:p>
        </p:txBody>
      </p:sp>
      <p:sp>
        <p:nvSpPr>
          <p:cNvPr id="13" name="Text 11"/>
          <p:cNvSpPr/>
          <p:nvPr/>
        </p:nvSpPr>
        <p:spPr>
          <a:xfrm>
            <a:off x="517896" y="6643211"/>
            <a:ext cx="132823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2000" dirty="0">
                <a:solidFill>
                  <a:srgbClr val="3B3535"/>
                </a:solidFill>
                <a:ea typeface="SimSun-ExtG" panose="02010609060101010101" pitchFamily="49" charset="-122"/>
                <a:cs typeface="Sora Light" pitchFamily="34" charset="-120"/>
              </a:rPr>
              <a:t>URLs Created: Generated multiple page links (1–100) of Hyderabad rental listings</a:t>
            </a:r>
            <a:r>
              <a:rPr lang="en-US" sz="1500" dirty="0">
                <a:solidFill>
                  <a:srgbClr val="3B3535"/>
                </a:solidFill>
                <a:latin typeface="SimSun-ExtG" panose="02010609060101010101" pitchFamily="49" charset="-122"/>
                <a:ea typeface="SimSun-ExtG" panose="02010609060101010101" pitchFamily="49" charset="-122"/>
                <a:cs typeface="Sora Light" pitchFamily="34" charset="-120"/>
              </a:rPr>
              <a:t>.</a:t>
            </a:r>
            <a:endParaRPr lang="en-US" sz="1500" dirty="0">
              <a:latin typeface="SimSun-ExtG" panose="02010609060101010101" pitchFamily="49" charset="-122"/>
              <a:ea typeface="SimSun-ExtG" panose="02010609060101010101" pitchFamily="49" charset="-122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17896" y="7018734"/>
            <a:ext cx="132823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Data Extraction: using regular expressions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517896" y="7394258"/>
            <a:ext cx="13282374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20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Storage: Stored the collected data into structured Python lists, then exported as a CSV file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49C5C6-00A8-E55C-0637-04453A27D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9042" y="7588531"/>
            <a:ext cx="3019846" cy="514422"/>
          </a:xfrm>
          <a:prstGeom prst="rect">
            <a:avLst/>
          </a:prstGeom>
        </p:spPr>
      </p:pic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B5279303-68FC-2170-BA03-CB55A7F42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4630400" cy="17960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3410" y="194179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Data Overview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8722" y="270248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Source: Web-scraped from Housing.com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474701" y="309806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Dataset Size: 3,000 rows × 16 columns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474701" y="3478173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Key Columns: No_of_Rooms, Unit_Type, Property_Category, Locality, Society_Name, Furnishing_Status, Has_Pool, Has_Gym, Has_Parking, Has_Lift, Close_to_Hospital, Power_Backup, Kids_Play_Area, Security_24x7, Price, Area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474701" y="4061222"/>
            <a:ext cx="584501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Data Cleaning Steps</a:t>
            </a:r>
            <a:endParaRPr lang="en-US" sz="36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4840724"/>
            <a:ext cx="216575" cy="270748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758309" y="5178266"/>
            <a:ext cx="4226838" cy="30480"/>
          </a:xfrm>
          <a:prstGeom prst="rect">
            <a:avLst/>
          </a:prstGeom>
          <a:solidFill>
            <a:srgbClr val="1A2D7A"/>
          </a:solidFill>
          <a:ln/>
        </p:spPr>
      </p:sp>
      <p:sp>
        <p:nvSpPr>
          <p:cNvPr id="9" name="Text 6"/>
          <p:cNvSpPr/>
          <p:nvPr/>
        </p:nvSpPr>
        <p:spPr>
          <a:xfrm>
            <a:off x="758309" y="5347454"/>
            <a:ext cx="422683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Dropped unnecessary columns: Society_Name and Security_24x7</a:t>
            </a:r>
            <a:endParaRPr lang="en-US" sz="17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722" y="4840724"/>
            <a:ext cx="216575" cy="270748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5201722" y="5178266"/>
            <a:ext cx="4226838" cy="30480"/>
          </a:xfrm>
          <a:prstGeom prst="rect">
            <a:avLst/>
          </a:prstGeom>
          <a:solidFill>
            <a:srgbClr val="1A2D7A"/>
          </a:solidFill>
          <a:ln/>
        </p:spPr>
      </p:sp>
      <p:sp>
        <p:nvSpPr>
          <p:cNvPr id="12" name="Text 8"/>
          <p:cNvSpPr/>
          <p:nvPr/>
        </p:nvSpPr>
        <p:spPr>
          <a:xfrm>
            <a:off x="5201722" y="5347454"/>
            <a:ext cx="422683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Stripped extra spaces from all column values</a:t>
            </a:r>
            <a:endParaRPr lang="en-US" sz="17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5134" y="4840724"/>
            <a:ext cx="216575" cy="270748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9645134" y="5178266"/>
            <a:ext cx="4226957" cy="30480"/>
          </a:xfrm>
          <a:prstGeom prst="rect">
            <a:avLst/>
          </a:prstGeom>
          <a:solidFill>
            <a:srgbClr val="1A2D7A"/>
          </a:solidFill>
          <a:ln/>
        </p:spPr>
      </p:sp>
      <p:sp>
        <p:nvSpPr>
          <p:cNvPr id="15" name="Text 10"/>
          <p:cNvSpPr/>
          <p:nvPr/>
        </p:nvSpPr>
        <p:spPr>
          <a:xfrm>
            <a:off x="9645134" y="5347454"/>
            <a:ext cx="422695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Converted numeric columns (Price, No_of_Rooms, Area) to integers</a:t>
            </a:r>
            <a:endParaRPr lang="en-US" sz="17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6419850"/>
            <a:ext cx="216575" cy="270748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758309" y="6757392"/>
            <a:ext cx="6448544" cy="30480"/>
          </a:xfrm>
          <a:prstGeom prst="rect">
            <a:avLst/>
          </a:prstGeom>
          <a:solidFill>
            <a:srgbClr val="1A2D7A"/>
          </a:solidFill>
          <a:ln/>
        </p:spPr>
      </p:sp>
      <p:sp>
        <p:nvSpPr>
          <p:cNvPr id="18" name="Text 12"/>
          <p:cNvSpPr/>
          <p:nvPr/>
        </p:nvSpPr>
        <p:spPr>
          <a:xfrm>
            <a:off x="758309" y="6926580"/>
            <a:ext cx="644854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Removed duplicate records for consistency and accuracy</a:t>
            </a:r>
            <a:endParaRPr lang="en-US" sz="1700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3428" y="6419850"/>
            <a:ext cx="216575" cy="270748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7423428" y="6757392"/>
            <a:ext cx="6448663" cy="30480"/>
          </a:xfrm>
          <a:prstGeom prst="rect">
            <a:avLst/>
          </a:prstGeom>
          <a:solidFill>
            <a:srgbClr val="1A2D7A"/>
          </a:solidFill>
          <a:ln/>
        </p:spPr>
      </p:sp>
      <p:sp>
        <p:nvSpPr>
          <p:cNvPr id="21" name="Text 14"/>
          <p:cNvSpPr/>
          <p:nvPr/>
        </p:nvSpPr>
        <p:spPr>
          <a:xfrm>
            <a:off x="7423428" y="6926580"/>
            <a:ext cx="644866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Verified and standardized data types for analysis</a:t>
            </a:r>
            <a:endParaRPr lang="en-US" sz="1700" dirty="0"/>
          </a:p>
        </p:txBody>
      </p:sp>
      <p:pic>
        <p:nvPicPr>
          <p:cNvPr id="22" name="Image 0" descr="preencoded.png">
            <a:extLst>
              <a:ext uri="{FF2B5EF4-FFF2-40B4-BE49-F238E27FC236}">
                <a16:creationId xmlns:a16="http://schemas.microsoft.com/office/drawing/2014/main" id="{82065FBB-D2B9-AFF3-F88F-068631CAD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"/>
            <a:ext cx="14630400" cy="20028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2C25C8B-ACE6-896B-ABE4-CE1F5188F9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99042" y="7589520"/>
            <a:ext cx="3019846" cy="514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0319" y="176286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RENT ANALYSIS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6" y="2475571"/>
            <a:ext cx="14284712" cy="5754028"/>
          </a:xfrm>
          <a:prstGeom prst="rect">
            <a:avLst/>
          </a:prstGeom>
        </p:spPr>
      </p:pic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26A2B7F-042B-B7B9-9116-4366A1665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14630400" cy="17628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5305" y="431680"/>
            <a:ext cx="9275326" cy="503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Top 5 Expensive vs Top 5 Cheapest Properties</a:t>
            </a:r>
            <a:endParaRPr lang="en-US" sz="3150" b="1" dirty="0"/>
          </a:p>
        </p:txBody>
      </p:sp>
      <p:sp>
        <p:nvSpPr>
          <p:cNvPr id="3" name="Text 1"/>
          <p:cNvSpPr/>
          <p:nvPr/>
        </p:nvSpPr>
        <p:spPr>
          <a:xfrm>
            <a:off x="535305" y="984766"/>
            <a:ext cx="4478893" cy="402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Top 5 Expensive Properties</a:t>
            </a:r>
            <a:r>
              <a:rPr lang="en-US" sz="25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:</a:t>
            </a:r>
            <a:endParaRPr lang="en-US" sz="2500" dirty="0"/>
          </a:p>
        </p:txBody>
      </p:sp>
      <p:sp>
        <p:nvSpPr>
          <p:cNvPr id="4" name="Shape 2"/>
          <p:cNvSpPr/>
          <p:nvPr/>
        </p:nvSpPr>
        <p:spPr>
          <a:xfrm>
            <a:off x="535305" y="1616512"/>
            <a:ext cx="13559790" cy="2675573"/>
          </a:xfrm>
          <a:prstGeom prst="roundRect">
            <a:avLst>
              <a:gd name="adj" fmla="val 240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2925" y="1624132"/>
            <a:ext cx="13544550" cy="4433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695801" y="1723430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Locality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408521" y="1723430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Property Category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117431" y="1723430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Price (₹)</a:t>
            </a: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826341" y="1723430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Area (sqft)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1535251" y="1723430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No of Rooms</a:t>
            </a: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42925" y="2067520"/>
            <a:ext cx="13544550" cy="4433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695801" y="2166818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Jubilee Hills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3408521" y="2166818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Duplex</a:t>
            </a: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6117431" y="2166818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10,00,000</a:t>
            </a: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826341" y="2166818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6,500</a:t>
            </a: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11535251" y="2166818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5</a:t>
            </a: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542925" y="2510909"/>
            <a:ext cx="13544550" cy="4433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695801" y="2610207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Khaja Guda</a:t>
            </a: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3408521" y="2610207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Villa</a:t>
            </a: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6117431" y="2610207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7,50,000</a:t>
            </a: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8826341" y="2610207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6,500</a:t>
            </a: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11535251" y="2610207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4</a:t>
            </a:r>
            <a:endParaRPr lang="en-US" dirty="0"/>
          </a:p>
        </p:txBody>
      </p:sp>
      <p:sp>
        <p:nvSpPr>
          <p:cNvPr id="23" name="Shape 21"/>
          <p:cNvSpPr/>
          <p:nvPr/>
        </p:nvSpPr>
        <p:spPr>
          <a:xfrm>
            <a:off x="542925" y="2954298"/>
            <a:ext cx="13544550" cy="4433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4" name="Text 22"/>
          <p:cNvSpPr/>
          <p:nvPr/>
        </p:nvSpPr>
        <p:spPr>
          <a:xfrm>
            <a:off x="695801" y="3053596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Jubilee Hills</a:t>
            </a: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3408521" y="3053596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Independent</a:t>
            </a: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6117431" y="3053596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7,00,000</a:t>
            </a: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8826341" y="3053596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10,000</a:t>
            </a: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11535251" y="3053596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4</a:t>
            </a:r>
            <a:endParaRPr lang="en-US" dirty="0"/>
          </a:p>
        </p:txBody>
      </p:sp>
      <p:sp>
        <p:nvSpPr>
          <p:cNvPr id="29" name="Shape 27"/>
          <p:cNvSpPr/>
          <p:nvPr/>
        </p:nvSpPr>
        <p:spPr>
          <a:xfrm>
            <a:off x="542925" y="3397687"/>
            <a:ext cx="13544550" cy="4433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695801" y="3496985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Kokapet</a:t>
            </a:r>
            <a:endParaRPr lang="en-US" dirty="0"/>
          </a:p>
        </p:txBody>
      </p:sp>
      <p:sp>
        <p:nvSpPr>
          <p:cNvPr id="31" name="Text 29"/>
          <p:cNvSpPr/>
          <p:nvPr/>
        </p:nvSpPr>
        <p:spPr>
          <a:xfrm>
            <a:off x="3408521" y="3496985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Independent</a:t>
            </a:r>
            <a:endParaRPr lang="en-US" dirty="0"/>
          </a:p>
        </p:txBody>
      </p:sp>
      <p:sp>
        <p:nvSpPr>
          <p:cNvPr id="32" name="Text 30"/>
          <p:cNvSpPr/>
          <p:nvPr/>
        </p:nvSpPr>
        <p:spPr>
          <a:xfrm>
            <a:off x="6117431" y="3496985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7,00,000</a:t>
            </a:r>
            <a:endParaRPr lang="en-US" dirty="0"/>
          </a:p>
        </p:txBody>
      </p:sp>
      <p:sp>
        <p:nvSpPr>
          <p:cNvPr id="33" name="Text 31"/>
          <p:cNvSpPr/>
          <p:nvPr/>
        </p:nvSpPr>
        <p:spPr>
          <a:xfrm>
            <a:off x="8826341" y="3496985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10,000</a:t>
            </a:r>
            <a:endParaRPr lang="en-US" dirty="0"/>
          </a:p>
        </p:txBody>
      </p:sp>
      <p:sp>
        <p:nvSpPr>
          <p:cNvPr id="34" name="Text 32"/>
          <p:cNvSpPr/>
          <p:nvPr/>
        </p:nvSpPr>
        <p:spPr>
          <a:xfrm>
            <a:off x="11535251" y="3496985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4</a:t>
            </a:r>
            <a:endParaRPr lang="en-US" dirty="0"/>
          </a:p>
        </p:txBody>
      </p:sp>
      <p:sp>
        <p:nvSpPr>
          <p:cNvPr id="35" name="Shape 33"/>
          <p:cNvSpPr/>
          <p:nvPr/>
        </p:nvSpPr>
        <p:spPr>
          <a:xfrm>
            <a:off x="558165" y="3806666"/>
            <a:ext cx="13544550" cy="4433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6" name="Text 34"/>
          <p:cNvSpPr/>
          <p:nvPr/>
        </p:nvSpPr>
        <p:spPr>
          <a:xfrm>
            <a:off x="695801" y="3940373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Jubilee Hills</a:t>
            </a:r>
            <a:endParaRPr lang="en-US" dirty="0"/>
          </a:p>
        </p:txBody>
      </p:sp>
      <p:sp>
        <p:nvSpPr>
          <p:cNvPr id="37" name="Text 35"/>
          <p:cNvSpPr/>
          <p:nvPr/>
        </p:nvSpPr>
        <p:spPr>
          <a:xfrm>
            <a:off x="3408521" y="3940373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Independent</a:t>
            </a:r>
            <a:endParaRPr lang="en-US" dirty="0"/>
          </a:p>
        </p:txBody>
      </p:sp>
      <p:sp>
        <p:nvSpPr>
          <p:cNvPr id="38" name="Text 36"/>
          <p:cNvSpPr/>
          <p:nvPr/>
        </p:nvSpPr>
        <p:spPr>
          <a:xfrm>
            <a:off x="6117431" y="3940373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6,00,000</a:t>
            </a:r>
            <a:endParaRPr lang="en-US" dirty="0"/>
          </a:p>
        </p:txBody>
      </p:sp>
      <p:sp>
        <p:nvSpPr>
          <p:cNvPr id="39" name="Text 37"/>
          <p:cNvSpPr/>
          <p:nvPr/>
        </p:nvSpPr>
        <p:spPr>
          <a:xfrm>
            <a:off x="8826341" y="3940373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10,000</a:t>
            </a:r>
            <a:endParaRPr lang="en-US" dirty="0"/>
          </a:p>
        </p:txBody>
      </p:sp>
      <p:sp>
        <p:nvSpPr>
          <p:cNvPr id="40" name="Text 38"/>
          <p:cNvSpPr/>
          <p:nvPr/>
        </p:nvSpPr>
        <p:spPr>
          <a:xfrm>
            <a:off x="11535251" y="3940373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5</a:t>
            </a:r>
            <a:endParaRPr lang="en-US" dirty="0"/>
          </a:p>
        </p:txBody>
      </p:sp>
      <p:sp>
        <p:nvSpPr>
          <p:cNvPr id="41" name="Text 39"/>
          <p:cNvSpPr/>
          <p:nvPr/>
        </p:nvSpPr>
        <p:spPr>
          <a:xfrm>
            <a:off x="535305" y="4521398"/>
            <a:ext cx="4357926" cy="402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Top 5 Cheapest Properties:</a:t>
            </a:r>
            <a:endParaRPr lang="en-US" sz="2500" dirty="0"/>
          </a:p>
        </p:txBody>
      </p:sp>
      <p:sp>
        <p:nvSpPr>
          <p:cNvPr id="42" name="Shape 40"/>
          <p:cNvSpPr/>
          <p:nvPr/>
        </p:nvSpPr>
        <p:spPr>
          <a:xfrm>
            <a:off x="535305" y="5153144"/>
            <a:ext cx="13559790" cy="2675573"/>
          </a:xfrm>
          <a:prstGeom prst="roundRect">
            <a:avLst>
              <a:gd name="adj" fmla="val 240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3" name="Shape 41"/>
          <p:cNvSpPr/>
          <p:nvPr/>
        </p:nvSpPr>
        <p:spPr>
          <a:xfrm>
            <a:off x="542925" y="5160764"/>
            <a:ext cx="13544550" cy="4433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4" name="Text 42"/>
          <p:cNvSpPr/>
          <p:nvPr/>
        </p:nvSpPr>
        <p:spPr>
          <a:xfrm>
            <a:off x="695801" y="5260062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Locality</a:t>
            </a:r>
            <a:endParaRPr lang="en-US" dirty="0"/>
          </a:p>
        </p:txBody>
      </p:sp>
      <p:sp>
        <p:nvSpPr>
          <p:cNvPr id="45" name="Text 43"/>
          <p:cNvSpPr/>
          <p:nvPr/>
        </p:nvSpPr>
        <p:spPr>
          <a:xfrm>
            <a:off x="3408521" y="5260062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Property Category</a:t>
            </a:r>
            <a:endParaRPr lang="en-US" dirty="0"/>
          </a:p>
        </p:txBody>
      </p:sp>
      <p:sp>
        <p:nvSpPr>
          <p:cNvPr id="46" name="Text 44"/>
          <p:cNvSpPr/>
          <p:nvPr/>
        </p:nvSpPr>
        <p:spPr>
          <a:xfrm>
            <a:off x="6117431" y="5260062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Price (₹)</a:t>
            </a:r>
            <a:endParaRPr lang="en-US" dirty="0"/>
          </a:p>
        </p:txBody>
      </p:sp>
      <p:sp>
        <p:nvSpPr>
          <p:cNvPr id="47" name="Text 45"/>
          <p:cNvSpPr/>
          <p:nvPr/>
        </p:nvSpPr>
        <p:spPr>
          <a:xfrm>
            <a:off x="8826341" y="5260062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Area (sqft)</a:t>
            </a:r>
            <a:endParaRPr lang="en-US" dirty="0"/>
          </a:p>
        </p:txBody>
      </p:sp>
      <p:sp>
        <p:nvSpPr>
          <p:cNvPr id="48" name="Text 46"/>
          <p:cNvSpPr/>
          <p:nvPr/>
        </p:nvSpPr>
        <p:spPr>
          <a:xfrm>
            <a:off x="11535251" y="5260062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b="1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No of Rooms</a:t>
            </a:r>
            <a:endParaRPr lang="en-US" dirty="0"/>
          </a:p>
        </p:txBody>
      </p:sp>
      <p:sp>
        <p:nvSpPr>
          <p:cNvPr id="49" name="Shape 47"/>
          <p:cNvSpPr/>
          <p:nvPr/>
        </p:nvSpPr>
        <p:spPr>
          <a:xfrm>
            <a:off x="542925" y="5604153"/>
            <a:ext cx="13544550" cy="4433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0" name="Text 48"/>
          <p:cNvSpPr/>
          <p:nvPr/>
        </p:nvSpPr>
        <p:spPr>
          <a:xfrm>
            <a:off x="695801" y="5703451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Nallakunta</a:t>
            </a:r>
            <a:endParaRPr lang="en-US" dirty="0"/>
          </a:p>
        </p:txBody>
      </p:sp>
      <p:sp>
        <p:nvSpPr>
          <p:cNvPr id="51" name="Text 49"/>
          <p:cNvSpPr/>
          <p:nvPr/>
        </p:nvSpPr>
        <p:spPr>
          <a:xfrm>
            <a:off x="3408521" y="5703451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Independent</a:t>
            </a:r>
            <a:endParaRPr lang="en-US" dirty="0"/>
          </a:p>
        </p:txBody>
      </p:sp>
      <p:sp>
        <p:nvSpPr>
          <p:cNvPr id="52" name="Text 50"/>
          <p:cNvSpPr/>
          <p:nvPr/>
        </p:nvSpPr>
        <p:spPr>
          <a:xfrm>
            <a:off x="6117431" y="5703451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5,000</a:t>
            </a:r>
            <a:endParaRPr lang="en-US" dirty="0"/>
          </a:p>
        </p:txBody>
      </p:sp>
      <p:sp>
        <p:nvSpPr>
          <p:cNvPr id="53" name="Text 51"/>
          <p:cNvSpPr/>
          <p:nvPr/>
        </p:nvSpPr>
        <p:spPr>
          <a:xfrm>
            <a:off x="8826341" y="5703451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390</a:t>
            </a:r>
            <a:endParaRPr lang="en-US" dirty="0"/>
          </a:p>
        </p:txBody>
      </p:sp>
      <p:sp>
        <p:nvSpPr>
          <p:cNvPr id="54" name="Text 52"/>
          <p:cNvSpPr/>
          <p:nvPr/>
        </p:nvSpPr>
        <p:spPr>
          <a:xfrm>
            <a:off x="11535251" y="5703451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cs typeface="Sora Light" pitchFamily="34" charset="-120"/>
              </a:rPr>
              <a:t>1</a:t>
            </a:r>
            <a:endParaRPr lang="en-US" dirty="0"/>
          </a:p>
        </p:txBody>
      </p:sp>
      <p:sp>
        <p:nvSpPr>
          <p:cNvPr id="55" name="Shape 53"/>
          <p:cNvSpPr/>
          <p:nvPr/>
        </p:nvSpPr>
        <p:spPr>
          <a:xfrm>
            <a:off x="542925" y="6047542"/>
            <a:ext cx="13544550" cy="4433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6" name="Text 54"/>
          <p:cNvSpPr/>
          <p:nvPr/>
        </p:nvSpPr>
        <p:spPr>
          <a:xfrm>
            <a:off x="695801" y="6146840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New Malakpet</a:t>
            </a:r>
            <a:endParaRPr lang="en-US" dirty="0"/>
          </a:p>
        </p:txBody>
      </p:sp>
      <p:sp>
        <p:nvSpPr>
          <p:cNvPr id="57" name="Text 55"/>
          <p:cNvSpPr/>
          <p:nvPr/>
        </p:nvSpPr>
        <p:spPr>
          <a:xfrm>
            <a:off x="3408521" y="6146840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Flat</a:t>
            </a:r>
            <a:endParaRPr lang="en-US" dirty="0"/>
          </a:p>
        </p:txBody>
      </p:sp>
      <p:sp>
        <p:nvSpPr>
          <p:cNvPr id="58" name="Text 56"/>
          <p:cNvSpPr/>
          <p:nvPr/>
        </p:nvSpPr>
        <p:spPr>
          <a:xfrm>
            <a:off x="6117431" y="6146840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6,000</a:t>
            </a:r>
            <a:endParaRPr lang="en-US" dirty="0"/>
          </a:p>
        </p:txBody>
      </p:sp>
      <p:sp>
        <p:nvSpPr>
          <p:cNvPr id="59" name="Text 57"/>
          <p:cNvSpPr/>
          <p:nvPr/>
        </p:nvSpPr>
        <p:spPr>
          <a:xfrm>
            <a:off x="8826341" y="6146840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300</a:t>
            </a:r>
            <a:endParaRPr lang="en-US" dirty="0"/>
          </a:p>
        </p:txBody>
      </p:sp>
      <p:sp>
        <p:nvSpPr>
          <p:cNvPr id="60" name="Text 58"/>
          <p:cNvSpPr/>
          <p:nvPr/>
        </p:nvSpPr>
        <p:spPr>
          <a:xfrm>
            <a:off x="11535251" y="6146840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1</a:t>
            </a:r>
            <a:endParaRPr lang="en-US" dirty="0"/>
          </a:p>
        </p:txBody>
      </p:sp>
      <p:sp>
        <p:nvSpPr>
          <p:cNvPr id="61" name="Shape 59"/>
          <p:cNvSpPr/>
          <p:nvPr/>
        </p:nvSpPr>
        <p:spPr>
          <a:xfrm>
            <a:off x="542925" y="6490930"/>
            <a:ext cx="13544550" cy="4433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62" name="Text 60"/>
          <p:cNvSpPr/>
          <p:nvPr/>
        </p:nvSpPr>
        <p:spPr>
          <a:xfrm>
            <a:off x="695801" y="6590228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Nallakunta</a:t>
            </a:r>
            <a:endParaRPr lang="en-US" dirty="0"/>
          </a:p>
        </p:txBody>
      </p:sp>
      <p:sp>
        <p:nvSpPr>
          <p:cNvPr id="63" name="Text 61"/>
          <p:cNvSpPr/>
          <p:nvPr/>
        </p:nvSpPr>
        <p:spPr>
          <a:xfrm>
            <a:off x="3408521" y="6590228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Flat</a:t>
            </a:r>
            <a:endParaRPr lang="en-US" dirty="0"/>
          </a:p>
        </p:txBody>
      </p:sp>
      <p:sp>
        <p:nvSpPr>
          <p:cNvPr id="64" name="Text 62"/>
          <p:cNvSpPr/>
          <p:nvPr/>
        </p:nvSpPr>
        <p:spPr>
          <a:xfrm>
            <a:off x="6117431" y="6590228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7,000</a:t>
            </a:r>
            <a:endParaRPr lang="en-US" dirty="0"/>
          </a:p>
        </p:txBody>
      </p:sp>
      <p:sp>
        <p:nvSpPr>
          <p:cNvPr id="65" name="Text 63"/>
          <p:cNvSpPr/>
          <p:nvPr/>
        </p:nvSpPr>
        <p:spPr>
          <a:xfrm>
            <a:off x="8826341" y="6590228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700</a:t>
            </a:r>
            <a:endParaRPr lang="en-US" dirty="0"/>
          </a:p>
        </p:txBody>
      </p:sp>
      <p:sp>
        <p:nvSpPr>
          <p:cNvPr id="66" name="Text 64"/>
          <p:cNvSpPr/>
          <p:nvPr/>
        </p:nvSpPr>
        <p:spPr>
          <a:xfrm>
            <a:off x="11535251" y="6590228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cs typeface="Sora Light" pitchFamily="34" charset="-120"/>
              </a:rPr>
              <a:t>1</a:t>
            </a:r>
            <a:endParaRPr lang="en-US" dirty="0"/>
          </a:p>
        </p:txBody>
      </p:sp>
      <p:sp>
        <p:nvSpPr>
          <p:cNvPr id="67" name="Shape 65"/>
          <p:cNvSpPr/>
          <p:nvPr/>
        </p:nvSpPr>
        <p:spPr>
          <a:xfrm>
            <a:off x="542925" y="6934319"/>
            <a:ext cx="13544550" cy="4433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8" name="Text 66"/>
          <p:cNvSpPr/>
          <p:nvPr/>
        </p:nvSpPr>
        <p:spPr>
          <a:xfrm>
            <a:off x="695801" y="7033617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Ameerpet</a:t>
            </a:r>
            <a:endParaRPr lang="en-US" dirty="0"/>
          </a:p>
        </p:txBody>
      </p:sp>
      <p:sp>
        <p:nvSpPr>
          <p:cNvPr id="69" name="Text 67"/>
          <p:cNvSpPr/>
          <p:nvPr/>
        </p:nvSpPr>
        <p:spPr>
          <a:xfrm>
            <a:off x="3408521" y="7033617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Flat</a:t>
            </a:r>
            <a:endParaRPr lang="en-US" dirty="0"/>
          </a:p>
        </p:txBody>
      </p:sp>
      <p:sp>
        <p:nvSpPr>
          <p:cNvPr id="70" name="Text 68"/>
          <p:cNvSpPr/>
          <p:nvPr/>
        </p:nvSpPr>
        <p:spPr>
          <a:xfrm>
            <a:off x="6117431" y="7033617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7,500</a:t>
            </a:r>
            <a:endParaRPr lang="en-US" dirty="0"/>
          </a:p>
        </p:txBody>
      </p:sp>
      <p:sp>
        <p:nvSpPr>
          <p:cNvPr id="71" name="Text 69"/>
          <p:cNvSpPr/>
          <p:nvPr/>
        </p:nvSpPr>
        <p:spPr>
          <a:xfrm>
            <a:off x="8826341" y="7033617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420</a:t>
            </a:r>
            <a:endParaRPr lang="en-US" dirty="0"/>
          </a:p>
        </p:txBody>
      </p:sp>
      <p:sp>
        <p:nvSpPr>
          <p:cNvPr id="72" name="Text 70"/>
          <p:cNvSpPr/>
          <p:nvPr/>
        </p:nvSpPr>
        <p:spPr>
          <a:xfrm>
            <a:off x="11535251" y="7033617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cs typeface="Sora Light" pitchFamily="34" charset="-120"/>
              </a:rPr>
              <a:t>1</a:t>
            </a:r>
            <a:endParaRPr lang="en-US" dirty="0"/>
          </a:p>
        </p:txBody>
      </p:sp>
      <p:sp>
        <p:nvSpPr>
          <p:cNvPr id="74" name="Text 72"/>
          <p:cNvSpPr/>
          <p:nvPr/>
        </p:nvSpPr>
        <p:spPr>
          <a:xfrm>
            <a:off x="695801" y="7477006"/>
            <a:ext cx="2399347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Habsiguda</a:t>
            </a:r>
            <a:endParaRPr lang="en-US" dirty="0"/>
          </a:p>
        </p:txBody>
      </p:sp>
      <p:sp>
        <p:nvSpPr>
          <p:cNvPr id="75" name="Text 73"/>
          <p:cNvSpPr/>
          <p:nvPr/>
        </p:nvSpPr>
        <p:spPr>
          <a:xfrm>
            <a:off x="3408521" y="7477006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Independent</a:t>
            </a:r>
            <a:endParaRPr lang="en-US" dirty="0"/>
          </a:p>
        </p:txBody>
      </p:sp>
      <p:sp>
        <p:nvSpPr>
          <p:cNvPr id="76" name="Text 74"/>
          <p:cNvSpPr/>
          <p:nvPr/>
        </p:nvSpPr>
        <p:spPr>
          <a:xfrm>
            <a:off x="6117431" y="7477006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8,000</a:t>
            </a:r>
            <a:endParaRPr lang="en-US" dirty="0"/>
          </a:p>
        </p:txBody>
      </p:sp>
      <p:sp>
        <p:nvSpPr>
          <p:cNvPr id="77" name="Text 75"/>
          <p:cNvSpPr/>
          <p:nvPr/>
        </p:nvSpPr>
        <p:spPr>
          <a:xfrm>
            <a:off x="8826341" y="7477006"/>
            <a:ext cx="2395538" cy="244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780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040AF9-3DF1-30C8-49EF-94007C1B8113}"/>
              </a:ext>
            </a:extLst>
          </p:cNvPr>
          <p:cNvSpPr txBox="1"/>
          <p:nvPr/>
        </p:nvSpPr>
        <p:spPr>
          <a:xfrm>
            <a:off x="11423739" y="7412848"/>
            <a:ext cx="16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A1198593-1585-EEF7-EFA5-9325B92A3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0156" y="7743022"/>
            <a:ext cx="2118732" cy="3609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7812" y="2724081"/>
            <a:ext cx="11066502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3600" b="1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Hyderabad Rental Market: High vs Low Average Rent by Locality</a:t>
            </a:r>
            <a:endParaRPr lang="en-US" sz="3600" b="1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27" y="3512634"/>
            <a:ext cx="6682891" cy="460545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996" y="3512635"/>
            <a:ext cx="6682891" cy="4716965"/>
          </a:xfrm>
          <a:prstGeom prst="rect">
            <a:avLst/>
          </a:prstGeom>
        </p:spPr>
      </p:pic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583219C9-6589-1ACF-2951-404089B70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14630400" cy="21633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96428"/>
            <a:ext cx="13113782" cy="159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endParaRPr lang="en-US" sz="3600" b="1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185" y="2176330"/>
            <a:ext cx="9743589" cy="5651610"/>
          </a:xfrm>
          <a:prstGeom prst="rect">
            <a:avLst/>
          </a:prstGeom>
        </p:spPr>
      </p:pic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9C6085E-7C6D-776B-8E56-0FA0A334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096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D3762-E1BB-FFF8-FC22-71F81B88F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3458" y="7672038"/>
            <a:ext cx="2535429" cy="4319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4562" y="1662293"/>
            <a:ext cx="760595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3600" dirty="0">
                <a:solidFill>
                  <a:srgbClr val="1F1E1E"/>
                </a:solidFill>
                <a:ea typeface="Alexandria Semi Bold" pitchFamily="34" charset="-122"/>
                <a:cs typeface="Alexandria Semi Bold" pitchFamily="34" charset="-120"/>
              </a:rPr>
              <a:t>Amenities Impact on Rent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362" y="2490845"/>
            <a:ext cx="8954404" cy="52592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70F33E-872D-6BBB-4CD1-F6889FE70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0554" y="7589520"/>
            <a:ext cx="3019846" cy="514422"/>
          </a:xfrm>
          <a:prstGeom prst="rect">
            <a:avLst/>
          </a:prstGeom>
        </p:spPr>
      </p:pic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103FA9AD-FC85-F09F-1117-BEF40A08D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4630400" cy="16622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612</Words>
  <Application>Microsoft Office PowerPoint</Application>
  <PresentationFormat>Custom</PresentationFormat>
  <Paragraphs>126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SimSun-ExtG</vt:lpstr>
      <vt:lpstr>Arial</vt:lpstr>
      <vt:lpstr>Alexandria Semi Bold</vt:lpstr>
      <vt:lpstr>Sora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Keerthi Reddy</cp:lastModifiedBy>
  <cp:revision>9</cp:revision>
  <dcterms:created xsi:type="dcterms:W3CDTF">2025-10-11T10:03:08Z</dcterms:created>
  <dcterms:modified xsi:type="dcterms:W3CDTF">2025-10-16T14:00:23Z</dcterms:modified>
</cp:coreProperties>
</file>