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72" r:id="rId9"/>
    <p:sldId id="264" r:id="rId10"/>
    <p:sldId id="263" r:id="rId11"/>
    <p:sldId id="278" r:id="rId12"/>
    <p:sldId id="265" r:id="rId13"/>
    <p:sldId id="266" r:id="rId14"/>
    <p:sldId id="267" r:id="rId15"/>
    <p:sldId id="279" r:id="rId16"/>
    <p:sldId id="280" r:id="rId17"/>
    <p:sldId id="276" r:id="rId18"/>
  </p:sldIdLst>
  <p:sldSz cx="18288000" cy="10287000"/>
  <p:notesSz cx="6858000" cy="9144000"/>
  <p:embeddedFontLst>
    <p:embeddedFont>
      <p:font typeface="Agrandir" panose="020B0604020202020204" charset="0"/>
      <p:regular r:id="rId20"/>
    </p:embeddedFont>
    <p:embeddedFont>
      <p:font typeface="Agrandir Bold" panose="020B0604020202020204" charset="0"/>
      <p:regular r:id="rId21"/>
    </p:embeddedFont>
    <p:embeddedFont>
      <p:font typeface="Helios"/>
      <p:regular r:id="rId22"/>
    </p:embeddedFont>
    <p:embeddedFont>
      <p:font typeface="Klein Bold"/>
      <p:regular r:id="rId23"/>
    </p:embeddedFont>
    <p:embeddedFont>
      <p:font typeface="Quicksand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3162"/>
    <a:srgbClr val="ABD7FF"/>
    <a:srgbClr val="F8F6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946" y="1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61882A-E161-4D50-9F46-D97B27041A04}" type="datetimeFigureOut">
              <a:rPr lang="en-IN" smtClean="0"/>
              <a:t>03-08-2024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93159-494F-4112-9118-EC715369747C}" type="slidenum">
              <a:rPr lang="en-IN" smtClean="0"/>
              <a:t>‹#›</a:t>
            </a:fld>
            <a:endParaRPr lang="en-IN"/>
          </a:p>
        </p:txBody>
      </p:sp>
    </p:spTree>
    <p:extLst>
      <p:ext uri="{BB962C8B-B14F-4D97-AF65-F5344CB8AC3E}">
        <p14:creationId xmlns:p14="http://schemas.microsoft.com/office/powerpoint/2010/main" val="40158987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D793159-494F-4112-9118-EC715369747C}" type="slidenum">
              <a:rPr lang="en-IN" smtClean="0"/>
              <a:t>3</a:t>
            </a:fld>
            <a:endParaRPr lang="en-IN"/>
          </a:p>
        </p:txBody>
      </p:sp>
    </p:spTree>
    <p:extLst>
      <p:ext uri="{BB962C8B-B14F-4D97-AF65-F5344CB8AC3E}">
        <p14:creationId xmlns:p14="http://schemas.microsoft.com/office/powerpoint/2010/main" val="1266650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jpg"/><Relationship Id="rId4" Type="http://schemas.openxmlformats.org/officeDocument/2006/relationships/image" Target="../media/image26.jpg"/></Relationships>
</file>

<file path=ppt/slides/_rels/slide11.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4" Type="http://schemas.openxmlformats.org/officeDocument/2006/relationships/image" Target="../media/image28.jpg"/></Relationships>
</file>

<file path=ppt/slides/_rels/slide12.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image" Target="../media/image2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2.svg"/><Relationship Id="rId7" Type="http://schemas.openxmlformats.org/officeDocument/2006/relationships/image" Target="../media/image36.jp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jpg"/><Relationship Id="rId5" Type="http://schemas.openxmlformats.org/officeDocument/2006/relationships/image" Target="../media/image34.sv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8.jpg"/><Relationship Id="rId7" Type="http://schemas.openxmlformats.org/officeDocument/2006/relationships/image" Target="../media/image42.svg"/><Relationship Id="rId2" Type="http://schemas.openxmlformats.org/officeDocument/2006/relationships/image" Target="../media/image37.jp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svg"/><Relationship Id="rId4" Type="http://schemas.openxmlformats.org/officeDocument/2006/relationships/image" Target="../media/image39.png"/></Relationships>
</file>

<file path=ppt/slides/_rels/slide15.xml.rels><?xml version="1.0" encoding="UTF-8" standalone="yes"?>
<Relationships xmlns="http://schemas.openxmlformats.org/package/2006/relationships"><Relationship Id="rId3" Type="http://schemas.openxmlformats.org/officeDocument/2006/relationships/image" Target="../media/image40.svg"/><Relationship Id="rId7" Type="http://schemas.openxmlformats.org/officeDocument/2006/relationships/image" Target="../media/image44.jp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43.jpg"/><Relationship Id="rId5" Type="http://schemas.openxmlformats.org/officeDocument/2006/relationships/image" Target="../media/image42.svg"/><Relationship Id="rId4" Type="http://schemas.openxmlformats.org/officeDocument/2006/relationships/image" Target="../media/image4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svg"/><Relationship Id="rId7" Type="http://schemas.openxmlformats.org/officeDocument/2006/relationships/image" Target="../media/image34.svg"/><Relationship Id="rId2" Type="http://schemas.openxmlformats.org/officeDocument/2006/relationships/image" Target="../media/image41.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50.svg"/><Relationship Id="rId5" Type="http://schemas.openxmlformats.org/officeDocument/2006/relationships/image" Target="../media/image46.svg"/><Relationship Id="rId10" Type="http://schemas.openxmlformats.org/officeDocument/2006/relationships/image" Target="../media/image49.png"/><Relationship Id="rId4" Type="http://schemas.openxmlformats.org/officeDocument/2006/relationships/image" Target="../media/image45.png"/><Relationship Id="rId9" Type="http://schemas.openxmlformats.org/officeDocument/2006/relationships/image" Target="../media/image48.svg"/></Relationships>
</file>

<file path=ppt/slides/_rels/slide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 Id="rId5" Type="http://schemas.openxmlformats.org/officeDocument/2006/relationships/image" Target="../media/image14.sv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data.world/crawlfeeds/naukri-jobs-listings-dataset" TargetMode="External"/><Relationship Id="rId2" Type="http://schemas.openxmlformats.org/officeDocument/2006/relationships/hyperlink" Target="https://www.kaggle.com/code/karankrishna/job-market-analysis-of-india/notebook" TargetMode="External"/><Relationship Id="rId1" Type="http://schemas.openxmlformats.org/officeDocument/2006/relationships/slideLayout" Target="../slideLayouts/slideLayout7.xml"/><Relationship Id="rId5" Type="http://schemas.openxmlformats.org/officeDocument/2006/relationships/image" Target="../media/image23.jpg"/><Relationship Id="rId4" Type="http://schemas.openxmlformats.org/officeDocument/2006/relationships/image" Target="../media/image2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11649177" y="3833761"/>
            <a:ext cx="5610123" cy="2805061"/>
            <a:chOff x="0" y="0"/>
            <a:chExt cx="1806222" cy="903111"/>
          </a:xfrm>
        </p:grpSpPr>
        <p:sp>
          <p:nvSpPr>
            <p:cNvPr id="3" name="Freeform 3"/>
            <p:cNvSpPr/>
            <p:nvPr/>
          </p:nvSpPr>
          <p:spPr>
            <a:xfrm>
              <a:off x="0" y="0"/>
              <a:ext cx="1806222" cy="903111"/>
            </a:xfrm>
            <a:custGeom>
              <a:avLst/>
              <a:gdLst/>
              <a:ahLst/>
              <a:cxnLst/>
              <a:rect l="l" t="t" r="r" b="b"/>
              <a:pathLst>
                <a:path w="1806222" h="903111">
                  <a:moveTo>
                    <a:pt x="0" y="0"/>
                  </a:moveTo>
                  <a:lnTo>
                    <a:pt x="1806222" y="0"/>
                  </a:lnTo>
                  <a:lnTo>
                    <a:pt x="1806222" y="903111"/>
                  </a:lnTo>
                  <a:lnTo>
                    <a:pt x="0" y="903111"/>
                  </a:lnTo>
                  <a:close/>
                </a:path>
              </a:pathLst>
            </a:custGeom>
            <a:solidFill>
              <a:srgbClr val="4672F4"/>
            </a:solidFill>
          </p:spPr>
        </p:sp>
        <p:sp>
          <p:nvSpPr>
            <p:cNvPr id="4" name="TextBox 4"/>
            <p:cNvSpPr txBox="1"/>
            <p:nvPr/>
          </p:nvSpPr>
          <p:spPr>
            <a:xfrm>
              <a:off x="0" y="38100"/>
              <a:ext cx="1806222" cy="865011"/>
            </a:xfrm>
            <a:prstGeom prst="rect">
              <a:avLst/>
            </a:prstGeom>
          </p:spPr>
          <p:txBody>
            <a:bodyPr lIns="50800" tIns="50800" rIns="50800" bIns="50800" rtlCol="0" anchor="ctr"/>
            <a:lstStyle/>
            <a:p>
              <a:pPr algn="ctr">
                <a:lnSpc>
                  <a:spcPts val="2186"/>
                </a:lnSpc>
              </a:pPr>
              <a:endParaRPr/>
            </a:p>
          </p:txBody>
        </p:sp>
      </p:grpSp>
      <p:grpSp>
        <p:nvGrpSpPr>
          <p:cNvPr id="5" name="Group 5"/>
          <p:cNvGrpSpPr/>
          <p:nvPr/>
        </p:nvGrpSpPr>
        <p:grpSpPr>
          <a:xfrm>
            <a:off x="11649177" y="1028700"/>
            <a:ext cx="5610123" cy="2805061"/>
            <a:chOff x="0" y="0"/>
            <a:chExt cx="1806222" cy="903111"/>
          </a:xfrm>
        </p:grpSpPr>
        <p:sp>
          <p:nvSpPr>
            <p:cNvPr id="6" name="Freeform 6"/>
            <p:cNvSpPr/>
            <p:nvPr/>
          </p:nvSpPr>
          <p:spPr>
            <a:xfrm>
              <a:off x="0" y="0"/>
              <a:ext cx="1806222" cy="903111"/>
            </a:xfrm>
            <a:custGeom>
              <a:avLst/>
              <a:gdLst/>
              <a:ahLst/>
              <a:cxnLst/>
              <a:rect l="l" t="t" r="r" b="b"/>
              <a:pathLst>
                <a:path w="1806222" h="903111">
                  <a:moveTo>
                    <a:pt x="0" y="0"/>
                  </a:moveTo>
                  <a:lnTo>
                    <a:pt x="1806222" y="0"/>
                  </a:lnTo>
                  <a:lnTo>
                    <a:pt x="1806222" y="903111"/>
                  </a:lnTo>
                  <a:lnTo>
                    <a:pt x="0" y="903111"/>
                  </a:lnTo>
                  <a:close/>
                </a:path>
              </a:pathLst>
            </a:custGeom>
            <a:solidFill>
              <a:srgbClr val="4672F4"/>
            </a:solidFill>
          </p:spPr>
        </p:sp>
        <p:sp>
          <p:nvSpPr>
            <p:cNvPr id="7" name="TextBox 7"/>
            <p:cNvSpPr txBox="1"/>
            <p:nvPr/>
          </p:nvSpPr>
          <p:spPr>
            <a:xfrm>
              <a:off x="0" y="38100"/>
              <a:ext cx="1806222" cy="865011"/>
            </a:xfrm>
            <a:prstGeom prst="rect">
              <a:avLst/>
            </a:prstGeom>
          </p:spPr>
          <p:txBody>
            <a:bodyPr lIns="50800" tIns="50800" rIns="50800" bIns="50800" rtlCol="0" anchor="ctr"/>
            <a:lstStyle/>
            <a:p>
              <a:pPr algn="ctr">
                <a:lnSpc>
                  <a:spcPts val="2186"/>
                </a:lnSpc>
              </a:pPr>
              <a:endParaRPr/>
            </a:p>
          </p:txBody>
        </p:sp>
      </p:grpSp>
      <p:grpSp>
        <p:nvGrpSpPr>
          <p:cNvPr id="8" name="Group 8"/>
          <p:cNvGrpSpPr/>
          <p:nvPr/>
        </p:nvGrpSpPr>
        <p:grpSpPr>
          <a:xfrm>
            <a:off x="11649177" y="6638823"/>
            <a:ext cx="5610123" cy="2805061"/>
            <a:chOff x="0" y="0"/>
            <a:chExt cx="1806222" cy="903111"/>
          </a:xfrm>
        </p:grpSpPr>
        <p:sp>
          <p:nvSpPr>
            <p:cNvPr id="9" name="Freeform 9"/>
            <p:cNvSpPr/>
            <p:nvPr/>
          </p:nvSpPr>
          <p:spPr>
            <a:xfrm>
              <a:off x="0" y="0"/>
              <a:ext cx="1806222" cy="903111"/>
            </a:xfrm>
            <a:custGeom>
              <a:avLst/>
              <a:gdLst/>
              <a:ahLst/>
              <a:cxnLst/>
              <a:rect l="l" t="t" r="r" b="b"/>
              <a:pathLst>
                <a:path w="1806222" h="903111">
                  <a:moveTo>
                    <a:pt x="0" y="0"/>
                  </a:moveTo>
                  <a:lnTo>
                    <a:pt x="1806222" y="0"/>
                  </a:lnTo>
                  <a:lnTo>
                    <a:pt x="1806222" y="903111"/>
                  </a:lnTo>
                  <a:lnTo>
                    <a:pt x="0" y="903111"/>
                  </a:lnTo>
                  <a:close/>
                </a:path>
              </a:pathLst>
            </a:custGeom>
            <a:solidFill>
              <a:srgbClr val="4672F4"/>
            </a:solidFill>
          </p:spPr>
        </p:sp>
        <p:sp>
          <p:nvSpPr>
            <p:cNvPr id="10" name="TextBox 10"/>
            <p:cNvSpPr txBox="1"/>
            <p:nvPr/>
          </p:nvSpPr>
          <p:spPr>
            <a:xfrm>
              <a:off x="0" y="38100"/>
              <a:ext cx="1806222" cy="865011"/>
            </a:xfrm>
            <a:prstGeom prst="rect">
              <a:avLst/>
            </a:prstGeom>
          </p:spPr>
          <p:txBody>
            <a:bodyPr lIns="50800" tIns="50800" rIns="50800" bIns="50800" rtlCol="0" anchor="ctr"/>
            <a:lstStyle/>
            <a:p>
              <a:pPr algn="ctr">
                <a:lnSpc>
                  <a:spcPts val="2186"/>
                </a:lnSpc>
              </a:pPr>
              <a:endParaRPr/>
            </a:p>
          </p:txBody>
        </p:sp>
      </p:grpSp>
      <p:sp>
        <p:nvSpPr>
          <p:cNvPr id="11" name="Freeform 11"/>
          <p:cNvSpPr/>
          <p:nvPr/>
        </p:nvSpPr>
        <p:spPr>
          <a:xfrm>
            <a:off x="8891339" y="6638823"/>
            <a:ext cx="2757838" cy="2805061"/>
          </a:xfrm>
          <a:custGeom>
            <a:avLst/>
            <a:gdLst/>
            <a:ahLst/>
            <a:cxnLst/>
            <a:rect l="l" t="t" r="r" b="b"/>
            <a:pathLst>
              <a:path w="2757838" h="2805061">
                <a:moveTo>
                  <a:pt x="0" y="0"/>
                </a:moveTo>
                <a:lnTo>
                  <a:pt x="2757838" y="0"/>
                </a:lnTo>
                <a:lnTo>
                  <a:pt x="2757838" y="2805061"/>
                </a:lnTo>
                <a:lnTo>
                  <a:pt x="0" y="280506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Freeform 12"/>
          <p:cNvSpPr/>
          <p:nvPr/>
        </p:nvSpPr>
        <p:spPr>
          <a:xfrm>
            <a:off x="15060916" y="3787897"/>
            <a:ext cx="1483056" cy="1761729"/>
          </a:xfrm>
          <a:custGeom>
            <a:avLst/>
            <a:gdLst/>
            <a:ahLst/>
            <a:cxnLst/>
            <a:rect l="l" t="t" r="r" b="b"/>
            <a:pathLst>
              <a:path w="1483056" h="1761729">
                <a:moveTo>
                  <a:pt x="0" y="0"/>
                </a:moveTo>
                <a:lnTo>
                  <a:pt x="1483056" y="0"/>
                </a:lnTo>
                <a:lnTo>
                  <a:pt x="1483056" y="1761729"/>
                </a:lnTo>
                <a:lnTo>
                  <a:pt x="0" y="17617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
        <p:nvSpPr>
          <p:cNvPr id="13" name="Freeform 13"/>
          <p:cNvSpPr/>
          <p:nvPr/>
        </p:nvSpPr>
        <p:spPr>
          <a:xfrm>
            <a:off x="12763957" y="1472665"/>
            <a:ext cx="1483056" cy="1888149"/>
          </a:xfrm>
          <a:custGeom>
            <a:avLst/>
            <a:gdLst/>
            <a:ahLst/>
            <a:cxnLst/>
            <a:rect l="l" t="t" r="r" b="b"/>
            <a:pathLst>
              <a:path w="1483056" h="1888149">
                <a:moveTo>
                  <a:pt x="0" y="0"/>
                </a:moveTo>
                <a:lnTo>
                  <a:pt x="1483056" y="0"/>
                </a:lnTo>
                <a:lnTo>
                  <a:pt x="1483056" y="1888149"/>
                </a:lnTo>
                <a:lnTo>
                  <a:pt x="0" y="188814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4" name="Freeform 14"/>
          <p:cNvSpPr/>
          <p:nvPr/>
        </p:nvSpPr>
        <p:spPr>
          <a:xfrm rot="1431716">
            <a:off x="12454428" y="3969019"/>
            <a:ext cx="1194559" cy="2488664"/>
          </a:xfrm>
          <a:custGeom>
            <a:avLst/>
            <a:gdLst/>
            <a:ahLst/>
            <a:cxnLst/>
            <a:rect l="l" t="t" r="r" b="b"/>
            <a:pathLst>
              <a:path w="1194559" h="2488664">
                <a:moveTo>
                  <a:pt x="0" y="0"/>
                </a:moveTo>
                <a:lnTo>
                  <a:pt x="1194559" y="0"/>
                </a:lnTo>
                <a:lnTo>
                  <a:pt x="1194559" y="2488664"/>
                </a:lnTo>
                <a:lnTo>
                  <a:pt x="0" y="24886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grpSp>
        <p:nvGrpSpPr>
          <p:cNvPr id="15" name="Group 15"/>
          <p:cNvGrpSpPr/>
          <p:nvPr/>
        </p:nvGrpSpPr>
        <p:grpSpPr>
          <a:xfrm>
            <a:off x="12200040" y="4140492"/>
            <a:ext cx="729584" cy="729584"/>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id="17" name="TextBox 17"/>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grpSp>
        <p:nvGrpSpPr>
          <p:cNvPr id="18" name="Group 18"/>
          <p:cNvGrpSpPr/>
          <p:nvPr/>
        </p:nvGrpSpPr>
        <p:grpSpPr>
          <a:xfrm>
            <a:off x="13390767" y="5572241"/>
            <a:ext cx="489462" cy="489462"/>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8F6F1"/>
            </a:solidFill>
          </p:spPr>
        </p:sp>
        <p:sp>
          <p:nvSpPr>
            <p:cNvPr id="20" name="TextBox 20"/>
            <p:cNvSpPr txBox="1"/>
            <p:nvPr/>
          </p:nvSpPr>
          <p:spPr>
            <a:xfrm>
              <a:off x="190500" y="161925"/>
              <a:ext cx="431800" cy="460375"/>
            </a:xfrm>
            <a:prstGeom prst="rect">
              <a:avLst/>
            </a:prstGeom>
          </p:spPr>
          <p:txBody>
            <a:bodyPr lIns="50800" tIns="50800" rIns="50800" bIns="50800" rtlCol="0" anchor="ctr"/>
            <a:lstStyle/>
            <a:p>
              <a:pPr algn="ctr">
                <a:lnSpc>
                  <a:spcPts val="2221"/>
                </a:lnSpc>
              </a:pPr>
              <a:endParaRPr/>
            </a:p>
          </p:txBody>
        </p:sp>
      </p:grpSp>
      <p:sp>
        <p:nvSpPr>
          <p:cNvPr id="21" name="TextBox 21"/>
          <p:cNvSpPr txBox="1"/>
          <p:nvPr/>
        </p:nvSpPr>
        <p:spPr>
          <a:xfrm>
            <a:off x="1027218" y="2370041"/>
            <a:ext cx="9439790" cy="2835713"/>
          </a:xfrm>
          <a:prstGeom prst="rect">
            <a:avLst/>
          </a:prstGeom>
        </p:spPr>
        <p:txBody>
          <a:bodyPr lIns="0" tIns="0" rIns="0" bIns="0" rtlCol="0" anchor="t">
            <a:spAutoFit/>
          </a:bodyPr>
          <a:lstStyle/>
          <a:p>
            <a:pPr algn="l">
              <a:lnSpc>
                <a:spcPts val="11310"/>
              </a:lnSpc>
            </a:pPr>
            <a:r>
              <a:rPr lang="en-US" sz="8700" dirty="0">
                <a:solidFill>
                  <a:srgbClr val="ABD7FF"/>
                </a:solidFill>
                <a:latin typeface="Agrandir Bold"/>
                <a:ea typeface="Agrandir Bold"/>
                <a:cs typeface="Agrandir Bold"/>
                <a:sym typeface="Agrandir Bold"/>
              </a:rPr>
              <a:t>Job Market Analysis</a:t>
            </a:r>
          </a:p>
        </p:txBody>
      </p:sp>
      <p:sp>
        <p:nvSpPr>
          <p:cNvPr id="22" name="TextBox 22"/>
          <p:cNvSpPr txBox="1"/>
          <p:nvPr/>
        </p:nvSpPr>
        <p:spPr>
          <a:xfrm>
            <a:off x="1028700" y="5335119"/>
            <a:ext cx="9439790" cy="514564"/>
          </a:xfrm>
          <a:prstGeom prst="rect">
            <a:avLst/>
          </a:prstGeom>
        </p:spPr>
        <p:txBody>
          <a:bodyPr lIns="0" tIns="0" rIns="0" bIns="0" rtlCol="0" anchor="t">
            <a:spAutoFit/>
          </a:bodyPr>
          <a:lstStyle/>
          <a:p>
            <a:pPr algn="l">
              <a:lnSpc>
                <a:spcPts val="4479"/>
              </a:lnSpc>
            </a:pPr>
            <a:r>
              <a:rPr lang="en-US" sz="2800" b="1" dirty="0">
                <a:solidFill>
                  <a:schemeClr val="bg1">
                    <a:lumMod val="95000"/>
                  </a:schemeClr>
                </a:solidFill>
                <a:latin typeface="Times New Roman" panose="02020603050405020304" pitchFamily="18" charset="0"/>
                <a:cs typeface="Times New Roman" panose="02020603050405020304" pitchFamily="18" charset="0"/>
              </a:rPr>
              <a:t>SDG 8: Decent Work and Economic Growth</a:t>
            </a:r>
            <a:endParaRPr lang="en-US" sz="2800" b="1" dirty="0">
              <a:solidFill>
                <a:schemeClr val="bg1">
                  <a:lumMod val="95000"/>
                </a:schemeClr>
              </a:solidFill>
              <a:latin typeface="Times New Roman" panose="02020603050405020304" pitchFamily="18" charset="0"/>
              <a:cs typeface="Times New Roman" panose="02020603050405020304" pitchFamily="18" charset="0"/>
              <a:sym typeface="Helios"/>
            </a:endParaRPr>
          </a:p>
        </p:txBody>
      </p:sp>
      <p:pic>
        <p:nvPicPr>
          <p:cNvPr id="26" name="Picture 4">
            <a:extLst>
              <a:ext uri="{FF2B5EF4-FFF2-40B4-BE49-F238E27FC236}">
                <a16:creationId xmlns:a16="http://schemas.microsoft.com/office/drawing/2014/main" id="{5CC522FA-CC02-1979-95CD-149A183C43F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74524" y="8142582"/>
            <a:ext cx="3813383" cy="1222704"/>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EBAAA011-282A-7877-12FD-5BD6C139F8C0}"/>
              </a:ext>
            </a:extLst>
          </p:cNvPr>
          <p:cNvSpPr/>
          <p:nvPr/>
        </p:nvSpPr>
        <p:spPr>
          <a:xfrm>
            <a:off x="1201437" y="571500"/>
            <a:ext cx="3986470" cy="1371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bg1"/>
              </a:solidFill>
            </a:endParaRPr>
          </a:p>
        </p:txBody>
      </p:sp>
      <p:pic>
        <p:nvPicPr>
          <p:cNvPr id="27" name="Picture 6">
            <a:extLst>
              <a:ext uri="{FF2B5EF4-FFF2-40B4-BE49-F238E27FC236}">
                <a16:creationId xmlns:a16="http://schemas.microsoft.com/office/drawing/2014/main" id="{62659C76-8C3D-A57B-D50D-110DB1532EE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1437" y="-321653"/>
            <a:ext cx="3675363" cy="3130183"/>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1075A96C-B0C5-6EE7-394B-0279FBC5481D}"/>
              </a:ext>
            </a:extLst>
          </p:cNvPr>
          <p:cNvSpPr txBox="1"/>
          <p:nvPr/>
        </p:nvSpPr>
        <p:spPr>
          <a:xfrm>
            <a:off x="11767733" y="6335341"/>
            <a:ext cx="5486400" cy="3108543"/>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Project name: Job</a:t>
            </a:r>
            <a:r>
              <a:rPr lang="en-US" sz="2800" b="1" dirty="0">
                <a:latin typeface="Times New Roman" panose="02020603050405020304" pitchFamily="18" charset="0"/>
                <a:cs typeface="Times New Roman" panose="02020603050405020304" pitchFamily="18" charset="0"/>
                <a:sym typeface="Klein Bold"/>
              </a:rPr>
              <a:t> market Analysis</a:t>
            </a:r>
            <a:endParaRPr lang="en-IN" sz="2800"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2800" b="1" i="0" u="none" strike="noStrike" dirty="0">
                <a:effectLst/>
                <a:latin typeface="Times New Roman" panose="02020603050405020304" pitchFamily="18" charset="0"/>
                <a:cs typeface="Times New Roman" panose="02020603050405020304" pitchFamily="18" charset="0"/>
              </a:rPr>
              <a:t>Unique ID : </a:t>
            </a:r>
            <a:r>
              <a:rPr lang="en-IN" sz="2800" b="1" dirty="0">
                <a:latin typeface="Times New Roman" panose="02020603050405020304" pitchFamily="18" charset="0"/>
                <a:cs typeface="Times New Roman" panose="02020603050405020304" pitchFamily="18" charset="0"/>
              </a:rPr>
              <a:t>IBM2239</a:t>
            </a:r>
            <a:br>
              <a:rPr lang="en-IN" sz="2800" b="1" i="0" u="none" strike="noStrike" dirty="0">
                <a:effectLst/>
                <a:latin typeface="Times New Roman" panose="02020603050405020304" pitchFamily="18" charset="0"/>
                <a:cs typeface="Times New Roman" panose="02020603050405020304" pitchFamily="18" charset="0"/>
              </a:rPr>
            </a:br>
            <a:r>
              <a:rPr lang="en-IN" sz="2800" b="1" i="0" u="none" strike="noStrike" dirty="0">
                <a:effectLst/>
                <a:latin typeface="Times New Roman" panose="02020603050405020304" pitchFamily="18" charset="0"/>
                <a:cs typeface="Times New Roman" panose="02020603050405020304" pitchFamily="18" charset="0"/>
              </a:rPr>
              <a:t>Team Name :</a:t>
            </a:r>
            <a:r>
              <a:rPr lang="en-IN" sz="2800" b="1" i="0" dirty="0">
                <a:effectLst/>
                <a:latin typeface="Times New Roman" panose="02020603050405020304" pitchFamily="18" charset="0"/>
                <a:cs typeface="Times New Roman" panose="02020603050405020304" pitchFamily="18" charset="0"/>
              </a:rPr>
              <a:t> AI Avengers</a:t>
            </a:r>
            <a:endParaRPr lang="en-IN" sz="2800" b="1" dirty="0">
              <a:effectLst/>
              <a:latin typeface="Times New Roman" panose="02020603050405020304" pitchFamily="18" charset="0"/>
              <a:cs typeface="Times New Roman" panose="02020603050405020304" pitchFamily="18" charset="0"/>
            </a:endParaRPr>
          </a:p>
          <a:p>
            <a:pPr rtl="0">
              <a:spcBef>
                <a:spcPts val="0"/>
              </a:spcBef>
              <a:spcAft>
                <a:spcPts val="0"/>
              </a:spcAft>
            </a:pPr>
            <a:r>
              <a:rPr lang="en-IN" sz="2800" b="1" i="0" u="none" strike="noStrike" dirty="0">
                <a:effectLst/>
                <a:latin typeface="Times New Roman" panose="02020603050405020304" pitchFamily="18" charset="0"/>
                <a:cs typeface="Times New Roman" panose="02020603050405020304" pitchFamily="18" charset="0"/>
              </a:rPr>
              <a:t>College Name : </a:t>
            </a:r>
            <a:r>
              <a:rPr lang="en-US" sz="2800" b="1" i="0" dirty="0">
                <a:effectLst/>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KG Reddy College of Engineering and Technology</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3" name="Group 3"/>
          <p:cNvGrpSpPr/>
          <p:nvPr/>
        </p:nvGrpSpPr>
        <p:grpSpPr>
          <a:xfrm>
            <a:off x="11849930" y="0"/>
            <a:ext cx="6435334" cy="10287000"/>
            <a:chOff x="0" y="0"/>
            <a:chExt cx="1694903" cy="2709333"/>
          </a:xfrm>
        </p:grpSpPr>
        <p:sp>
          <p:nvSpPr>
            <p:cNvPr id="4" name="Freeform 4"/>
            <p:cNvSpPr/>
            <p:nvPr/>
          </p:nvSpPr>
          <p:spPr>
            <a:xfrm>
              <a:off x="0" y="0"/>
              <a:ext cx="1694903" cy="2709333"/>
            </a:xfrm>
            <a:custGeom>
              <a:avLst/>
              <a:gdLst/>
              <a:ahLst/>
              <a:cxnLst/>
              <a:rect l="l" t="t" r="r" b="b"/>
              <a:pathLst>
                <a:path w="1694903" h="2709333">
                  <a:moveTo>
                    <a:pt x="0" y="0"/>
                  </a:moveTo>
                  <a:lnTo>
                    <a:pt x="1694903" y="0"/>
                  </a:lnTo>
                  <a:lnTo>
                    <a:pt x="1694903" y="2709333"/>
                  </a:lnTo>
                  <a:lnTo>
                    <a:pt x="0" y="2709333"/>
                  </a:lnTo>
                  <a:close/>
                </a:path>
              </a:pathLst>
            </a:custGeom>
            <a:solidFill>
              <a:srgbClr val="203162"/>
            </a:solidFill>
          </p:spPr>
        </p:sp>
        <p:sp>
          <p:nvSpPr>
            <p:cNvPr id="5" name="TextBox 5"/>
            <p:cNvSpPr txBox="1"/>
            <p:nvPr/>
          </p:nvSpPr>
          <p:spPr>
            <a:xfrm>
              <a:off x="0" y="38100"/>
              <a:ext cx="1694903" cy="2671233"/>
            </a:xfrm>
            <a:prstGeom prst="rect">
              <a:avLst/>
            </a:prstGeom>
          </p:spPr>
          <p:txBody>
            <a:bodyPr lIns="50800" tIns="50800" rIns="50800" bIns="50800" rtlCol="0" anchor="ctr"/>
            <a:lstStyle/>
            <a:p>
              <a:pPr algn="ctr">
                <a:lnSpc>
                  <a:spcPts val="2186"/>
                </a:lnSpc>
              </a:pPr>
              <a:endParaRPr/>
            </a:p>
          </p:txBody>
        </p:sp>
      </p:grpSp>
      <p:sp>
        <p:nvSpPr>
          <p:cNvPr id="7" name="TextBox 7"/>
          <p:cNvSpPr txBox="1"/>
          <p:nvPr/>
        </p:nvSpPr>
        <p:spPr>
          <a:xfrm>
            <a:off x="13182600" y="4229100"/>
            <a:ext cx="4124116" cy="1128514"/>
          </a:xfrm>
          <a:prstGeom prst="rect">
            <a:avLst/>
          </a:prstGeom>
        </p:spPr>
        <p:txBody>
          <a:bodyPr lIns="0" tIns="0" rIns="0" bIns="0" rtlCol="0" anchor="t">
            <a:spAutoFit/>
          </a:bodyPr>
          <a:lstStyle/>
          <a:p>
            <a:pPr algn="ctr">
              <a:lnSpc>
                <a:spcPts val="4439"/>
              </a:lnSpc>
            </a:pPr>
            <a:r>
              <a:rPr lang="en-US" sz="4400" b="1" dirty="0">
                <a:solidFill>
                  <a:srgbClr val="FFFFFF"/>
                </a:solidFill>
                <a:latin typeface="Times New Roman" panose="02020603050405020304" pitchFamily="18" charset="0"/>
                <a:ea typeface="Agrandir Bold"/>
                <a:cs typeface="Times New Roman" panose="02020603050405020304" pitchFamily="18" charset="0"/>
                <a:sym typeface="Agrandir Bold"/>
              </a:rPr>
              <a:t>Data Visualization</a:t>
            </a:r>
            <a:endParaRPr lang="en-US" sz="4400" b="1" dirty="0">
              <a:solidFill>
                <a:srgbClr val="FFFFFF"/>
              </a:solidFill>
              <a:latin typeface="Times New Roman" panose="02020603050405020304" pitchFamily="18" charset="0"/>
              <a:ea typeface="Agrandir"/>
              <a:cs typeface="Times New Roman" panose="02020603050405020304" pitchFamily="18" charset="0"/>
              <a:sym typeface="Agrandir"/>
            </a:endParaRPr>
          </a:p>
        </p:txBody>
      </p:sp>
      <p:sp>
        <p:nvSpPr>
          <p:cNvPr id="9" name="Freeform 9"/>
          <p:cNvSpPr/>
          <p:nvPr/>
        </p:nvSpPr>
        <p:spPr>
          <a:xfrm rot="10800000">
            <a:off x="12495284" y="655478"/>
            <a:ext cx="2531888" cy="2575243"/>
          </a:xfrm>
          <a:custGeom>
            <a:avLst/>
            <a:gdLst/>
            <a:ahLst/>
            <a:cxnLst/>
            <a:rect l="l" t="t" r="r" b="b"/>
            <a:pathLst>
              <a:path w="2531888" h="2575243">
                <a:moveTo>
                  <a:pt x="0" y="0"/>
                </a:moveTo>
                <a:lnTo>
                  <a:pt x="2531888" y="0"/>
                </a:lnTo>
                <a:lnTo>
                  <a:pt x="2531888" y="2575243"/>
                </a:lnTo>
                <a:lnTo>
                  <a:pt x="0" y="25752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8" name="Picture 17">
            <a:extLst>
              <a:ext uri="{FF2B5EF4-FFF2-40B4-BE49-F238E27FC236}">
                <a16:creationId xmlns:a16="http://schemas.microsoft.com/office/drawing/2014/main" id="{BC42E919-72FE-A796-96EB-121B156A2E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581" y="342900"/>
            <a:ext cx="7789019" cy="4325443"/>
          </a:xfrm>
          <a:prstGeom prst="rect">
            <a:avLst/>
          </a:prstGeom>
        </p:spPr>
      </p:pic>
      <p:sp>
        <p:nvSpPr>
          <p:cNvPr id="21" name="TextBox 20">
            <a:extLst>
              <a:ext uri="{FF2B5EF4-FFF2-40B4-BE49-F238E27FC236}">
                <a16:creationId xmlns:a16="http://schemas.microsoft.com/office/drawing/2014/main" id="{317A603B-ABA6-A895-1C13-4E3F3EA6A892}"/>
              </a:ext>
            </a:extLst>
          </p:cNvPr>
          <p:cNvSpPr txBox="1"/>
          <p:nvPr/>
        </p:nvSpPr>
        <p:spPr>
          <a:xfrm>
            <a:off x="8663642" y="1943100"/>
            <a:ext cx="2743200"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Companies hiring and their counts</a:t>
            </a:r>
            <a:endParaRPr lang="en-IN" sz="2800"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A59E87CB-3CCE-4B1A-9D40-E779843FBD6D}"/>
              </a:ext>
            </a:extLst>
          </p:cNvPr>
          <p:cNvSpPr txBox="1"/>
          <p:nvPr/>
        </p:nvSpPr>
        <p:spPr>
          <a:xfrm>
            <a:off x="543753" y="6667500"/>
            <a:ext cx="2743200" cy="1384995"/>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Min Exp VS Min Pay In The Job Market</a:t>
            </a:r>
            <a:endParaRPr lang="en-IN" sz="2800" b="1" dirty="0">
              <a:latin typeface="Times New Roman" panose="02020603050405020304" pitchFamily="18" charset="0"/>
              <a:cs typeface="Times New Roman" panose="02020603050405020304" pitchFamily="18" charset="0"/>
            </a:endParaRPr>
          </a:p>
        </p:txBody>
      </p:sp>
      <p:pic>
        <p:nvPicPr>
          <p:cNvPr id="25" name="Picture 24">
            <a:extLst>
              <a:ext uri="{FF2B5EF4-FFF2-40B4-BE49-F238E27FC236}">
                <a16:creationId xmlns:a16="http://schemas.microsoft.com/office/drawing/2014/main" id="{140B4D9F-4A8F-3CC8-348E-5DEF8CE9EC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6953" y="5829300"/>
            <a:ext cx="7962421" cy="3747615"/>
          </a:xfrm>
          <a:prstGeom prst="rect">
            <a:avLst/>
          </a:prstGeom>
        </p:spPr>
      </p:pic>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3" name="Group 3"/>
          <p:cNvGrpSpPr/>
          <p:nvPr/>
        </p:nvGrpSpPr>
        <p:grpSpPr>
          <a:xfrm>
            <a:off x="11849930" y="0"/>
            <a:ext cx="6435334" cy="10287000"/>
            <a:chOff x="0" y="0"/>
            <a:chExt cx="1694903" cy="2709333"/>
          </a:xfrm>
        </p:grpSpPr>
        <p:sp>
          <p:nvSpPr>
            <p:cNvPr id="4" name="Freeform 4"/>
            <p:cNvSpPr/>
            <p:nvPr/>
          </p:nvSpPr>
          <p:spPr>
            <a:xfrm>
              <a:off x="0" y="0"/>
              <a:ext cx="1694903" cy="2709333"/>
            </a:xfrm>
            <a:custGeom>
              <a:avLst/>
              <a:gdLst/>
              <a:ahLst/>
              <a:cxnLst/>
              <a:rect l="l" t="t" r="r" b="b"/>
              <a:pathLst>
                <a:path w="1694903" h="2709333">
                  <a:moveTo>
                    <a:pt x="0" y="0"/>
                  </a:moveTo>
                  <a:lnTo>
                    <a:pt x="1694903" y="0"/>
                  </a:lnTo>
                  <a:lnTo>
                    <a:pt x="1694903" y="2709333"/>
                  </a:lnTo>
                  <a:lnTo>
                    <a:pt x="0" y="2709333"/>
                  </a:lnTo>
                  <a:close/>
                </a:path>
              </a:pathLst>
            </a:custGeom>
            <a:solidFill>
              <a:srgbClr val="203162"/>
            </a:solidFill>
          </p:spPr>
        </p:sp>
        <p:sp>
          <p:nvSpPr>
            <p:cNvPr id="5" name="TextBox 5"/>
            <p:cNvSpPr txBox="1"/>
            <p:nvPr/>
          </p:nvSpPr>
          <p:spPr>
            <a:xfrm>
              <a:off x="0" y="38100"/>
              <a:ext cx="1694903" cy="2671233"/>
            </a:xfrm>
            <a:prstGeom prst="rect">
              <a:avLst/>
            </a:prstGeom>
          </p:spPr>
          <p:txBody>
            <a:bodyPr lIns="50800" tIns="50800" rIns="50800" bIns="50800" rtlCol="0" anchor="ctr"/>
            <a:lstStyle/>
            <a:p>
              <a:pPr algn="ctr">
                <a:lnSpc>
                  <a:spcPts val="2186"/>
                </a:lnSpc>
              </a:pPr>
              <a:endParaRPr/>
            </a:p>
          </p:txBody>
        </p:sp>
      </p:grpSp>
      <p:sp>
        <p:nvSpPr>
          <p:cNvPr id="7" name="TextBox 7"/>
          <p:cNvSpPr txBox="1"/>
          <p:nvPr/>
        </p:nvSpPr>
        <p:spPr>
          <a:xfrm>
            <a:off x="13182600" y="4229100"/>
            <a:ext cx="4124116" cy="1128514"/>
          </a:xfrm>
          <a:prstGeom prst="rect">
            <a:avLst/>
          </a:prstGeom>
        </p:spPr>
        <p:txBody>
          <a:bodyPr lIns="0" tIns="0" rIns="0" bIns="0" rtlCol="0" anchor="t">
            <a:spAutoFit/>
          </a:bodyPr>
          <a:lstStyle/>
          <a:p>
            <a:pPr algn="ctr">
              <a:lnSpc>
                <a:spcPts val="4439"/>
              </a:lnSpc>
            </a:pPr>
            <a:r>
              <a:rPr lang="en-US" sz="4400" dirty="0">
                <a:solidFill>
                  <a:srgbClr val="FFFFFF"/>
                </a:solidFill>
                <a:latin typeface="Agrandir Bold"/>
                <a:ea typeface="Agrandir Bold"/>
                <a:cs typeface="Agrandir Bold"/>
                <a:sym typeface="Agrandir Bold"/>
              </a:rPr>
              <a:t>Data Visualization</a:t>
            </a:r>
            <a:endParaRPr lang="en-US" sz="4400" dirty="0">
              <a:solidFill>
                <a:srgbClr val="FFFFFF"/>
              </a:solidFill>
              <a:latin typeface="Agrandir"/>
              <a:ea typeface="Agrandir"/>
              <a:cs typeface="Agrandir"/>
              <a:sym typeface="Agrandir"/>
            </a:endParaRPr>
          </a:p>
        </p:txBody>
      </p:sp>
      <p:sp>
        <p:nvSpPr>
          <p:cNvPr id="9" name="Freeform 9"/>
          <p:cNvSpPr/>
          <p:nvPr/>
        </p:nvSpPr>
        <p:spPr>
          <a:xfrm>
            <a:off x="14935200" y="6866810"/>
            <a:ext cx="2531888" cy="2575243"/>
          </a:xfrm>
          <a:custGeom>
            <a:avLst/>
            <a:gdLst/>
            <a:ahLst/>
            <a:cxnLst/>
            <a:rect l="l" t="t" r="r" b="b"/>
            <a:pathLst>
              <a:path w="2531888" h="2575243">
                <a:moveTo>
                  <a:pt x="0" y="0"/>
                </a:moveTo>
                <a:lnTo>
                  <a:pt x="2531888" y="0"/>
                </a:lnTo>
                <a:lnTo>
                  <a:pt x="2531888" y="2575243"/>
                </a:lnTo>
                <a:lnTo>
                  <a:pt x="0" y="257524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0" name="Picture 9">
            <a:extLst>
              <a:ext uri="{FF2B5EF4-FFF2-40B4-BE49-F238E27FC236}">
                <a16:creationId xmlns:a16="http://schemas.microsoft.com/office/drawing/2014/main" id="{B71C4E4F-7F5D-7A1F-B8FF-645C6A990E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22607" y="2846194"/>
            <a:ext cx="9220200" cy="5022840"/>
          </a:xfrm>
          <a:prstGeom prst="rect">
            <a:avLst/>
          </a:prstGeom>
        </p:spPr>
      </p:pic>
      <p:sp>
        <p:nvSpPr>
          <p:cNvPr id="11" name="TextBox 10">
            <a:extLst>
              <a:ext uri="{FF2B5EF4-FFF2-40B4-BE49-F238E27FC236}">
                <a16:creationId xmlns:a16="http://schemas.microsoft.com/office/drawing/2014/main" id="{60353D1C-F79A-3EF7-8872-C304F1861421}"/>
              </a:ext>
            </a:extLst>
          </p:cNvPr>
          <p:cNvSpPr txBox="1"/>
          <p:nvPr/>
        </p:nvSpPr>
        <p:spPr>
          <a:xfrm>
            <a:off x="2514600" y="863649"/>
            <a:ext cx="7467600" cy="1323439"/>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Min Exp &amp; Max Experience VS </a:t>
            </a:r>
          </a:p>
          <a:p>
            <a:pPr algn="ctr"/>
            <a:r>
              <a:rPr lang="en-US" sz="4000" b="1" dirty="0">
                <a:latin typeface="Times New Roman" panose="02020603050405020304" pitchFamily="18" charset="0"/>
                <a:cs typeface="Times New Roman" panose="02020603050405020304" pitchFamily="18" charset="0"/>
              </a:rPr>
              <a:t>Min Pay In The Job Market</a:t>
            </a:r>
            <a:endParaRPr lang="en-IN" sz="40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075F413C-9A17-BF4A-D971-4F2F9CECA79C}"/>
              </a:ext>
            </a:extLst>
          </p:cNvPr>
          <p:cNvSpPr txBox="1"/>
          <p:nvPr/>
        </p:nvSpPr>
        <p:spPr>
          <a:xfrm>
            <a:off x="5029200" y="8174197"/>
            <a:ext cx="243840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Pair Plot</a:t>
            </a: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10154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3" name="Group 3"/>
          <p:cNvGrpSpPr/>
          <p:nvPr/>
        </p:nvGrpSpPr>
        <p:grpSpPr>
          <a:xfrm>
            <a:off x="0" y="0"/>
            <a:ext cx="9597634" cy="10287000"/>
            <a:chOff x="0" y="0"/>
            <a:chExt cx="2527772" cy="2709333"/>
          </a:xfrm>
        </p:grpSpPr>
        <p:sp>
          <p:nvSpPr>
            <p:cNvPr id="4" name="Freeform 4"/>
            <p:cNvSpPr/>
            <p:nvPr/>
          </p:nvSpPr>
          <p:spPr>
            <a:xfrm>
              <a:off x="0" y="0"/>
              <a:ext cx="2527772" cy="2709333"/>
            </a:xfrm>
            <a:custGeom>
              <a:avLst/>
              <a:gdLst/>
              <a:ahLst/>
              <a:cxnLst/>
              <a:rect l="l" t="t" r="r" b="b"/>
              <a:pathLst>
                <a:path w="2527772" h="2709333">
                  <a:moveTo>
                    <a:pt x="0" y="0"/>
                  </a:moveTo>
                  <a:lnTo>
                    <a:pt x="2527772" y="0"/>
                  </a:lnTo>
                  <a:lnTo>
                    <a:pt x="2527772" y="2709333"/>
                  </a:lnTo>
                  <a:lnTo>
                    <a:pt x="0" y="2709333"/>
                  </a:lnTo>
                  <a:close/>
                </a:path>
              </a:pathLst>
            </a:custGeom>
            <a:solidFill>
              <a:srgbClr val="203162"/>
            </a:solidFill>
          </p:spPr>
        </p:sp>
        <p:sp>
          <p:nvSpPr>
            <p:cNvPr id="5" name="TextBox 5"/>
            <p:cNvSpPr txBox="1"/>
            <p:nvPr/>
          </p:nvSpPr>
          <p:spPr>
            <a:xfrm>
              <a:off x="0" y="38100"/>
              <a:ext cx="2527772" cy="2671233"/>
            </a:xfrm>
            <a:prstGeom prst="rect">
              <a:avLst/>
            </a:prstGeom>
          </p:spPr>
          <p:txBody>
            <a:bodyPr lIns="50800" tIns="50800" rIns="50800" bIns="50800" rtlCol="0" anchor="ctr"/>
            <a:lstStyle/>
            <a:p>
              <a:pPr algn="ctr">
                <a:lnSpc>
                  <a:spcPts val="2186"/>
                </a:lnSpc>
              </a:pPr>
              <a:endParaRPr/>
            </a:p>
          </p:txBody>
        </p:sp>
      </p:grpSp>
      <p:sp>
        <p:nvSpPr>
          <p:cNvPr id="13" name="TextBox 13"/>
          <p:cNvSpPr txBox="1"/>
          <p:nvPr/>
        </p:nvSpPr>
        <p:spPr>
          <a:xfrm>
            <a:off x="3352800" y="431704"/>
            <a:ext cx="2514600" cy="538609"/>
          </a:xfrm>
          <a:prstGeom prst="rect">
            <a:avLst/>
          </a:prstGeom>
        </p:spPr>
        <p:txBody>
          <a:bodyPr wrap="square" lIns="0" tIns="0" rIns="0" bIns="0" rtlCol="0" anchor="t">
            <a:spAutoFit/>
          </a:bodyPr>
          <a:lstStyle/>
          <a:p>
            <a:pPr marL="302259" lvl="1" algn="l">
              <a:lnSpc>
                <a:spcPts val="4199"/>
              </a:lnSpc>
            </a:pPr>
            <a:r>
              <a:rPr lang="en-US" sz="3600" b="1" dirty="0">
                <a:solidFill>
                  <a:srgbClr val="FFFFFF"/>
                </a:solidFill>
                <a:latin typeface="Times New Roman" panose="02020603050405020304" pitchFamily="18" charset="0"/>
                <a:ea typeface="Quicksand Bold"/>
                <a:cs typeface="Times New Roman" panose="02020603050405020304" pitchFamily="18" charset="0"/>
                <a:sym typeface="Quicksand Bold"/>
              </a:rPr>
              <a:t>Pipe Line:</a:t>
            </a:r>
          </a:p>
        </p:txBody>
      </p:sp>
      <p:sp>
        <p:nvSpPr>
          <p:cNvPr id="18" name="TextBox 18"/>
          <p:cNvSpPr txBox="1"/>
          <p:nvPr/>
        </p:nvSpPr>
        <p:spPr>
          <a:xfrm>
            <a:off x="12801600" y="431704"/>
            <a:ext cx="2289566" cy="436018"/>
          </a:xfrm>
          <a:prstGeom prst="rect">
            <a:avLst/>
          </a:prstGeom>
        </p:spPr>
        <p:txBody>
          <a:bodyPr wrap="square" lIns="0" tIns="0" rIns="0" bIns="0" rtlCol="0" anchor="t">
            <a:spAutoFit/>
          </a:bodyPr>
          <a:lstStyle/>
          <a:p>
            <a:pPr algn="ctr">
              <a:lnSpc>
                <a:spcPts val="3359"/>
              </a:lnSpc>
            </a:pPr>
            <a:r>
              <a:rPr lang="en-US" sz="3200" b="1" dirty="0">
                <a:solidFill>
                  <a:srgbClr val="334782"/>
                </a:solidFill>
                <a:latin typeface="Times New Roman" panose="02020603050405020304" pitchFamily="18" charset="0"/>
                <a:ea typeface="Agrandir Bold"/>
                <a:cs typeface="Times New Roman" panose="02020603050405020304" pitchFamily="18" charset="0"/>
                <a:sym typeface="Agrandir Bold"/>
              </a:rPr>
              <a:t>PowerBI</a:t>
            </a:r>
          </a:p>
        </p:txBody>
      </p:sp>
      <p:pic>
        <p:nvPicPr>
          <p:cNvPr id="20" name="Picture 19">
            <a:extLst>
              <a:ext uri="{FF2B5EF4-FFF2-40B4-BE49-F238E27FC236}">
                <a16:creationId xmlns:a16="http://schemas.microsoft.com/office/drawing/2014/main" id="{8CB27628-8C87-CA03-EA1B-45779BC4C3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511" y="2098073"/>
            <a:ext cx="8259268" cy="4340827"/>
          </a:xfrm>
          <a:prstGeom prst="rect">
            <a:avLst/>
          </a:prstGeom>
        </p:spPr>
      </p:pic>
      <p:sp>
        <p:nvSpPr>
          <p:cNvPr id="21" name="TextBox 20">
            <a:extLst>
              <a:ext uri="{FF2B5EF4-FFF2-40B4-BE49-F238E27FC236}">
                <a16:creationId xmlns:a16="http://schemas.microsoft.com/office/drawing/2014/main" id="{31466796-5185-A9D6-2A32-F46B155AEBD7}"/>
              </a:ext>
            </a:extLst>
          </p:cNvPr>
          <p:cNvSpPr txBox="1"/>
          <p:nvPr/>
        </p:nvSpPr>
        <p:spPr>
          <a:xfrm>
            <a:off x="1828800" y="6929437"/>
            <a:ext cx="6477000" cy="954107"/>
          </a:xfrm>
          <a:prstGeom prst="rect">
            <a:avLst/>
          </a:prstGeom>
          <a:noFill/>
        </p:spPr>
        <p:txBody>
          <a:bodyPr wrap="square" rtlCol="0">
            <a:spAutoFit/>
          </a:bodyPr>
          <a:lstStyle/>
          <a:p>
            <a:r>
              <a:rPr lang="en-US" sz="2800" dirty="0">
                <a:solidFill>
                  <a:srgbClr val="F8F6F1"/>
                </a:solidFill>
                <a:latin typeface="Times New Roman" panose="02020603050405020304" pitchFamily="18" charset="0"/>
                <a:cs typeface="Times New Roman" panose="02020603050405020304" pitchFamily="18" charset="0"/>
              </a:rPr>
              <a:t>Created a linear regression based model to predict the pay rate based on input columns</a:t>
            </a:r>
            <a:endParaRPr lang="en-IN" sz="2800" dirty="0">
              <a:solidFill>
                <a:srgbClr val="F8F6F1"/>
              </a:solidFill>
              <a:latin typeface="Times New Roman" panose="02020603050405020304" pitchFamily="18" charset="0"/>
              <a:cs typeface="Times New Roman" panose="02020603050405020304" pitchFamily="18" charset="0"/>
            </a:endParaRPr>
          </a:p>
        </p:txBody>
      </p:sp>
      <p:pic>
        <p:nvPicPr>
          <p:cNvPr id="24" name="Picture 23">
            <a:extLst>
              <a:ext uri="{FF2B5EF4-FFF2-40B4-BE49-F238E27FC236}">
                <a16:creationId xmlns:a16="http://schemas.microsoft.com/office/drawing/2014/main" id="{AC791A08-2F5F-9A27-5F95-1DEFE7FFE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82290" y="1790701"/>
            <a:ext cx="8100910" cy="4403807"/>
          </a:xfrm>
          <a:prstGeom prst="rect">
            <a:avLst/>
          </a:prstGeom>
        </p:spPr>
      </p:pic>
      <p:sp>
        <p:nvSpPr>
          <p:cNvPr id="25" name="TextBox 24">
            <a:extLst>
              <a:ext uri="{FF2B5EF4-FFF2-40B4-BE49-F238E27FC236}">
                <a16:creationId xmlns:a16="http://schemas.microsoft.com/office/drawing/2014/main" id="{7CBC4495-AEAE-2450-E49F-1DD81471868E}"/>
              </a:ext>
            </a:extLst>
          </p:cNvPr>
          <p:cNvSpPr txBox="1"/>
          <p:nvPr/>
        </p:nvSpPr>
        <p:spPr>
          <a:xfrm>
            <a:off x="10972800" y="6819900"/>
            <a:ext cx="6477000" cy="954107"/>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Created a PowerBI Dashboard in order to better understand the job market data </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5" name="Group 5"/>
          <p:cNvGrpSpPr/>
          <p:nvPr/>
        </p:nvGrpSpPr>
        <p:grpSpPr>
          <a:xfrm>
            <a:off x="0" y="3463991"/>
            <a:ext cx="18288000" cy="6823010"/>
            <a:chOff x="0" y="0"/>
            <a:chExt cx="4816593" cy="1154487"/>
          </a:xfrm>
        </p:grpSpPr>
        <p:sp>
          <p:nvSpPr>
            <p:cNvPr id="6" name="Freeform 6"/>
            <p:cNvSpPr/>
            <p:nvPr/>
          </p:nvSpPr>
          <p:spPr>
            <a:xfrm>
              <a:off x="0" y="0"/>
              <a:ext cx="4816592" cy="1154487"/>
            </a:xfrm>
            <a:custGeom>
              <a:avLst/>
              <a:gdLst/>
              <a:ahLst/>
              <a:cxnLst/>
              <a:rect l="l" t="t" r="r" b="b"/>
              <a:pathLst>
                <a:path w="4816592" h="1154487">
                  <a:moveTo>
                    <a:pt x="0" y="0"/>
                  </a:moveTo>
                  <a:lnTo>
                    <a:pt x="4816592" y="0"/>
                  </a:lnTo>
                  <a:lnTo>
                    <a:pt x="4816592" y="1154487"/>
                  </a:lnTo>
                  <a:lnTo>
                    <a:pt x="0" y="1154487"/>
                  </a:lnTo>
                  <a:close/>
                </a:path>
              </a:pathLst>
            </a:custGeom>
            <a:solidFill>
              <a:srgbClr val="F8F6F1"/>
            </a:solidFill>
          </p:spPr>
        </p:sp>
        <p:sp>
          <p:nvSpPr>
            <p:cNvPr id="7" name="TextBox 7"/>
            <p:cNvSpPr txBox="1"/>
            <p:nvPr/>
          </p:nvSpPr>
          <p:spPr>
            <a:xfrm>
              <a:off x="0" y="38100"/>
              <a:ext cx="4816593" cy="1116387"/>
            </a:xfrm>
            <a:prstGeom prst="rect">
              <a:avLst/>
            </a:prstGeom>
          </p:spPr>
          <p:txBody>
            <a:bodyPr lIns="50800" tIns="50800" rIns="50800" bIns="50800" rtlCol="0" anchor="ctr"/>
            <a:lstStyle/>
            <a:p>
              <a:pPr algn="ctr">
                <a:lnSpc>
                  <a:spcPts val="2186"/>
                </a:lnSpc>
              </a:pPr>
              <a:endParaRPr/>
            </a:p>
          </p:txBody>
        </p:sp>
      </p:grpSp>
      <p:sp>
        <p:nvSpPr>
          <p:cNvPr id="15" name="Freeform 15"/>
          <p:cNvSpPr/>
          <p:nvPr/>
        </p:nvSpPr>
        <p:spPr>
          <a:xfrm>
            <a:off x="457200" y="367027"/>
            <a:ext cx="1080953" cy="1080953"/>
          </a:xfrm>
          <a:custGeom>
            <a:avLst/>
            <a:gdLst/>
            <a:ahLst/>
            <a:cxnLst/>
            <a:rect l="l" t="t" r="r" b="b"/>
            <a:pathLst>
              <a:path w="1080953" h="1080953">
                <a:moveTo>
                  <a:pt x="0" y="0"/>
                </a:moveTo>
                <a:lnTo>
                  <a:pt x="1080953" y="0"/>
                </a:lnTo>
                <a:lnTo>
                  <a:pt x="1080953" y="1080953"/>
                </a:lnTo>
                <a:lnTo>
                  <a:pt x="0" y="10809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Freeform 19"/>
          <p:cNvSpPr/>
          <p:nvPr/>
        </p:nvSpPr>
        <p:spPr>
          <a:xfrm>
            <a:off x="15849600" y="1035776"/>
            <a:ext cx="2182362" cy="2219732"/>
          </a:xfrm>
          <a:custGeom>
            <a:avLst/>
            <a:gdLst/>
            <a:ahLst/>
            <a:cxnLst/>
            <a:rect l="l" t="t" r="r" b="b"/>
            <a:pathLst>
              <a:path w="2182362" h="2219732">
                <a:moveTo>
                  <a:pt x="0" y="0"/>
                </a:moveTo>
                <a:lnTo>
                  <a:pt x="2182362" y="0"/>
                </a:lnTo>
                <a:lnTo>
                  <a:pt x="2182362" y="2219732"/>
                </a:lnTo>
                <a:lnTo>
                  <a:pt x="0" y="221973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1" name="TextBox 21"/>
          <p:cNvSpPr txBox="1"/>
          <p:nvPr/>
        </p:nvSpPr>
        <p:spPr>
          <a:xfrm>
            <a:off x="4514051" y="1035776"/>
            <a:ext cx="9259893" cy="436017"/>
          </a:xfrm>
          <a:prstGeom prst="rect">
            <a:avLst/>
          </a:prstGeom>
        </p:spPr>
        <p:txBody>
          <a:bodyPr lIns="0" tIns="0" rIns="0" bIns="0" rtlCol="0" anchor="t">
            <a:spAutoFit/>
          </a:bodyPr>
          <a:lstStyle/>
          <a:p>
            <a:pPr algn="ctr">
              <a:lnSpc>
                <a:spcPts val="3359"/>
              </a:lnSpc>
            </a:pPr>
            <a:r>
              <a:rPr lang="en-US" sz="3600" b="1" dirty="0">
                <a:solidFill>
                  <a:srgbClr val="F8F6F1"/>
                </a:solidFill>
                <a:latin typeface="Times New Roman" panose="02020603050405020304" pitchFamily="18" charset="0"/>
                <a:ea typeface="Quicksand Bold"/>
                <a:cs typeface="Times New Roman" panose="02020603050405020304" pitchFamily="18" charset="0"/>
                <a:sym typeface="Quicksand Bold"/>
              </a:rPr>
              <a:t>Frontend For The Data Analysis </a:t>
            </a:r>
          </a:p>
        </p:txBody>
      </p:sp>
      <p:pic>
        <p:nvPicPr>
          <p:cNvPr id="28" name="Picture 27">
            <a:extLst>
              <a:ext uri="{FF2B5EF4-FFF2-40B4-BE49-F238E27FC236}">
                <a16:creationId xmlns:a16="http://schemas.microsoft.com/office/drawing/2014/main" id="{247861FF-7F4D-8F59-9203-06C27380B4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38153" y="5455920"/>
            <a:ext cx="7048500" cy="4267200"/>
          </a:xfrm>
          <a:prstGeom prst="rect">
            <a:avLst/>
          </a:prstGeom>
        </p:spPr>
      </p:pic>
      <p:pic>
        <p:nvPicPr>
          <p:cNvPr id="30" name="Picture 29">
            <a:extLst>
              <a:ext uri="{FF2B5EF4-FFF2-40B4-BE49-F238E27FC236}">
                <a16:creationId xmlns:a16="http://schemas.microsoft.com/office/drawing/2014/main" id="{37262E1A-FF53-BBE8-2AE1-5E641749CB1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24806" y="5417820"/>
            <a:ext cx="7048500" cy="4267200"/>
          </a:xfrm>
          <a:prstGeom prst="rect">
            <a:avLst/>
          </a:prstGeom>
        </p:spPr>
      </p:pic>
      <p:sp>
        <p:nvSpPr>
          <p:cNvPr id="31" name="TextBox 30">
            <a:extLst>
              <a:ext uri="{FF2B5EF4-FFF2-40B4-BE49-F238E27FC236}">
                <a16:creationId xmlns:a16="http://schemas.microsoft.com/office/drawing/2014/main" id="{AE98F204-0732-189E-A175-8186232214E3}"/>
              </a:ext>
            </a:extLst>
          </p:cNvPr>
          <p:cNvSpPr txBox="1"/>
          <p:nvPr/>
        </p:nvSpPr>
        <p:spPr>
          <a:xfrm>
            <a:off x="4953000" y="3712022"/>
            <a:ext cx="10363200"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Sample of the code used for frontend development using streamlit for displaying data analysis </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5" name="Group 5"/>
          <p:cNvGrpSpPr/>
          <p:nvPr/>
        </p:nvGrpSpPr>
        <p:grpSpPr>
          <a:xfrm>
            <a:off x="11940580" y="-1"/>
            <a:ext cx="6347420" cy="10287001"/>
            <a:chOff x="0" y="0"/>
            <a:chExt cx="1637631" cy="2720286"/>
          </a:xfrm>
        </p:grpSpPr>
        <p:sp>
          <p:nvSpPr>
            <p:cNvPr id="6" name="Freeform 6"/>
            <p:cNvSpPr/>
            <p:nvPr/>
          </p:nvSpPr>
          <p:spPr>
            <a:xfrm>
              <a:off x="0" y="0"/>
              <a:ext cx="1637631" cy="2720286"/>
            </a:xfrm>
            <a:custGeom>
              <a:avLst/>
              <a:gdLst/>
              <a:ahLst/>
              <a:cxnLst/>
              <a:rect l="l" t="t" r="r" b="b"/>
              <a:pathLst>
                <a:path w="1637631" h="2720286">
                  <a:moveTo>
                    <a:pt x="0" y="0"/>
                  </a:moveTo>
                  <a:lnTo>
                    <a:pt x="1637631" y="0"/>
                  </a:lnTo>
                  <a:lnTo>
                    <a:pt x="1637631" y="2720286"/>
                  </a:lnTo>
                  <a:lnTo>
                    <a:pt x="0" y="2720286"/>
                  </a:lnTo>
                  <a:close/>
                </a:path>
              </a:pathLst>
            </a:custGeom>
            <a:solidFill>
              <a:srgbClr val="203162"/>
            </a:solidFill>
          </p:spPr>
        </p:sp>
        <p:sp>
          <p:nvSpPr>
            <p:cNvPr id="7" name="TextBox 7"/>
            <p:cNvSpPr txBox="1"/>
            <p:nvPr/>
          </p:nvSpPr>
          <p:spPr>
            <a:xfrm>
              <a:off x="0" y="38100"/>
              <a:ext cx="1637631" cy="2682186"/>
            </a:xfrm>
            <a:prstGeom prst="rect">
              <a:avLst/>
            </a:prstGeom>
          </p:spPr>
          <p:txBody>
            <a:bodyPr lIns="50800" tIns="50800" rIns="50800" bIns="50800" rtlCol="0" anchor="ctr"/>
            <a:lstStyle/>
            <a:p>
              <a:pPr algn="ctr">
                <a:lnSpc>
                  <a:spcPts val="2186"/>
                </a:lnSpc>
              </a:pPr>
              <a:endParaRPr/>
            </a:p>
          </p:txBody>
        </p:sp>
      </p:grpSp>
      <p:pic>
        <p:nvPicPr>
          <p:cNvPr id="30" name="Picture 29">
            <a:extLst>
              <a:ext uri="{FF2B5EF4-FFF2-40B4-BE49-F238E27FC236}">
                <a16:creationId xmlns:a16="http://schemas.microsoft.com/office/drawing/2014/main" id="{BA9AE013-2428-759B-399B-C9FF5C0A2C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430880"/>
            <a:ext cx="6629400" cy="3492866"/>
          </a:xfrm>
          <a:prstGeom prst="rect">
            <a:avLst/>
          </a:prstGeom>
        </p:spPr>
      </p:pic>
      <p:pic>
        <p:nvPicPr>
          <p:cNvPr id="32" name="Picture 31">
            <a:extLst>
              <a:ext uri="{FF2B5EF4-FFF2-40B4-BE49-F238E27FC236}">
                <a16:creationId xmlns:a16="http://schemas.microsoft.com/office/drawing/2014/main" id="{955B1733-B72D-1894-C56A-552991E61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5039441"/>
            <a:ext cx="7820025" cy="3927758"/>
          </a:xfrm>
          <a:prstGeom prst="rect">
            <a:avLst/>
          </a:prstGeom>
        </p:spPr>
      </p:pic>
      <p:sp>
        <p:nvSpPr>
          <p:cNvPr id="33" name="TextBox 21">
            <a:extLst>
              <a:ext uri="{FF2B5EF4-FFF2-40B4-BE49-F238E27FC236}">
                <a16:creationId xmlns:a16="http://schemas.microsoft.com/office/drawing/2014/main" id="{6222A739-917F-9E1C-70A4-CB73A2FDDB97}"/>
              </a:ext>
            </a:extLst>
          </p:cNvPr>
          <p:cNvSpPr txBox="1"/>
          <p:nvPr/>
        </p:nvSpPr>
        <p:spPr>
          <a:xfrm>
            <a:off x="11940580" y="4457700"/>
            <a:ext cx="6476960" cy="436017"/>
          </a:xfrm>
          <a:prstGeom prst="rect">
            <a:avLst/>
          </a:prstGeom>
        </p:spPr>
        <p:txBody>
          <a:bodyPr wrap="square" lIns="0" tIns="0" rIns="0" bIns="0" rtlCol="0" anchor="t">
            <a:spAutoFit/>
          </a:bodyPr>
          <a:lstStyle/>
          <a:p>
            <a:pPr algn="ctr">
              <a:lnSpc>
                <a:spcPts val="3359"/>
              </a:lnSpc>
            </a:pPr>
            <a:r>
              <a:rPr lang="en-US" sz="3200" b="1" dirty="0">
                <a:solidFill>
                  <a:schemeClr val="bg1">
                    <a:lumMod val="95000"/>
                  </a:schemeClr>
                </a:solidFill>
                <a:latin typeface="Times New Roman" panose="02020603050405020304" pitchFamily="18" charset="0"/>
                <a:ea typeface="Quicksand Bold"/>
                <a:cs typeface="Times New Roman" panose="02020603050405020304" pitchFamily="18" charset="0"/>
                <a:sym typeface="Quicksand Bold"/>
              </a:rPr>
              <a:t>Frontend For The Data Analysis </a:t>
            </a:r>
          </a:p>
        </p:txBody>
      </p:sp>
      <p:sp>
        <p:nvSpPr>
          <p:cNvPr id="34" name="Freeform 55">
            <a:extLst>
              <a:ext uri="{FF2B5EF4-FFF2-40B4-BE49-F238E27FC236}">
                <a16:creationId xmlns:a16="http://schemas.microsoft.com/office/drawing/2014/main" id="{9225AE3D-BC75-210B-15E1-9EBD4EBA7E9F}"/>
              </a:ext>
            </a:extLst>
          </p:cNvPr>
          <p:cNvSpPr/>
          <p:nvPr/>
        </p:nvSpPr>
        <p:spPr>
          <a:xfrm>
            <a:off x="16459200" y="7581900"/>
            <a:ext cx="1584960" cy="2291394"/>
          </a:xfrm>
          <a:custGeom>
            <a:avLst/>
            <a:gdLst/>
            <a:ahLst/>
            <a:cxnLst/>
            <a:rect l="l" t="t" r="r" b="b"/>
            <a:pathLst>
              <a:path w="1821832" h="2702608">
                <a:moveTo>
                  <a:pt x="0" y="0"/>
                </a:moveTo>
                <a:lnTo>
                  <a:pt x="1821832" y="0"/>
                </a:lnTo>
                <a:lnTo>
                  <a:pt x="1821832" y="2702607"/>
                </a:lnTo>
                <a:lnTo>
                  <a:pt x="0" y="270260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5" name="Freeform 54">
            <a:extLst>
              <a:ext uri="{FF2B5EF4-FFF2-40B4-BE49-F238E27FC236}">
                <a16:creationId xmlns:a16="http://schemas.microsoft.com/office/drawing/2014/main" id="{3AA01CD9-1828-BB81-847E-F3C4E1B73675}"/>
              </a:ext>
            </a:extLst>
          </p:cNvPr>
          <p:cNvSpPr/>
          <p:nvPr/>
        </p:nvSpPr>
        <p:spPr>
          <a:xfrm>
            <a:off x="12192000" y="266700"/>
            <a:ext cx="1600200" cy="2291394"/>
          </a:xfrm>
          <a:custGeom>
            <a:avLst/>
            <a:gdLst/>
            <a:ahLst/>
            <a:cxnLst/>
            <a:rect l="l" t="t" r="r" b="b"/>
            <a:pathLst>
              <a:path w="1887734" h="2800370">
                <a:moveTo>
                  <a:pt x="0" y="0"/>
                </a:moveTo>
                <a:lnTo>
                  <a:pt x="1887733" y="0"/>
                </a:lnTo>
                <a:lnTo>
                  <a:pt x="1887733" y="2800370"/>
                </a:lnTo>
                <a:lnTo>
                  <a:pt x="0" y="280037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5" name="Group 5"/>
          <p:cNvGrpSpPr/>
          <p:nvPr/>
        </p:nvGrpSpPr>
        <p:grpSpPr>
          <a:xfrm>
            <a:off x="11940580" y="-1"/>
            <a:ext cx="6347420" cy="10287001"/>
            <a:chOff x="0" y="0"/>
            <a:chExt cx="1637631" cy="2720286"/>
          </a:xfrm>
        </p:grpSpPr>
        <p:sp>
          <p:nvSpPr>
            <p:cNvPr id="6" name="Freeform 6"/>
            <p:cNvSpPr/>
            <p:nvPr/>
          </p:nvSpPr>
          <p:spPr>
            <a:xfrm>
              <a:off x="0" y="0"/>
              <a:ext cx="1637631" cy="2720286"/>
            </a:xfrm>
            <a:custGeom>
              <a:avLst/>
              <a:gdLst/>
              <a:ahLst/>
              <a:cxnLst/>
              <a:rect l="l" t="t" r="r" b="b"/>
              <a:pathLst>
                <a:path w="1637631" h="2720286">
                  <a:moveTo>
                    <a:pt x="0" y="0"/>
                  </a:moveTo>
                  <a:lnTo>
                    <a:pt x="1637631" y="0"/>
                  </a:lnTo>
                  <a:lnTo>
                    <a:pt x="1637631" y="2720286"/>
                  </a:lnTo>
                  <a:lnTo>
                    <a:pt x="0" y="2720286"/>
                  </a:lnTo>
                  <a:close/>
                </a:path>
              </a:pathLst>
            </a:custGeom>
            <a:solidFill>
              <a:srgbClr val="203162"/>
            </a:solidFill>
          </p:spPr>
        </p:sp>
        <p:sp>
          <p:nvSpPr>
            <p:cNvPr id="7" name="TextBox 7"/>
            <p:cNvSpPr txBox="1"/>
            <p:nvPr/>
          </p:nvSpPr>
          <p:spPr>
            <a:xfrm>
              <a:off x="0" y="38100"/>
              <a:ext cx="1637631" cy="2682186"/>
            </a:xfrm>
            <a:prstGeom prst="rect">
              <a:avLst/>
            </a:prstGeom>
          </p:spPr>
          <p:txBody>
            <a:bodyPr lIns="50800" tIns="50800" rIns="50800" bIns="50800" rtlCol="0" anchor="ctr"/>
            <a:lstStyle/>
            <a:p>
              <a:pPr algn="ctr">
                <a:lnSpc>
                  <a:spcPts val="2186"/>
                </a:lnSpc>
              </a:pPr>
              <a:endParaRPr/>
            </a:p>
          </p:txBody>
        </p:sp>
      </p:grpSp>
      <p:sp>
        <p:nvSpPr>
          <p:cNvPr id="33" name="TextBox 21">
            <a:extLst>
              <a:ext uri="{FF2B5EF4-FFF2-40B4-BE49-F238E27FC236}">
                <a16:creationId xmlns:a16="http://schemas.microsoft.com/office/drawing/2014/main" id="{6222A739-917F-9E1C-70A4-CB73A2FDDB97}"/>
              </a:ext>
            </a:extLst>
          </p:cNvPr>
          <p:cNvSpPr txBox="1"/>
          <p:nvPr/>
        </p:nvSpPr>
        <p:spPr>
          <a:xfrm>
            <a:off x="11940580" y="4457700"/>
            <a:ext cx="6476960" cy="436017"/>
          </a:xfrm>
          <a:prstGeom prst="rect">
            <a:avLst/>
          </a:prstGeom>
        </p:spPr>
        <p:txBody>
          <a:bodyPr wrap="square" lIns="0" tIns="0" rIns="0" bIns="0" rtlCol="0" anchor="t">
            <a:spAutoFit/>
          </a:bodyPr>
          <a:lstStyle/>
          <a:p>
            <a:pPr algn="ctr">
              <a:lnSpc>
                <a:spcPts val="3359"/>
              </a:lnSpc>
            </a:pPr>
            <a:r>
              <a:rPr lang="en-US" sz="3200" b="1" dirty="0">
                <a:solidFill>
                  <a:schemeClr val="bg1">
                    <a:lumMod val="95000"/>
                  </a:schemeClr>
                </a:solidFill>
                <a:latin typeface="Times New Roman" panose="02020603050405020304" pitchFamily="18" charset="0"/>
                <a:ea typeface="Quicksand Bold"/>
                <a:cs typeface="Times New Roman" panose="02020603050405020304" pitchFamily="18" charset="0"/>
                <a:sym typeface="Quicksand Bold"/>
              </a:rPr>
              <a:t>Frontend For The Data Analysis </a:t>
            </a:r>
          </a:p>
        </p:txBody>
      </p:sp>
      <p:sp>
        <p:nvSpPr>
          <p:cNvPr id="34" name="Freeform 55">
            <a:extLst>
              <a:ext uri="{FF2B5EF4-FFF2-40B4-BE49-F238E27FC236}">
                <a16:creationId xmlns:a16="http://schemas.microsoft.com/office/drawing/2014/main" id="{9225AE3D-BC75-210B-15E1-9EBD4EBA7E9F}"/>
              </a:ext>
            </a:extLst>
          </p:cNvPr>
          <p:cNvSpPr/>
          <p:nvPr/>
        </p:nvSpPr>
        <p:spPr>
          <a:xfrm>
            <a:off x="16459200" y="7581900"/>
            <a:ext cx="1584960" cy="2291394"/>
          </a:xfrm>
          <a:custGeom>
            <a:avLst/>
            <a:gdLst/>
            <a:ahLst/>
            <a:cxnLst/>
            <a:rect l="l" t="t" r="r" b="b"/>
            <a:pathLst>
              <a:path w="1821832" h="2702608">
                <a:moveTo>
                  <a:pt x="0" y="0"/>
                </a:moveTo>
                <a:lnTo>
                  <a:pt x="1821832" y="0"/>
                </a:lnTo>
                <a:lnTo>
                  <a:pt x="1821832" y="2702607"/>
                </a:lnTo>
                <a:lnTo>
                  <a:pt x="0" y="270260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5" name="Freeform 54">
            <a:extLst>
              <a:ext uri="{FF2B5EF4-FFF2-40B4-BE49-F238E27FC236}">
                <a16:creationId xmlns:a16="http://schemas.microsoft.com/office/drawing/2014/main" id="{3AA01CD9-1828-BB81-847E-F3C4E1B73675}"/>
              </a:ext>
            </a:extLst>
          </p:cNvPr>
          <p:cNvSpPr/>
          <p:nvPr/>
        </p:nvSpPr>
        <p:spPr>
          <a:xfrm>
            <a:off x="12192000" y="266700"/>
            <a:ext cx="1600200" cy="2291394"/>
          </a:xfrm>
          <a:custGeom>
            <a:avLst/>
            <a:gdLst/>
            <a:ahLst/>
            <a:cxnLst/>
            <a:rect l="l" t="t" r="r" b="b"/>
            <a:pathLst>
              <a:path w="1887734" h="2800370">
                <a:moveTo>
                  <a:pt x="0" y="0"/>
                </a:moveTo>
                <a:lnTo>
                  <a:pt x="1887733" y="0"/>
                </a:lnTo>
                <a:lnTo>
                  <a:pt x="1887733" y="2800370"/>
                </a:lnTo>
                <a:lnTo>
                  <a:pt x="0" y="28003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3" name="Picture 2">
            <a:extLst>
              <a:ext uri="{FF2B5EF4-FFF2-40B4-BE49-F238E27FC236}">
                <a16:creationId xmlns:a16="http://schemas.microsoft.com/office/drawing/2014/main" id="{A30DE78E-13F2-BB9B-33A5-11A459928D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1974" y="401215"/>
            <a:ext cx="7674875" cy="4492502"/>
          </a:xfrm>
          <a:prstGeom prst="rect">
            <a:avLst/>
          </a:prstGeom>
        </p:spPr>
      </p:pic>
      <p:pic>
        <p:nvPicPr>
          <p:cNvPr id="8" name="Picture 7">
            <a:extLst>
              <a:ext uri="{FF2B5EF4-FFF2-40B4-BE49-F238E27FC236}">
                <a16:creationId xmlns:a16="http://schemas.microsoft.com/office/drawing/2014/main" id="{1164EFDD-1730-929A-8CF6-BA18C2B032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425784" y="5709754"/>
            <a:ext cx="8255716" cy="3880311"/>
          </a:xfrm>
          <a:prstGeom prst="rect">
            <a:avLst/>
          </a:prstGeom>
        </p:spPr>
      </p:pic>
    </p:spTree>
    <p:extLst>
      <p:ext uri="{BB962C8B-B14F-4D97-AF65-F5344CB8AC3E}">
        <p14:creationId xmlns:p14="http://schemas.microsoft.com/office/powerpoint/2010/main" val="426916898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29" name="TextBox 29"/>
          <p:cNvSpPr txBox="1"/>
          <p:nvPr/>
        </p:nvSpPr>
        <p:spPr>
          <a:xfrm>
            <a:off x="3887075" y="342900"/>
            <a:ext cx="10513849" cy="1110945"/>
          </a:xfrm>
          <a:prstGeom prst="rect">
            <a:avLst/>
          </a:prstGeom>
        </p:spPr>
        <p:txBody>
          <a:bodyPr lIns="0" tIns="0" rIns="0" bIns="0" rtlCol="0" anchor="t">
            <a:spAutoFit/>
          </a:bodyPr>
          <a:lstStyle/>
          <a:p>
            <a:pPr algn="ctr">
              <a:lnSpc>
                <a:spcPts val="8880"/>
              </a:lnSpc>
            </a:pPr>
            <a:r>
              <a:rPr lang="en-US" sz="7400" dirty="0">
                <a:solidFill>
                  <a:srgbClr val="ABD7FF"/>
                </a:solidFill>
                <a:latin typeface="Agrandir Bold"/>
                <a:ea typeface="Agrandir Bold"/>
                <a:cs typeface="Agrandir Bold"/>
                <a:sym typeface="Agrandir Bold"/>
              </a:rPr>
              <a:t>Conclusion</a:t>
            </a:r>
          </a:p>
        </p:txBody>
      </p:sp>
      <p:sp>
        <p:nvSpPr>
          <p:cNvPr id="8" name="TextBox 7">
            <a:extLst>
              <a:ext uri="{FF2B5EF4-FFF2-40B4-BE49-F238E27FC236}">
                <a16:creationId xmlns:a16="http://schemas.microsoft.com/office/drawing/2014/main" id="{97322D85-D66A-3B0D-DEFF-15C6034AE706}"/>
              </a:ext>
            </a:extLst>
          </p:cNvPr>
          <p:cNvSpPr txBox="1"/>
          <p:nvPr/>
        </p:nvSpPr>
        <p:spPr>
          <a:xfrm>
            <a:off x="2362200" y="2476500"/>
            <a:ext cx="14325600" cy="5632311"/>
          </a:xfrm>
          <a:prstGeom prst="rect">
            <a:avLst/>
          </a:prstGeom>
          <a:noFill/>
        </p:spPr>
        <p:txBody>
          <a:bodyPr wrap="square" rtlCol="0">
            <a:spAutoFit/>
          </a:bodyPr>
          <a:lstStyle/>
          <a:p>
            <a:r>
              <a:rPr lang="en-US" sz="3600" b="1" dirty="0">
                <a:solidFill>
                  <a:schemeClr val="bg1">
                    <a:lumMod val="85000"/>
                  </a:schemeClr>
                </a:solidFill>
                <a:latin typeface="Times New Roman" panose="02020603050405020304" pitchFamily="18" charset="0"/>
                <a:cs typeface="Times New Roman" panose="02020603050405020304" pitchFamily="18" charset="0"/>
              </a:rPr>
              <a:t>According to our problem statement Job Market Analysis we have used the dataset obtained from Kaggle to visualize the data based on users input.</a:t>
            </a:r>
          </a:p>
          <a:p>
            <a:endParaRPr lang="en-US" sz="3600" b="1" dirty="0">
              <a:solidFill>
                <a:schemeClr val="bg1">
                  <a:lumMod val="85000"/>
                </a:schemeClr>
              </a:solidFill>
              <a:latin typeface="Times New Roman" panose="02020603050405020304" pitchFamily="18" charset="0"/>
              <a:cs typeface="Times New Roman" panose="02020603050405020304" pitchFamily="18" charset="0"/>
            </a:endParaRPr>
          </a:p>
          <a:p>
            <a:r>
              <a:rPr lang="en-US" sz="3600" b="1" dirty="0">
                <a:solidFill>
                  <a:schemeClr val="bg1">
                    <a:lumMod val="85000"/>
                  </a:schemeClr>
                </a:solidFill>
                <a:latin typeface="Times New Roman" panose="02020603050405020304" pitchFamily="18" charset="0"/>
                <a:cs typeface="Times New Roman" panose="02020603050405020304" pitchFamily="18" charset="0"/>
              </a:rPr>
              <a:t>For this we have developed a user interface using streamlit which helps in visualizing data through machine learning model which we have trained.</a:t>
            </a:r>
          </a:p>
          <a:p>
            <a:br>
              <a:rPr lang="en-US" sz="3600" b="1" dirty="0">
                <a:solidFill>
                  <a:schemeClr val="bg1">
                    <a:lumMod val="85000"/>
                  </a:schemeClr>
                </a:solidFill>
                <a:latin typeface="Times New Roman" panose="02020603050405020304" pitchFamily="18" charset="0"/>
                <a:cs typeface="Times New Roman" panose="02020603050405020304" pitchFamily="18" charset="0"/>
              </a:rPr>
            </a:br>
            <a:r>
              <a:rPr lang="en-US" sz="3600" b="1" dirty="0">
                <a:solidFill>
                  <a:schemeClr val="bg1">
                    <a:lumMod val="85000"/>
                  </a:schemeClr>
                </a:solidFill>
                <a:latin typeface="Times New Roman" panose="02020603050405020304" pitchFamily="18" charset="0"/>
                <a:cs typeface="Times New Roman" panose="02020603050405020304" pitchFamily="18" charset="0"/>
              </a:rPr>
              <a:t>On addition to deriving insights from the interface we have visualized data using PowerBI too.</a:t>
            </a:r>
            <a:endParaRPr lang="en-IN" sz="3600" b="1" dirty="0">
              <a:solidFill>
                <a:schemeClr val="bg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975849"/>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13762814" y="4113522"/>
            <a:ext cx="2452486" cy="4967315"/>
            <a:chOff x="0" y="0"/>
            <a:chExt cx="660400" cy="1337588"/>
          </a:xfrm>
        </p:grpSpPr>
        <p:sp>
          <p:nvSpPr>
            <p:cNvPr id="3" name="Freeform 3"/>
            <p:cNvSpPr/>
            <p:nvPr/>
          </p:nvSpPr>
          <p:spPr>
            <a:xfrm>
              <a:off x="0" y="0"/>
              <a:ext cx="660400" cy="1337588"/>
            </a:xfrm>
            <a:custGeom>
              <a:avLst/>
              <a:gdLst/>
              <a:ahLst/>
              <a:cxnLst/>
              <a:rect l="l" t="t" r="r" b="b"/>
              <a:pathLst>
                <a:path w="660400" h="1337588">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40159"/>
                  </a:cubicBezTo>
                  <a:lnTo>
                    <a:pt x="660400" y="1337588"/>
                  </a:lnTo>
                  <a:lnTo>
                    <a:pt x="0" y="1337588"/>
                  </a:lnTo>
                  <a:lnTo>
                    <a:pt x="0" y="340899"/>
                  </a:lnTo>
                  <a:cubicBezTo>
                    <a:pt x="1782" y="185660"/>
                    <a:pt x="93019" y="64045"/>
                    <a:pt x="220252" y="19070"/>
                  </a:cubicBezTo>
                  <a:close/>
                </a:path>
              </a:pathLst>
            </a:custGeom>
            <a:solidFill>
              <a:srgbClr val="4672F4"/>
            </a:solidFill>
          </p:spPr>
        </p:sp>
        <p:sp>
          <p:nvSpPr>
            <p:cNvPr id="4" name="TextBox 4"/>
            <p:cNvSpPr txBox="1"/>
            <p:nvPr/>
          </p:nvSpPr>
          <p:spPr>
            <a:xfrm>
              <a:off x="0" y="165100"/>
              <a:ext cx="660400" cy="1172488"/>
            </a:xfrm>
            <a:prstGeom prst="rect">
              <a:avLst/>
            </a:prstGeom>
          </p:spPr>
          <p:txBody>
            <a:bodyPr lIns="50800" tIns="50800" rIns="50800" bIns="50800" rtlCol="0" anchor="ctr"/>
            <a:lstStyle/>
            <a:p>
              <a:pPr algn="ctr">
                <a:lnSpc>
                  <a:spcPts val="2186"/>
                </a:lnSpc>
              </a:pPr>
              <a:endParaRPr/>
            </a:p>
          </p:txBody>
        </p:sp>
      </p:grpSp>
      <p:sp>
        <p:nvSpPr>
          <p:cNvPr id="5" name="Freeform 5"/>
          <p:cNvSpPr/>
          <p:nvPr/>
        </p:nvSpPr>
        <p:spPr>
          <a:xfrm>
            <a:off x="15573043" y="3541549"/>
            <a:ext cx="1426433" cy="2116050"/>
          </a:xfrm>
          <a:custGeom>
            <a:avLst/>
            <a:gdLst/>
            <a:ahLst/>
            <a:cxnLst/>
            <a:rect l="l" t="t" r="r" b="b"/>
            <a:pathLst>
              <a:path w="1426433" h="2116050">
                <a:moveTo>
                  <a:pt x="0" y="0"/>
                </a:moveTo>
                <a:lnTo>
                  <a:pt x="1426433" y="0"/>
                </a:lnTo>
                <a:lnTo>
                  <a:pt x="1426433" y="2116050"/>
                </a:lnTo>
                <a:lnTo>
                  <a:pt x="0" y="211605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5573043" y="7029852"/>
            <a:ext cx="2016457" cy="2050985"/>
          </a:xfrm>
          <a:custGeom>
            <a:avLst/>
            <a:gdLst/>
            <a:ahLst/>
            <a:cxnLst/>
            <a:rect l="l" t="t" r="r" b="b"/>
            <a:pathLst>
              <a:path w="2016457" h="2050985">
                <a:moveTo>
                  <a:pt x="0" y="0"/>
                </a:moveTo>
                <a:lnTo>
                  <a:pt x="2016457" y="0"/>
                </a:lnTo>
                <a:lnTo>
                  <a:pt x="2016457" y="2050985"/>
                </a:lnTo>
                <a:lnTo>
                  <a:pt x="0" y="205098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7" name="Group 7"/>
          <p:cNvGrpSpPr/>
          <p:nvPr/>
        </p:nvGrpSpPr>
        <p:grpSpPr>
          <a:xfrm>
            <a:off x="1028700" y="1132658"/>
            <a:ext cx="1892263" cy="1892263"/>
            <a:chOff x="0" y="0"/>
            <a:chExt cx="498374" cy="498374"/>
          </a:xfrm>
        </p:grpSpPr>
        <p:sp>
          <p:nvSpPr>
            <p:cNvPr id="8" name="Freeform 8"/>
            <p:cNvSpPr/>
            <p:nvPr/>
          </p:nvSpPr>
          <p:spPr>
            <a:xfrm>
              <a:off x="0" y="0"/>
              <a:ext cx="498374" cy="498374"/>
            </a:xfrm>
            <a:custGeom>
              <a:avLst/>
              <a:gdLst/>
              <a:ahLst/>
              <a:cxnLst/>
              <a:rect l="l" t="t" r="r" b="b"/>
              <a:pathLst>
                <a:path w="498374" h="498374">
                  <a:moveTo>
                    <a:pt x="0" y="0"/>
                  </a:moveTo>
                  <a:lnTo>
                    <a:pt x="498374" y="0"/>
                  </a:lnTo>
                  <a:lnTo>
                    <a:pt x="498374" y="498374"/>
                  </a:lnTo>
                  <a:lnTo>
                    <a:pt x="0" y="498374"/>
                  </a:lnTo>
                  <a:close/>
                </a:path>
              </a:pathLst>
            </a:custGeom>
            <a:solidFill>
              <a:srgbClr val="4672F4"/>
            </a:solidFill>
          </p:spPr>
        </p:sp>
        <p:sp>
          <p:nvSpPr>
            <p:cNvPr id="9" name="TextBox 9"/>
            <p:cNvSpPr txBox="1"/>
            <p:nvPr/>
          </p:nvSpPr>
          <p:spPr>
            <a:xfrm>
              <a:off x="0" y="38100"/>
              <a:ext cx="498374" cy="460274"/>
            </a:xfrm>
            <a:prstGeom prst="rect">
              <a:avLst/>
            </a:prstGeom>
          </p:spPr>
          <p:txBody>
            <a:bodyPr lIns="50800" tIns="50800" rIns="50800" bIns="50800" rtlCol="0" anchor="ctr"/>
            <a:lstStyle/>
            <a:p>
              <a:pPr algn="ctr">
                <a:lnSpc>
                  <a:spcPts val="2186"/>
                </a:lnSpc>
              </a:pPr>
              <a:endParaRPr/>
            </a:p>
          </p:txBody>
        </p:sp>
      </p:grpSp>
      <p:grpSp>
        <p:nvGrpSpPr>
          <p:cNvPr id="10" name="Group 10"/>
          <p:cNvGrpSpPr/>
          <p:nvPr/>
        </p:nvGrpSpPr>
        <p:grpSpPr>
          <a:xfrm>
            <a:off x="1028700" y="1132658"/>
            <a:ext cx="1892263" cy="1892263"/>
            <a:chOff x="0" y="0"/>
            <a:chExt cx="812800" cy="812800"/>
          </a:xfrm>
        </p:grpSpPr>
        <p:sp>
          <p:nvSpPr>
            <p:cNvPr id="11" name="Freeform 1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9D42"/>
            </a:solidFill>
          </p:spPr>
        </p:sp>
        <p:sp>
          <p:nvSpPr>
            <p:cNvPr id="12" name="TextBox 12"/>
            <p:cNvSpPr txBox="1"/>
            <p:nvPr/>
          </p:nvSpPr>
          <p:spPr>
            <a:xfrm>
              <a:off x="76200" y="114300"/>
              <a:ext cx="660400" cy="622300"/>
            </a:xfrm>
            <a:prstGeom prst="rect">
              <a:avLst/>
            </a:prstGeom>
          </p:spPr>
          <p:txBody>
            <a:bodyPr lIns="50800" tIns="50800" rIns="50800" bIns="50800" rtlCol="0" anchor="ctr"/>
            <a:lstStyle/>
            <a:p>
              <a:pPr algn="ctr">
                <a:lnSpc>
                  <a:spcPts val="2186"/>
                </a:lnSpc>
              </a:pPr>
              <a:endParaRPr/>
            </a:p>
          </p:txBody>
        </p:sp>
      </p:grpSp>
      <p:sp>
        <p:nvSpPr>
          <p:cNvPr id="13" name="Freeform 13"/>
          <p:cNvSpPr/>
          <p:nvPr/>
        </p:nvSpPr>
        <p:spPr>
          <a:xfrm rot="-10800000">
            <a:off x="1028700" y="3015907"/>
            <a:ext cx="1892263" cy="1924665"/>
          </a:xfrm>
          <a:custGeom>
            <a:avLst/>
            <a:gdLst/>
            <a:ahLst/>
            <a:cxnLst/>
            <a:rect l="l" t="t" r="r" b="b"/>
            <a:pathLst>
              <a:path w="1892263" h="1924665">
                <a:moveTo>
                  <a:pt x="0" y="0"/>
                </a:moveTo>
                <a:lnTo>
                  <a:pt x="1892263" y="0"/>
                </a:lnTo>
                <a:lnTo>
                  <a:pt x="1892263" y="1924665"/>
                </a:lnTo>
                <a:lnTo>
                  <a:pt x="0" y="19246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14" name="Group 14"/>
          <p:cNvGrpSpPr/>
          <p:nvPr/>
        </p:nvGrpSpPr>
        <p:grpSpPr>
          <a:xfrm>
            <a:off x="1217756" y="2821707"/>
            <a:ext cx="1160974" cy="116097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8ED"/>
            </a:solidFill>
          </p:spPr>
        </p:sp>
        <p:sp>
          <p:nvSpPr>
            <p:cNvPr id="16" name="TextBox 16"/>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grpSp>
        <p:nvGrpSpPr>
          <p:cNvPr id="18" name="Group 18"/>
          <p:cNvGrpSpPr/>
          <p:nvPr/>
        </p:nvGrpSpPr>
        <p:grpSpPr>
          <a:xfrm>
            <a:off x="5915087" y="4542288"/>
            <a:ext cx="6457825" cy="1049209"/>
            <a:chOff x="0" y="0"/>
            <a:chExt cx="1903684" cy="309293"/>
          </a:xfrm>
        </p:grpSpPr>
        <p:sp>
          <p:nvSpPr>
            <p:cNvPr id="19" name="Freeform 19"/>
            <p:cNvSpPr/>
            <p:nvPr/>
          </p:nvSpPr>
          <p:spPr>
            <a:xfrm>
              <a:off x="0" y="0"/>
              <a:ext cx="1903684" cy="309293"/>
            </a:xfrm>
            <a:custGeom>
              <a:avLst/>
              <a:gdLst/>
              <a:ahLst/>
              <a:cxnLst/>
              <a:rect l="l" t="t" r="r" b="b"/>
              <a:pathLst>
                <a:path w="1903684" h="309293">
                  <a:moveTo>
                    <a:pt x="119884" y="0"/>
                  </a:moveTo>
                  <a:lnTo>
                    <a:pt x="1783799" y="0"/>
                  </a:lnTo>
                  <a:cubicBezTo>
                    <a:pt x="1850010" y="0"/>
                    <a:pt x="1903684" y="53674"/>
                    <a:pt x="1903684" y="119884"/>
                  </a:cubicBezTo>
                  <a:lnTo>
                    <a:pt x="1903684" y="189409"/>
                  </a:lnTo>
                  <a:cubicBezTo>
                    <a:pt x="1903684" y="221204"/>
                    <a:pt x="1891053" y="251697"/>
                    <a:pt x="1868570" y="274180"/>
                  </a:cubicBezTo>
                  <a:cubicBezTo>
                    <a:pt x="1846088" y="296663"/>
                    <a:pt x="1815595" y="309293"/>
                    <a:pt x="1783799" y="309293"/>
                  </a:cubicBezTo>
                  <a:lnTo>
                    <a:pt x="119884" y="309293"/>
                  </a:lnTo>
                  <a:cubicBezTo>
                    <a:pt x="53674" y="309293"/>
                    <a:pt x="0" y="255619"/>
                    <a:pt x="0" y="189409"/>
                  </a:cubicBezTo>
                  <a:lnTo>
                    <a:pt x="0" y="119884"/>
                  </a:lnTo>
                  <a:cubicBezTo>
                    <a:pt x="0" y="88089"/>
                    <a:pt x="12631" y="57596"/>
                    <a:pt x="35113" y="35113"/>
                  </a:cubicBezTo>
                  <a:cubicBezTo>
                    <a:pt x="57596" y="12631"/>
                    <a:pt x="88089" y="0"/>
                    <a:pt x="119884" y="0"/>
                  </a:cubicBezTo>
                  <a:close/>
                </a:path>
              </a:pathLst>
            </a:custGeom>
            <a:solidFill>
              <a:srgbClr val="86C2F8"/>
            </a:solidFill>
          </p:spPr>
        </p:sp>
        <p:sp>
          <p:nvSpPr>
            <p:cNvPr id="20" name="TextBox 20"/>
            <p:cNvSpPr txBox="1"/>
            <p:nvPr/>
          </p:nvSpPr>
          <p:spPr>
            <a:xfrm>
              <a:off x="0" y="28575"/>
              <a:ext cx="1903684" cy="280718"/>
            </a:xfrm>
            <a:prstGeom prst="rect">
              <a:avLst/>
            </a:prstGeom>
          </p:spPr>
          <p:txBody>
            <a:bodyPr lIns="45387" tIns="45387" rIns="45387" bIns="45387" rtlCol="0" anchor="ctr"/>
            <a:lstStyle/>
            <a:p>
              <a:pPr algn="ctr">
                <a:lnSpc>
                  <a:spcPts val="2424"/>
                </a:lnSpc>
              </a:pPr>
              <a:endParaRPr lang="en-US" sz="2400" dirty="0">
                <a:solidFill>
                  <a:srgbClr val="203162"/>
                </a:solidFill>
                <a:latin typeface="Quicksand Bold"/>
                <a:ea typeface="Quicksand Bold"/>
                <a:cs typeface="Quicksand Bold"/>
                <a:sym typeface="Quicksand Bold"/>
              </a:endParaRPr>
            </a:p>
          </p:txBody>
        </p:sp>
      </p:grpSp>
      <p:sp>
        <p:nvSpPr>
          <p:cNvPr id="22" name="Freeform 22"/>
          <p:cNvSpPr/>
          <p:nvPr/>
        </p:nvSpPr>
        <p:spPr>
          <a:xfrm>
            <a:off x="12788379" y="7131966"/>
            <a:ext cx="1948871" cy="1948871"/>
          </a:xfrm>
          <a:custGeom>
            <a:avLst/>
            <a:gdLst/>
            <a:ahLst/>
            <a:cxnLst/>
            <a:rect l="l" t="t" r="r" b="b"/>
            <a:pathLst>
              <a:path w="1948871" h="1948871">
                <a:moveTo>
                  <a:pt x="0" y="0"/>
                </a:moveTo>
                <a:lnTo>
                  <a:pt x="1948870" y="0"/>
                </a:lnTo>
                <a:lnTo>
                  <a:pt x="1948870" y="1948871"/>
                </a:lnTo>
                <a:lnTo>
                  <a:pt x="0" y="1948871"/>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Freeform 23"/>
          <p:cNvSpPr/>
          <p:nvPr/>
        </p:nvSpPr>
        <p:spPr>
          <a:xfrm>
            <a:off x="2920963" y="1132658"/>
            <a:ext cx="1892263" cy="1892263"/>
          </a:xfrm>
          <a:custGeom>
            <a:avLst/>
            <a:gdLst/>
            <a:ahLst/>
            <a:cxnLst/>
            <a:rect l="l" t="t" r="r" b="b"/>
            <a:pathLst>
              <a:path w="1892263" h="1892263">
                <a:moveTo>
                  <a:pt x="0" y="0"/>
                </a:moveTo>
                <a:lnTo>
                  <a:pt x="1892263" y="0"/>
                </a:lnTo>
                <a:lnTo>
                  <a:pt x="1892263" y="1892263"/>
                </a:lnTo>
                <a:lnTo>
                  <a:pt x="0" y="1892263"/>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grpSp>
        <p:nvGrpSpPr>
          <p:cNvPr id="24" name="Group 24"/>
          <p:cNvGrpSpPr/>
          <p:nvPr/>
        </p:nvGrpSpPr>
        <p:grpSpPr>
          <a:xfrm>
            <a:off x="5123778" y="552171"/>
            <a:ext cx="1160974" cy="1160974"/>
            <a:chOff x="0" y="0"/>
            <a:chExt cx="812800" cy="812800"/>
          </a:xfrm>
        </p:grpSpPr>
        <p:sp>
          <p:nvSpPr>
            <p:cNvPr id="25" name="Freeform 25"/>
            <p:cNvSpPr/>
            <p:nvPr/>
          </p:nvSpPr>
          <p:spPr>
            <a:xfrm>
              <a:off x="0" y="0"/>
              <a:ext cx="812800" cy="812800"/>
            </a:xfrm>
            <a:custGeom>
              <a:avLst/>
              <a:gdLst/>
              <a:ahLst/>
              <a:cxnLst/>
              <a:rect l="l" t="t" r="r" b="b"/>
              <a:pathLst>
                <a:path w="812800" h="812800">
                  <a:moveTo>
                    <a:pt x="406400" y="0"/>
                  </a:moveTo>
                  <a:lnTo>
                    <a:pt x="535715" y="277085"/>
                  </a:lnTo>
                  <a:lnTo>
                    <a:pt x="812800" y="406400"/>
                  </a:lnTo>
                  <a:lnTo>
                    <a:pt x="535715" y="535715"/>
                  </a:lnTo>
                  <a:lnTo>
                    <a:pt x="406400" y="812800"/>
                  </a:lnTo>
                  <a:lnTo>
                    <a:pt x="277085" y="535715"/>
                  </a:lnTo>
                  <a:lnTo>
                    <a:pt x="0" y="406400"/>
                  </a:lnTo>
                  <a:lnTo>
                    <a:pt x="277085" y="277085"/>
                  </a:lnTo>
                  <a:lnTo>
                    <a:pt x="406400" y="0"/>
                  </a:lnTo>
                  <a:close/>
                </a:path>
              </a:pathLst>
            </a:custGeom>
            <a:solidFill>
              <a:srgbClr val="FFF8ED"/>
            </a:solidFill>
          </p:spPr>
        </p:sp>
        <p:sp>
          <p:nvSpPr>
            <p:cNvPr id="26" name="TextBox 26"/>
            <p:cNvSpPr txBox="1"/>
            <p:nvPr/>
          </p:nvSpPr>
          <p:spPr>
            <a:xfrm>
              <a:off x="190500" y="228600"/>
              <a:ext cx="431800" cy="393700"/>
            </a:xfrm>
            <a:prstGeom prst="rect">
              <a:avLst/>
            </a:prstGeom>
          </p:spPr>
          <p:txBody>
            <a:bodyPr lIns="50800" tIns="50800" rIns="50800" bIns="50800" rtlCol="0" anchor="ctr"/>
            <a:lstStyle/>
            <a:p>
              <a:pPr algn="ctr">
                <a:lnSpc>
                  <a:spcPts val="2186"/>
                </a:lnSpc>
              </a:pPr>
              <a:endParaRPr/>
            </a:p>
          </p:txBody>
        </p:sp>
      </p:grpSp>
      <p:sp>
        <p:nvSpPr>
          <p:cNvPr id="27" name="TextBox 26">
            <a:extLst>
              <a:ext uri="{FF2B5EF4-FFF2-40B4-BE49-F238E27FC236}">
                <a16:creationId xmlns:a16="http://schemas.microsoft.com/office/drawing/2014/main" id="{066A3253-B096-D8B5-2221-D896C65C5D02}"/>
              </a:ext>
            </a:extLst>
          </p:cNvPr>
          <p:cNvSpPr txBox="1"/>
          <p:nvPr/>
        </p:nvSpPr>
        <p:spPr>
          <a:xfrm>
            <a:off x="6284752" y="4726643"/>
            <a:ext cx="5602448" cy="707886"/>
          </a:xfrm>
          <a:prstGeom prst="rect">
            <a:avLst/>
          </a:prstGeom>
          <a:noFill/>
        </p:spPr>
        <p:txBody>
          <a:bodyPr wrap="square" rtlCol="0">
            <a:spAutoFit/>
          </a:bodyPr>
          <a:lstStyle/>
          <a:p>
            <a:pPr algn="ctr"/>
            <a:r>
              <a:rPr lang="en-US" sz="4000" b="1" dirty="0">
                <a:latin typeface="Times New Roman" panose="02020603050405020304" pitchFamily="18" charset="0"/>
                <a:cs typeface="Times New Roman" panose="02020603050405020304" pitchFamily="18" charset="0"/>
              </a:rPr>
              <a:t>Thank You</a:t>
            </a:r>
            <a:endParaRPr lang="en-IN" sz="4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4" name="Group 4"/>
          <p:cNvGrpSpPr/>
          <p:nvPr/>
        </p:nvGrpSpPr>
        <p:grpSpPr>
          <a:xfrm>
            <a:off x="1379837" y="4933928"/>
            <a:ext cx="2219724" cy="2257733"/>
            <a:chOff x="0" y="0"/>
            <a:chExt cx="714657" cy="726895"/>
          </a:xfrm>
        </p:grpSpPr>
        <p:sp>
          <p:nvSpPr>
            <p:cNvPr id="5" name="Freeform 5"/>
            <p:cNvSpPr/>
            <p:nvPr/>
          </p:nvSpPr>
          <p:spPr>
            <a:xfrm>
              <a:off x="0" y="0"/>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FFC610"/>
            </a:solidFill>
          </p:spPr>
        </p:sp>
        <p:sp>
          <p:nvSpPr>
            <p:cNvPr id="6" name="TextBox 6"/>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7" name="Freeform 7"/>
          <p:cNvSpPr/>
          <p:nvPr/>
        </p:nvSpPr>
        <p:spPr>
          <a:xfrm flipH="1">
            <a:off x="1379837" y="4933928"/>
            <a:ext cx="2219724" cy="2257733"/>
          </a:xfrm>
          <a:custGeom>
            <a:avLst/>
            <a:gdLst/>
            <a:ahLst/>
            <a:cxnLst/>
            <a:rect l="l" t="t" r="r" b="b"/>
            <a:pathLst>
              <a:path w="2219724" h="2257733">
                <a:moveTo>
                  <a:pt x="2219724" y="0"/>
                </a:moveTo>
                <a:lnTo>
                  <a:pt x="0" y="0"/>
                </a:lnTo>
                <a:lnTo>
                  <a:pt x="0" y="2257733"/>
                </a:lnTo>
                <a:lnTo>
                  <a:pt x="2219724" y="2257733"/>
                </a:lnTo>
                <a:lnTo>
                  <a:pt x="2219724"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9" name="Group 9"/>
          <p:cNvGrpSpPr/>
          <p:nvPr/>
        </p:nvGrpSpPr>
        <p:grpSpPr>
          <a:xfrm>
            <a:off x="1379837" y="2676195"/>
            <a:ext cx="2219724" cy="2257733"/>
            <a:chOff x="0" y="0"/>
            <a:chExt cx="714657" cy="726895"/>
          </a:xfrm>
        </p:grpSpPr>
        <p:sp>
          <p:nvSpPr>
            <p:cNvPr id="10" name="Freeform 10"/>
            <p:cNvSpPr/>
            <p:nvPr/>
          </p:nvSpPr>
          <p:spPr>
            <a:xfrm>
              <a:off x="0" y="0"/>
              <a:ext cx="714657" cy="726895"/>
            </a:xfrm>
            <a:custGeom>
              <a:avLst/>
              <a:gdLst/>
              <a:ahLst/>
              <a:cxnLst/>
              <a:rect l="l" t="t" r="r" b="b"/>
              <a:pathLst>
                <a:path w="714657" h="726895">
                  <a:moveTo>
                    <a:pt x="0" y="0"/>
                  </a:moveTo>
                  <a:lnTo>
                    <a:pt x="714657" y="0"/>
                  </a:lnTo>
                  <a:lnTo>
                    <a:pt x="714657" y="726895"/>
                  </a:lnTo>
                  <a:lnTo>
                    <a:pt x="0" y="726895"/>
                  </a:lnTo>
                  <a:close/>
                </a:path>
              </a:pathLst>
            </a:custGeom>
            <a:solidFill>
              <a:srgbClr val="4672F4"/>
            </a:solidFill>
          </p:spPr>
        </p:sp>
        <p:sp>
          <p:nvSpPr>
            <p:cNvPr id="11" name="TextBox 11"/>
            <p:cNvSpPr txBox="1"/>
            <p:nvPr/>
          </p:nvSpPr>
          <p:spPr>
            <a:xfrm>
              <a:off x="0" y="38100"/>
              <a:ext cx="714657" cy="688795"/>
            </a:xfrm>
            <a:prstGeom prst="rect">
              <a:avLst/>
            </a:prstGeom>
          </p:spPr>
          <p:txBody>
            <a:bodyPr lIns="50800" tIns="50800" rIns="50800" bIns="50800" rtlCol="0" anchor="ctr"/>
            <a:lstStyle/>
            <a:p>
              <a:pPr algn="ctr">
                <a:lnSpc>
                  <a:spcPts val="2186"/>
                </a:lnSpc>
              </a:pPr>
              <a:endParaRPr/>
            </a:p>
          </p:txBody>
        </p:sp>
      </p:grpSp>
      <p:sp>
        <p:nvSpPr>
          <p:cNvPr id="12" name="Freeform 12"/>
          <p:cNvSpPr/>
          <p:nvPr/>
        </p:nvSpPr>
        <p:spPr>
          <a:xfrm>
            <a:off x="1819862" y="3058081"/>
            <a:ext cx="1339674" cy="1612299"/>
          </a:xfrm>
          <a:custGeom>
            <a:avLst/>
            <a:gdLst/>
            <a:ahLst/>
            <a:cxnLst/>
            <a:rect l="l" t="t" r="r" b="b"/>
            <a:pathLst>
              <a:path w="1339674" h="1612299">
                <a:moveTo>
                  <a:pt x="0" y="0"/>
                </a:moveTo>
                <a:lnTo>
                  <a:pt x="1339674" y="0"/>
                </a:lnTo>
                <a:lnTo>
                  <a:pt x="1339674" y="1612299"/>
                </a:lnTo>
                <a:lnTo>
                  <a:pt x="0" y="16122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TextBox 17"/>
          <p:cNvSpPr txBox="1"/>
          <p:nvPr/>
        </p:nvSpPr>
        <p:spPr>
          <a:xfrm>
            <a:off x="4953000" y="2370340"/>
            <a:ext cx="7961016" cy="2257733"/>
          </a:xfrm>
          <a:prstGeom prst="rect">
            <a:avLst/>
          </a:prstGeom>
        </p:spPr>
        <p:txBody>
          <a:bodyPr wrap="square" lIns="0" tIns="0" rIns="0" bIns="0" rtlCol="0" anchor="t">
            <a:spAutoFit/>
          </a:bodyPr>
          <a:lstStyle/>
          <a:p>
            <a:pPr marL="0" lvl="0" indent="0" algn="l">
              <a:lnSpc>
                <a:spcPts val="8876"/>
              </a:lnSpc>
              <a:spcBef>
                <a:spcPct val="0"/>
              </a:spcBef>
            </a:pPr>
            <a:r>
              <a:rPr lang="en-US" sz="7396" dirty="0">
                <a:solidFill>
                  <a:srgbClr val="ABD7FF"/>
                </a:solidFill>
                <a:latin typeface="Agrandir Bold"/>
                <a:ea typeface="Agrandir Bold"/>
                <a:cs typeface="Agrandir Bold"/>
                <a:sym typeface="Agrandir Bold"/>
              </a:rPr>
              <a:t>Our Team Members</a:t>
            </a:r>
          </a:p>
        </p:txBody>
      </p:sp>
      <p:sp>
        <p:nvSpPr>
          <p:cNvPr id="18" name="TextBox 17">
            <a:extLst>
              <a:ext uri="{FF2B5EF4-FFF2-40B4-BE49-F238E27FC236}">
                <a16:creationId xmlns:a16="http://schemas.microsoft.com/office/drawing/2014/main" id="{69C2F089-9DF9-376B-3834-D4191E49798D}"/>
              </a:ext>
            </a:extLst>
          </p:cNvPr>
          <p:cNvSpPr txBox="1"/>
          <p:nvPr/>
        </p:nvSpPr>
        <p:spPr>
          <a:xfrm>
            <a:off x="11430000" y="4381500"/>
            <a:ext cx="5181600" cy="4154984"/>
          </a:xfrm>
          <a:prstGeom prst="rect">
            <a:avLst/>
          </a:prstGeom>
          <a:noFill/>
        </p:spPr>
        <p:txBody>
          <a:bodyPr wrap="square" rtlCol="0">
            <a:spAutoFit/>
          </a:bodyPr>
          <a:lstStyle/>
          <a:p>
            <a:r>
              <a:rPr lang="en-US" sz="4400" b="1" dirty="0">
                <a:solidFill>
                  <a:schemeClr val="bg1">
                    <a:lumMod val="95000"/>
                  </a:schemeClr>
                </a:solidFill>
                <a:latin typeface="Times New Roman" panose="02020603050405020304" pitchFamily="18" charset="0"/>
                <a:cs typeface="Times New Roman" panose="02020603050405020304" pitchFamily="18" charset="0"/>
              </a:rPr>
              <a:t>M Keerthi </a:t>
            </a:r>
          </a:p>
          <a:p>
            <a:r>
              <a:rPr lang="en-US" sz="4400" b="1" dirty="0">
                <a:solidFill>
                  <a:schemeClr val="bg1">
                    <a:lumMod val="95000"/>
                  </a:schemeClr>
                </a:solidFill>
                <a:latin typeface="Times New Roman" panose="02020603050405020304" pitchFamily="18" charset="0"/>
                <a:cs typeface="Times New Roman" panose="02020603050405020304" pitchFamily="18" charset="0"/>
              </a:rPr>
              <a:t>N Lokesh </a:t>
            </a:r>
          </a:p>
          <a:p>
            <a:r>
              <a:rPr lang="en-US" sz="4400" b="1" dirty="0">
                <a:solidFill>
                  <a:schemeClr val="bg1">
                    <a:lumMod val="95000"/>
                  </a:schemeClr>
                </a:solidFill>
                <a:latin typeface="Times New Roman" panose="02020603050405020304" pitchFamily="18" charset="0"/>
                <a:cs typeface="Times New Roman" panose="02020603050405020304" pitchFamily="18" charset="0"/>
              </a:rPr>
              <a:t>M Manish Reddy </a:t>
            </a:r>
          </a:p>
          <a:p>
            <a:r>
              <a:rPr lang="en-US" sz="4400" b="1" dirty="0">
                <a:solidFill>
                  <a:schemeClr val="bg1">
                    <a:lumMod val="95000"/>
                  </a:schemeClr>
                </a:solidFill>
                <a:latin typeface="Times New Roman" panose="02020603050405020304" pitchFamily="18" charset="0"/>
                <a:cs typeface="Times New Roman" panose="02020603050405020304" pitchFamily="18" charset="0"/>
              </a:rPr>
              <a:t>S Pramod</a:t>
            </a:r>
          </a:p>
          <a:p>
            <a:r>
              <a:rPr lang="en-US" sz="4400" b="1" dirty="0">
                <a:solidFill>
                  <a:schemeClr val="bg1">
                    <a:lumMod val="95000"/>
                  </a:schemeClr>
                </a:solidFill>
                <a:latin typeface="Times New Roman" panose="02020603050405020304" pitchFamily="18" charset="0"/>
                <a:cs typeface="Times New Roman" panose="02020603050405020304" pitchFamily="18" charset="0"/>
              </a:rPr>
              <a:t>P Vishnu</a:t>
            </a:r>
          </a:p>
          <a:p>
            <a:r>
              <a:rPr lang="en-US" sz="4400" b="1" dirty="0">
                <a:solidFill>
                  <a:schemeClr val="bg1">
                    <a:lumMod val="95000"/>
                  </a:schemeClr>
                </a:solidFill>
                <a:latin typeface="Times New Roman" panose="02020603050405020304" pitchFamily="18" charset="0"/>
                <a:cs typeface="Times New Roman" panose="02020603050405020304" pitchFamily="18" charset="0"/>
              </a:rPr>
              <a:t>R Vishal</a:t>
            </a:r>
            <a:endParaRPr lang="en-IN" sz="4400" b="1" dirty="0">
              <a:solidFill>
                <a:schemeClr val="bg1">
                  <a:lumMod val="95000"/>
                </a:schemeClr>
              </a:solidFill>
              <a:latin typeface="Times New Roman" panose="02020603050405020304" pitchFamily="18" charset="0"/>
              <a:cs typeface="Times New Roman" panose="02020603050405020304" pitchFamily="18" charset="0"/>
            </a:endParaRPr>
          </a:p>
        </p:txBody>
      </p:sp>
    </p:spTree>
  </p:cSld>
  <p:clrMapOvr>
    <a:masterClrMapping/>
  </p:clrMapOvr>
  <p:transition>
    <p:cover dir="d"/>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44" name="Group 44"/>
          <p:cNvGrpSpPr/>
          <p:nvPr/>
        </p:nvGrpSpPr>
        <p:grpSpPr>
          <a:xfrm>
            <a:off x="8610600" y="0"/>
            <a:ext cx="9674664" cy="10287000"/>
            <a:chOff x="0" y="0"/>
            <a:chExt cx="1694903" cy="2709333"/>
          </a:xfrm>
        </p:grpSpPr>
        <p:sp>
          <p:nvSpPr>
            <p:cNvPr id="45" name="Freeform 45"/>
            <p:cNvSpPr/>
            <p:nvPr/>
          </p:nvSpPr>
          <p:spPr>
            <a:xfrm>
              <a:off x="0" y="0"/>
              <a:ext cx="1694903" cy="2709333"/>
            </a:xfrm>
            <a:custGeom>
              <a:avLst/>
              <a:gdLst/>
              <a:ahLst/>
              <a:cxnLst/>
              <a:rect l="l" t="t" r="r" b="b"/>
              <a:pathLst>
                <a:path w="1694903" h="2709333">
                  <a:moveTo>
                    <a:pt x="0" y="0"/>
                  </a:moveTo>
                  <a:lnTo>
                    <a:pt x="1694903" y="0"/>
                  </a:lnTo>
                  <a:lnTo>
                    <a:pt x="1694903" y="2709333"/>
                  </a:lnTo>
                  <a:lnTo>
                    <a:pt x="0" y="2709333"/>
                  </a:lnTo>
                  <a:close/>
                </a:path>
              </a:pathLst>
            </a:custGeom>
            <a:solidFill>
              <a:srgbClr val="203162"/>
            </a:solidFill>
          </p:spPr>
        </p:sp>
        <p:sp>
          <p:nvSpPr>
            <p:cNvPr id="46" name="TextBox 46"/>
            <p:cNvSpPr txBox="1"/>
            <p:nvPr/>
          </p:nvSpPr>
          <p:spPr>
            <a:xfrm>
              <a:off x="0" y="38100"/>
              <a:ext cx="1694903" cy="2671233"/>
            </a:xfrm>
            <a:prstGeom prst="rect">
              <a:avLst/>
            </a:prstGeom>
          </p:spPr>
          <p:txBody>
            <a:bodyPr lIns="50800" tIns="50800" rIns="50800" bIns="50800" rtlCol="0" anchor="ctr"/>
            <a:lstStyle/>
            <a:p>
              <a:pPr algn="ctr">
                <a:lnSpc>
                  <a:spcPts val="2186"/>
                </a:lnSpc>
              </a:pPr>
              <a:endParaRPr/>
            </a:p>
          </p:txBody>
        </p:sp>
      </p:grpSp>
      <p:sp>
        <p:nvSpPr>
          <p:cNvPr id="53" name="TextBox 53"/>
          <p:cNvSpPr txBox="1"/>
          <p:nvPr/>
        </p:nvSpPr>
        <p:spPr>
          <a:xfrm>
            <a:off x="1028700" y="819150"/>
            <a:ext cx="9819251" cy="1110945"/>
          </a:xfrm>
          <a:prstGeom prst="rect">
            <a:avLst/>
          </a:prstGeom>
        </p:spPr>
        <p:txBody>
          <a:bodyPr lIns="0" tIns="0" rIns="0" bIns="0" rtlCol="0" anchor="t">
            <a:spAutoFit/>
          </a:bodyPr>
          <a:lstStyle/>
          <a:p>
            <a:pPr algn="l">
              <a:lnSpc>
                <a:spcPts val="8880"/>
              </a:lnSpc>
            </a:pPr>
            <a:r>
              <a:rPr lang="en-US" sz="7400" dirty="0">
                <a:solidFill>
                  <a:srgbClr val="203162"/>
                </a:solidFill>
                <a:latin typeface="Agrandir Bold"/>
                <a:ea typeface="Agrandir Bold"/>
                <a:cs typeface="Agrandir Bold"/>
                <a:sym typeface="Agrandir Bold"/>
              </a:rPr>
              <a:t>Overview</a:t>
            </a:r>
          </a:p>
        </p:txBody>
      </p:sp>
      <p:graphicFrame>
        <p:nvGraphicFramePr>
          <p:cNvPr id="57" name="Table 56">
            <a:extLst>
              <a:ext uri="{FF2B5EF4-FFF2-40B4-BE49-F238E27FC236}">
                <a16:creationId xmlns:a16="http://schemas.microsoft.com/office/drawing/2014/main" id="{02BE0D6D-D741-2E56-1083-2EEF10AD9FB1}"/>
              </a:ext>
            </a:extLst>
          </p:cNvPr>
          <p:cNvGraphicFramePr>
            <a:graphicFrameLocks noGrp="1"/>
          </p:cNvGraphicFramePr>
          <p:nvPr>
            <p:extLst>
              <p:ext uri="{D42A27DB-BD31-4B8C-83A1-F6EECF244321}">
                <p14:modId xmlns:p14="http://schemas.microsoft.com/office/powerpoint/2010/main" val="779861671"/>
              </p:ext>
            </p:extLst>
          </p:nvPr>
        </p:nvGraphicFramePr>
        <p:xfrm>
          <a:off x="1219200" y="2481368"/>
          <a:ext cx="6582327" cy="6268934"/>
        </p:xfrm>
        <a:graphic>
          <a:graphicData uri="http://schemas.openxmlformats.org/drawingml/2006/table">
            <a:tbl>
              <a:tblPr/>
              <a:tblGrid>
                <a:gridCol w="5197878">
                  <a:extLst>
                    <a:ext uri="{9D8B030D-6E8A-4147-A177-3AD203B41FA5}">
                      <a16:colId xmlns:a16="http://schemas.microsoft.com/office/drawing/2014/main" val="56242313"/>
                    </a:ext>
                  </a:extLst>
                </a:gridCol>
                <a:gridCol w="1384449">
                  <a:extLst>
                    <a:ext uri="{9D8B030D-6E8A-4147-A177-3AD203B41FA5}">
                      <a16:colId xmlns:a16="http://schemas.microsoft.com/office/drawing/2014/main" val="3042087595"/>
                    </a:ext>
                  </a:extLst>
                </a:gridCol>
              </a:tblGrid>
              <a:tr h="1143200">
                <a:tc>
                  <a:txBody>
                    <a:bodyPr/>
                    <a:lstStyle/>
                    <a:p>
                      <a:pPr algn="l">
                        <a:lnSpc>
                          <a:spcPts val="3639"/>
                        </a:lnSpc>
                        <a:defRPr/>
                      </a:pPr>
                      <a:r>
                        <a:rPr lang="en-IN" sz="3600" dirty="0">
                          <a:latin typeface="Times New Roman" panose="02020603050405020304" pitchFamily="18" charset="0"/>
                          <a:cs typeface="Times New Roman" panose="02020603050405020304" pitchFamily="18" charset="0"/>
                        </a:rPr>
                        <a:t>Title</a:t>
                      </a:r>
                      <a:endParaRPr lang="en-US" sz="1400" dirty="0">
                        <a:latin typeface="Times New Roman" panose="02020603050405020304" pitchFamily="18" charset="0"/>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3200" dirty="0">
                          <a:solidFill>
                            <a:schemeClr val="tx1"/>
                          </a:solidFill>
                          <a:latin typeface="Times New Roman" panose="02020603050405020304" pitchFamily="18" charset="0"/>
                          <a:ea typeface="Helios Bold"/>
                          <a:cs typeface="Times New Roman" panose="02020603050405020304" pitchFamily="18" charset="0"/>
                          <a:sym typeface="Helios Bold"/>
                        </a:rPr>
                        <a:t>1</a:t>
                      </a:r>
                      <a:endParaRPr lang="en-US" sz="1400" dirty="0">
                        <a:solidFill>
                          <a:schemeClr val="tx1"/>
                        </a:solidFill>
                        <a:latin typeface="Times New Roman" panose="02020603050405020304" pitchFamily="18" charset="0"/>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44569936"/>
                  </a:ext>
                </a:extLst>
              </a:tr>
              <a:tr h="1149778">
                <a:tc>
                  <a:txBody>
                    <a:bodyPr/>
                    <a:lstStyle/>
                    <a:p>
                      <a:pPr algn="l">
                        <a:lnSpc>
                          <a:spcPts val="3639"/>
                        </a:lnSpc>
                        <a:defRPr/>
                      </a:pPr>
                      <a:r>
                        <a:rPr lang="en-IN" sz="3600" dirty="0">
                          <a:latin typeface="Times New Roman" panose="02020603050405020304" pitchFamily="18" charset="0"/>
                          <a:cs typeface="Times New Roman" panose="02020603050405020304" pitchFamily="18" charset="0"/>
                        </a:rPr>
                        <a:t>About the Team Members</a:t>
                      </a:r>
                      <a:endParaRPr lang="en-US" sz="1400" dirty="0">
                        <a:latin typeface="Times New Roman" panose="02020603050405020304" pitchFamily="18" charset="0"/>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3200" dirty="0">
                          <a:solidFill>
                            <a:schemeClr val="tx1"/>
                          </a:solidFill>
                          <a:latin typeface="Times New Roman" panose="02020603050405020304" pitchFamily="18" charset="0"/>
                          <a:ea typeface="Helios Bold"/>
                          <a:cs typeface="Times New Roman" panose="02020603050405020304" pitchFamily="18" charset="0"/>
                          <a:sym typeface="Helios Bold"/>
                        </a:rPr>
                        <a:t>2</a:t>
                      </a:r>
                      <a:endParaRPr lang="en-US" sz="1400" dirty="0">
                        <a:solidFill>
                          <a:schemeClr val="tx1"/>
                        </a:solidFill>
                        <a:latin typeface="Times New Roman" panose="02020603050405020304" pitchFamily="18" charset="0"/>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323830217"/>
                  </a:ext>
                </a:extLst>
              </a:tr>
              <a:tr h="1149778">
                <a:tc>
                  <a:txBody>
                    <a:bodyPr/>
                    <a:lstStyle/>
                    <a:p>
                      <a:pPr algn="l">
                        <a:lnSpc>
                          <a:spcPts val="3639"/>
                        </a:lnSpc>
                        <a:defRPr/>
                      </a:pPr>
                      <a:r>
                        <a:rPr lang="en-IN" sz="3600" dirty="0">
                          <a:latin typeface="Times New Roman" panose="02020603050405020304" pitchFamily="18" charset="0"/>
                          <a:cs typeface="Times New Roman" panose="02020603050405020304" pitchFamily="18" charset="0"/>
                        </a:rPr>
                        <a:t>Overview</a:t>
                      </a:r>
                      <a:endParaRPr lang="en-US" sz="1400" dirty="0">
                        <a:latin typeface="Times New Roman" panose="02020603050405020304" pitchFamily="18" charset="0"/>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3200" dirty="0">
                          <a:solidFill>
                            <a:schemeClr val="tx1"/>
                          </a:solidFill>
                          <a:latin typeface="Times New Roman" panose="02020603050405020304" pitchFamily="18" charset="0"/>
                          <a:ea typeface="Helios Bold"/>
                          <a:cs typeface="Times New Roman" panose="02020603050405020304" pitchFamily="18" charset="0"/>
                          <a:sym typeface="Helios Bold"/>
                        </a:rPr>
                        <a:t>3</a:t>
                      </a:r>
                      <a:endParaRPr lang="en-US" sz="1400" dirty="0">
                        <a:solidFill>
                          <a:schemeClr val="tx1"/>
                        </a:solidFill>
                        <a:latin typeface="Times New Roman" panose="02020603050405020304" pitchFamily="18" charset="0"/>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1947155526"/>
                  </a:ext>
                </a:extLst>
              </a:tr>
              <a:tr h="1149778">
                <a:tc>
                  <a:txBody>
                    <a:bodyPr/>
                    <a:lstStyle/>
                    <a:p>
                      <a:pPr algn="l">
                        <a:lnSpc>
                          <a:spcPts val="3639"/>
                        </a:lnSpc>
                        <a:defRPr/>
                      </a:pPr>
                      <a:r>
                        <a:rPr lang="en-IN" sz="3600" dirty="0">
                          <a:latin typeface="Times New Roman" panose="02020603050405020304" pitchFamily="18" charset="0"/>
                          <a:cs typeface="Times New Roman" panose="02020603050405020304" pitchFamily="18" charset="0"/>
                        </a:rPr>
                        <a:t>Introduction</a:t>
                      </a:r>
                      <a:endParaRPr lang="en-US" sz="1400" dirty="0">
                        <a:latin typeface="Times New Roman" panose="02020603050405020304" pitchFamily="18" charset="0"/>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tc>
                  <a:txBody>
                    <a:bodyPr/>
                    <a:lstStyle/>
                    <a:p>
                      <a:pPr algn="r">
                        <a:lnSpc>
                          <a:spcPts val="3640"/>
                        </a:lnSpc>
                        <a:defRPr/>
                      </a:pPr>
                      <a:r>
                        <a:rPr lang="en-US" sz="3200" dirty="0">
                          <a:solidFill>
                            <a:schemeClr val="tx1"/>
                          </a:solidFill>
                          <a:latin typeface="Times New Roman" panose="02020603050405020304" pitchFamily="18" charset="0"/>
                          <a:ea typeface="Helios Bold"/>
                          <a:cs typeface="Times New Roman" panose="02020603050405020304" pitchFamily="18" charset="0"/>
                          <a:sym typeface="Helios Bold"/>
                        </a:rPr>
                        <a:t>4</a:t>
                      </a:r>
                      <a:endParaRPr lang="en-US" sz="1400" dirty="0">
                        <a:solidFill>
                          <a:schemeClr val="tx1"/>
                        </a:solidFill>
                        <a:latin typeface="Times New Roman" panose="02020603050405020304" pitchFamily="18" charset="0"/>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9525" cap="flat" cmpd="sng" algn="ctr">
                      <a:solidFill>
                        <a:srgbClr val="F4F4F4"/>
                      </a:solidFill>
                      <a:prstDash val="solid"/>
                      <a:round/>
                      <a:headEnd type="none" w="med" len="med"/>
                      <a:tailEnd type="none" w="med" len="med"/>
                    </a:lnB>
                  </a:tcPr>
                </a:tc>
                <a:extLst>
                  <a:ext uri="{0D108BD9-81ED-4DB2-BD59-A6C34878D82A}">
                    <a16:rowId xmlns:a16="http://schemas.microsoft.com/office/drawing/2014/main" val="4122819096"/>
                  </a:ext>
                </a:extLst>
              </a:tr>
              <a:tr h="1655867">
                <a:tc>
                  <a:txBody>
                    <a:bodyPr/>
                    <a:lstStyle/>
                    <a:p>
                      <a:pPr algn="l">
                        <a:lnSpc>
                          <a:spcPts val="3639"/>
                        </a:lnSpc>
                        <a:defRPr/>
                      </a:pPr>
                      <a:r>
                        <a:rPr lang="en-IN" sz="3600" dirty="0">
                          <a:latin typeface="Times New Roman" panose="02020603050405020304" pitchFamily="18" charset="0"/>
                          <a:cs typeface="Times New Roman" panose="02020603050405020304" pitchFamily="18" charset="0"/>
                        </a:rPr>
                        <a:t>Problem Statement &amp; significance of the problem</a:t>
                      </a:r>
                      <a:endParaRPr lang="en-US" sz="1400" dirty="0">
                        <a:latin typeface="Times New Roman" panose="02020603050405020304" pitchFamily="18" charset="0"/>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3200" dirty="0">
                          <a:solidFill>
                            <a:schemeClr val="tx1"/>
                          </a:solidFill>
                          <a:latin typeface="Times New Roman" panose="02020603050405020304" pitchFamily="18" charset="0"/>
                          <a:ea typeface="Helios Bold"/>
                          <a:cs typeface="Times New Roman" panose="02020603050405020304" pitchFamily="18" charset="0"/>
                          <a:sym typeface="Helios Bold"/>
                        </a:rPr>
                        <a:t>5</a:t>
                      </a:r>
                      <a:endParaRPr lang="en-US" sz="1400" dirty="0">
                        <a:solidFill>
                          <a:schemeClr val="tx1"/>
                        </a:solidFill>
                        <a:latin typeface="Times New Roman" panose="02020603050405020304" pitchFamily="18" charset="0"/>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2781584561"/>
                  </a:ext>
                </a:extLst>
              </a:tr>
            </a:tbl>
          </a:graphicData>
        </a:graphic>
      </p:graphicFrame>
      <p:graphicFrame>
        <p:nvGraphicFramePr>
          <p:cNvPr id="59" name="Table 58">
            <a:extLst>
              <a:ext uri="{FF2B5EF4-FFF2-40B4-BE49-F238E27FC236}">
                <a16:creationId xmlns:a16="http://schemas.microsoft.com/office/drawing/2014/main" id="{FB16C532-9940-E719-AF8A-71947774D264}"/>
              </a:ext>
            </a:extLst>
          </p:cNvPr>
          <p:cNvGraphicFramePr>
            <a:graphicFrameLocks noGrp="1"/>
          </p:cNvGraphicFramePr>
          <p:nvPr>
            <p:extLst>
              <p:ext uri="{D42A27DB-BD31-4B8C-83A1-F6EECF244321}">
                <p14:modId xmlns:p14="http://schemas.microsoft.com/office/powerpoint/2010/main" val="1193673268"/>
              </p:ext>
            </p:extLst>
          </p:nvPr>
        </p:nvGraphicFramePr>
        <p:xfrm>
          <a:off x="9311640" y="2400300"/>
          <a:ext cx="7351108" cy="6633982"/>
        </p:xfrm>
        <a:graphic>
          <a:graphicData uri="http://schemas.openxmlformats.org/drawingml/2006/table">
            <a:tbl>
              <a:tblPr/>
              <a:tblGrid>
                <a:gridCol w="5969523">
                  <a:extLst>
                    <a:ext uri="{9D8B030D-6E8A-4147-A177-3AD203B41FA5}">
                      <a16:colId xmlns:a16="http://schemas.microsoft.com/office/drawing/2014/main" val="1692545861"/>
                    </a:ext>
                  </a:extLst>
                </a:gridCol>
                <a:gridCol w="1381585">
                  <a:extLst>
                    <a:ext uri="{9D8B030D-6E8A-4147-A177-3AD203B41FA5}">
                      <a16:colId xmlns:a16="http://schemas.microsoft.com/office/drawing/2014/main" val="2699517921"/>
                    </a:ext>
                  </a:extLst>
                </a:gridCol>
              </a:tblGrid>
              <a:tr h="1183391">
                <a:tc>
                  <a:txBody>
                    <a:bodyPr/>
                    <a:lstStyle/>
                    <a:p>
                      <a:pPr algn="l">
                        <a:lnSpc>
                          <a:spcPts val="3639"/>
                        </a:lnSpc>
                        <a:defRPr/>
                      </a:pPr>
                      <a:endParaRPr lang="en-IN" sz="3600" kern="1200" dirty="0">
                        <a:solidFill>
                          <a:srgbClr val="F8F6F1"/>
                        </a:solidFill>
                        <a:latin typeface="Times New Roman" panose="02020603050405020304" pitchFamily="18" charset="0"/>
                        <a:ea typeface="+mn-ea"/>
                        <a:cs typeface="Times New Roman" panose="02020603050405020304" pitchFamily="18" charset="0"/>
                      </a:endParaRPr>
                    </a:p>
                    <a:p>
                      <a:pPr algn="l">
                        <a:lnSpc>
                          <a:spcPts val="3639"/>
                        </a:lnSpc>
                        <a:defRPr/>
                      </a:pPr>
                      <a:endParaRPr lang="en-IN" sz="3600" kern="1200" dirty="0">
                        <a:solidFill>
                          <a:srgbClr val="F8F6F1"/>
                        </a:solidFill>
                        <a:latin typeface="Times New Roman" panose="02020603050405020304" pitchFamily="18" charset="0"/>
                        <a:ea typeface="+mn-ea"/>
                        <a:cs typeface="Times New Roman" panose="02020603050405020304" pitchFamily="18" charset="0"/>
                      </a:endParaRPr>
                    </a:p>
                    <a:p>
                      <a:pPr algn="l">
                        <a:lnSpc>
                          <a:spcPts val="3639"/>
                        </a:lnSpc>
                        <a:defRPr/>
                      </a:pPr>
                      <a:endParaRPr lang="en-IN" sz="3600" kern="1200" dirty="0">
                        <a:solidFill>
                          <a:srgbClr val="F8F6F1"/>
                        </a:solidFill>
                        <a:latin typeface="Times New Roman" panose="02020603050405020304" pitchFamily="18" charset="0"/>
                        <a:ea typeface="+mn-ea"/>
                        <a:cs typeface="Times New Roman" panose="02020603050405020304" pitchFamily="18" charset="0"/>
                      </a:endParaRPr>
                    </a:p>
                    <a:p>
                      <a:pPr algn="l">
                        <a:lnSpc>
                          <a:spcPts val="3639"/>
                        </a:lnSpc>
                        <a:defRPr/>
                      </a:pPr>
                      <a:r>
                        <a:rPr lang="en-IN" sz="3600" kern="1200" dirty="0">
                          <a:solidFill>
                            <a:srgbClr val="F8F6F1"/>
                          </a:solidFill>
                          <a:latin typeface="Times New Roman" panose="02020603050405020304" pitchFamily="18" charset="0"/>
                          <a:ea typeface="+mn-ea"/>
                          <a:cs typeface="Times New Roman" panose="02020603050405020304" pitchFamily="18" charset="0"/>
                        </a:rPr>
                        <a:t>Purpose of the project </a:t>
                      </a:r>
                      <a:endParaRPr lang="en-US" sz="3600" kern="1200" dirty="0">
                        <a:solidFill>
                          <a:srgbClr val="F8F6F1"/>
                        </a:solidFill>
                        <a:latin typeface="Times New Roman" panose="02020603050405020304" pitchFamily="18" charset="0"/>
                        <a:ea typeface="+mn-ea"/>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3600" kern="1200" dirty="0">
                        <a:solidFill>
                          <a:srgbClr val="F8F6F1"/>
                        </a:solidFill>
                        <a:latin typeface="Times New Roman" panose="02020603050405020304" pitchFamily="18" charset="0"/>
                        <a:ea typeface="+mn-ea"/>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9525" cap="flat" cmpd="sng" algn="ctr">
                      <a:solidFill>
                        <a:srgbClr val="F4F4F4"/>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587067471"/>
                  </a:ext>
                </a:extLst>
              </a:tr>
              <a:tr h="1704276">
                <a:tc>
                  <a:txBody>
                    <a:bodyPr/>
                    <a:lstStyle/>
                    <a:p>
                      <a:pPr marL="0" marR="0" lvl="0" indent="0" algn="l" defTabSz="914400" rtl="0" eaLnBrk="1" fontAlgn="auto" latinLnBrk="0" hangingPunct="1">
                        <a:lnSpc>
                          <a:spcPts val="3639"/>
                        </a:lnSpc>
                        <a:spcBef>
                          <a:spcPts val="0"/>
                        </a:spcBef>
                        <a:spcAft>
                          <a:spcPts val="0"/>
                        </a:spcAft>
                        <a:buClrTx/>
                        <a:buSzTx/>
                        <a:buFontTx/>
                        <a:buNone/>
                        <a:tabLst/>
                        <a:defRPr/>
                      </a:pPr>
                      <a:r>
                        <a:rPr lang="en-IN" sz="3600" kern="1200" dirty="0">
                          <a:solidFill>
                            <a:srgbClr val="F8F6F1"/>
                          </a:solidFill>
                          <a:latin typeface="Times New Roman" panose="02020603050405020304" pitchFamily="18" charset="0"/>
                          <a:ea typeface="+mn-ea"/>
                          <a:cs typeface="Times New Roman" panose="02020603050405020304" pitchFamily="18" charset="0"/>
                        </a:rPr>
                        <a:t>Flow of the Project                </a:t>
                      </a:r>
                    </a:p>
                    <a:p>
                      <a:pPr marL="0" marR="0" lvl="0" indent="0" algn="l" defTabSz="914400" rtl="0" eaLnBrk="1" fontAlgn="auto" latinLnBrk="0" hangingPunct="1">
                        <a:lnSpc>
                          <a:spcPts val="3639"/>
                        </a:lnSpc>
                        <a:spcBef>
                          <a:spcPts val="0"/>
                        </a:spcBef>
                        <a:spcAft>
                          <a:spcPts val="0"/>
                        </a:spcAft>
                        <a:buClrTx/>
                        <a:buSzTx/>
                        <a:buFontTx/>
                        <a:buNone/>
                        <a:tabLst/>
                        <a:defRPr/>
                      </a:pPr>
                      <a:endParaRPr lang="en-IN" sz="3600" kern="1200" dirty="0">
                        <a:solidFill>
                          <a:srgbClr val="F8F6F1"/>
                        </a:solidFill>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ts val="3639"/>
                        </a:lnSpc>
                        <a:spcBef>
                          <a:spcPts val="0"/>
                        </a:spcBef>
                        <a:spcAft>
                          <a:spcPts val="0"/>
                        </a:spcAft>
                        <a:buClrTx/>
                        <a:buSzTx/>
                        <a:buFontTx/>
                        <a:buNone/>
                        <a:tabLst/>
                        <a:defRPr/>
                      </a:pPr>
                      <a:r>
                        <a:rPr lang="en-IN" sz="3600" kern="1200" dirty="0">
                          <a:solidFill>
                            <a:srgbClr val="F8F6F1"/>
                          </a:solidFill>
                          <a:latin typeface="Times New Roman" panose="02020603050405020304" pitchFamily="18" charset="0"/>
                          <a:ea typeface="+mn-ea"/>
                          <a:cs typeface="Times New Roman" panose="02020603050405020304" pitchFamily="18" charset="0"/>
                        </a:rPr>
                        <a:t>Data Cleaning , Preprocessing &amp; Visualization</a:t>
                      </a:r>
                      <a:endParaRPr lang="en-US" sz="3600" kern="1200" dirty="0">
                        <a:solidFill>
                          <a:srgbClr val="F8F6F1"/>
                        </a:solidFill>
                        <a:latin typeface="Times New Roman" panose="02020603050405020304" pitchFamily="18" charset="0"/>
                        <a:ea typeface="+mn-ea"/>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endParaRPr lang="en-US" sz="3600" kern="1200" dirty="0">
                        <a:solidFill>
                          <a:srgbClr val="F8F6F1"/>
                        </a:solidFill>
                        <a:latin typeface="Times New Roman" panose="02020603050405020304" pitchFamily="18" charset="0"/>
                        <a:ea typeface="+mn-ea"/>
                        <a:cs typeface="Times New Roman" panose="02020603050405020304" pitchFamily="18" charset="0"/>
                        <a:sym typeface="Helios Bold"/>
                      </a:endParaRPr>
                    </a:p>
                    <a:p>
                      <a:pPr algn="r">
                        <a:lnSpc>
                          <a:spcPts val="3640"/>
                        </a:lnSpc>
                        <a:defRPr/>
                      </a:pPr>
                      <a:r>
                        <a:rPr lang="en-US" sz="3600" kern="1200" dirty="0">
                          <a:solidFill>
                            <a:srgbClr val="F8F6F1"/>
                          </a:solidFill>
                          <a:latin typeface="Times New Roman" panose="02020603050405020304" pitchFamily="18" charset="0"/>
                          <a:ea typeface="+mn-ea"/>
                          <a:cs typeface="Times New Roman" panose="02020603050405020304" pitchFamily="18" charset="0"/>
                          <a:sym typeface="Helios Bold"/>
                        </a:rPr>
                        <a:t>11</a:t>
                      </a:r>
                      <a:endParaRPr lang="en-US" sz="3600" kern="1200" dirty="0">
                        <a:solidFill>
                          <a:srgbClr val="F8F6F1"/>
                        </a:solidFill>
                        <a:latin typeface="Times New Roman" panose="02020603050405020304" pitchFamily="18" charset="0"/>
                        <a:ea typeface="+mn-ea"/>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931309089"/>
                  </a:ext>
                </a:extLst>
              </a:tr>
              <a:tr h="1183391">
                <a:tc>
                  <a:txBody>
                    <a:bodyPr/>
                    <a:lstStyle/>
                    <a:p>
                      <a:pPr marL="0" marR="0" lvl="0" indent="0" algn="l" defTabSz="914400" rtl="0" eaLnBrk="1" fontAlgn="auto" latinLnBrk="0" hangingPunct="1">
                        <a:lnSpc>
                          <a:spcPts val="3639"/>
                        </a:lnSpc>
                        <a:spcBef>
                          <a:spcPts val="0"/>
                        </a:spcBef>
                        <a:spcAft>
                          <a:spcPts val="0"/>
                        </a:spcAft>
                        <a:buClrTx/>
                        <a:buSzTx/>
                        <a:buFontTx/>
                        <a:buNone/>
                        <a:tabLst/>
                        <a:defRPr/>
                      </a:pPr>
                      <a:r>
                        <a:rPr lang="en-IN" sz="3600" kern="1200" dirty="0">
                          <a:solidFill>
                            <a:srgbClr val="F8F6F1"/>
                          </a:solidFill>
                          <a:latin typeface="Times New Roman" panose="02020603050405020304" pitchFamily="18" charset="0"/>
                          <a:ea typeface="+mn-ea"/>
                          <a:cs typeface="Times New Roman" panose="02020603050405020304" pitchFamily="18" charset="0"/>
                        </a:rPr>
                        <a:t>Model training and Analysis</a:t>
                      </a:r>
                      <a:endParaRPr lang="en-US" sz="3600" kern="1200" dirty="0">
                        <a:solidFill>
                          <a:srgbClr val="F8F6F1"/>
                        </a:solidFill>
                        <a:latin typeface="Times New Roman" panose="02020603050405020304" pitchFamily="18" charset="0"/>
                        <a:ea typeface="+mn-ea"/>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3600" kern="1200" dirty="0">
                          <a:solidFill>
                            <a:srgbClr val="F8F6F1"/>
                          </a:solidFill>
                          <a:latin typeface="Times New Roman" panose="02020603050405020304" pitchFamily="18" charset="0"/>
                          <a:ea typeface="+mn-ea"/>
                          <a:cs typeface="Times New Roman" panose="02020603050405020304" pitchFamily="18" charset="0"/>
                          <a:sym typeface="Helios Bold"/>
                        </a:rPr>
                        <a:t>15</a:t>
                      </a:r>
                      <a:endParaRPr lang="en-US" sz="3600" kern="1200" dirty="0">
                        <a:solidFill>
                          <a:srgbClr val="F8F6F1"/>
                        </a:solidFill>
                        <a:latin typeface="Times New Roman" panose="02020603050405020304" pitchFamily="18" charset="0"/>
                        <a:ea typeface="+mn-ea"/>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3388546368"/>
                  </a:ext>
                </a:extLst>
              </a:tr>
              <a:tr h="1183391">
                <a:tc>
                  <a:txBody>
                    <a:bodyPr/>
                    <a:lstStyle/>
                    <a:p>
                      <a:pPr algn="l">
                        <a:lnSpc>
                          <a:spcPts val="3639"/>
                        </a:lnSpc>
                        <a:defRPr/>
                      </a:pPr>
                      <a:r>
                        <a:rPr lang="en-IN" sz="3600" kern="1200" dirty="0">
                          <a:solidFill>
                            <a:srgbClr val="F8F6F1"/>
                          </a:solidFill>
                          <a:latin typeface="Times New Roman" panose="02020603050405020304" pitchFamily="18" charset="0"/>
                          <a:ea typeface="+mn-ea"/>
                          <a:cs typeface="Times New Roman" panose="02020603050405020304" pitchFamily="18" charset="0"/>
                        </a:rPr>
                        <a:t>Conclusion</a:t>
                      </a:r>
                      <a:endParaRPr lang="en-US" sz="3600" kern="1200" dirty="0">
                        <a:solidFill>
                          <a:srgbClr val="F8F6F1"/>
                        </a:solidFill>
                        <a:latin typeface="Times New Roman" panose="02020603050405020304" pitchFamily="18" charset="0"/>
                        <a:ea typeface="+mn-ea"/>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tc>
                  <a:txBody>
                    <a:bodyPr/>
                    <a:lstStyle/>
                    <a:p>
                      <a:pPr algn="r">
                        <a:lnSpc>
                          <a:spcPts val="3640"/>
                        </a:lnSpc>
                        <a:defRPr/>
                      </a:pPr>
                      <a:r>
                        <a:rPr lang="en-US" sz="3600" kern="1200" dirty="0">
                          <a:solidFill>
                            <a:srgbClr val="F8F6F1"/>
                          </a:solidFill>
                          <a:latin typeface="Times New Roman" panose="02020603050405020304" pitchFamily="18" charset="0"/>
                          <a:ea typeface="+mn-ea"/>
                          <a:cs typeface="Times New Roman" panose="02020603050405020304" pitchFamily="18" charset="0"/>
                          <a:sym typeface="Helios Bold"/>
                        </a:rPr>
                        <a:t>16</a:t>
                      </a:r>
                      <a:endParaRPr lang="en-US" sz="3600" kern="1200" dirty="0">
                        <a:solidFill>
                          <a:srgbClr val="F8F6F1"/>
                        </a:solidFill>
                        <a:latin typeface="Times New Roman" panose="02020603050405020304" pitchFamily="18" charset="0"/>
                        <a:ea typeface="+mn-ea"/>
                        <a:cs typeface="Times New Roman" panose="02020603050405020304" pitchFamily="18" charset="0"/>
                      </a:endParaRPr>
                    </a:p>
                  </a:txBody>
                  <a:tcPr marL="152400" marR="152400" marT="152400" marB="152400" anchor="ctr">
                    <a:lnL w="0" cap="flat" cmpd="sng" algn="ctr">
                      <a:solidFill>
                        <a:srgbClr val="DBDBDB"/>
                      </a:solidFill>
                      <a:prstDash val="solid"/>
                      <a:round/>
                      <a:headEnd type="none" w="med" len="med"/>
                      <a:tailEnd type="none" w="med" len="med"/>
                    </a:lnL>
                    <a:lnR w="0" cap="flat" cmpd="sng" algn="ctr">
                      <a:solidFill>
                        <a:srgbClr val="DBDBDB"/>
                      </a:solidFill>
                      <a:prstDash val="solid"/>
                      <a:round/>
                      <a:headEnd type="none" w="med" len="med"/>
                      <a:tailEnd type="none" w="med" len="med"/>
                    </a:lnR>
                    <a:lnT w="0" cap="flat" cmpd="sng" algn="ctr">
                      <a:solidFill>
                        <a:srgbClr val="DBDBDB"/>
                      </a:solidFill>
                      <a:prstDash val="solid"/>
                      <a:round/>
                      <a:headEnd type="none" w="med" len="med"/>
                      <a:tailEnd type="none" w="med" len="med"/>
                    </a:lnT>
                    <a:lnB w="0" cap="flat" cmpd="sng" algn="ctr">
                      <a:solidFill>
                        <a:srgbClr val="DBDBDB"/>
                      </a:solidFill>
                      <a:prstDash val="solid"/>
                      <a:round/>
                      <a:headEnd type="none" w="med" len="med"/>
                      <a:tailEnd type="none" w="med" len="med"/>
                    </a:lnB>
                  </a:tcPr>
                </a:tc>
                <a:extLst>
                  <a:ext uri="{0D108BD9-81ED-4DB2-BD59-A6C34878D82A}">
                    <a16:rowId xmlns:a16="http://schemas.microsoft.com/office/drawing/2014/main" val="1128722819"/>
                  </a:ext>
                </a:extLst>
              </a:tr>
            </a:tbl>
          </a:graphicData>
        </a:graphic>
      </p:graphicFrame>
      <p:sp>
        <p:nvSpPr>
          <p:cNvPr id="61" name="Rectangle 60">
            <a:extLst>
              <a:ext uri="{FF2B5EF4-FFF2-40B4-BE49-F238E27FC236}">
                <a16:creationId xmlns:a16="http://schemas.microsoft.com/office/drawing/2014/main" id="{07A28F51-E4CB-8400-AD8A-3A00B937A748}"/>
              </a:ext>
            </a:extLst>
          </p:cNvPr>
          <p:cNvSpPr/>
          <p:nvPr/>
        </p:nvSpPr>
        <p:spPr>
          <a:xfrm>
            <a:off x="9296400" y="2400300"/>
            <a:ext cx="7366347" cy="6431070"/>
          </a:xfrm>
          <a:prstGeom prst="rect">
            <a:avLst/>
          </a:prstGeom>
          <a:noFill/>
          <a:ln>
            <a:solidFill>
              <a:srgbClr val="20316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2" name="TextBox 61">
            <a:extLst>
              <a:ext uri="{FF2B5EF4-FFF2-40B4-BE49-F238E27FC236}">
                <a16:creationId xmlns:a16="http://schemas.microsoft.com/office/drawing/2014/main" id="{8943629F-A371-77DF-76CD-896046E09E19}"/>
              </a:ext>
            </a:extLst>
          </p:cNvPr>
          <p:cNvSpPr txBox="1"/>
          <p:nvPr/>
        </p:nvSpPr>
        <p:spPr>
          <a:xfrm>
            <a:off x="9400150" y="2749245"/>
            <a:ext cx="7913091" cy="646331"/>
          </a:xfrm>
          <a:prstGeom prst="rect">
            <a:avLst/>
          </a:prstGeom>
          <a:noFill/>
        </p:spPr>
        <p:txBody>
          <a:bodyPr wrap="square" rtlCol="0">
            <a:spAutoFit/>
          </a:bodyPr>
          <a:lstStyle/>
          <a:p>
            <a:r>
              <a:rPr lang="en-US" sz="3600" dirty="0">
                <a:solidFill>
                  <a:srgbClr val="F8F6F1"/>
                </a:solidFill>
                <a:latin typeface="Times New Roman" panose="02020603050405020304" pitchFamily="18" charset="0"/>
                <a:cs typeface="Times New Roman" panose="02020603050405020304" pitchFamily="18" charset="0"/>
              </a:rPr>
              <a:t>Project Summary                               </a:t>
            </a:r>
            <a:r>
              <a:rPr lang="en-US" sz="3600" dirty="0">
                <a:solidFill>
                  <a:schemeClr val="bg1">
                    <a:lumMod val="85000"/>
                  </a:schemeClr>
                </a:solidFill>
                <a:latin typeface="Times New Roman" panose="02020603050405020304" pitchFamily="18" charset="0"/>
                <a:cs typeface="Times New Roman" panose="02020603050405020304" pitchFamily="18" charset="0"/>
              </a:rPr>
              <a:t>6</a:t>
            </a:r>
            <a:endParaRPr lang="en-IN" sz="3600" dirty="0">
              <a:solidFill>
                <a:schemeClr val="bg1">
                  <a:lumMod val="85000"/>
                </a:schemeClr>
              </a:solidFill>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7C0431D7-DF02-56E1-FD80-9EA3BD84718A}"/>
              </a:ext>
            </a:extLst>
          </p:cNvPr>
          <p:cNvSpPr txBox="1"/>
          <p:nvPr/>
        </p:nvSpPr>
        <p:spPr>
          <a:xfrm>
            <a:off x="16089909" y="4704574"/>
            <a:ext cx="762000" cy="646331"/>
          </a:xfrm>
          <a:prstGeom prst="rect">
            <a:avLst/>
          </a:prstGeom>
          <a:noFill/>
        </p:spPr>
        <p:txBody>
          <a:bodyPr wrap="square" rtlCol="0">
            <a:spAutoFit/>
          </a:bodyPr>
          <a:lstStyle/>
          <a:p>
            <a:r>
              <a:rPr lang="en-US" sz="3600" dirty="0">
                <a:solidFill>
                  <a:srgbClr val="F8F6F1"/>
                </a:solidFill>
                <a:latin typeface="Times New Roman" panose="02020603050405020304" pitchFamily="18" charset="0"/>
                <a:cs typeface="Times New Roman" panose="02020603050405020304" pitchFamily="18" charset="0"/>
              </a:rPr>
              <a:t>8</a:t>
            </a:r>
            <a:endParaRPr lang="en-IN" sz="3600" dirty="0">
              <a:solidFill>
                <a:srgbClr val="F8F6F1"/>
              </a:solidFill>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8A84F3E4-B99E-4D31-8804-C3E9CB4C4B8E}"/>
              </a:ext>
            </a:extLst>
          </p:cNvPr>
          <p:cNvSpPr txBox="1"/>
          <p:nvPr/>
        </p:nvSpPr>
        <p:spPr>
          <a:xfrm>
            <a:off x="16089909" y="3778507"/>
            <a:ext cx="750291" cy="646331"/>
          </a:xfrm>
          <a:prstGeom prst="rect">
            <a:avLst/>
          </a:prstGeom>
          <a:noFill/>
        </p:spPr>
        <p:txBody>
          <a:bodyPr wrap="square" rtlCol="0">
            <a:spAutoFit/>
          </a:bodyPr>
          <a:lstStyle/>
          <a:p>
            <a:r>
              <a:rPr lang="en-US" sz="3600" dirty="0">
                <a:solidFill>
                  <a:schemeClr val="bg1">
                    <a:lumMod val="85000"/>
                  </a:schemeClr>
                </a:solidFill>
                <a:latin typeface="Times New Roman" panose="02020603050405020304" pitchFamily="18" charset="0"/>
                <a:cs typeface="Times New Roman" panose="02020603050405020304" pitchFamily="18" charset="0"/>
              </a:rPr>
              <a:t>7</a:t>
            </a:r>
            <a:endParaRPr lang="en-IN" sz="3600" dirty="0">
              <a:solidFill>
                <a:schemeClr val="bg1">
                  <a:lumMod val="85000"/>
                </a:schemeClr>
              </a:solidFill>
              <a:latin typeface="Times New Roman" panose="02020603050405020304" pitchFamily="18" charset="0"/>
              <a:cs typeface="Times New Roman" panose="02020603050405020304" pitchFamily="18" charset="0"/>
            </a:endParaRPr>
          </a:p>
        </p:txBody>
      </p:sp>
    </p:spTree>
  </p:cSld>
  <p:clrMapOvr>
    <a:masterClrMapping/>
  </p:clrMapOvr>
  <p:transition>
    <p:cover dir="d"/>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5" name="TextBox 5"/>
          <p:cNvSpPr txBox="1"/>
          <p:nvPr/>
        </p:nvSpPr>
        <p:spPr>
          <a:xfrm>
            <a:off x="3843650" y="925764"/>
            <a:ext cx="10820400" cy="1110882"/>
          </a:xfrm>
          <a:prstGeom prst="rect">
            <a:avLst/>
          </a:prstGeom>
        </p:spPr>
        <p:txBody>
          <a:bodyPr wrap="square" lIns="0" tIns="0" rIns="0" bIns="0" rtlCol="0" anchor="t">
            <a:spAutoFit/>
          </a:bodyPr>
          <a:lstStyle/>
          <a:p>
            <a:pPr marL="0" lvl="0" indent="0" algn="ctr">
              <a:lnSpc>
                <a:spcPts val="8879"/>
              </a:lnSpc>
              <a:spcBef>
                <a:spcPct val="0"/>
              </a:spcBef>
            </a:pPr>
            <a:r>
              <a:rPr lang="en-US" sz="7399" dirty="0">
                <a:solidFill>
                  <a:srgbClr val="ABD7FF"/>
                </a:solidFill>
                <a:latin typeface="Agrandir Bold"/>
                <a:ea typeface="Agrandir Bold"/>
                <a:cs typeface="Agrandir Bold"/>
                <a:sym typeface="Agrandir Bold"/>
              </a:rPr>
              <a:t>INTRODUCTION</a:t>
            </a:r>
          </a:p>
        </p:txBody>
      </p:sp>
      <p:sp>
        <p:nvSpPr>
          <p:cNvPr id="10" name="TextBox 9">
            <a:extLst>
              <a:ext uri="{FF2B5EF4-FFF2-40B4-BE49-F238E27FC236}">
                <a16:creationId xmlns:a16="http://schemas.microsoft.com/office/drawing/2014/main" id="{2D6B25C6-3FB1-4E67-8D7F-344F91EBECD2}"/>
              </a:ext>
            </a:extLst>
          </p:cNvPr>
          <p:cNvSpPr txBox="1"/>
          <p:nvPr/>
        </p:nvSpPr>
        <p:spPr>
          <a:xfrm>
            <a:off x="381000" y="2781300"/>
            <a:ext cx="10820400" cy="6186309"/>
          </a:xfrm>
          <a:prstGeom prst="rect">
            <a:avLst/>
          </a:prstGeom>
          <a:noFill/>
        </p:spPr>
        <p:txBody>
          <a:bodyPr wrap="square">
            <a:spAutoFit/>
          </a:bodyPr>
          <a:lstStyle/>
          <a:p>
            <a:pPr algn="just"/>
            <a:r>
              <a:rPr lang="en-IN" sz="3600" dirty="0">
                <a:solidFill>
                  <a:srgbClr val="F8F6F1"/>
                </a:solidFill>
                <a:latin typeface="Times New Roman" panose="02020603050405020304" pitchFamily="18" charset="0"/>
                <a:cs typeface="Times New Roman" panose="02020603050405020304" pitchFamily="18" charset="0"/>
              </a:rPr>
              <a:t>India's job market has transformed dramatically, evolving from an agrarian economy to a tech-driven landscape. Economic liberalization in 1991 spurred growth in the service sector, and the 21st century's tech revolution positioned India as a global IT hub. Despite these advancements, challenges such as skill mismatches and job displacement persist. This project aims to analyse job market trends, identify skill gaps, and propose solutions, aligning with Sustainable Development Goal 8 (SDG 8) to promote inclusive economic growth and decent work for all.</a:t>
            </a:r>
          </a:p>
        </p:txBody>
      </p:sp>
      <p:pic>
        <p:nvPicPr>
          <p:cNvPr id="11" name="Picture 10">
            <a:extLst>
              <a:ext uri="{FF2B5EF4-FFF2-40B4-BE49-F238E27FC236}">
                <a16:creationId xmlns:a16="http://schemas.microsoft.com/office/drawing/2014/main" id="{E7E15125-B244-26B1-B277-B0E221ACB2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8200" y="2859140"/>
            <a:ext cx="5181600" cy="6421312"/>
          </a:xfrm>
          <a:prstGeom prst="rect">
            <a:avLst/>
          </a:prstGeom>
          <a:effectLst>
            <a:outerShdw blurRad="50800" dist="38100" dir="18900000" algn="bl" rotWithShape="0">
              <a:schemeClr val="accent6">
                <a:lumMod val="40000"/>
                <a:lumOff val="60000"/>
                <a:alpha val="40000"/>
              </a:schemeClr>
            </a:outerShdw>
          </a:effectLst>
        </p:spPr>
      </p:pic>
    </p:spTree>
  </p:cSld>
  <p:clrMapOvr>
    <a:masterClrMapping/>
  </p:clrMapOvr>
  <p:transition>
    <p:cover dir="d"/>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sp>
        <p:nvSpPr>
          <p:cNvPr id="6" name="Freeform 6"/>
          <p:cNvSpPr/>
          <p:nvPr/>
        </p:nvSpPr>
        <p:spPr>
          <a:xfrm>
            <a:off x="685800" y="800100"/>
            <a:ext cx="7696200" cy="8458200"/>
          </a:xfrm>
          <a:custGeom>
            <a:avLst/>
            <a:gdLst/>
            <a:ahLst/>
            <a:cxnLst/>
            <a:rect l="l" t="t" r="r" b="b"/>
            <a:pathLst>
              <a:path w="1269404" h="1497222">
                <a:moveTo>
                  <a:pt x="0" y="0"/>
                </a:moveTo>
                <a:lnTo>
                  <a:pt x="1269404" y="0"/>
                </a:lnTo>
                <a:lnTo>
                  <a:pt x="1269404" y="1497222"/>
                </a:lnTo>
                <a:lnTo>
                  <a:pt x="0" y="1497222"/>
                </a:lnTo>
                <a:close/>
              </a:path>
            </a:pathLst>
          </a:custGeom>
          <a:solidFill>
            <a:srgbClr val="F8F6F1"/>
          </a:solidFill>
        </p:spPr>
      </p:sp>
      <p:sp>
        <p:nvSpPr>
          <p:cNvPr id="19" name="Freeform 6">
            <a:extLst>
              <a:ext uri="{FF2B5EF4-FFF2-40B4-BE49-F238E27FC236}">
                <a16:creationId xmlns:a16="http://schemas.microsoft.com/office/drawing/2014/main" id="{B8DA8096-55A9-0A8D-0DF5-6E9771A05F55}"/>
              </a:ext>
            </a:extLst>
          </p:cNvPr>
          <p:cNvSpPr/>
          <p:nvPr/>
        </p:nvSpPr>
        <p:spPr>
          <a:xfrm>
            <a:off x="9525000" y="800100"/>
            <a:ext cx="7696200" cy="8458200"/>
          </a:xfrm>
          <a:custGeom>
            <a:avLst/>
            <a:gdLst/>
            <a:ahLst/>
            <a:cxnLst/>
            <a:rect l="l" t="t" r="r" b="b"/>
            <a:pathLst>
              <a:path w="1269404" h="1497222">
                <a:moveTo>
                  <a:pt x="0" y="0"/>
                </a:moveTo>
                <a:lnTo>
                  <a:pt x="1269404" y="0"/>
                </a:lnTo>
                <a:lnTo>
                  <a:pt x="1269404" y="1497222"/>
                </a:lnTo>
                <a:lnTo>
                  <a:pt x="0" y="1497222"/>
                </a:lnTo>
                <a:close/>
              </a:path>
            </a:pathLst>
          </a:custGeom>
          <a:solidFill>
            <a:srgbClr val="F8F6F1"/>
          </a:solidFill>
        </p:spPr>
      </p:sp>
      <p:sp>
        <p:nvSpPr>
          <p:cNvPr id="20" name="TextBox 19">
            <a:extLst>
              <a:ext uri="{FF2B5EF4-FFF2-40B4-BE49-F238E27FC236}">
                <a16:creationId xmlns:a16="http://schemas.microsoft.com/office/drawing/2014/main" id="{F31E3045-1C85-E0FA-AE62-A27AEA6250E7}"/>
              </a:ext>
            </a:extLst>
          </p:cNvPr>
          <p:cNvSpPr txBox="1"/>
          <p:nvPr/>
        </p:nvSpPr>
        <p:spPr>
          <a:xfrm>
            <a:off x="1371600" y="1104900"/>
            <a:ext cx="7162800" cy="830997"/>
          </a:xfrm>
          <a:prstGeom prst="rect">
            <a:avLst/>
          </a:prstGeom>
          <a:noFill/>
        </p:spPr>
        <p:txBody>
          <a:bodyPr wrap="square" rtlCol="0">
            <a:spAutoFit/>
          </a:bodyPr>
          <a:lstStyle/>
          <a:p>
            <a:r>
              <a:rPr lang="en-US" sz="4800" b="1" dirty="0">
                <a:latin typeface="Times New Roman" panose="02020603050405020304" pitchFamily="18" charset="0"/>
                <a:ea typeface="Klein Bold"/>
                <a:cs typeface="Times New Roman" panose="02020603050405020304" pitchFamily="18" charset="0"/>
                <a:sym typeface="Klein Bold"/>
              </a:rPr>
              <a:t>Problem Statement</a:t>
            </a:r>
          </a:p>
        </p:txBody>
      </p:sp>
      <p:sp>
        <p:nvSpPr>
          <p:cNvPr id="21" name="TextBox 20">
            <a:extLst>
              <a:ext uri="{FF2B5EF4-FFF2-40B4-BE49-F238E27FC236}">
                <a16:creationId xmlns:a16="http://schemas.microsoft.com/office/drawing/2014/main" id="{E754E075-8170-05BD-15D4-3E5148132549}"/>
              </a:ext>
            </a:extLst>
          </p:cNvPr>
          <p:cNvSpPr txBox="1"/>
          <p:nvPr/>
        </p:nvSpPr>
        <p:spPr>
          <a:xfrm>
            <a:off x="9677400" y="942767"/>
            <a:ext cx="8258176" cy="1815882"/>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sym typeface="Klein Bold"/>
              </a:rPr>
              <a:t>Significance of The Problem Statement</a:t>
            </a:r>
          </a:p>
          <a:p>
            <a:endParaRPr lang="en-IN" sz="1400" b="1" dirty="0"/>
          </a:p>
        </p:txBody>
      </p:sp>
      <p:sp>
        <p:nvSpPr>
          <p:cNvPr id="22" name="TextBox 21">
            <a:extLst>
              <a:ext uri="{FF2B5EF4-FFF2-40B4-BE49-F238E27FC236}">
                <a16:creationId xmlns:a16="http://schemas.microsoft.com/office/drawing/2014/main" id="{9898963D-5D0F-4182-8754-48C1A935CE37}"/>
              </a:ext>
            </a:extLst>
          </p:cNvPr>
          <p:cNvSpPr txBox="1"/>
          <p:nvPr/>
        </p:nvSpPr>
        <p:spPr>
          <a:xfrm>
            <a:off x="1181100" y="2555753"/>
            <a:ext cx="6705600" cy="5210144"/>
          </a:xfrm>
          <a:prstGeom prst="rect">
            <a:avLst/>
          </a:prstGeom>
          <a:noFill/>
        </p:spPr>
        <p:txBody>
          <a:bodyPr wrap="square" rtlCol="0">
            <a:spAutoFit/>
          </a:bodyPr>
          <a:lstStyle/>
          <a:p>
            <a:pPr algn="just">
              <a:lnSpc>
                <a:spcPct val="107000"/>
              </a:lnSpc>
              <a:spcAft>
                <a:spcPts val="800"/>
              </a:spcAft>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The job market is influenced by numerous factors such as technological advancements, economic shifts, and educational outcomes. These factors can lead to mismatches between available jobs and the skills of the workforce, resulting in unemployment and underemployment. Despite various efforts to improve employment rates, challenges persist in effectively aligning education and training with market demands. This project seeks to address this issue by analyzing job market data to identify trends, skill gaps, and sectoral demands, and by proposing targeted interventions to improve job market outcomes.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FB8A2130-CF01-B2AC-91A7-D4C2AE6894A6}"/>
              </a:ext>
            </a:extLst>
          </p:cNvPr>
          <p:cNvSpPr txBox="1"/>
          <p:nvPr/>
        </p:nvSpPr>
        <p:spPr>
          <a:xfrm>
            <a:off x="10515599" y="3314699"/>
            <a:ext cx="6096000" cy="830997"/>
          </a:xfrm>
          <a:prstGeom prst="rect">
            <a:avLst/>
          </a:prstGeom>
          <a:noFill/>
        </p:spPr>
        <p:txBody>
          <a:bodyPr wrap="square" rtlCol="0">
            <a:spAutoFit/>
          </a:bodyPr>
          <a:lstStyle/>
          <a:p>
            <a:r>
              <a:rPr lang="en-US" sz="2400" b="1" kern="100" dirty="0">
                <a:latin typeface="Times New Roman" panose="02020603050405020304" pitchFamily="18" charset="0"/>
                <a:ea typeface="Calibri" panose="020F0502020204030204" pitchFamily="34" charset="0"/>
                <a:cs typeface="Times New Roman" panose="02020603050405020304" pitchFamily="18" charset="0"/>
              </a:rPr>
              <a:t>Skills Mismatch</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 Addresses unemployment due to skill-job mismatch.</a:t>
            </a:r>
            <a:endParaRPr lang="en-US" sz="2400" kern="100" dirty="0">
              <a:latin typeface="Times New Roman" panose="02020603050405020304" pitchFamily="18" charset="0"/>
              <a:ea typeface="Calibri" panose="020F0502020204030204" pitchFamily="34" charset="0"/>
              <a:cs typeface="Times New Roman" panose="02020603050405020304" pitchFamily="18" charset="0"/>
              <a:sym typeface="Helios"/>
            </a:endParaRPr>
          </a:p>
        </p:txBody>
      </p:sp>
      <p:sp>
        <p:nvSpPr>
          <p:cNvPr id="24" name="TextBox 23">
            <a:extLst>
              <a:ext uri="{FF2B5EF4-FFF2-40B4-BE49-F238E27FC236}">
                <a16:creationId xmlns:a16="http://schemas.microsoft.com/office/drawing/2014/main" id="{AE33BA99-AEE1-A096-B9C9-2078F4C5E0FB}"/>
              </a:ext>
            </a:extLst>
          </p:cNvPr>
          <p:cNvSpPr txBox="1"/>
          <p:nvPr/>
        </p:nvSpPr>
        <p:spPr>
          <a:xfrm>
            <a:off x="10591800" y="5014912"/>
            <a:ext cx="6095999" cy="830997"/>
          </a:xfrm>
          <a:prstGeom prst="rect">
            <a:avLst/>
          </a:prstGeom>
          <a:noFill/>
        </p:spPr>
        <p:txBody>
          <a:bodyPr wrap="square" rtlCol="0">
            <a:spAutoFit/>
          </a:bodyPr>
          <a:lstStyle/>
          <a:p>
            <a:r>
              <a:rPr lang="en-US" sz="2400" b="1" kern="100" dirty="0">
                <a:latin typeface="Times New Roman" panose="02020603050405020304" pitchFamily="18" charset="0"/>
                <a:ea typeface="Calibri" panose="020F0502020204030204" pitchFamily="34" charset="0"/>
                <a:cs typeface="Times New Roman" panose="02020603050405020304" pitchFamily="18" charset="0"/>
              </a:rPr>
              <a:t>Economic Growth</a:t>
            </a:r>
            <a:r>
              <a:rPr lang="en-US" sz="2400" kern="100" dirty="0">
                <a:latin typeface="Times New Roman" panose="02020603050405020304" pitchFamily="18" charset="0"/>
                <a:ea typeface="Calibri" panose="020F0502020204030204" pitchFamily="34" charset="0"/>
                <a:cs typeface="Times New Roman" panose="02020603050405020304" pitchFamily="18" charset="0"/>
              </a:rPr>
              <a:t>: Helps in aligning skills boosts economic and employment growth.</a:t>
            </a:r>
            <a:endParaRPr lang="en-US" sz="2400" kern="100" dirty="0">
              <a:latin typeface="Times New Roman" panose="02020603050405020304" pitchFamily="18" charset="0"/>
              <a:ea typeface="Calibri" panose="020F0502020204030204" pitchFamily="34" charset="0"/>
              <a:cs typeface="Times New Roman" panose="02020603050405020304" pitchFamily="18" charset="0"/>
              <a:sym typeface="Helios"/>
            </a:endParaRPr>
          </a:p>
        </p:txBody>
      </p:sp>
      <p:sp>
        <p:nvSpPr>
          <p:cNvPr id="25" name="Freeform 10">
            <a:extLst>
              <a:ext uri="{FF2B5EF4-FFF2-40B4-BE49-F238E27FC236}">
                <a16:creationId xmlns:a16="http://schemas.microsoft.com/office/drawing/2014/main" id="{7E2F3EA6-BD8B-6E36-D2AD-7E20FE896D84}"/>
              </a:ext>
            </a:extLst>
          </p:cNvPr>
          <p:cNvSpPr/>
          <p:nvPr/>
        </p:nvSpPr>
        <p:spPr>
          <a:xfrm>
            <a:off x="10010201" y="3522743"/>
            <a:ext cx="414910" cy="414910"/>
          </a:xfrm>
          <a:custGeom>
            <a:avLst/>
            <a:gdLst/>
            <a:ahLst/>
            <a:cxnLst/>
            <a:rect l="l" t="t" r="r" b="b"/>
            <a:pathLst>
              <a:path w="553213" h="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 name="Freeform 10">
            <a:extLst>
              <a:ext uri="{FF2B5EF4-FFF2-40B4-BE49-F238E27FC236}">
                <a16:creationId xmlns:a16="http://schemas.microsoft.com/office/drawing/2014/main" id="{B362DF4D-D9A1-947D-8E9B-243517703195}"/>
              </a:ext>
            </a:extLst>
          </p:cNvPr>
          <p:cNvSpPr/>
          <p:nvPr/>
        </p:nvSpPr>
        <p:spPr>
          <a:xfrm>
            <a:off x="10010201" y="5237243"/>
            <a:ext cx="414910" cy="414910"/>
          </a:xfrm>
          <a:custGeom>
            <a:avLst/>
            <a:gdLst/>
            <a:ahLst/>
            <a:cxnLst/>
            <a:rect l="l" t="t" r="r" b="b"/>
            <a:pathLst>
              <a:path w="553213" h="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3" name="Group 3"/>
          <p:cNvGrpSpPr/>
          <p:nvPr/>
        </p:nvGrpSpPr>
        <p:grpSpPr>
          <a:xfrm>
            <a:off x="0" y="0"/>
            <a:ext cx="8264134" cy="10287000"/>
            <a:chOff x="0" y="0"/>
            <a:chExt cx="2176562" cy="2709333"/>
          </a:xfrm>
        </p:grpSpPr>
        <p:sp>
          <p:nvSpPr>
            <p:cNvPr id="4" name="Freeform 4"/>
            <p:cNvSpPr/>
            <p:nvPr/>
          </p:nvSpPr>
          <p:spPr>
            <a:xfrm>
              <a:off x="0" y="0"/>
              <a:ext cx="2176562" cy="2709333"/>
            </a:xfrm>
            <a:custGeom>
              <a:avLst/>
              <a:gdLst/>
              <a:ahLst/>
              <a:cxnLst/>
              <a:rect l="l" t="t" r="r" b="b"/>
              <a:pathLst>
                <a:path w="2176562" h="2709333">
                  <a:moveTo>
                    <a:pt x="0" y="0"/>
                  </a:moveTo>
                  <a:lnTo>
                    <a:pt x="2176562" y="0"/>
                  </a:lnTo>
                  <a:lnTo>
                    <a:pt x="2176562" y="2709333"/>
                  </a:lnTo>
                  <a:lnTo>
                    <a:pt x="0" y="2709333"/>
                  </a:lnTo>
                  <a:close/>
                </a:path>
              </a:pathLst>
            </a:custGeom>
            <a:solidFill>
              <a:srgbClr val="203162"/>
            </a:solidFill>
          </p:spPr>
        </p:sp>
        <p:sp>
          <p:nvSpPr>
            <p:cNvPr id="5" name="TextBox 5"/>
            <p:cNvSpPr txBox="1"/>
            <p:nvPr/>
          </p:nvSpPr>
          <p:spPr>
            <a:xfrm>
              <a:off x="0" y="38100"/>
              <a:ext cx="2176562" cy="2671233"/>
            </a:xfrm>
            <a:prstGeom prst="rect">
              <a:avLst/>
            </a:prstGeom>
          </p:spPr>
          <p:txBody>
            <a:bodyPr lIns="50800" tIns="50800" rIns="50800" bIns="50800" rtlCol="0" anchor="ctr"/>
            <a:lstStyle/>
            <a:p>
              <a:pPr algn="ctr">
                <a:lnSpc>
                  <a:spcPts val="2186"/>
                </a:lnSpc>
              </a:pPr>
              <a:endParaRPr/>
            </a:p>
          </p:txBody>
        </p:sp>
      </p:grpSp>
      <p:sp>
        <p:nvSpPr>
          <p:cNvPr id="20" name="TextBox 19">
            <a:extLst>
              <a:ext uri="{FF2B5EF4-FFF2-40B4-BE49-F238E27FC236}">
                <a16:creationId xmlns:a16="http://schemas.microsoft.com/office/drawing/2014/main" id="{F03119F5-9B16-5504-7433-16E640F4A82D}"/>
              </a:ext>
            </a:extLst>
          </p:cNvPr>
          <p:cNvSpPr txBox="1"/>
          <p:nvPr/>
        </p:nvSpPr>
        <p:spPr>
          <a:xfrm>
            <a:off x="1981200" y="3771900"/>
            <a:ext cx="5029200" cy="1938992"/>
          </a:xfrm>
          <a:prstGeom prst="rect">
            <a:avLst/>
          </a:prstGeom>
          <a:noFill/>
        </p:spPr>
        <p:txBody>
          <a:bodyPr wrap="square" rtlCol="0">
            <a:spAutoFit/>
          </a:bodyPr>
          <a:lstStyle/>
          <a:p>
            <a:r>
              <a:rPr lang="en-US" sz="6000" dirty="0">
                <a:solidFill>
                  <a:srgbClr val="F8F6F1"/>
                </a:solidFill>
                <a:latin typeface="Quicksand Bold"/>
                <a:ea typeface="Quicksand Bold"/>
                <a:cs typeface="Quicksand Bold"/>
                <a:sym typeface="Quicksand Bold"/>
              </a:rPr>
              <a:t>Project Summary</a:t>
            </a:r>
          </a:p>
        </p:txBody>
      </p:sp>
      <p:sp>
        <p:nvSpPr>
          <p:cNvPr id="21" name="TextBox 20">
            <a:extLst>
              <a:ext uri="{FF2B5EF4-FFF2-40B4-BE49-F238E27FC236}">
                <a16:creationId xmlns:a16="http://schemas.microsoft.com/office/drawing/2014/main" id="{C6418B20-FF3A-FF2B-72E1-4F7994C2C351}"/>
              </a:ext>
            </a:extLst>
          </p:cNvPr>
          <p:cNvSpPr txBox="1"/>
          <p:nvPr/>
        </p:nvSpPr>
        <p:spPr>
          <a:xfrm>
            <a:off x="10023868" y="1350429"/>
            <a:ext cx="6324600" cy="1077218"/>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Analyze job market trends</a:t>
            </a:r>
            <a:r>
              <a:rPr lang="en-US" sz="3200" dirty="0">
                <a:latin typeface="Times New Roman" panose="02020603050405020304" pitchFamily="18" charset="0"/>
                <a:cs typeface="Times New Roman" panose="02020603050405020304" pitchFamily="18" charset="0"/>
              </a:rPr>
              <a:t> using machine learning.</a:t>
            </a:r>
            <a:endParaRPr lang="en-US" sz="3200" u="none" dirty="0">
              <a:solidFill>
                <a:srgbClr val="2A2E3A"/>
              </a:solidFill>
              <a:latin typeface="Times New Roman" panose="02020603050405020304" pitchFamily="18" charset="0"/>
              <a:ea typeface="Helios"/>
              <a:cs typeface="Times New Roman" panose="02020603050405020304" pitchFamily="18" charset="0"/>
              <a:sym typeface="Helios"/>
            </a:endParaRPr>
          </a:p>
        </p:txBody>
      </p:sp>
      <p:sp>
        <p:nvSpPr>
          <p:cNvPr id="23" name="TextBox 22">
            <a:extLst>
              <a:ext uri="{FF2B5EF4-FFF2-40B4-BE49-F238E27FC236}">
                <a16:creationId xmlns:a16="http://schemas.microsoft.com/office/drawing/2014/main" id="{69399307-FD9D-DAB2-7344-564101A828EC}"/>
              </a:ext>
            </a:extLst>
          </p:cNvPr>
          <p:cNvSpPr txBox="1"/>
          <p:nvPr/>
        </p:nvSpPr>
        <p:spPr>
          <a:xfrm>
            <a:off x="10047680" y="2758869"/>
            <a:ext cx="6106720" cy="1015663"/>
          </a:xfrm>
          <a:prstGeom prst="rect">
            <a:avLst/>
          </a:prstGeom>
          <a:noFill/>
        </p:spPr>
        <p:txBody>
          <a:bodyPr wrap="square">
            <a:spAutoFit/>
          </a:bodyPr>
          <a:lstStyle/>
          <a:p>
            <a:pPr marL="0" lvl="0" indent="0" algn="l">
              <a:lnSpc>
                <a:spcPts val="3639"/>
              </a:lnSpc>
              <a:spcBef>
                <a:spcPct val="0"/>
              </a:spcBef>
            </a:pPr>
            <a:r>
              <a:rPr lang="en-US" sz="3200" b="1" dirty="0">
                <a:latin typeface="Times New Roman" panose="02020603050405020304" pitchFamily="18" charset="0"/>
                <a:cs typeface="Times New Roman" panose="02020603050405020304" pitchFamily="18" charset="0"/>
              </a:rPr>
              <a:t>Import and preprocess datasets</a:t>
            </a:r>
            <a:r>
              <a:rPr lang="en-US" sz="3200" dirty="0">
                <a:latin typeface="Times New Roman" panose="02020603050405020304" pitchFamily="18" charset="0"/>
                <a:cs typeface="Times New Roman" panose="02020603050405020304" pitchFamily="18" charset="0"/>
              </a:rPr>
              <a:t> for analysis.</a:t>
            </a:r>
            <a:endParaRPr lang="en-US" sz="3200" u="none" dirty="0">
              <a:solidFill>
                <a:srgbClr val="2A2E3A"/>
              </a:solidFill>
              <a:latin typeface="Times New Roman" panose="02020603050405020304" pitchFamily="18" charset="0"/>
              <a:ea typeface="Helios"/>
              <a:cs typeface="Times New Roman" panose="02020603050405020304" pitchFamily="18" charset="0"/>
              <a:sym typeface="Helios"/>
            </a:endParaRPr>
          </a:p>
        </p:txBody>
      </p:sp>
      <p:sp>
        <p:nvSpPr>
          <p:cNvPr id="25" name="TextBox 24">
            <a:extLst>
              <a:ext uri="{FF2B5EF4-FFF2-40B4-BE49-F238E27FC236}">
                <a16:creationId xmlns:a16="http://schemas.microsoft.com/office/drawing/2014/main" id="{C0876967-93DA-FE2F-F855-A9AF4463910E}"/>
              </a:ext>
            </a:extLst>
          </p:cNvPr>
          <p:cNvSpPr txBox="1"/>
          <p:nvPr/>
        </p:nvSpPr>
        <p:spPr>
          <a:xfrm>
            <a:off x="10047680" y="3920918"/>
            <a:ext cx="6324600" cy="1015663"/>
          </a:xfrm>
          <a:prstGeom prst="rect">
            <a:avLst/>
          </a:prstGeom>
          <a:noFill/>
        </p:spPr>
        <p:txBody>
          <a:bodyPr wrap="square">
            <a:spAutoFit/>
          </a:bodyPr>
          <a:lstStyle/>
          <a:p>
            <a:pPr marL="0" lvl="0" indent="0" algn="l">
              <a:lnSpc>
                <a:spcPts val="3639"/>
              </a:lnSpc>
              <a:spcBef>
                <a:spcPct val="0"/>
              </a:spcBef>
            </a:pPr>
            <a:r>
              <a:rPr lang="en-US" sz="3200" b="1" dirty="0">
                <a:latin typeface="Times New Roman" panose="02020603050405020304" pitchFamily="18" charset="0"/>
                <a:cs typeface="Times New Roman" panose="02020603050405020304" pitchFamily="18" charset="0"/>
              </a:rPr>
              <a:t>Utilize visualization tools</a:t>
            </a:r>
            <a:r>
              <a:rPr lang="en-US" sz="3200" dirty="0">
                <a:latin typeface="Times New Roman" panose="02020603050405020304" pitchFamily="18" charset="0"/>
                <a:cs typeface="Times New Roman" panose="02020603050405020304" pitchFamily="18" charset="0"/>
              </a:rPr>
              <a:t> like Matplotlib and  Seaborn.</a:t>
            </a:r>
            <a:endParaRPr lang="en-US" sz="3200" u="none" dirty="0">
              <a:solidFill>
                <a:srgbClr val="2A2E3A"/>
              </a:solidFill>
              <a:latin typeface="Times New Roman" panose="02020603050405020304" pitchFamily="18" charset="0"/>
              <a:ea typeface="Helios"/>
              <a:cs typeface="Times New Roman" panose="02020603050405020304" pitchFamily="18" charset="0"/>
              <a:sym typeface="Helios"/>
            </a:endParaRPr>
          </a:p>
        </p:txBody>
      </p:sp>
      <p:sp>
        <p:nvSpPr>
          <p:cNvPr id="27" name="TextBox 26">
            <a:extLst>
              <a:ext uri="{FF2B5EF4-FFF2-40B4-BE49-F238E27FC236}">
                <a16:creationId xmlns:a16="http://schemas.microsoft.com/office/drawing/2014/main" id="{6A2F6129-1155-6312-467A-22E20F1F2B9A}"/>
              </a:ext>
            </a:extLst>
          </p:cNvPr>
          <p:cNvSpPr txBox="1"/>
          <p:nvPr/>
        </p:nvSpPr>
        <p:spPr>
          <a:xfrm>
            <a:off x="10071492" y="5267803"/>
            <a:ext cx="6082908" cy="1015663"/>
          </a:xfrm>
          <a:prstGeom prst="rect">
            <a:avLst/>
          </a:prstGeom>
          <a:noFill/>
        </p:spPr>
        <p:txBody>
          <a:bodyPr wrap="square">
            <a:spAutoFit/>
          </a:bodyPr>
          <a:lstStyle/>
          <a:p>
            <a:pPr marL="0" lvl="0" indent="0" algn="l">
              <a:lnSpc>
                <a:spcPts val="3639"/>
              </a:lnSpc>
              <a:spcBef>
                <a:spcPct val="0"/>
              </a:spcBef>
            </a:pPr>
            <a:r>
              <a:rPr lang="en-US" sz="3200" b="1" dirty="0">
                <a:latin typeface="Times New Roman" panose="02020603050405020304" pitchFamily="18" charset="0"/>
                <a:cs typeface="Times New Roman" panose="02020603050405020304" pitchFamily="18" charset="0"/>
              </a:rPr>
              <a:t>Employ NumPy and Pandas</a:t>
            </a:r>
            <a:r>
              <a:rPr lang="en-US" sz="3200" dirty="0">
                <a:latin typeface="Times New Roman" panose="02020603050405020304" pitchFamily="18" charset="0"/>
                <a:cs typeface="Times New Roman" panose="02020603050405020304" pitchFamily="18" charset="0"/>
              </a:rPr>
              <a:t> for data manipulation.</a:t>
            </a:r>
            <a:endParaRPr lang="en-US" sz="3200" u="none" dirty="0">
              <a:solidFill>
                <a:srgbClr val="2A2E3A"/>
              </a:solidFill>
              <a:latin typeface="Times New Roman" panose="02020603050405020304" pitchFamily="18" charset="0"/>
              <a:ea typeface="Helios"/>
              <a:cs typeface="Times New Roman" panose="02020603050405020304" pitchFamily="18" charset="0"/>
              <a:sym typeface="Helios"/>
            </a:endParaRPr>
          </a:p>
        </p:txBody>
      </p:sp>
      <p:sp>
        <p:nvSpPr>
          <p:cNvPr id="29" name="TextBox 28">
            <a:extLst>
              <a:ext uri="{FF2B5EF4-FFF2-40B4-BE49-F238E27FC236}">
                <a16:creationId xmlns:a16="http://schemas.microsoft.com/office/drawing/2014/main" id="{CA3D6BB0-0631-6358-1E31-68F5DBF28E02}"/>
              </a:ext>
            </a:extLst>
          </p:cNvPr>
          <p:cNvSpPr txBox="1"/>
          <p:nvPr/>
        </p:nvSpPr>
        <p:spPr>
          <a:xfrm>
            <a:off x="10071492" y="6667552"/>
            <a:ext cx="6740132" cy="1077218"/>
          </a:xfrm>
          <a:prstGeom prst="rect">
            <a:avLst/>
          </a:prstGeom>
          <a:noFill/>
        </p:spPr>
        <p:txBody>
          <a:bodyPr wrap="square">
            <a:spAutoFit/>
          </a:bodyPr>
          <a:lstStyle/>
          <a:p>
            <a:r>
              <a:rPr lang="en-US" sz="3200" b="1" dirty="0">
                <a:latin typeface="Times New Roman" panose="02020603050405020304" pitchFamily="18" charset="0"/>
                <a:cs typeface="Times New Roman" panose="02020603050405020304" pitchFamily="18" charset="0"/>
              </a:rPr>
              <a:t>Identify skills and employment gaps</a:t>
            </a:r>
            <a:r>
              <a:rPr lang="en-US" sz="3200" dirty="0">
                <a:latin typeface="Times New Roman" panose="02020603050405020304" pitchFamily="18" charset="0"/>
                <a:cs typeface="Times New Roman" panose="02020603050405020304" pitchFamily="18" charset="0"/>
              </a:rPr>
              <a:t> in the market</a:t>
            </a:r>
            <a:endParaRPr lang="en-IN" sz="3200" dirty="0">
              <a:latin typeface="Times New Roman" panose="02020603050405020304" pitchFamily="18" charset="0"/>
              <a:cs typeface="Times New Roman" panose="02020603050405020304" pitchFamily="18" charset="0"/>
            </a:endParaRPr>
          </a:p>
        </p:txBody>
      </p:sp>
      <p:sp>
        <p:nvSpPr>
          <p:cNvPr id="30" name="Freeform 10">
            <a:extLst>
              <a:ext uri="{FF2B5EF4-FFF2-40B4-BE49-F238E27FC236}">
                <a16:creationId xmlns:a16="http://schemas.microsoft.com/office/drawing/2014/main" id="{7336CF7B-364D-644E-97B4-A1AE1232F900}"/>
              </a:ext>
            </a:extLst>
          </p:cNvPr>
          <p:cNvSpPr/>
          <p:nvPr/>
        </p:nvSpPr>
        <p:spPr>
          <a:xfrm>
            <a:off x="9144000" y="1681583"/>
            <a:ext cx="414910" cy="414910"/>
          </a:xfrm>
          <a:custGeom>
            <a:avLst/>
            <a:gdLst/>
            <a:ahLst/>
            <a:cxnLst/>
            <a:rect l="l" t="t" r="r" b="b"/>
            <a:pathLst>
              <a:path w="553213" h="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10">
            <a:extLst>
              <a:ext uri="{FF2B5EF4-FFF2-40B4-BE49-F238E27FC236}">
                <a16:creationId xmlns:a16="http://schemas.microsoft.com/office/drawing/2014/main" id="{5A57CFE1-28BC-F15F-3F13-DBCE999DADE0}"/>
              </a:ext>
            </a:extLst>
          </p:cNvPr>
          <p:cNvSpPr/>
          <p:nvPr/>
        </p:nvSpPr>
        <p:spPr>
          <a:xfrm>
            <a:off x="9158287" y="3059245"/>
            <a:ext cx="414910" cy="414910"/>
          </a:xfrm>
          <a:custGeom>
            <a:avLst/>
            <a:gdLst/>
            <a:ahLst/>
            <a:cxnLst/>
            <a:rect l="l" t="t" r="r" b="b"/>
            <a:pathLst>
              <a:path w="553213" h="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2" name="Freeform 10">
            <a:extLst>
              <a:ext uri="{FF2B5EF4-FFF2-40B4-BE49-F238E27FC236}">
                <a16:creationId xmlns:a16="http://schemas.microsoft.com/office/drawing/2014/main" id="{45547C78-4011-FC93-2E56-9A3D3B20FC05}"/>
              </a:ext>
            </a:extLst>
          </p:cNvPr>
          <p:cNvSpPr/>
          <p:nvPr/>
        </p:nvSpPr>
        <p:spPr>
          <a:xfrm>
            <a:off x="9172574" y="4221294"/>
            <a:ext cx="414910" cy="414910"/>
          </a:xfrm>
          <a:custGeom>
            <a:avLst/>
            <a:gdLst/>
            <a:ahLst/>
            <a:cxnLst/>
            <a:rect l="l" t="t" r="r" b="b"/>
            <a:pathLst>
              <a:path w="553213" h="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Freeform 10">
            <a:extLst>
              <a:ext uri="{FF2B5EF4-FFF2-40B4-BE49-F238E27FC236}">
                <a16:creationId xmlns:a16="http://schemas.microsoft.com/office/drawing/2014/main" id="{3F5DC4AC-E6F1-F8DA-FAB0-DB637EA12B57}"/>
              </a:ext>
            </a:extLst>
          </p:cNvPr>
          <p:cNvSpPr/>
          <p:nvPr/>
        </p:nvSpPr>
        <p:spPr>
          <a:xfrm>
            <a:off x="9223768" y="5568179"/>
            <a:ext cx="414910" cy="414910"/>
          </a:xfrm>
          <a:custGeom>
            <a:avLst/>
            <a:gdLst/>
            <a:ahLst/>
            <a:cxnLst/>
            <a:rect l="l" t="t" r="r" b="b"/>
            <a:pathLst>
              <a:path w="553213" h="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4" name="Freeform 10">
            <a:extLst>
              <a:ext uri="{FF2B5EF4-FFF2-40B4-BE49-F238E27FC236}">
                <a16:creationId xmlns:a16="http://schemas.microsoft.com/office/drawing/2014/main" id="{43AD57DB-0EB3-BB30-C154-DCC9B5D0E133}"/>
              </a:ext>
            </a:extLst>
          </p:cNvPr>
          <p:cNvSpPr/>
          <p:nvPr/>
        </p:nvSpPr>
        <p:spPr>
          <a:xfrm>
            <a:off x="9223768" y="6998706"/>
            <a:ext cx="414910" cy="414910"/>
          </a:xfrm>
          <a:custGeom>
            <a:avLst/>
            <a:gdLst/>
            <a:ahLst/>
            <a:cxnLst/>
            <a:rect l="l" t="t" r="r" b="b"/>
            <a:pathLst>
              <a:path w="553213" h="553213">
                <a:moveTo>
                  <a:pt x="0" y="0"/>
                </a:moveTo>
                <a:lnTo>
                  <a:pt x="553213" y="0"/>
                </a:lnTo>
                <a:lnTo>
                  <a:pt x="553213" y="553213"/>
                </a:lnTo>
                <a:lnTo>
                  <a:pt x="0" y="55321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6" name="Group 6"/>
          <p:cNvGrpSpPr/>
          <p:nvPr/>
        </p:nvGrpSpPr>
        <p:grpSpPr>
          <a:xfrm>
            <a:off x="11125200" y="0"/>
            <a:ext cx="7160064" cy="10287000"/>
            <a:chOff x="0" y="0"/>
            <a:chExt cx="1694903" cy="2709333"/>
          </a:xfrm>
        </p:grpSpPr>
        <p:sp>
          <p:nvSpPr>
            <p:cNvPr id="7" name="Freeform 7"/>
            <p:cNvSpPr/>
            <p:nvPr/>
          </p:nvSpPr>
          <p:spPr>
            <a:xfrm>
              <a:off x="0" y="0"/>
              <a:ext cx="1694903" cy="2709333"/>
            </a:xfrm>
            <a:custGeom>
              <a:avLst/>
              <a:gdLst/>
              <a:ahLst/>
              <a:cxnLst/>
              <a:rect l="l" t="t" r="r" b="b"/>
              <a:pathLst>
                <a:path w="1694903" h="2709333">
                  <a:moveTo>
                    <a:pt x="0" y="0"/>
                  </a:moveTo>
                  <a:lnTo>
                    <a:pt x="1694903" y="0"/>
                  </a:lnTo>
                  <a:lnTo>
                    <a:pt x="1694903" y="2709333"/>
                  </a:lnTo>
                  <a:lnTo>
                    <a:pt x="0" y="2709333"/>
                  </a:lnTo>
                  <a:close/>
                </a:path>
              </a:pathLst>
            </a:custGeom>
            <a:solidFill>
              <a:srgbClr val="203162"/>
            </a:solidFill>
          </p:spPr>
        </p:sp>
        <p:sp>
          <p:nvSpPr>
            <p:cNvPr id="8" name="TextBox 8"/>
            <p:cNvSpPr txBox="1"/>
            <p:nvPr/>
          </p:nvSpPr>
          <p:spPr>
            <a:xfrm>
              <a:off x="0" y="38100"/>
              <a:ext cx="1694903" cy="2671233"/>
            </a:xfrm>
            <a:prstGeom prst="rect">
              <a:avLst/>
            </a:prstGeom>
          </p:spPr>
          <p:txBody>
            <a:bodyPr lIns="50800" tIns="50800" rIns="50800" bIns="50800" rtlCol="0" anchor="ctr"/>
            <a:lstStyle/>
            <a:p>
              <a:pPr algn="ctr">
                <a:lnSpc>
                  <a:spcPts val="2186"/>
                </a:lnSpc>
              </a:pPr>
              <a:endParaRPr/>
            </a:p>
          </p:txBody>
        </p:sp>
      </p:grpSp>
      <p:grpSp>
        <p:nvGrpSpPr>
          <p:cNvPr id="17" name="Group 9">
            <a:extLst>
              <a:ext uri="{FF2B5EF4-FFF2-40B4-BE49-F238E27FC236}">
                <a16:creationId xmlns:a16="http://schemas.microsoft.com/office/drawing/2014/main" id="{26807CB8-3A23-D86D-B5C8-3A6FFCAD6E5D}"/>
              </a:ext>
            </a:extLst>
          </p:cNvPr>
          <p:cNvGrpSpPr/>
          <p:nvPr/>
        </p:nvGrpSpPr>
        <p:grpSpPr>
          <a:xfrm>
            <a:off x="3011420" y="1104900"/>
            <a:ext cx="3887104" cy="1585053"/>
            <a:chOff x="0" y="0"/>
            <a:chExt cx="5182806" cy="2113404"/>
          </a:xfrm>
        </p:grpSpPr>
        <p:sp>
          <p:nvSpPr>
            <p:cNvPr id="18" name="TextBox 10">
              <a:extLst>
                <a:ext uri="{FF2B5EF4-FFF2-40B4-BE49-F238E27FC236}">
                  <a16:creationId xmlns:a16="http://schemas.microsoft.com/office/drawing/2014/main" id="{B278CE6B-2932-FA3E-4B33-0959A5C3AF61}"/>
                </a:ext>
              </a:extLst>
            </p:cNvPr>
            <p:cNvSpPr txBox="1"/>
            <p:nvPr/>
          </p:nvSpPr>
          <p:spPr>
            <a:xfrm>
              <a:off x="0" y="0"/>
              <a:ext cx="5182806" cy="789105"/>
            </a:xfrm>
            <a:prstGeom prst="rect">
              <a:avLst/>
            </a:prstGeom>
          </p:spPr>
          <p:txBody>
            <a:bodyPr lIns="0" tIns="0" rIns="0" bIns="0" rtlCol="0" anchor="t">
              <a:spAutoFit/>
            </a:bodyPr>
            <a:lstStyle/>
            <a:p>
              <a:pPr marL="0" lvl="0" indent="0" algn="l">
                <a:lnSpc>
                  <a:spcPts val="4559"/>
                </a:lnSpc>
                <a:spcBef>
                  <a:spcPct val="0"/>
                </a:spcBef>
              </a:pPr>
              <a:r>
                <a:rPr lang="en-US" sz="4000" b="1" dirty="0"/>
                <a:t>Identify skill gaps</a:t>
              </a:r>
              <a:endParaRPr lang="en-US" sz="3799" u="none" dirty="0">
                <a:solidFill>
                  <a:srgbClr val="2A2E3A"/>
                </a:solidFill>
                <a:latin typeface="Klein Bold"/>
                <a:ea typeface="Klein Bold"/>
                <a:cs typeface="Klein Bold"/>
                <a:sym typeface="Klein Bold"/>
              </a:endParaRPr>
            </a:p>
          </p:txBody>
        </p:sp>
        <p:sp>
          <p:nvSpPr>
            <p:cNvPr id="19" name="TextBox 11">
              <a:extLst>
                <a:ext uri="{FF2B5EF4-FFF2-40B4-BE49-F238E27FC236}">
                  <a16:creationId xmlns:a16="http://schemas.microsoft.com/office/drawing/2014/main" id="{E0117DA3-A0E8-257C-37C2-3B1B87223794}"/>
                </a:ext>
              </a:extLst>
            </p:cNvPr>
            <p:cNvSpPr txBox="1"/>
            <p:nvPr/>
          </p:nvSpPr>
          <p:spPr>
            <a:xfrm>
              <a:off x="0" y="915582"/>
              <a:ext cx="5182806" cy="1197822"/>
            </a:xfrm>
            <a:prstGeom prst="rect">
              <a:avLst/>
            </a:prstGeom>
          </p:spPr>
          <p:txBody>
            <a:bodyPr lIns="0" tIns="0" rIns="0" bIns="0" rtlCol="0" anchor="t">
              <a:spAutoFit/>
            </a:bodyPr>
            <a:lstStyle/>
            <a:p>
              <a:pPr marL="0" lvl="0" indent="0" algn="l">
                <a:lnSpc>
                  <a:spcPts val="3639"/>
                </a:lnSpc>
                <a:spcBef>
                  <a:spcPct val="0"/>
                </a:spcBef>
              </a:pPr>
              <a:r>
                <a:rPr lang="en-US" sz="2800" dirty="0"/>
                <a:t>to align education with job market demands.</a:t>
              </a:r>
              <a:endParaRPr lang="en-US" sz="2599" u="none" dirty="0">
                <a:solidFill>
                  <a:srgbClr val="2A2E3A"/>
                </a:solidFill>
                <a:latin typeface="Helios"/>
                <a:ea typeface="Helios"/>
                <a:cs typeface="Helios"/>
                <a:sym typeface="Helios"/>
              </a:endParaRPr>
            </a:p>
          </p:txBody>
        </p:sp>
      </p:grpSp>
      <p:grpSp>
        <p:nvGrpSpPr>
          <p:cNvPr id="20" name="Group 14">
            <a:extLst>
              <a:ext uri="{FF2B5EF4-FFF2-40B4-BE49-F238E27FC236}">
                <a16:creationId xmlns:a16="http://schemas.microsoft.com/office/drawing/2014/main" id="{B1FA0CE8-6CC3-E0B4-9B6C-93C051FA082E}"/>
              </a:ext>
            </a:extLst>
          </p:cNvPr>
          <p:cNvGrpSpPr/>
          <p:nvPr/>
        </p:nvGrpSpPr>
        <p:grpSpPr>
          <a:xfrm>
            <a:off x="3044757" y="3471397"/>
            <a:ext cx="3887104" cy="2338460"/>
            <a:chOff x="0" y="-582280"/>
            <a:chExt cx="5223446" cy="3200133"/>
          </a:xfrm>
        </p:grpSpPr>
        <p:sp>
          <p:nvSpPr>
            <p:cNvPr id="21" name="TextBox 15">
              <a:extLst>
                <a:ext uri="{FF2B5EF4-FFF2-40B4-BE49-F238E27FC236}">
                  <a16:creationId xmlns:a16="http://schemas.microsoft.com/office/drawing/2014/main" id="{26D0B27F-8346-85E6-58F6-A82ED3640367}"/>
                </a:ext>
              </a:extLst>
            </p:cNvPr>
            <p:cNvSpPr txBox="1"/>
            <p:nvPr/>
          </p:nvSpPr>
          <p:spPr>
            <a:xfrm>
              <a:off x="0" y="-582280"/>
              <a:ext cx="4768377" cy="1575645"/>
            </a:xfrm>
            <a:prstGeom prst="rect">
              <a:avLst/>
            </a:prstGeom>
          </p:spPr>
          <p:txBody>
            <a:bodyPr wrap="square" lIns="0" tIns="0" rIns="0" bIns="0" rtlCol="0" anchor="t">
              <a:spAutoFit/>
            </a:bodyPr>
            <a:lstStyle/>
            <a:p>
              <a:pPr marL="0" lvl="0" indent="0" algn="l">
                <a:lnSpc>
                  <a:spcPts val="4559"/>
                </a:lnSpc>
                <a:spcBef>
                  <a:spcPct val="0"/>
                </a:spcBef>
              </a:pPr>
              <a:r>
                <a:rPr lang="en-US" sz="4000" b="1" dirty="0"/>
                <a:t>Enhance training programs</a:t>
              </a:r>
              <a:endParaRPr lang="en-US" sz="3799" u="none" dirty="0">
                <a:solidFill>
                  <a:srgbClr val="2A2E3A"/>
                </a:solidFill>
                <a:latin typeface="Klein Bold"/>
                <a:ea typeface="Klein Bold"/>
                <a:cs typeface="Klein Bold"/>
                <a:sym typeface="Klein Bold"/>
              </a:endParaRPr>
            </a:p>
          </p:txBody>
        </p:sp>
        <p:sp>
          <p:nvSpPr>
            <p:cNvPr id="22" name="TextBox 16">
              <a:extLst>
                <a:ext uri="{FF2B5EF4-FFF2-40B4-BE49-F238E27FC236}">
                  <a16:creationId xmlns:a16="http://schemas.microsoft.com/office/drawing/2014/main" id="{9AD304F2-7121-3F11-84D5-B52E18DA11F9}"/>
                </a:ext>
              </a:extLst>
            </p:cNvPr>
            <p:cNvSpPr txBox="1"/>
            <p:nvPr/>
          </p:nvSpPr>
          <p:spPr>
            <a:xfrm>
              <a:off x="40640" y="1420031"/>
              <a:ext cx="5182806" cy="1197822"/>
            </a:xfrm>
            <a:prstGeom prst="rect">
              <a:avLst/>
            </a:prstGeom>
          </p:spPr>
          <p:txBody>
            <a:bodyPr lIns="0" tIns="0" rIns="0" bIns="0" rtlCol="0" anchor="t">
              <a:spAutoFit/>
            </a:bodyPr>
            <a:lstStyle/>
            <a:p>
              <a:pPr marL="0" lvl="0" indent="0" algn="l">
                <a:lnSpc>
                  <a:spcPts val="3639"/>
                </a:lnSpc>
                <a:spcBef>
                  <a:spcPct val="0"/>
                </a:spcBef>
              </a:pPr>
              <a:r>
                <a:rPr lang="en-US" sz="2800" dirty="0"/>
                <a:t>to improve employment prospects and skills.</a:t>
              </a:r>
              <a:endParaRPr lang="en-US" sz="2599" u="none" dirty="0">
                <a:solidFill>
                  <a:srgbClr val="2A2E3A"/>
                </a:solidFill>
                <a:latin typeface="Helios"/>
                <a:ea typeface="Helios"/>
                <a:cs typeface="Helios"/>
                <a:sym typeface="Helios"/>
              </a:endParaRPr>
            </a:p>
          </p:txBody>
        </p:sp>
      </p:grpSp>
      <p:sp>
        <p:nvSpPr>
          <p:cNvPr id="23" name="TextBox 20">
            <a:extLst>
              <a:ext uri="{FF2B5EF4-FFF2-40B4-BE49-F238E27FC236}">
                <a16:creationId xmlns:a16="http://schemas.microsoft.com/office/drawing/2014/main" id="{4A9203C8-EA5E-A7FE-6BA6-E1C6F20B1DE4}"/>
              </a:ext>
            </a:extLst>
          </p:cNvPr>
          <p:cNvSpPr txBox="1"/>
          <p:nvPr/>
        </p:nvSpPr>
        <p:spPr>
          <a:xfrm>
            <a:off x="3089287" y="6601150"/>
            <a:ext cx="3887104" cy="2906630"/>
          </a:xfrm>
          <a:prstGeom prst="rect">
            <a:avLst/>
          </a:prstGeom>
        </p:spPr>
        <p:txBody>
          <a:bodyPr lIns="0" tIns="0" rIns="0" bIns="0" rtlCol="0" anchor="t">
            <a:spAutoFit/>
          </a:bodyPr>
          <a:lstStyle/>
          <a:p>
            <a:pPr marL="0" lvl="0" indent="0" algn="l">
              <a:lnSpc>
                <a:spcPts val="4559"/>
              </a:lnSpc>
              <a:spcBef>
                <a:spcPct val="0"/>
              </a:spcBef>
            </a:pPr>
            <a:r>
              <a:rPr lang="en-US" sz="4000" b="1" dirty="0"/>
              <a:t>Support economic growth</a:t>
            </a:r>
          </a:p>
          <a:p>
            <a:pPr marL="0" lvl="0" indent="0" algn="l">
              <a:lnSpc>
                <a:spcPts val="4559"/>
              </a:lnSpc>
              <a:spcBef>
                <a:spcPct val="0"/>
              </a:spcBef>
            </a:pPr>
            <a:r>
              <a:rPr lang="en-US" sz="2800" dirty="0"/>
              <a:t>by matching workforce skills with employer needs.</a:t>
            </a:r>
            <a:endParaRPr lang="en-US" sz="2800" u="none" dirty="0">
              <a:solidFill>
                <a:srgbClr val="2A2E3A"/>
              </a:solidFill>
              <a:latin typeface="Klein Bold"/>
              <a:ea typeface="Klein Bold"/>
              <a:cs typeface="Klein Bold"/>
              <a:sym typeface="Klein Bold"/>
            </a:endParaRPr>
          </a:p>
        </p:txBody>
      </p:sp>
      <p:sp>
        <p:nvSpPr>
          <p:cNvPr id="26" name="Freeform 7">
            <a:extLst>
              <a:ext uri="{FF2B5EF4-FFF2-40B4-BE49-F238E27FC236}">
                <a16:creationId xmlns:a16="http://schemas.microsoft.com/office/drawing/2014/main" id="{CEBFD253-5F25-DF0F-7304-71F007EA7452}"/>
              </a:ext>
            </a:extLst>
          </p:cNvPr>
          <p:cNvSpPr/>
          <p:nvPr/>
        </p:nvSpPr>
        <p:spPr>
          <a:xfrm>
            <a:off x="1143000" y="1104900"/>
            <a:ext cx="1443365" cy="1443365"/>
          </a:xfrm>
          <a:custGeom>
            <a:avLst/>
            <a:gdLst/>
            <a:ahLst/>
            <a:cxnLst/>
            <a:rect l="l" t="t" r="r" b="b"/>
            <a:pathLst>
              <a:path w="1443365" h="1443365">
                <a:moveTo>
                  <a:pt x="0" y="0"/>
                </a:moveTo>
                <a:lnTo>
                  <a:pt x="1443365" y="0"/>
                </a:lnTo>
                <a:lnTo>
                  <a:pt x="1443365" y="1443365"/>
                </a:lnTo>
                <a:lnTo>
                  <a:pt x="0" y="1443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7" name="Freeform 23">
            <a:extLst>
              <a:ext uri="{FF2B5EF4-FFF2-40B4-BE49-F238E27FC236}">
                <a16:creationId xmlns:a16="http://schemas.microsoft.com/office/drawing/2014/main" id="{4CB54671-20FE-A5F3-5FF7-1E0C33548E0D}"/>
              </a:ext>
            </a:extLst>
          </p:cNvPr>
          <p:cNvSpPr/>
          <p:nvPr/>
        </p:nvSpPr>
        <p:spPr>
          <a:xfrm>
            <a:off x="1640488" y="1512924"/>
            <a:ext cx="442544" cy="627318"/>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Freeform 7">
            <a:extLst>
              <a:ext uri="{FF2B5EF4-FFF2-40B4-BE49-F238E27FC236}">
                <a16:creationId xmlns:a16="http://schemas.microsoft.com/office/drawing/2014/main" id="{58227112-4ED3-A351-909A-A8A82D1099DE}"/>
              </a:ext>
            </a:extLst>
          </p:cNvPr>
          <p:cNvSpPr/>
          <p:nvPr/>
        </p:nvSpPr>
        <p:spPr>
          <a:xfrm>
            <a:off x="1169000" y="3898881"/>
            <a:ext cx="1367165" cy="1447800"/>
          </a:xfrm>
          <a:custGeom>
            <a:avLst/>
            <a:gdLst/>
            <a:ahLst/>
            <a:cxnLst/>
            <a:rect l="l" t="t" r="r" b="b"/>
            <a:pathLst>
              <a:path w="1443365" h="1443365">
                <a:moveTo>
                  <a:pt x="0" y="0"/>
                </a:moveTo>
                <a:lnTo>
                  <a:pt x="1443365" y="0"/>
                </a:lnTo>
                <a:lnTo>
                  <a:pt x="1443365" y="1443365"/>
                </a:lnTo>
                <a:lnTo>
                  <a:pt x="0" y="1443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9" name="Freeform 23">
            <a:extLst>
              <a:ext uri="{FF2B5EF4-FFF2-40B4-BE49-F238E27FC236}">
                <a16:creationId xmlns:a16="http://schemas.microsoft.com/office/drawing/2014/main" id="{28F9D307-4F57-9BC1-D663-4D1BDD119D72}"/>
              </a:ext>
            </a:extLst>
          </p:cNvPr>
          <p:cNvSpPr/>
          <p:nvPr/>
        </p:nvSpPr>
        <p:spPr>
          <a:xfrm>
            <a:off x="1642991" y="4308158"/>
            <a:ext cx="419181" cy="629246"/>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0" name="Freeform 7">
            <a:extLst>
              <a:ext uri="{FF2B5EF4-FFF2-40B4-BE49-F238E27FC236}">
                <a16:creationId xmlns:a16="http://schemas.microsoft.com/office/drawing/2014/main" id="{9E7239C2-2D45-2924-1328-2DB80A424988}"/>
              </a:ext>
            </a:extLst>
          </p:cNvPr>
          <p:cNvSpPr/>
          <p:nvPr/>
        </p:nvSpPr>
        <p:spPr>
          <a:xfrm>
            <a:off x="1143000" y="6697297"/>
            <a:ext cx="1367165" cy="1447800"/>
          </a:xfrm>
          <a:custGeom>
            <a:avLst/>
            <a:gdLst/>
            <a:ahLst/>
            <a:cxnLst/>
            <a:rect l="l" t="t" r="r" b="b"/>
            <a:pathLst>
              <a:path w="1443365" h="1443365">
                <a:moveTo>
                  <a:pt x="0" y="0"/>
                </a:moveTo>
                <a:lnTo>
                  <a:pt x="1443365" y="0"/>
                </a:lnTo>
                <a:lnTo>
                  <a:pt x="1443365" y="1443365"/>
                </a:lnTo>
                <a:lnTo>
                  <a:pt x="0" y="14433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1" name="Freeform 23">
            <a:extLst>
              <a:ext uri="{FF2B5EF4-FFF2-40B4-BE49-F238E27FC236}">
                <a16:creationId xmlns:a16="http://schemas.microsoft.com/office/drawing/2014/main" id="{AF05DB37-F557-B1A5-BC3C-5EB235228788}"/>
              </a:ext>
            </a:extLst>
          </p:cNvPr>
          <p:cNvSpPr/>
          <p:nvPr/>
        </p:nvSpPr>
        <p:spPr>
          <a:xfrm>
            <a:off x="1613649" y="7106574"/>
            <a:ext cx="419181" cy="629246"/>
          </a:xfrm>
          <a:custGeom>
            <a:avLst/>
            <a:gdLst/>
            <a:ahLst/>
            <a:cxnLst/>
            <a:rect l="l" t="t" r="r" b="b"/>
            <a:pathLst>
              <a:path w="442544" h="627318">
                <a:moveTo>
                  <a:pt x="0" y="0"/>
                </a:moveTo>
                <a:lnTo>
                  <a:pt x="442544" y="0"/>
                </a:lnTo>
                <a:lnTo>
                  <a:pt x="442544" y="627318"/>
                </a:lnTo>
                <a:lnTo>
                  <a:pt x="0" y="62731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32" name="TextBox 4">
            <a:extLst>
              <a:ext uri="{FF2B5EF4-FFF2-40B4-BE49-F238E27FC236}">
                <a16:creationId xmlns:a16="http://schemas.microsoft.com/office/drawing/2014/main" id="{CF0F856E-CD6D-F09F-D011-55ED04B02008}"/>
              </a:ext>
            </a:extLst>
          </p:cNvPr>
          <p:cNvSpPr txBox="1"/>
          <p:nvPr/>
        </p:nvSpPr>
        <p:spPr>
          <a:xfrm>
            <a:off x="11658600" y="3502474"/>
            <a:ext cx="6248400" cy="2240613"/>
          </a:xfrm>
          <a:prstGeom prst="rect">
            <a:avLst/>
          </a:prstGeom>
        </p:spPr>
        <p:txBody>
          <a:bodyPr wrap="square" lIns="0" tIns="0" rIns="0" bIns="0" rtlCol="0" anchor="t">
            <a:spAutoFit/>
          </a:bodyPr>
          <a:lstStyle/>
          <a:p>
            <a:pPr>
              <a:lnSpc>
                <a:spcPts val="9099"/>
              </a:lnSpc>
            </a:pPr>
            <a:r>
              <a:rPr lang="en-US" sz="6600" b="1" dirty="0">
                <a:solidFill>
                  <a:srgbClr val="F8F6F1"/>
                </a:solidFill>
                <a:latin typeface="Times New Roman" panose="02020603050405020304" pitchFamily="18" charset="0"/>
                <a:ea typeface="Klein Bold"/>
                <a:cs typeface="Times New Roman" panose="02020603050405020304" pitchFamily="18" charset="0"/>
                <a:sym typeface="Klein Bold"/>
              </a:rPr>
              <a:t>Purpose of The Project</a:t>
            </a: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03162"/>
        </a:solidFill>
        <a:effectLst/>
      </p:bgPr>
    </p:bg>
    <p:spTree>
      <p:nvGrpSpPr>
        <p:cNvPr id="1" name=""/>
        <p:cNvGrpSpPr/>
        <p:nvPr/>
      </p:nvGrpSpPr>
      <p:grpSpPr>
        <a:xfrm>
          <a:off x="0" y="0"/>
          <a:ext cx="0" cy="0"/>
          <a:chOff x="0" y="0"/>
          <a:chExt cx="0" cy="0"/>
        </a:xfrm>
      </p:grpSpPr>
      <p:grpSp>
        <p:nvGrpSpPr>
          <p:cNvPr id="2" name="Group 2"/>
          <p:cNvGrpSpPr/>
          <p:nvPr/>
        </p:nvGrpSpPr>
        <p:grpSpPr>
          <a:xfrm>
            <a:off x="9291737" y="4006323"/>
            <a:ext cx="3847258" cy="4537719"/>
            <a:chOff x="0" y="0"/>
            <a:chExt cx="718977" cy="848010"/>
          </a:xfrm>
        </p:grpSpPr>
        <p:sp>
          <p:nvSpPr>
            <p:cNvPr id="3" name="Freeform 3"/>
            <p:cNvSpPr/>
            <p:nvPr/>
          </p:nvSpPr>
          <p:spPr>
            <a:xfrm>
              <a:off x="0" y="0"/>
              <a:ext cx="718977" cy="848010"/>
            </a:xfrm>
            <a:custGeom>
              <a:avLst/>
              <a:gdLst/>
              <a:ahLst/>
              <a:cxnLst/>
              <a:rect l="l" t="t" r="r" b="b"/>
              <a:pathLst>
                <a:path w="718977" h="848010">
                  <a:moveTo>
                    <a:pt x="239788" y="19070"/>
                  </a:moveTo>
                  <a:cubicBezTo>
                    <a:pt x="276530" y="7556"/>
                    <a:pt x="318554" y="0"/>
                    <a:pt x="359682" y="0"/>
                  </a:cubicBezTo>
                  <a:cubicBezTo>
                    <a:pt x="400812" y="0"/>
                    <a:pt x="440388" y="6476"/>
                    <a:pt x="476860" y="17990"/>
                  </a:cubicBezTo>
                  <a:cubicBezTo>
                    <a:pt x="477637" y="18350"/>
                    <a:pt x="478413" y="18350"/>
                    <a:pt x="479188" y="18710"/>
                  </a:cubicBezTo>
                  <a:cubicBezTo>
                    <a:pt x="616155" y="64765"/>
                    <a:pt x="717037" y="186379"/>
                    <a:pt x="718977" y="329284"/>
                  </a:cubicBezTo>
                  <a:lnTo>
                    <a:pt x="718977" y="848010"/>
                  </a:lnTo>
                  <a:lnTo>
                    <a:pt x="0" y="848010"/>
                  </a:lnTo>
                  <a:lnTo>
                    <a:pt x="0" y="329669"/>
                  </a:lnTo>
                  <a:cubicBezTo>
                    <a:pt x="1940" y="185660"/>
                    <a:pt x="101270" y="64045"/>
                    <a:pt x="239788" y="19070"/>
                  </a:cubicBezTo>
                  <a:close/>
                </a:path>
              </a:pathLst>
            </a:custGeom>
            <a:solidFill>
              <a:srgbClr val="FF9D42"/>
            </a:solidFill>
          </p:spPr>
        </p:sp>
        <p:sp>
          <p:nvSpPr>
            <p:cNvPr id="4" name="TextBox 4"/>
            <p:cNvSpPr txBox="1"/>
            <p:nvPr/>
          </p:nvSpPr>
          <p:spPr>
            <a:xfrm>
              <a:off x="0" y="165100"/>
              <a:ext cx="718977" cy="682910"/>
            </a:xfrm>
            <a:prstGeom prst="rect">
              <a:avLst/>
            </a:prstGeom>
          </p:spPr>
          <p:txBody>
            <a:bodyPr lIns="50800" tIns="50800" rIns="50800" bIns="50800" rtlCol="0" anchor="ctr"/>
            <a:lstStyle/>
            <a:p>
              <a:pPr algn="ctr">
                <a:lnSpc>
                  <a:spcPts val="2186"/>
                </a:lnSpc>
              </a:pPr>
              <a:endParaRPr/>
            </a:p>
          </p:txBody>
        </p:sp>
      </p:grpSp>
      <p:grpSp>
        <p:nvGrpSpPr>
          <p:cNvPr id="5" name="Group 5"/>
          <p:cNvGrpSpPr/>
          <p:nvPr/>
        </p:nvGrpSpPr>
        <p:grpSpPr>
          <a:xfrm>
            <a:off x="13434270" y="3951612"/>
            <a:ext cx="3847258" cy="4537719"/>
            <a:chOff x="0" y="0"/>
            <a:chExt cx="718977" cy="848010"/>
          </a:xfrm>
        </p:grpSpPr>
        <p:sp>
          <p:nvSpPr>
            <p:cNvPr id="6" name="Freeform 6"/>
            <p:cNvSpPr/>
            <p:nvPr/>
          </p:nvSpPr>
          <p:spPr>
            <a:xfrm>
              <a:off x="0" y="0"/>
              <a:ext cx="718977" cy="848010"/>
            </a:xfrm>
            <a:custGeom>
              <a:avLst/>
              <a:gdLst/>
              <a:ahLst/>
              <a:cxnLst/>
              <a:rect l="l" t="t" r="r" b="b"/>
              <a:pathLst>
                <a:path w="718977" h="848010">
                  <a:moveTo>
                    <a:pt x="239788" y="19070"/>
                  </a:moveTo>
                  <a:cubicBezTo>
                    <a:pt x="276530" y="7556"/>
                    <a:pt x="318554" y="0"/>
                    <a:pt x="359682" y="0"/>
                  </a:cubicBezTo>
                  <a:cubicBezTo>
                    <a:pt x="400812" y="0"/>
                    <a:pt x="440388" y="6476"/>
                    <a:pt x="476860" y="17990"/>
                  </a:cubicBezTo>
                  <a:cubicBezTo>
                    <a:pt x="477637" y="18350"/>
                    <a:pt x="478413" y="18350"/>
                    <a:pt x="479188" y="18710"/>
                  </a:cubicBezTo>
                  <a:cubicBezTo>
                    <a:pt x="616155" y="64765"/>
                    <a:pt x="717037" y="186379"/>
                    <a:pt x="718977" y="329284"/>
                  </a:cubicBezTo>
                  <a:lnTo>
                    <a:pt x="718977" y="848010"/>
                  </a:lnTo>
                  <a:lnTo>
                    <a:pt x="0" y="848010"/>
                  </a:lnTo>
                  <a:lnTo>
                    <a:pt x="0" y="329669"/>
                  </a:lnTo>
                  <a:cubicBezTo>
                    <a:pt x="1940" y="185660"/>
                    <a:pt x="101270" y="64045"/>
                    <a:pt x="239788" y="19070"/>
                  </a:cubicBezTo>
                  <a:close/>
                </a:path>
              </a:pathLst>
            </a:custGeom>
            <a:solidFill>
              <a:srgbClr val="86C2F8"/>
            </a:solidFill>
          </p:spPr>
        </p:sp>
        <p:sp>
          <p:nvSpPr>
            <p:cNvPr id="7" name="TextBox 7"/>
            <p:cNvSpPr txBox="1"/>
            <p:nvPr/>
          </p:nvSpPr>
          <p:spPr>
            <a:xfrm>
              <a:off x="0" y="165100"/>
              <a:ext cx="718977" cy="682910"/>
            </a:xfrm>
            <a:prstGeom prst="rect">
              <a:avLst/>
            </a:prstGeom>
          </p:spPr>
          <p:txBody>
            <a:bodyPr lIns="50800" tIns="50800" rIns="50800" bIns="50800" rtlCol="0" anchor="ctr"/>
            <a:lstStyle/>
            <a:p>
              <a:pPr algn="ctr">
                <a:lnSpc>
                  <a:spcPts val="2186"/>
                </a:lnSpc>
              </a:pPr>
              <a:endParaRPr/>
            </a:p>
          </p:txBody>
        </p:sp>
      </p:grpSp>
      <p:sp>
        <p:nvSpPr>
          <p:cNvPr id="9" name="TextBox 9"/>
          <p:cNvSpPr txBox="1"/>
          <p:nvPr/>
        </p:nvSpPr>
        <p:spPr>
          <a:xfrm>
            <a:off x="9586172" y="5760505"/>
            <a:ext cx="3257989" cy="1215013"/>
          </a:xfrm>
          <a:prstGeom prst="rect">
            <a:avLst/>
          </a:prstGeom>
        </p:spPr>
        <p:txBody>
          <a:bodyPr lIns="0" tIns="0" rIns="0" bIns="0" rtlCol="0" anchor="t">
            <a:spAutoFit/>
          </a:bodyPr>
          <a:lstStyle/>
          <a:p>
            <a:pPr algn="ctr">
              <a:lnSpc>
                <a:spcPts val="4799"/>
              </a:lnSpc>
              <a:spcBef>
                <a:spcPct val="0"/>
              </a:spcBef>
            </a:pPr>
            <a:r>
              <a:rPr lang="en-US" sz="3999" dirty="0">
                <a:solidFill>
                  <a:srgbClr val="F8F6F1"/>
                </a:solidFill>
                <a:latin typeface="Agrandir Bold"/>
                <a:ea typeface="Agrandir Bold"/>
                <a:cs typeface="Agrandir Bold"/>
                <a:sym typeface="Agrandir Bold"/>
              </a:rPr>
              <a:t>Data Visualization</a:t>
            </a:r>
          </a:p>
        </p:txBody>
      </p:sp>
      <p:grpSp>
        <p:nvGrpSpPr>
          <p:cNvPr id="11" name="Group 11"/>
          <p:cNvGrpSpPr/>
          <p:nvPr/>
        </p:nvGrpSpPr>
        <p:grpSpPr>
          <a:xfrm>
            <a:off x="5149205" y="4006323"/>
            <a:ext cx="3847258" cy="4537719"/>
            <a:chOff x="0" y="0"/>
            <a:chExt cx="718977" cy="848010"/>
          </a:xfrm>
        </p:grpSpPr>
        <p:sp>
          <p:nvSpPr>
            <p:cNvPr id="12" name="Freeform 12"/>
            <p:cNvSpPr/>
            <p:nvPr/>
          </p:nvSpPr>
          <p:spPr>
            <a:xfrm>
              <a:off x="0" y="0"/>
              <a:ext cx="718977" cy="848010"/>
            </a:xfrm>
            <a:custGeom>
              <a:avLst/>
              <a:gdLst/>
              <a:ahLst/>
              <a:cxnLst/>
              <a:rect l="l" t="t" r="r" b="b"/>
              <a:pathLst>
                <a:path w="718977" h="848010">
                  <a:moveTo>
                    <a:pt x="239788" y="19070"/>
                  </a:moveTo>
                  <a:cubicBezTo>
                    <a:pt x="276530" y="7556"/>
                    <a:pt x="318554" y="0"/>
                    <a:pt x="359682" y="0"/>
                  </a:cubicBezTo>
                  <a:cubicBezTo>
                    <a:pt x="400812" y="0"/>
                    <a:pt x="440388" y="6476"/>
                    <a:pt x="476860" y="17990"/>
                  </a:cubicBezTo>
                  <a:cubicBezTo>
                    <a:pt x="477637" y="18350"/>
                    <a:pt x="478413" y="18350"/>
                    <a:pt x="479188" y="18710"/>
                  </a:cubicBezTo>
                  <a:cubicBezTo>
                    <a:pt x="616155" y="64765"/>
                    <a:pt x="717037" y="186379"/>
                    <a:pt x="718977" y="329284"/>
                  </a:cubicBezTo>
                  <a:lnTo>
                    <a:pt x="718977" y="848010"/>
                  </a:lnTo>
                  <a:lnTo>
                    <a:pt x="0" y="848010"/>
                  </a:lnTo>
                  <a:lnTo>
                    <a:pt x="0" y="329669"/>
                  </a:lnTo>
                  <a:cubicBezTo>
                    <a:pt x="1940" y="185660"/>
                    <a:pt x="101270" y="64045"/>
                    <a:pt x="239788" y="19070"/>
                  </a:cubicBezTo>
                  <a:close/>
                </a:path>
              </a:pathLst>
            </a:custGeom>
            <a:solidFill>
              <a:srgbClr val="19A28D"/>
            </a:solidFill>
          </p:spPr>
        </p:sp>
        <p:sp>
          <p:nvSpPr>
            <p:cNvPr id="13" name="TextBox 13"/>
            <p:cNvSpPr txBox="1"/>
            <p:nvPr/>
          </p:nvSpPr>
          <p:spPr>
            <a:xfrm>
              <a:off x="0" y="165100"/>
              <a:ext cx="718977" cy="682910"/>
            </a:xfrm>
            <a:prstGeom prst="rect">
              <a:avLst/>
            </a:prstGeom>
          </p:spPr>
          <p:txBody>
            <a:bodyPr lIns="50800" tIns="50800" rIns="50800" bIns="50800" rtlCol="0" anchor="ctr"/>
            <a:lstStyle/>
            <a:p>
              <a:pPr algn="ctr">
                <a:lnSpc>
                  <a:spcPts val="2186"/>
                </a:lnSpc>
              </a:pPr>
              <a:endParaRPr/>
            </a:p>
          </p:txBody>
        </p:sp>
      </p:grpSp>
      <p:sp>
        <p:nvSpPr>
          <p:cNvPr id="15" name="TextBox 15"/>
          <p:cNvSpPr txBox="1"/>
          <p:nvPr/>
        </p:nvSpPr>
        <p:spPr>
          <a:xfrm>
            <a:off x="5281061" y="5760505"/>
            <a:ext cx="3700161" cy="1830566"/>
          </a:xfrm>
          <a:prstGeom prst="rect">
            <a:avLst/>
          </a:prstGeom>
        </p:spPr>
        <p:txBody>
          <a:bodyPr wrap="square" lIns="0" tIns="0" rIns="0" bIns="0" rtlCol="0" anchor="t">
            <a:spAutoFit/>
          </a:bodyPr>
          <a:lstStyle/>
          <a:p>
            <a:pPr algn="ctr">
              <a:lnSpc>
                <a:spcPts val="4799"/>
              </a:lnSpc>
              <a:spcBef>
                <a:spcPct val="0"/>
              </a:spcBef>
            </a:pPr>
            <a:r>
              <a:rPr lang="en-US" sz="3999" dirty="0">
                <a:solidFill>
                  <a:srgbClr val="F8F6F1"/>
                </a:solidFill>
                <a:latin typeface="Agrandir Bold"/>
                <a:ea typeface="Agrandir Bold"/>
                <a:cs typeface="Agrandir Bold"/>
                <a:sym typeface="Agrandir Bold"/>
              </a:rPr>
              <a:t>Data Cleaning &amp;</a:t>
            </a:r>
            <a:br>
              <a:rPr lang="en-US" sz="3999" dirty="0">
                <a:solidFill>
                  <a:srgbClr val="F8F6F1"/>
                </a:solidFill>
                <a:latin typeface="Agrandir Bold"/>
                <a:ea typeface="Agrandir Bold"/>
                <a:cs typeface="Agrandir Bold"/>
                <a:sym typeface="Agrandir Bold"/>
              </a:rPr>
            </a:br>
            <a:r>
              <a:rPr lang="en-US" sz="3999" dirty="0">
                <a:solidFill>
                  <a:srgbClr val="F8F6F1"/>
                </a:solidFill>
                <a:latin typeface="Agrandir Bold"/>
                <a:ea typeface="Agrandir Bold"/>
                <a:cs typeface="Agrandir Bold"/>
                <a:sym typeface="Agrandir Bold"/>
              </a:rPr>
              <a:t>Preprocessing</a:t>
            </a:r>
          </a:p>
        </p:txBody>
      </p:sp>
      <p:grpSp>
        <p:nvGrpSpPr>
          <p:cNvPr id="18" name="Group 18"/>
          <p:cNvGrpSpPr/>
          <p:nvPr/>
        </p:nvGrpSpPr>
        <p:grpSpPr>
          <a:xfrm>
            <a:off x="1006672" y="4006323"/>
            <a:ext cx="3847258" cy="4537719"/>
            <a:chOff x="0" y="0"/>
            <a:chExt cx="718977" cy="848010"/>
          </a:xfrm>
        </p:grpSpPr>
        <p:sp>
          <p:nvSpPr>
            <p:cNvPr id="19" name="Freeform 19"/>
            <p:cNvSpPr/>
            <p:nvPr/>
          </p:nvSpPr>
          <p:spPr>
            <a:xfrm>
              <a:off x="0" y="0"/>
              <a:ext cx="718977" cy="848010"/>
            </a:xfrm>
            <a:custGeom>
              <a:avLst/>
              <a:gdLst/>
              <a:ahLst/>
              <a:cxnLst/>
              <a:rect l="l" t="t" r="r" b="b"/>
              <a:pathLst>
                <a:path w="718977" h="848010">
                  <a:moveTo>
                    <a:pt x="239788" y="19070"/>
                  </a:moveTo>
                  <a:cubicBezTo>
                    <a:pt x="276530" y="7556"/>
                    <a:pt x="318554" y="0"/>
                    <a:pt x="359682" y="0"/>
                  </a:cubicBezTo>
                  <a:cubicBezTo>
                    <a:pt x="400812" y="0"/>
                    <a:pt x="440388" y="6476"/>
                    <a:pt x="476860" y="17990"/>
                  </a:cubicBezTo>
                  <a:cubicBezTo>
                    <a:pt x="477637" y="18350"/>
                    <a:pt x="478413" y="18350"/>
                    <a:pt x="479188" y="18710"/>
                  </a:cubicBezTo>
                  <a:cubicBezTo>
                    <a:pt x="616155" y="64765"/>
                    <a:pt x="717037" y="186379"/>
                    <a:pt x="718977" y="329284"/>
                  </a:cubicBezTo>
                  <a:lnTo>
                    <a:pt x="718977" y="848010"/>
                  </a:lnTo>
                  <a:lnTo>
                    <a:pt x="0" y="848010"/>
                  </a:lnTo>
                  <a:lnTo>
                    <a:pt x="0" y="329669"/>
                  </a:lnTo>
                  <a:cubicBezTo>
                    <a:pt x="1940" y="185660"/>
                    <a:pt x="101270" y="64045"/>
                    <a:pt x="239788" y="19070"/>
                  </a:cubicBezTo>
                  <a:close/>
                </a:path>
              </a:pathLst>
            </a:custGeom>
            <a:solidFill>
              <a:srgbClr val="FFC610"/>
            </a:solidFill>
          </p:spPr>
        </p:sp>
        <p:sp>
          <p:nvSpPr>
            <p:cNvPr id="20" name="TextBox 20"/>
            <p:cNvSpPr txBox="1"/>
            <p:nvPr/>
          </p:nvSpPr>
          <p:spPr>
            <a:xfrm>
              <a:off x="0" y="165100"/>
              <a:ext cx="718977" cy="682910"/>
            </a:xfrm>
            <a:prstGeom prst="rect">
              <a:avLst/>
            </a:prstGeom>
          </p:spPr>
          <p:txBody>
            <a:bodyPr lIns="50800" tIns="50800" rIns="50800" bIns="50800" rtlCol="0" anchor="ctr"/>
            <a:lstStyle/>
            <a:p>
              <a:pPr algn="ctr">
                <a:lnSpc>
                  <a:spcPts val="2186"/>
                </a:lnSpc>
              </a:pPr>
              <a:endParaRPr/>
            </a:p>
          </p:txBody>
        </p:sp>
      </p:grpSp>
      <p:sp>
        <p:nvSpPr>
          <p:cNvPr id="22" name="TextBox 22"/>
          <p:cNvSpPr txBox="1"/>
          <p:nvPr/>
        </p:nvSpPr>
        <p:spPr>
          <a:xfrm>
            <a:off x="1491806" y="5981700"/>
            <a:ext cx="2876990" cy="1215013"/>
          </a:xfrm>
          <a:prstGeom prst="rect">
            <a:avLst/>
          </a:prstGeom>
        </p:spPr>
        <p:txBody>
          <a:bodyPr wrap="square" lIns="0" tIns="0" rIns="0" bIns="0" rtlCol="0" anchor="t">
            <a:spAutoFit/>
          </a:bodyPr>
          <a:lstStyle/>
          <a:p>
            <a:pPr algn="ctr">
              <a:lnSpc>
                <a:spcPts val="4799"/>
              </a:lnSpc>
              <a:spcBef>
                <a:spcPct val="0"/>
              </a:spcBef>
            </a:pPr>
            <a:r>
              <a:rPr lang="en-US" sz="3999" dirty="0">
                <a:solidFill>
                  <a:srgbClr val="F8F6F1"/>
                </a:solidFill>
                <a:latin typeface="Agrandir Bold"/>
                <a:ea typeface="Agrandir Bold"/>
                <a:cs typeface="Agrandir Bold"/>
                <a:sym typeface="Agrandir Bold"/>
              </a:rPr>
              <a:t>Data Collection</a:t>
            </a:r>
          </a:p>
        </p:txBody>
      </p:sp>
      <p:sp>
        <p:nvSpPr>
          <p:cNvPr id="24" name="TextBox 24"/>
          <p:cNvSpPr txBox="1"/>
          <p:nvPr/>
        </p:nvSpPr>
        <p:spPr>
          <a:xfrm>
            <a:off x="13448671" y="5493849"/>
            <a:ext cx="3832657" cy="1830566"/>
          </a:xfrm>
          <a:prstGeom prst="rect">
            <a:avLst/>
          </a:prstGeom>
        </p:spPr>
        <p:txBody>
          <a:bodyPr wrap="square" lIns="0" tIns="0" rIns="0" bIns="0" rtlCol="0" anchor="t">
            <a:spAutoFit/>
          </a:bodyPr>
          <a:lstStyle/>
          <a:p>
            <a:pPr algn="ctr">
              <a:lnSpc>
                <a:spcPts val="4799"/>
              </a:lnSpc>
              <a:spcBef>
                <a:spcPct val="0"/>
              </a:spcBef>
            </a:pPr>
            <a:r>
              <a:rPr lang="en-US" sz="3999" dirty="0">
                <a:solidFill>
                  <a:srgbClr val="F8F6F1"/>
                </a:solidFill>
                <a:latin typeface="Agrandir Bold"/>
                <a:ea typeface="Agrandir Bold"/>
                <a:cs typeface="Agrandir Bold"/>
                <a:sym typeface="Agrandir Bold"/>
              </a:rPr>
              <a:t>Creating a Streamlit based website</a:t>
            </a:r>
          </a:p>
        </p:txBody>
      </p:sp>
      <p:sp>
        <p:nvSpPr>
          <p:cNvPr id="29" name="TextBox 29"/>
          <p:cNvSpPr txBox="1"/>
          <p:nvPr/>
        </p:nvSpPr>
        <p:spPr>
          <a:xfrm>
            <a:off x="3887076" y="1759887"/>
            <a:ext cx="10513849" cy="1110945"/>
          </a:xfrm>
          <a:prstGeom prst="rect">
            <a:avLst/>
          </a:prstGeom>
        </p:spPr>
        <p:txBody>
          <a:bodyPr lIns="0" tIns="0" rIns="0" bIns="0" rtlCol="0" anchor="t">
            <a:spAutoFit/>
          </a:bodyPr>
          <a:lstStyle/>
          <a:p>
            <a:pPr algn="ctr">
              <a:lnSpc>
                <a:spcPts val="8880"/>
              </a:lnSpc>
            </a:pPr>
            <a:r>
              <a:rPr lang="en-US" sz="7400" dirty="0">
                <a:solidFill>
                  <a:srgbClr val="ABD7FF"/>
                </a:solidFill>
                <a:latin typeface="Agrandir Bold"/>
                <a:ea typeface="Agrandir Bold"/>
                <a:cs typeface="Agrandir Bold"/>
                <a:sym typeface="Agrandir Bold"/>
              </a:rPr>
              <a:t>Flow Of The Project</a:t>
            </a: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6F1"/>
        </a:solidFill>
        <a:effectLst/>
      </p:bgPr>
    </p:bg>
    <p:spTree>
      <p:nvGrpSpPr>
        <p:cNvPr id="1" name=""/>
        <p:cNvGrpSpPr/>
        <p:nvPr/>
      </p:nvGrpSpPr>
      <p:grpSpPr>
        <a:xfrm>
          <a:off x="0" y="0"/>
          <a:ext cx="0" cy="0"/>
          <a:chOff x="0" y="0"/>
          <a:chExt cx="0" cy="0"/>
        </a:xfrm>
      </p:grpSpPr>
      <p:grpSp>
        <p:nvGrpSpPr>
          <p:cNvPr id="2" name="Group 2"/>
          <p:cNvGrpSpPr/>
          <p:nvPr/>
        </p:nvGrpSpPr>
        <p:grpSpPr>
          <a:xfrm>
            <a:off x="0" y="0"/>
            <a:ext cx="9597634" cy="10287000"/>
            <a:chOff x="0" y="0"/>
            <a:chExt cx="2527772" cy="2709333"/>
          </a:xfrm>
        </p:grpSpPr>
        <p:sp>
          <p:nvSpPr>
            <p:cNvPr id="3" name="Freeform 3"/>
            <p:cNvSpPr/>
            <p:nvPr/>
          </p:nvSpPr>
          <p:spPr>
            <a:xfrm>
              <a:off x="0" y="0"/>
              <a:ext cx="2527772" cy="2709333"/>
            </a:xfrm>
            <a:custGeom>
              <a:avLst/>
              <a:gdLst/>
              <a:ahLst/>
              <a:cxnLst/>
              <a:rect l="l" t="t" r="r" b="b"/>
              <a:pathLst>
                <a:path w="2527772" h="2709333">
                  <a:moveTo>
                    <a:pt x="0" y="0"/>
                  </a:moveTo>
                  <a:lnTo>
                    <a:pt x="2527772" y="0"/>
                  </a:lnTo>
                  <a:lnTo>
                    <a:pt x="2527772" y="2709333"/>
                  </a:lnTo>
                  <a:lnTo>
                    <a:pt x="0" y="2709333"/>
                  </a:lnTo>
                  <a:close/>
                </a:path>
              </a:pathLst>
            </a:custGeom>
            <a:solidFill>
              <a:srgbClr val="203162"/>
            </a:solidFill>
          </p:spPr>
        </p:sp>
        <p:sp>
          <p:nvSpPr>
            <p:cNvPr id="4" name="TextBox 4"/>
            <p:cNvSpPr txBox="1"/>
            <p:nvPr/>
          </p:nvSpPr>
          <p:spPr>
            <a:xfrm>
              <a:off x="0" y="38100"/>
              <a:ext cx="2527772" cy="2671233"/>
            </a:xfrm>
            <a:prstGeom prst="rect">
              <a:avLst/>
            </a:prstGeom>
          </p:spPr>
          <p:txBody>
            <a:bodyPr lIns="50800" tIns="50800" rIns="50800" bIns="50800" rtlCol="0" anchor="ctr"/>
            <a:lstStyle/>
            <a:p>
              <a:pPr algn="ctr">
                <a:lnSpc>
                  <a:spcPts val="2186"/>
                </a:lnSpc>
              </a:pPr>
              <a:endParaRPr/>
            </a:p>
          </p:txBody>
        </p:sp>
      </p:grpSp>
      <p:sp>
        <p:nvSpPr>
          <p:cNvPr id="12" name="TextBox 11">
            <a:extLst>
              <a:ext uri="{FF2B5EF4-FFF2-40B4-BE49-F238E27FC236}">
                <a16:creationId xmlns:a16="http://schemas.microsoft.com/office/drawing/2014/main" id="{0FA25A7C-DC59-BBE5-644C-23F762DA72B2}"/>
              </a:ext>
            </a:extLst>
          </p:cNvPr>
          <p:cNvSpPr txBox="1"/>
          <p:nvPr/>
        </p:nvSpPr>
        <p:spPr>
          <a:xfrm>
            <a:off x="11863387" y="490537"/>
            <a:ext cx="388620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Data Collection</a:t>
            </a:r>
            <a:endParaRPr lang="en-IN" sz="4400" dirty="0">
              <a:latin typeface="Times New Roman" panose="02020603050405020304" pitchFamily="18" charset="0"/>
              <a:cs typeface="Times New Roman" panose="02020603050405020304" pitchFamily="18" charset="0"/>
            </a:endParaRPr>
          </a:p>
        </p:txBody>
      </p:sp>
      <p:sp>
        <p:nvSpPr>
          <p:cNvPr id="13" name="TextBox 12">
            <a:hlinkClick r:id="rId2" tooltip="Source Link"/>
            <a:extLst>
              <a:ext uri="{FF2B5EF4-FFF2-40B4-BE49-F238E27FC236}">
                <a16:creationId xmlns:a16="http://schemas.microsoft.com/office/drawing/2014/main" id="{8EEE8BED-3A55-3328-D2EC-9C95FF0C907E}"/>
              </a:ext>
            </a:extLst>
          </p:cNvPr>
          <p:cNvSpPr txBox="1"/>
          <p:nvPr/>
        </p:nvSpPr>
        <p:spPr>
          <a:xfrm>
            <a:off x="10210800" y="1790700"/>
            <a:ext cx="5334000"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Data Source1: </a:t>
            </a:r>
            <a:r>
              <a:rPr lang="en-US" sz="3200" dirty="0">
                <a:latin typeface="Times New Roman" panose="02020603050405020304" pitchFamily="18" charset="0"/>
                <a:cs typeface="Times New Roman" panose="02020603050405020304" pitchFamily="18" charset="0"/>
                <a:hlinkClick r:id="rId2"/>
              </a:rPr>
              <a:t>Click Here</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Data Source2: </a:t>
            </a:r>
            <a:r>
              <a:rPr lang="en-US" sz="3200" dirty="0">
                <a:latin typeface="Times New Roman" panose="02020603050405020304" pitchFamily="18" charset="0"/>
                <a:cs typeface="Times New Roman" panose="02020603050405020304" pitchFamily="18" charset="0"/>
                <a:hlinkClick r:id="rId3"/>
              </a:rPr>
              <a:t>Click Here</a:t>
            </a:r>
            <a:endParaRPr lang="en-IN" sz="32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E6E04249-CD72-CB39-17B7-242D85167B8B}"/>
              </a:ext>
            </a:extLst>
          </p:cNvPr>
          <p:cNvSpPr txBox="1"/>
          <p:nvPr/>
        </p:nvSpPr>
        <p:spPr>
          <a:xfrm>
            <a:off x="10229850" y="3116520"/>
            <a:ext cx="7905750" cy="1569660"/>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Data source is obtained from Kaggle which has several attributes which we use for predicting analyzing and visualizing the Job market.</a:t>
            </a:r>
            <a:endParaRPr lang="en-IN" sz="3200"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497EC49-5220-5AA8-D7EB-6F775B745354}"/>
              </a:ext>
            </a:extLst>
          </p:cNvPr>
          <p:cNvSpPr txBox="1"/>
          <p:nvPr/>
        </p:nvSpPr>
        <p:spPr>
          <a:xfrm>
            <a:off x="12039600" y="5431936"/>
            <a:ext cx="3886200" cy="769441"/>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Data Cleaning</a:t>
            </a:r>
            <a:endParaRPr lang="en-IN" sz="4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48FBD44-3FB2-923A-185F-7DA7E314B315}"/>
              </a:ext>
            </a:extLst>
          </p:cNvPr>
          <p:cNvSpPr txBox="1"/>
          <p:nvPr/>
        </p:nvSpPr>
        <p:spPr>
          <a:xfrm>
            <a:off x="10500360" y="6921326"/>
            <a:ext cx="7620000" cy="1077218"/>
          </a:xfrm>
          <a:prstGeom prst="rect">
            <a:avLst/>
          </a:prstGeom>
          <a:noFill/>
        </p:spPr>
        <p:txBody>
          <a:bodyPr wrap="square" rtlCol="0">
            <a:spAutoFit/>
          </a:bodyPr>
          <a:lstStyle/>
          <a:p>
            <a:r>
              <a:rPr lang="en-US" sz="3200" dirty="0">
                <a:latin typeface="Times New Roman" panose="02020603050405020304" pitchFamily="18" charset="0"/>
                <a:cs typeface="Times New Roman" panose="02020603050405020304" pitchFamily="18" charset="0"/>
              </a:rPr>
              <a:t>After collecting the data cleaning steps like dropping the null values were performed.</a:t>
            </a:r>
            <a:endParaRPr lang="en-IN" sz="3200" dirty="0">
              <a:latin typeface="Times New Roman" panose="02020603050405020304" pitchFamily="18" charset="0"/>
              <a:cs typeface="Times New Roman" panose="02020603050405020304" pitchFamily="18" charset="0"/>
            </a:endParaRPr>
          </a:p>
        </p:txBody>
      </p:sp>
      <p:pic>
        <p:nvPicPr>
          <p:cNvPr id="20" name="Picture 19">
            <a:extLst>
              <a:ext uri="{FF2B5EF4-FFF2-40B4-BE49-F238E27FC236}">
                <a16:creationId xmlns:a16="http://schemas.microsoft.com/office/drawing/2014/main" id="{7E262F20-5CD9-A135-3536-C528546733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746" y="562354"/>
            <a:ext cx="7941785" cy="4276345"/>
          </a:xfrm>
          <a:prstGeom prst="rect">
            <a:avLst/>
          </a:prstGeom>
        </p:spPr>
      </p:pic>
      <p:pic>
        <p:nvPicPr>
          <p:cNvPr id="22" name="Picture 21">
            <a:extLst>
              <a:ext uri="{FF2B5EF4-FFF2-40B4-BE49-F238E27FC236}">
                <a16:creationId xmlns:a16="http://schemas.microsoft.com/office/drawing/2014/main" id="{AB19F213-33A9-986E-723C-01E05B4BFE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0748" y="5616028"/>
            <a:ext cx="7941783" cy="4276345"/>
          </a:xfrm>
          <a:prstGeom prst="rect">
            <a:avLst/>
          </a:prstGeom>
        </p:spPr>
      </p:pic>
    </p:spTree>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629</Words>
  <Application>Microsoft Office PowerPoint</Application>
  <PresentationFormat>Custom</PresentationFormat>
  <Paragraphs>92</Paragraphs>
  <Slides>17</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Quicksand Bold</vt:lpstr>
      <vt:lpstr>Agrandir</vt:lpstr>
      <vt:lpstr>Klein Bold</vt:lpstr>
      <vt:lpstr>Times New Roman</vt:lpstr>
      <vt:lpstr>Agrandir Bold</vt:lpstr>
      <vt:lpstr>Calibri</vt:lpstr>
      <vt:lpstr>Arial</vt:lpstr>
      <vt:lpstr>Helios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Presenting Numerical Data Education Presentation in Blue Cream Yellow Bold Geometric Style</dc:title>
  <cp:lastModifiedBy>Vishnu Prava</cp:lastModifiedBy>
  <cp:revision>4</cp:revision>
  <dcterms:created xsi:type="dcterms:W3CDTF">2006-08-16T00:00:00Z</dcterms:created>
  <dcterms:modified xsi:type="dcterms:W3CDTF">2024-08-03T17:51:20Z</dcterms:modified>
  <dc:identifier>DAGMzbRxIkU</dc:identifier>
</cp:coreProperties>
</file>