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287000" cx="18288000"/>
  <p:notesSz cx="6858000" cy="9144000"/>
  <p:embeddedFontLst>
    <p:embeddedFont>
      <p:font typeface="Prata"/>
      <p:regular r:id="rId13"/>
    </p:embeddedFont>
    <p:embeddedFont>
      <p:font typeface="Raleway"/>
      <p:regular r:id="rId14"/>
      <p:bold r:id="rId15"/>
      <p:italic r:id="rId16"/>
      <p:boldItalic r:id="rId17"/>
    </p:embeddedFont>
    <p:embeddedFont>
      <p:font typeface="Arimo"/>
      <p:regular r:id="rId18"/>
      <p:bold r:id="rId19"/>
      <p:italic r:id="rId20"/>
      <p:boldItalic r:id="rId21"/>
    </p:embeddedFont>
    <p:embeddedFont>
      <p:font typeface="Abril Fatfac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mo-italic.fntdata"/><Relationship Id="rId11" Type="http://schemas.openxmlformats.org/officeDocument/2006/relationships/slide" Target="slides/slide6.xml"/><Relationship Id="rId22" Type="http://schemas.openxmlformats.org/officeDocument/2006/relationships/font" Target="fonts/AbrilFatface-regular.fntdata"/><Relationship Id="rId10" Type="http://schemas.openxmlformats.org/officeDocument/2006/relationships/slide" Target="slides/slide5.xml"/><Relationship Id="rId21" Type="http://schemas.openxmlformats.org/officeDocument/2006/relationships/font" Target="fonts/Arimo-boldItalic.fntdata"/><Relationship Id="rId13" Type="http://schemas.openxmlformats.org/officeDocument/2006/relationships/font" Target="fonts/Prat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rimo-bold.fntdata"/><Relationship Id="rId6" Type="http://schemas.openxmlformats.org/officeDocument/2006/relationships/slide" Target="slides/slide1.xml"/><Relationship Id="rId18" Type="http://schemas.openxmlformats.org/officeDocument/2006/relationships/font" Target="fonts/Arim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hetoddlerhouse.i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builtwith.com" TargetMode="External"/><Relationship Id="rId4" Type="http://schemas.openxmlformats.org/officeDocument/2006/relationships/hyperlink" Target="https://responsivedesignchecker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0D4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028700" y="3695700"/>
            <a:ext cx="1474581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Project Title</a:t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419105" y="9058735"/>
            <a:ext cx="7708566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49" u="none" cap="none" strike="noStrike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M.keerthika sabariraja</a:t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16740784" y="0"/>
            <a:ext cx="1547216" cy="10287000"/>
          </a:xfrm>
          <a:custGeom>
            <a:rect b="b" l="l" r="r" t="t"/>
            <a:pathLst>
              <a:path extrusionOk="0" h="3479800" w="523379">
                <a:moveTo>
                  <a:pt x="0" y="0"/>
                </a:moveTo>
                <a:lnTo>
                  <a:pt x="523379" y="0"/>
                </a:lnTo>
                <a:lnTo>
                  <a:pt x="523379" y="3479800"/>
                </a:lnTo>
                <a:lnTo>
                  <a:pt x="0" y="3479800"/>
                </a:lnTo>
                <a:close/>
              </a:path>
            </a:pathLst>
          </a:custGeom>
          <a:solidFill>
            <a:srgbClr val="E6CCB2"/>
          </a:solidFill>
          <a:ln>
            <a:noFill/>
          </a:ln>
        </p:spPr>
      </p:sp>
      <p:sp>
        <p:nvSpPr>
          <p:cNvPr id="87" name="Google Shape;87;p13"/>
          <p:cNvSpPr txBox="1"/>
          <p:nvPr/>
        </p:nvSpPr>
        <p:spPr>
          <a:xfrm>
            <a:off x="4729126" y="5396382"/>
            <a:ext cx="9657491" cy="13496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64" u="none" cap="none" strike="noStrike">
                <a:solidFill>
                  <a:srgbClr val="804F3B"/>
                </a:solidFill>
                <a:latin typeface="Trocchi"/>
                <a:ea typeface="Trocchi"/>
                <a:cs typeface="Trocchi"/>
                <a:sym typeface="Trocchi"/>
              </a:rPr>
              <a:t> Crafting Compelling Web Presences </a:t>
            </a:r>
            <a:endParaRPr/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864" u="none" cap="none" strike="noStrike">
              <a:solidFill>
                <a:srgbClr val="804F3B"/>
              </a:solidFill>
              <a:latin typeface="Trocchi"/>
              <a:ea typeface="Trocchi"/>
              <a:cs typeface="Trocchi"/>
              <a:sym typeface="Trocch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0D4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1028700" y="4535805"/>
            <a:ext cx="9028781" cy="21126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0207" lvl="1" marL="820414" marR="0" rtl="0" algn="just">
              <a:lnSpc>
                <a:spcPct val="150013"/>
              </a:lnSpc>
              <a:spcBef>
                <a:spcPts val="0"/>
              </a:spcBef>
              <a:spcAft>
                <a:spcPts val="0"/>
              </a:spcAft>
              <a:buClr>
                <a:srgbClr val="804F3B"/>
              </a:buClr>
              <a:buSzPts val="3799"/>
              <a:buFont typeface="Arial"/>
              <a:buChar char="•"/>
            </a:pPr>
            <a:r>
              <a:rPr b="0" i="0" lang="en-US" sz="3799" u="none" cap="none" strike="noStrike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ADI -THE TODDLER HOUSE</a:t>
            </a:r>
            <a:endParaRPr/>
          </a:p>
          <a:p>
            <a:pPr indent="0" lvl="0" marL="0" marR="0" rtl="0" algn="just">
              <a:lnSpc>
                <a:spcPct val="15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799" u="none" cap="none" strike="noStrike">
              <a:solidFill>
                <a:srgbClr val="804F3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0207" lvl="1" marL="820414" marR="0" rtl="0" algn="just">
              <a:lnSpc>
                <a:spcPct val="150013"/>
              </a:lnSpc>
              <a:spcBef>
                <a:spcPts val="0"/>
              </a:spcBef>
              <a:spcAft>
                <a:spcPts val="0"/>
              </a:spcAft>
              <a:buClr>
                <a:srgbClr val="804F3B"/>
              </a:buClr>
              <a:buSzPts val="3799"/>
              <a:buFont typeface="Arial"/>
              <a:buChar char="•"/>
            </a:pPr>
            <a:r>
              <a:rPr b="0" i="0" lang="en-US" sz="3799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https://thetoddlerhouse.in</a:t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16740784" y="0"/>
            <a:ext cx="1547216" cy="10287000"/>
          </a:xfrm>
          <a:custGeom>
            <a:rect b="b" l="l" r="r" t="t"/>
            <a:pathLst>
              <a:path extrusionOk="0" h="3479800" w="523379">
                <a:moveTo>
                  <a:pt x="0" y="0"/>
                </a:moveTo>
                <a:lnTo>
                  <a:pt x="523379" y="0"/>
                </a:lnTo>
                <a:lnTo>
                  <a:pt x="523379" y="3479800"/>
                </a:lnTo>
                <a:lnTo>
                  <a:pt x="0" y="3479800"/>
                </a:lnTo>
                <a:close/>
              </a:path>
            </a:pathLst>
          </a:custGeom>
          <a:solidFill>
            <a:srgbClr val="E6CCB2"/>
          </a:solidFill>
          <a:ln>
            <a:noFill/>
          </a:ln>
        </p:spPr>
      </p:sp>
      <p:sp>
        <p:nvSpPr>
          <p:cNvPr id="94" name="Google Shape;94;p14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804F3B"/>
                </a:solidFill>
                <a:latin typeface="Prata"/>
                <a:ea typeface="Prata"/>
                <a:cs typeface="Prata"/>
                <a:sym typeface="Prata"/>
              </a:rPr>
              <a:t>2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1028700" y="819150"/>
            <a:ext cx="12512580" cy="1901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280" u="none" cap="none" strike="noStrike">
                <a:solidFill>
                  <a:srgbClr val="804F3B"/>
                </a:solidFill>
                <a:latin typeface="Abril Fatface"/>
                <a:ea typeface="Abril Fatface"/>
                <a:cs typeface="Abril Fatface"/>
                <a:sym typeface="Abril Fatface"/>
              </a:rPr>
              <a:t>WEBSITE NAME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0D4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834430" y="471487"/>
            <a:ext cx="10858500" cy="1009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999" u="none" cap="none" strike="noStrike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PRODUCT DETAILS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16740784" y="0"/>
            <a:ext cx="1547216" cy="10287000"/>
          </a:xfrm>
          <a:custGeom>
            <a:rect b="b" l="l" r="r" t="t"/>
            <a:pathLst>
              <a:path extrusionOk="0" h="3479800" w="523379">
                <a:moveTo>
                  <a:pt x="0" y="0"/>
                </a:moveTo>
                <a:lnTo>
                  <a:pt x="523379" y="0"/>
                </a:lnTo>
                <a:lnTo>
                  <a:pt x="523379" y="3479800"/>
                </a:lnTo>
                <a:lnTo>
                  <a:pt x="0" y="3479800"/>
                </a:lnTo>
                <a:close/>
              </a:path>
            </a:pathLst>
          </a:custGeom>
          <a:solidFill>
            <a:srgbClr val="E6CCB2"/>
          </a:solidFill>
          <a:ln>
            <a:noFill/>
          </a:ln>
        </p:spPr>
      </p:sp>
      <p:sp>
        <p:nvSpPr>
          <p:cNvPr id="102" name="Google Shape;102;p15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804F3B"/>
                </a:solidFill>
                <a:latin typeface="Prata"/>
                <a:ea typeface="Prata"/>
                <a:cs typeface="Prata"/>
                <a:sym typeface="Prata"/>
              </a:rPr>
              <a:t>3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834430" y="1799273"/>
            <a:ext cx="11652845" cy="617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2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38" u="none" cap="none" strike="noStrike">
                <a:solidFill>
                  <a:srgbClr val="804F3B"/>
                </a:solidFill>
                <a:latin typeface="Trocchi"/>
                <a:ea typeface="Trocchi"/>
                <a:cs typeface="Trocchi"/>
                <a:sym typeface="Trocchi"/>
              </a:rPr>
              <a:t>MONTESSORI QUIET BOOK (ONE YEAR +):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834430" y="2683747"/>
            <a:ext cx="15346466" cy="172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82" u="none" cap="none" strike="noStrike">
                <a:solidFill>
                  <a:srgbClr val="804F3B"/>
                </a:solidFill>
                <a:latin typeface="Arimo"/>
                <a:ea typeface="Arimo"/>
                <a:cs typeface="Arimo"/>
                <a:sym typeface="Arimo"/>
              </a:rPr>
              <a:t>Engage your child's curiosity with our Montessori quiet book! Handcrafted from Velcro type, it offers interactive activities to stimulate learning and creativity, perfect for quiet playtime at home or on-the-go."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834430" y="4681798"/>
            <a:ext cx="11652845" cy="6464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99" u="none" cap="none" strike="noStrike">
                <a:solidFill>
                  <a:srgbClr val="804F3B"/>
                </a:solidFill>
                <a:latin typeface="Trocchi"/>
                <a:ea typeface="Trocchi"/>
                <a:cs typeface="Trocchi"/>
                <a:sym typeface="Trocchi"/>
              </a:rPr>
              <a:t>ALPHABET MAZE (3 TO 4 YEARS) :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834430" y="5585404"/>
            <a:ext cx="15050840" cy="1173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99" u="none" cap="none" strike="noStrike">
                <a:solidFill>
                  <a:srgbClr val="804F3B"/>
                </a:solidFill>
                <a:latin typeface="Arimo"/>
                <a:ea typeface="Arimo"/>
                <a:cs typeface="Arimo"/>
                <a:sym typeface="Arimo"/>
              </a:rPr>
              <a:t>Explore the ABCs with our Alphabet Maze Book! Kids navigate through letter-themed mazes for an engaging and educational adventure."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834430" y="7035117"/>
            <a:ext cx="10335965" cy="6464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99" u="none" cap="none" strike="noStrike">
                <a:solidFill>
                  <a:srgbClr val="804F3B"/>
                </a:solidFill>
                <a:latin typeface="Trocchi"/>
                <a:ea typeface="Trocchi"/>
                <a:cs typeface="Trocchi"/>
                <a:sym typeface="Trocchi"/>
              </a:rPr>
              <a:t>PHONICS ACTIVITY BINDER (5 YEARS):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834430" y="7938723"/>
            <a:ext cx="12690773" cy="1173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99" u="none" cap="none" strike="noStrike">
                <a:solidFill>
                  <a:srgbClr val="804F3B"/>
                </a:solidFill>
                <a:latin typeface="Arimo"/>
                <a:ea typeface="Arimo"/>
                <a:cs typeface="Arimo"/>
                <a:sym typeface="Arimo"/>
              </a:rPr>
              <a:t>Enjoy learning with our CVC Word Game! Match letters to form simple words, promoting early literacy skills in a fun way."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0D4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16740784" y="0"/>
            <a:ext cx="1547216" cy="10287000"/>
          </a:xfrm>
          <a:custGeom>
            <a:rect b="b" l="l" r="r" t="t"/>
            <a:pathLst>
              <a:path extrusionOk="0" h="3479800" w="523379">
                <a:moveTo>
                  <a:pt x="0" y="0"/>
                </a:moveTo>
                <a:lnTo>
                  <a:pt x="523379" y="0"/>
                </a:lnTo>
                <a:lnTo>
                  <a:pt x="523379" y="3479800"/>
                </a:lnTo>
                <a:lnTo>
                  <a:pt x="0" y="3479800"/>
                </a:lnTo>
                <a:close/>
              </a:path>
            </a:pathLst>
          </a:custGeom>
          <a:solidFill>
            <a:srgbClr val="E6CCB2"/>
          </a:solidFill>
          <a:ln>
            <a:noFill/>
          </a:ln>
        </p:spPr>
      </p:sp>
      <p:sp>
        <p:nvSpPr>
          <p:cNvPr id="114" name="Google Shape;114;p16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804F3B"/>
                </a:solidFill>
                <a:latin typeface="Prata"/>
                <a:ea typeface="Prata"/>
                <a:cs typeface="Prata"/>
                <a:sym typeface="Prata"/>
              </a:rPr>
              <a:t>4</a:t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1028700" y="467359"/>
            <a:ext cx="6255147" cy="1017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49" u="none" cap="none" strike="noStrike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ONLINE TOOLS:</a:t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798860" y="1801813"/>
            <a:ext cx="14659373" cy="6464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0205" lvl="1" marL="820409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804F3B"/>
              </a:buClr>
              <a:buSzPts val="3799"/>
              <a:buFont typeface="Arial"/>
              <a:buChar char="•"/>
            </a:pPr>
            <a:r>
              <a:rPr b="0" i="0" lang="en-US" sz="3799" u="sng" cap="none" strike="noStrike">
                <a:solidFill>
                  <a:schemeClr val="hlink"/>
                </a:solidFill>
                <a:latin typeface="Trocchi"/>
                <a:ea typeface="Trocchi"/>
                <a:cs typeface="Trocchi"/>
                <a:sym typeface="Trocchi"/>
                <a:hlinkClick r:id="rId3"/>
              </a:rPr>
              <a:t>Builtwith.com</a:t>
            </a:r>
            <a:r>
              <a:rPr b="0" i="0" lang="en-US" sz="3799" u="none" cap="none" strike="noStrike">
                <a:solidFill>
                  <a:srgbClr val="804F3B"/>
                </a:solidFill>
                <a:latin typeface="Trocchi"/>
                <a:ea typeface="Trocchi"/>
                <a:cs typeface="Trocchi"/>
                <a:sym typeface="Trocchi"/>
              </a:rPr>
              <a:t>-The website is developed in wordpress.com</a:t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798860" y="2772094"/>
            <a:ext cx="14907942" cy="2659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3779" lvl="1" marL="827559" marR="0" rtl="0" algn="l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Clr>
                <a:srgbClr val="804F3B"/>
              </a:buClr>
              <a:buSzPts val="3833"/>
              <a:buFont typeface="Arial"/>
              <a:buChar char="•"/>
            </a:pPr>
            <a:r>
              <a:rPr b="0" i="0" lang="en-US" sz="3833" u="sng" cap="none" strike="noStrike">
                <a:solidFill>
                  <a:schemeClr val="hlink"/>
                </a:solidFill>
                <a:latin typeface="Trocchi"/>
                <a:ea typeface="Trocchi"/>
                <a:cs typeface="Trocchi"/>
                <a:sym typeface="Trocchi"/>
                <a:hlinkClick r:id="rId4"/>
              </a:rPr>
              <a:t>https://responsivedesignchecker.com/</a:t>
            </a:r>
            <a:r>
              <a:rPr b="0" i="0" lang="en-US" sz="3833" u="none" cap="none" strike="noStrike">
                <a:solidFill>
                  <a:srgbClr val="804F3B"/>
                </a:solidFill>
                <a:latin typeface="Trocchi"/>
                <a:ea typeface="Trocchi"/>
                <a:cs typeface="Trocchi"/>
                <a:sym typeface="Trocchi"/>
              </a:rPr>
              <a:t>-website responsive</a:t>
            </a:r>
            <a:endParaRPr/>
          </a:p>
          <a:p>
            <a:pPr indent="0" lvl="0" marL="0" marR="0" rtl="0" algn="l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33" u="none" cap="none" strike="noStrike">
                <a:solidFill>
                  <a:srgbClr val="804F3B"/>
                </a:solidFill>
                <a:latin typeface="Trocchi"/>
                <a:ea typeface="Trocchi"/>
                <a:cs typeface="Trocchi"/>
                <a:sym typeface="Trocchi"/>
              </a:rPr>
              <a:t>     design.</a:t>
            </a:r>
            <a:endParaRPr/>
          </a:p>
          <a:p>
            <a:pPr indent="0" lvl="0" marL="0" marR="0" rtl="0" algn="l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33" u="none" cap="none" strike="noStrike">
                <a:solidFill>
                  <a:srgbClr val="804F3B"/>
                </a:solidFill>
                <a:latin typeface="Trocchi"/>
                <a:ea typeface="Trocchi"/>
                <a:cs typeface="Trocchi"/>
                <a:sym typeface="Trocchi"/>
              </a:rPr>
              <a:t>    1.Not optimizing white space.</a:t>
            </a:r>
            <a:endParaRPr/>
          </a:p>
          <a:p>
            <a:pPr indent="0" lvl="0" marL="0" marR="0" rtl="0" algn="l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33" u="none" cap="none" strike="noStrike">
                <a:solidFill>
                  <a:srgbClr val="804F3B"/>
                </a:solidFill>
                <a:latin typeface="Trocchi"/>
                <a:ea typeface="Trocchi"/>
                <a:cs typeface="Trocchi"/>
                <a:sym typeface="Trocchi"/>
              </a:rPr>
              <a:t>    2.Ignoring mobile responsiveness.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798850" y="6055950"/>
            <a:ext cx="8874000" cy="46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05828" lvl="1" marL="813816" marR="0" rtl="0" algn="just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804F3B"/>
              </a:buClr>
              <a:buSzPts val="3799"/>
              <a:buFont typeface="Arial"/>
              <a:buChar char="•"/>
            </a:pPr>
            <a:r>
              <a:rPr b="0" i="0" lang="en-US" sz="3799" u="none" cap="none" strike="noStrike">
                <a:solidFill>
                  <a:srgbClr val="804F3B"/>
                </a:solidFill>
                <a:latin typeface="Trocchi"/>
                <a:ea typeface="Trocchi"/>
                <a:cs typeface="Trocchi"/>
                <a:sym typeface="Trocchi"/>
              </a:rPr>
              <a:t>Common website design mistakes</a:t>
            </a:r>
            <a:endParaRPr/>
          </a:p>
          <a:p>
            <a:pPr indent="-405828" lvl="1" marL="813816" marR="0" rtl="0" algn="just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804F3B"/>
              </a:buClr>
              <a:buSzPts val="3799"/>
              <a:buFont typeface="Trocchi"/>
              <a:buAutoNum type="arabicPeriod"/>
            </a:pPr>
            <a:r>
              <a:rPr b="0" i="0" lang="en-US" sz="3799" u="none" cap="none" strike="noStrike">
                <a:solidFill>
                  <a:srgbClr val="804F3B"/>
                </a:solidFill>
                <a:latin typeface="Trocchi"/>
                <a:ea typeface="Trocchi"/>
                <a:cs typeface="Trocchi"/>
                <a:sym typeface="Trocchi"/>
              </a:rPr>
              <a:t>Forgetting about seo</a:t>
            </a:r>
            <a:endParaRPr/>
          </a:p>
          <a:p>
            <a:pPr indent="-405828" lvl="1" marL="813816" marR="0" rtl="0" algn="just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804F3B"/>
              </a:buClr>
              <a:buSzPts val="3799"/>
              <a:buFont typeface="Trocchi"/>
              <a:buAutoNum type="arabicPeriod"/>
            </a:pPr>
            <a:r>
              <a:rPr b="0" i="0" lang="en-US" sz="3799" u="none" cap="none" strike="noStrike">
                <a:solidFill>
                  <a:srgbClr val="804F3B"/>
                </a:solidFill>
                <a:latin typeface="Trocchi"/>
                <a:ea typeface="Trocchi"/>
                <a:cs typeface="Trocchi"/>
                <a:sym typeface="Trocchi"/>
              </a:rPr>
              <a:t>No call to action</a:t>
            </a:r>
            <a:endParaRPr/>
          </a:p>
          <a:p>
            <a:pPr indent="-405828" lvl="1" marL="813816" marR="0" rtl="0" algn="just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804F3B"/>
              </a:buClr>
              <a:buSzPts val="3799"/>
              <a:buFont typeface="Trocchi"/>
              <a:buAutoNum type="arabicPeriod"/>
            </a:pPr>
            <a:r>
              <a:rPr b="0" i="0" lang="en-US" sz="3799" u="none" cap="none" strike="noStrike">
                <a:solidFill>
                  <a:srgbClr val="804F3B"/>
                </a:solidFill>
                <a:latin typeface="Trocchi"/>
                <a:ea typeface="Trocchi"/>
                <a:cs typeface="Trocchi"/>
                <a:sym typeface="Trocchi"/>
              </a:rPr>
              <a:t>Slow loading page</a:t>
            </a:r>
            <a:endParaRPr/>
          </a:p>
          <a:p>
            <a:pPr indent="-405828" lvl="1" marL="813816" marR="0" rtl="0" algn="just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804F3B"/>
              </a:buClr>
              <a:buSzPts val="3799"/>
              <a:buFont typeface="Trocchi"/>
              <a:buAutoNum type="arabicPeriod"/>
            </a:pPr>
            <a:r>
              <a:rPr b="0" i="0" lang="en-US" sz="3799" u="none" cap="none" strike="noStrike">
                <a:solidFill>
                  <a:srgbClr val="804F3B"/>
                </a:solidFill>
                <a:latin typeface="Trocchi"/>
                <a:ea typeface="Trocchi"/>
                <a:cs typeface="Trocchi"/>
                <a:sym typeface="Trocchi"/>
              </a:rPr>
              <a:t>Having blurry image</a:t>
            </a:r>
            <a:endParaRPr/>
          </a:p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799" u="none" cap="none" strike="noStrike">
              <a:solidFill>
                <a:srgbClr val="804F3B"/>
              </a:solidFill>
              <a:latin typeface="Trocchi"/>
              <a:ea typeface="Trocchi"/>
              <a:cs typeface="Trocchi"/>
              <a:sym typeface="Trocch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0D4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16740784" y="0"/>
            <a:ext cx="1547216" cy="10287000"/>
          </a:xfrm>
          <a:custGeom>
            <a:rect b="b" l="l" r="r" t="t"/>
            <a:pathLst>
              <a:path extrusionOk="0" h="3479800" w="523379">
                <a:moveTo>
                  <a:pt x="0" y="0"/>
                </a:moveTo>
                <a:lnTo>
                  <a:pt x="523379" y="0"/>
                </a:lnTo>
                <a:lnTo>
                  <a:pt x="523379" y="3479800"/>
                </a:lnTo>
                <a:lnTo>
                  <a:pt x="0" y="3479800"/>
                </a:lnTo>
                <a:close/>
              </a:path>
            </a:pathLst>
          </a:custGeom>
          <a:solidFill>
            <a:srgbClr val="E6CCB2"/>
          </a:solidFill>
          <a:ln>
            <a:noFill/>
          </a:ln>
        </p:spPr>
      </p:sp>
      <p:sp>
        <p:nvSpPr>
          <p:cNvPr id="124" name="Google Shape;124;p17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804F3B"/>
                </a:solidFill>
                <a:latin typeface="Prata"/>
                <a:ea typeface="Prata"/>
                <a:cs typeface="Prata"/>
                <a:sym typeface="Prata"/>
              </a:rPr>
              <a:t>5</a:t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1070398" y="923925"/>
            <a:ext cx="16443994" cy="2084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49" u="none" cap="none" strike="noStrike">
                <a:solidFill>
                  <a:srgbClr val="804F3B"/>
                </a:solidFill>
                <a:latin typeface="Trocchi"/>
                <a:ea typeface="Trocchi"/>
                <a:cs typeface="Trocchi"/>
                <a:sym typeface="Trocchi"/>
              </a:rPr>
              <a:t>BEST PRACTICE FOR CREATING USER FRIENDLY WEBSITE :</a:t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1028700" y="4046857"/>
            <a:ext cx="16872496" cy="2713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20893" lvl="1" marL="841787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Clr>
                <a:srgbClr val="804F3B"/>
              </a:buClr>
              <a:buSzPts val="3898"/>
              <a:buFont typeface="Trocchi"/>
              <a:buAutoNum type="arabicPeriod"/>
            </a:pPr>
            <a:r>
              <a:rPr b="0" i="0" lang="en-US" sz="3898" u="none" cap="none" strike="noStrike">
                <a:solidFill>
                  <a:srgbClr val="804F3B"/>
                </a:solidFill>
                <a:latin typeface="Trocchi"/>
                <a:ea typeface="Trocchi"/>
                <a:cs typeface="Trocchi"/>
                <a:sym typeface="Trocchi"/>
              </a:rPr>
              <a:t>Choose simple fonts.</a:t>
            </a:r>
            <a:endParaRPr/>
          </a:p>
          <a:p>
            <a:pPr indent="-420893" lvl="1" marL="841787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Clr>
                <a:srgbClr val="804F3B"/>
              </a:buClr>
              <a:buSzPts val="3898"/>
              <a:buFont typeface="Trocchi"/>
              <a:buAutoNum type="arabicPeriod"/>
            </a:pPr>
            <a:r>
              <a:rPr b="0" i="0" lang="en-US" sz="3898" u="none" cap="none" strike="noStrike">
                <a:solidFill>
                  <a:srgbClr val="804F3B"/>
                </a:solidFill>
                <a:latin typeface="Trocchi"/>
                <a:ea typeface="Trocchi"/>
                <a:cs typeface="Trocchi"/>
                <a:sym typeface="Trocchi"/>
              </a:rPr>
              <a:t>Focus on website speed.</a:t>
            </a:r>
            <a:endParaRPr/>
          </a:p>
          <a:p>
            <a:pPr indent="-420893" lvl="1" marL="841787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Clr>
                <a:srgbClr val="804F3B"/>
              </a:buClr>
              <a:buSzPts val="3898"/>
              <a:buFont typeface="Trocchi"/>
              <a:buAutoNum type="arabicPeriod"/>
            </a:pPr>
            <a:r>
              <a:rPr b="0" i="0" lang="en-US" sz="3898" u="none" cap="none" strike="noStrike">
                <a:solidFill>
                  <a:srgbClr val="804F3B"/>
                </a:solidFill>
                <a:latin typeface="Trocchi"/>
                <a:ea typeface="Trocchi"/>
                <a:cs typeface="Trocchi"/>
                <a:sym typeface="Trocchi"/>
              </a:rPr>
              <a:t>Clear call to action</a:t>
            </a:r>
            <a:endParaRPr/>
          </a:p>
          <a:p>
            <a:pPr indent="-420893" lvl="1" marL="841787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Clr>
                <a:srgbClr val="804F3B"/>
              </a:buClr>
              <a:buSzPts val="3898"/>
              <a:buFont typeface="Trocchi"/>
              <a:buAutoNum type="arabicPeriod"/>
            </a:pPr>
            <a:r>
              <a:rPr b="0" i="0" lang="en-US" sz="3898" u="none" cap="none" strike="noStrike">
                <a:solidFill>
                  <a:srgbClr val="804F3B"/>
                </a:solidFill>
                <a:latin typeface="Trocchi"/>
                <a:ea typeface="Trocchi"/>
                <a:cs typeface="Trocchi"/>
                <a:sym typeface="Trocchi"/>
              </a:rPr>
              <a:t>Imporing website security.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0D4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16740784" y="0"/>
            <a:ext cx="1547216" cy="10287000"/>
          </a:xfrm>
          <a:custGeom>
            <a:rect b="b" l="l" r="r" t="t"/>
            <a:pathLst>
              <a:path extrusionOk="0" h="3479800" w="523379">
                <a:moveTo>
                  <a:pt x="0" y="0"/>
                </a:moveTo>
                <a:lnTo>
                  <a:pt x="523379" y="0"/>
                </a:lnTo>
                <a:lnTo>
                  <a:pt x="523379" y="3479800"/>
                </a:lnTo>
                <a:lnTo>
                  <a:pt x="0" y="3479800"/>
                </a:lnTo>
                <a:close/>
              </a:path>
            </a:pathLst>
          </a:custGeom>
          <a:solidFill>
            <a:srgbClr val="E6CCB2"/>
          </a:solidFill>
          <a:ln>
            <a:noFill/>
          </a:ln>
        </p:spPr>
      </p:sp>
      <p:sp>
        <p:nvSpPr>
          <p:cNvPr id="132" name="Google Shape;132;p18"/>
          <p:cNvSpPr/>
          <p:nvPr/>
        </p:nvSpPr>
        <p:spPr>
          <a:xfrm>
            <a:off x="7037660" y="1933576"/>
            <a:ext cx="3441155" cy="7805419"/>
          </a:xfrm>
          <a:custGeom>
            <a:rect b="b" l="l" r="r" t="t"/>
            <a:pathLst>
              <a:path extrusionOk="0" h="7805419" w="3441155">
                <a:moveTo>
                  <a:pt x="0" y="0"/>
                </a:moveTo>
                <a:lnTo>
                  <a:pt x="3441155" y="0"/>
                </a:lnTo>
                <a:lnTo>
                  <a:pt x="3441155" y="7805419"/>
                </a:lnTo>
                <a:lnTo>
                  <a:pt x="0" y="7805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72" l="-2440" r="-2439" t="0"/>
            </a:stretch>
          </a:blipFill>
          <a:ln>
            <a:noFill/>
          </a:ln>
        </p:spPr>
      </p:sp>
      <p:sp>
        <p:nvSpPr>
          <p:cNvPr id="133" name="Google Shape;133;p18"/>
          <p:cNvSpPr txBox="1"/>
          <p:nvPr/>
        </p:nvSpPr>
        <p:spPr>
          <a:xfrm>
            <a:off x="1028700" y="923925"/>
            <a:ext cx="6848808" cy="1009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999" u="none" cap="none" strike="noStrike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LANDING PAGE:</a:t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804F3B"/>
                </a:solidFill>
                <a:latin typeface="Prata"/>
                <a:ea typeface="Prata"/>
                <a:cs typeface="Prata"/>
                <a:sym typeface="Prata"/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0D4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1028700" y="3695700"/>
            <a:ext cx="14745813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0" u="none" cap="none" strike="noStrike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Thank you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0" u="none" cap="none" strike="noStrike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for listening!</a:t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16740784" y="0"/>
            <a:ext cx="1547216" cy="10287000"/>
          </a:xfrm>
          <a:custGeom>
            <a:rect b="b" l="l" r="r" t="t"/>
            <a:pathLst>
              <a:path extrusionOk="0" h="3479800" w="523379">
                <a:moveTo>
                  <a:pt x="0" y="0"/>
                </a:moveTo>
                <a:lnTo>
                  <a:pt x="523379" y="0"/>
                </a:lnTo>
                <a:lnTo>
                  <a:pt x="523379" y="3479800"/>
                </a:lnTo>
                <a:lnTo>
                  <a:pt x="0" y="3479800"/>
                </a:lnTo>
                <a:close/>
              </a:path>
            </a:pathLst>
          </a:custGeom>
          <a:solidFill>
            <a:srgbClr val="E6CCB2"/>
          </a:solid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