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316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1" r:id="rId19"/>
    <p:sldId id="272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320" r:id="rId34"/>
    <p:sldId id="321" r:id="rId35"/>
    <p:sldId id="322" r:id="rId36"/>
    <p:sldId id="323" r:id="rId37"/>
    <p:sldId id="288" r:id="rId38"/>
    <p:sldId id="292" r:id="rId39"/>
    <p:sldId id="289" r:id="rId40"/>
    <p:sldId id="290" r:id="rId41"/>
    <p:sldId id="291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5" r:id="rId53"/>
    <p:sldId id="303" r:id="rId54"/>
    <p:sldId id="304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7" r:id="rId66"/>
    <p:sldId id="318" r:id="rId67"/>
    <p:sldId id="319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>
          <a:outerShdw blurRad="50800" dist="38100" dir="10800000" algn="r" rotWithShape="0">
            <a:prstClr val="black">
              <a:alpha val="40000"/>
            </a:prstClr>
          </a:outerShdw>
        </a:effectLst>
      </c:spPr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1"/>
          <c:order val="0"/>
          <c:tx>
            <c:strRef>
              <c:f>Sheet1!$B$16</c:f>
              <c:strCache>
                <c:ptCount val="1"/>
                <c:pt idx="0">
                  <c:v>H1B VISA APPLICATIONS</c:v>
                </c:pt>
              </c:strCache>
            </c:strRef>
          </c:tx>
          <c:spPr>
            <a:gradFill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 prstMaterial="dkEdge"/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5400000" scaled="0"/>
              </a:gra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dkEdge"/>
            </c:spPr>
          </c:dPt>
          <c:dPt>
            <c:idx val="5"/>
            <c:invertIfNegative val="0"/>
            <c:bubble3D val="0"/>
            <c:spPr>
              <a:gradFill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  <a:scene3d>
                <a:camera prst="orthographicFront"/>
                <a:lightRig rig="threePt" dir="t"/>
              </a:scene3d>
              <a:sp3d prstMaterial="dkEdge"/>
            </c:spPr>
          </c:dPt>
          <c:cat>
            <c:numRef>
              <c:f>Sheet1!$A$17:$A$22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Sheet1!$B$17:$B$22</c:f>
              <c:numCache>
                <c:formatCode>General</c:formatCode>
                <c:ptCount val="6"/>
                <c:pt idx="0">
                  <c:v>358767</c:v>
                </c:pt>
                <c:pt idx="1">
                  <c:v>415607</c:v>
                </c:pt>
                <c:pt idx="2">
                  <c:v>442114</c:v>
                </c:pt>
                <c:pt idx="3">
                  <c:v>519427</c:v>
                </c:pt>
                <c:pt idx="4">
                  <c:v>618727</c:v>
                </c:pt>
                <c:pt idx="5">
                  <c:v>647803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2894720"/>
        <c:axId val="202896512"/>
        <c:axId val="0"/>
      </c:bar3DChart>
      <c:catAx>
        <c:axId val="202894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c:spPr>
        <c:crossAx val="202896512"/>
        <c:crosses val="autoZero"/>
        <c:auto val="1"/>
        <c:lblAlgn val="ctr"/>
        <c:lblOffset val="100"/>
        <c:noMultiLvlLbl val="0"/>
      </c:catAx>
      <c:valAx>
        <c:axId val="202896512"/>
        <c:scaling>
          <c:orientation val="minMax"/>
        </c:scaling>
        <c:delete val="0"/>
        <c:axPos val="l"/>
        <c:majorGridlines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</c:majorGridlines>
        <c:numFmt formatCode="General" sourceLinked="1"/>
        <c:majorTickMark val="out"/>
        <c:minorTickMark val="none"/>
        <c:tickLblPos val="nextTo"/>
        <c:spPr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c:spPr>
        <c:crossAx val="202894720"/>
        <c:crosses val="autoZero"/>
        <c:crossBetween val="between"/>
      </c:valAx>
    </c:plotArea>
    <c:legend>
      <c:legendPos val="r"/>
      <c:layout/>
      <c:overlay val="0"/>
      <c:sp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>
          <a:outerShdw blurRad="50800" dist="38100" dir="10800000" algn="r" rotWithShape="0">
            <a:prstClr val="black">
              <a:alpha val="40000"/>
            </a:prstClr>
          </a:outerShdw>
        </a:effectLst>
      </c:sp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/>
              <a:t>Visa  Status </a:t>
            </a:r>
          </a:p>
        </c:rich>
      </c:tx>
      <c:layout/>
      <c:overlay val="0"/>
      <c:sp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>
          <a:outerShdw blurRad="50800" dist="38100" dir="10800000" algn="r" rotWithShape="0">
            <a:prstClr val="black">
              <a:alpha val="40000"/>
            </a:prstClr>
          </a:outerShdw>
        </a:effectLst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Sheet1!$B$6</c:f>
              <c:strCache>
                <c:ptCount val="1"/>
                <c:pt idx="0">
                  <c:v>CERTIFIED-WITHDRAWN</c:v>
                </c:pt>
              </c:strCache>
            </c:strRef>
          </c:tx>
          <c:cat>
            <c:numRef>
              <c:f>Sheet1!$A$7:$A$12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Sheet1!$B$7:$B$12</c:f>
              <c:numCache>
                <c:formatCode>General</c:formatCode>
                <c:ptCount val="6"/>
                <c:pt idx="0">
                  <c:v>11596</c:v>
                </c:pt>
                <c:pt idx="1">
                  <c:v>31118</c:v>
                </c:pt>
                <c:pt idx="2">
                  <c:v>35432</c:v>
                </c:pt>
                <c:pt idx="3">
                  <c:v>36350</c:v>
                </c:pt>
                <c:pt idx="4">
                  <c:v>41071</c:v>
                </c:pt>
                <c:pt idx="5">
                  <c:v>47092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Sheet1!$C$6</c:f>
              <c:strCache>
                <c:ptCount val="1"/>
                <c:pt idx="0">
                  <c:v>WITHDRAWN</c:v>
                </c:pt>
              </c:strCache>
            </c:strRef>
          </c:tx>
          <c:cat>
            <c:numRef>
              <c:f>Sheet1!$A$7:$A$12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Sheet1!$C$7:$C$12</c:f>
              <c:numCache>
                <c:formatCode>General</c:formatCode>
                <c:ptCount val="6"/>
                <c:pt idx="0">
                  <c:v>10105</c:v>
                </c:pt>
                <c:pt idx="1">
                  <c:v>10725</c:v>
                </c:pt>
                <c:pt idx="2">
                  <c:v>11590</c:v>
                </c:pt>
                <c:pt idx="3">
                  <c:v>16034</c:v>
                </c:pt>
                <c:pt idx="4">
                  <c:v>19455</c:v>
                </c:pt>
                <c:pt idx="5">
                  <c:v>21890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Sheet1!$D$6</c:f>
              <c:strCache>
                <c:ptCount val="1"/>
                <c:pt idx="0">
                  <c:v>CERTIFIED</c:v>
                </c:pt>
              </c:strCache>
            </c:strRef>
          </c:tx>
          <c:cat>
            <c:numRef>
              <c:f>Sheet1!$A$7:$A$12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Sheet1!$D$7:$D$12</c:f>
              <c:numCache>
                <c:formatCode>General</c:formatCode>
                <c:ptCount val="6"/>
                <c:pt idx="0">
                  <c:v>307936</c:v>
                </c:pt>
                <c:pt idx="1">
                  <c:v>352668</c:v>
                </c:pt>
                <c:pt idx="2">
                  <c:v>382951</c:v>
                </c:pt>
                <c:pt idx="3">
                  <c:v>455144</c:v>
                </c:pt>
                <c:pt idx="4">
                  <c:v>547278</c:v>
                </c:pt>
                <c:pt idx="5">
                  <c:v>569646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Sheet1!$E$6</c:f>
              <c:strCache>
                <c:ptCount val="1"/>
                <c:pt idx="0">
                  <c:v>DENIED</c:v>
                </c:pt>
              </c:strCache>
            </c:strRef>
          </c:tx>
          <c:cat>
            <c:numRef>
              <c:f>Sheet1!$A$7:$A$12</c:f>
              <c:numCache>
                <c:formatCode>General</c:formatCod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numCache>
            </c:numRef>
          </c:cat>
          <c:val>
            <c:numRef>
              <c:f>Sheet1!$E$7:$E$12</c:f>
              <c:numCache>
                <c:formatCode>General</c:formatCode>
                <c:ptCount val="6"/>
                <c:pt idx="0">
                  <c:v>29130</c:v>
                </c:pt>
                <c:pt idx="1">
                  <c:v>21096</c:v>
                </c:pt>
                <c:pt idx="2">
                  <c:v>12141</c:v>
                </c:pt>
                <c:pt idx="3">
                  <c:v>11899</c:v>
                </c:pt>
                <c:pt idx="4">
                  <c:v>10923</c:v>
                </c:pt>
                <c:pt idx="5">
                  <c:v>9175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492096"/>
        <c:axId val="211678336"/>
      </c:lineChart>
      <c:catAx>
        <c:axId val="21749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c:spPr>
        <c:crossAx val="211678336"/>
        <c:crosses val="autoZero"/>
        <c:auto val="1"/>
        <c:lblAlgn val="ctr"/>
        <c:lblOffset val="100"/>
        <c:noMultiLvlLbl val="0"/>
      </c:catAx>
      <c:valAx>
        <c:axId val="21167833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c:spPr>
        <c:crossAx val="217492096"/>
        <c:crosses val="autoZero"/>
        <c:crossBetween val="between"/>
      </c:valAx>
      <c:spPr>
        <a:noFill/>
      </c:spPr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1F90-97F8-4FC0-973B-77F69A45B8D1}" type="datetimeFigureOut">
              <a:rPr lang="en-IN" smtClean="0"/>
              <a:t>13-07-2017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30AC-9B17-493F-8816-6F2A995E845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1F90-97F8-4FC0-973B-77F69A45B8D1}" type="datetimeFigureOut">
              <a:rPr lang="en-IN" smtClean="0"/>
              <a:t>13-07-2017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30AC-9B17-493F-8816-6F2A995E84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1F90-97F8-4FC0-973B-77F69A45B8D1}" type="datetimeFigureOut">
              <a:rPr lang="en-IN" smtClean="0"/>
              <a:t>13-07-2017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30AC-9B17-493F-8816-6F2A995E84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1F90-97F8-4FC0-973B-77F69A45B8D1}" type="datetimeFigureOut">
              <a:rPr lang="en-IN" smtClean="0"/>
              <a:t>13-07-2017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30AC-9B17-493F-8816-6F2A995E84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1F90-97F8-4FC0-973B-77F69A45B8D1}" type="datetimeFigureOut">
              <a:rPr lang="en-IN" smtClean="0"/>
              <a:t>13-07-2017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30AC-9B17-493F-8816-6F2A995E845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1F90-97F8-4FC0-973B-77F69A45B8D1}" type="datetimeFigureOut">
              <a:rPr lang="en-IN" smtClean="0"/>
              <a:t>13-07-2017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30AC-9B17-493F-8816-6F2A995E84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1F90-97F8-4FC0-973B-77F69A45B8D1}" type="datetimeFigureOut">
              <a:rPr lang="en-IN" smtClean="0"/>
              <a:t>13-07-2017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30AC-9B17-493F-8816-6F2A995E84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1F90-97F8-4FC0-973B-77F69A45B8D1}" type="datetimeFigureOut">
              <a:rPr lang="en-IN" smtClean="0"/>
              <a:t>13-07-2017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30AC-9B17-493F-8816-6F2A995E84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1F90-97F8-4FC0-973B-77F69A45B8D1}" type="datetimeFigureOut">
              <a:rPr lang="en-IN" smtClean="0"/>
              <a:t>13-07-2017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30AC-9B17-493F-8816-6F2A995E84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1F90-97F8-4FC0-973B-77F69A45B8D1}" type="datetimeFigureOut">
              <a:rPr lang="en-IN" smtClean="0"/>
              <a:t>13-07-2017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30AC-9B17-493F-8816-6F2A995E84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31F90-97F8-4FC0-973B-77F69A45B8D1}" type="datetimeFigureOut">
              <a:rPr lang="en-IN" smtClean="0"/>
              <a:t>13-07-2017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75930AC-9B17-493F-8816-6F2A995E8457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4931F90-97F8-4FC0-973B-77F69A45B8D1}" type="datetimeFigureOut">
              <a:rPr lang="en-IN" smtClean="0"/>
              <a:t>13-07-2017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5930AC-9B17-493F-8816-6F2A995E8457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50912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 TO BIGDATA WITH HADOOP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BY </a:t>
            </a:r>
            <a:br>
              <a:rPr lang="en-IN" dirty="0" smtClean="0"/>
            </a:br>
            <a:r>
              <a:rPr lang="en-IN" dirty="0" smtClean="0"/>
              <a:t>B KEERTHI SAMHITHA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39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ECOSYSTEM</a:t>
            </a:r>
            <a:endParaRPr lang="en-IN" dirty="0"/>
          </a:p>
        </p:txBody>
      </p:sp>
      <p:pic>
        <p:nvPicPr>
          <p:cNvPr id="4" name="Content Placeholder 3" descr="C:\Users\user\Desktop\87375_orig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75" y="2050915"/>
            <a:ext cx="6090249" cy="4157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751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38912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HDFS</a:t>
            </a:r>
          </a:p>
          <a:p>
            <a:r>
              <a:rPr lang="en-IN" dirty="0" smtClean="0"/>
              <a:t>MAPREDUCE</a:t>
            </a:r>
          </a:p>
          <a:p>
            <a:r>
              <a:rPr lang="en-IN" dirty="0" smtClean="0"/>
              <a:t>HIVE</a:t>
            </a:r>
          </a:p>
          <a:p>
            <a:r>
              <a:rPr lang="en-IN" dirty="0" smtClean="0"/>
              <a:t>PIG</a:t>
            </a:r>
          </a:p>
          <a:p>
            <a:r>
              <a:rPr lang="en-IN" dirty="0" smtClean="0"/>
              <a:t>SQOOP</a:t>
            </a:r>
          </a:p>
          <a:p>
            <a:r>
              <a:rPr lang="en-IN" dirty="0" smtClean="0"/>
              <a:t>FLUME</a:t>
            </a:r>
          </a:p>
          <a:p>
            <a:r>
              <a:rPr lang="en-IN" dirty="0" smtClean="0"/>
              <a:t>HBASE</a:t>
            </a:r>
          </a:p>
          <a:p>
            <a:r>
              <a:rPr lang="en-IN" dirty="0" smtClean="0"/>
              <a:t>OOZIE</a:t>
            </a:r>
          </a:p>
          <a:p>
            <a:r>
              <a:rPr lang="en-IN" dirty="0" smtClean="0"/>
              <a:t>ZOOKEEPER</a:t>
            </a:r>
          </a:p>
          <a:p>
            <a:r>
              <a:rPr lang="en-IN" dirty="0" smtClean="0"/>
              <a:t>YARN</a:t>
            </a:r>
          </a:p>
          <a:p>
            <a:r>
              <a:rPr lang="en-IN" dirty="0" smtClean="0"/>
              <a:t>SPARK</a:t>
            </a:r>
          </a:p>
          <a:p>
            <a:r>
              <a:rPr lang="en-IN" dirty="0" smtClean="0"/>
              <a:t>CASSENDRA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57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HDFS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A distributed file system that provides high-throughput access to application data.</a:t>
            </a:r>
          </a:p>
          <a:p>
            <a:pPr lvl="0"/>
            <a:r>
              <a:rPr lang="en-IN" dirty="0"/>
              <a:t>It is suitable for the distributed storage and processing.</a:t>
            </a:r>
          </a:p>
          <a:p>
            <a:pPr lvl="0"/>
            <a:r>
              <a:rPr lang="en-IN" dirty="0" err="1"/>
              <a:t>Hadoop</a:t>
            </a:r>
            <a:r>
              <a:rPr lang="en-IN" dirty="0"/>
              <a:t> provides a command interface to interact with HDFS.</a:t>
            </a:r>
          </a:p>
          <a:p>
            <a:pPr lvl="0"/>
            <a:r>
              <a:rPr lang="en-IN" dirty="0"/>
              <a:t>The built-in servers of </a:t>
            </a:r>
            <a:r>
              <a:rPr lang="en-IN" dirty="0" err="1"/>
              <a:t>namenode</a:t>
            </a:r>
            <a:r>
              <a:rPr lang="en-IN" dirty="0"/>
              <a:t> and </a:t>
            </a:r>
            <a:r>
              <a:rPr lang="en-IN" dirty="0" err="1"/>
              <a:t>datanode</a:t>
            </a:r>
            <a:r>
              <a:rPr lang="en-IN" dirty="0"/>
              <a:t> help users to easily check the status of cluster.</a:t>
            </a:r>
          </a:p>
          <a:p>
            <a:pPr lvl="0"/>
            <a:r>
              <a:rPr lang="en-IN" dirty="0"/>
              <a:t>Streaming access to file system data.</a:t>
            </a:r>
          </a:p>
          <a:p>
            <a:r>
              <a:rPr lang="en-IN" dirty="0"/>
              <a:t>HDFS provides file permissions and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09908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HDFS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Fault </a:t>
            </a:r>
            <a:r>
              <a:rPr lang="en-IN" dirty="0"/>
              <a:t>detection and recovery </a:t>
            </a:r>
          </a:p>
          <a:p>
            <a:pPr lvl="0"/>
            <a:r>
              <a:rPr lang="en-IN" dirty="0"/>
              <a:t>Huge datasets </a:t>
            </a:r>
          </a:p>
          <a:p>
            <a:pPr lvl="0"/>
            <a:r>
              <a:rPr lang="en-IN" dirty="0"/>
              <a:t>Hardware at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98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ARCHITECTURE</a:t>
            </a:r>
            <a:endParaRPr lang="en-IN" dirty="0"/>
          </a:p>
        </p:txBody>
      </p:sp>
      <p:pic>
        <p:nvPicPr>
          <p:cNvPr id="4" name="Content Placeholder 3" descr="C:\Users\user\Desktop\hdfs_architecture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7344816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145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NameNode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Master of the system</a:t>
            </a:r>
          </a:p>
          <a:p>
            <a:pPr lvl="1"/>
            <a:r>
              <a:rPr lang="en-US" dirty="0"/>
              <a:t>Maintains and manages the blocks which are present on the </a:t>
            </a:r>
            <a:r>
              <a:rPr lang="en-US" dirty="0" err="1"/>
              <a:t>DataNodes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DataNodes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Slaves which are deployed on each machine and provide the actual storage</a:t>
            </a:r>
          </a:p>
          <a:p>
            <a:pPr lvl="1"/>
            <a:r>
              <a:rPr lang="en-US" dirty="0"/>
              <a:t>Responsible for serving read and write requests for the clients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Jobtracker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takes care of all the job scheduling and assign tasks to Task Trackers.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TaskTracker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a node in the cluster that accepts tasks - Map, Reduce and Shuffle operations - from a </a:t>
            </a:r>
            <a:r>
              <a:rPr lang="en-US" dirty="0" err="1"/>
              <a:t>jobtracker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1155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980728"/>
            <a:ext cx="7992888" cy="478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sz="2400" b="1" u="sng" dirty="0" err="1" smtClean="0"/>
              <a:t>NameNode</a:t>
            </a:r>
            <a:r>
              <a:rPr lang="en-US" sz="2400" b="1" u="sng" dirty="0" smtClean="0"/>
              <a:t>: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5151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Stores metadata for the files, like the directory structure of a typical FS</a:t>
            </a:r>
            <a:r>
              <a:rPr lang="en-US" dirty="0" smtClean="0"/>
              <a:t>.</a:t>
            </a:r>
            <a:endParaRPr lang="en-US" sz="2400" dirty="0"/>
          </a:p>
          <a:p>
            <a:pPr marL="65151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server holding the </a:t>
            </a:r>
            <a:r>
              <a:rPr lang="en-US" dirty="0" err="1"/>
              <a:t>NameNode</a:t>
            </a:r>
            <a:r>
              <a:rPr lang="en-US" dirty="0"/>
              <a:t> instance is quite crucial, as there is only one. </a:t>
            </a:r>
            <a:endParaRPr lang="en-US" sz="2400" dirty="0"/>
          </a:p>
          <a:p>
            <a:pPr marL="65151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Transaction log for file deletes/adds, etc. Does not use transactions for whole blocks or file-streams, only metadata</a:t>
            </a:r>
            <a:r>
              <a:rPr lang="en-US" dirty="0" smtClean="0"/>
              <a:t>.</a:t>
            </a:r>
            <a:endParaRPr lang="en-US" sz="2400" dirty="0"/>
          </a:p>
          <a:p>
            <a:pPr marL="65151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Handles creation of more replica blocks when necessary after a </a:t>
            </a:r>
            <a:r>
              <a:rPr lang="en-US" dirty="0" err="1"/>
              <a:t>DataNode</a:t>
            </a:r>
            <a:r>
              <a:rPr lang="en-US" dirty="0"/>
              <a:t> failure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42133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850" y="981075"/>
            <a:ext cx="8229600" cy="467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sz="2400" b="1" u="sng" dirty="0" err="1" smtClean="0"/>
              <a:t>DataNode</a:t>
            </a:r>
            <a:r>
              <a:rPr lang="en-US" sz="2400" b="1" u="sng" dirty="0" smtClean="0"/>
              <a:t>: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5151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Stores the actual data in </a:t>
            </a:r>
            <a:r>
              <a:rPr lang="en-US" dirty="0" smtClean="0"/>
              <a:t>HDFS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5151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Can run on any underlying </a:t>
            </a:r>
            <a:r>
              <a:rPr lang="en-US" dirty="0" err="1"/>
              <a:t>filesystem</a:t>
            </a:r>
            <a:r>
              <a:rPr lang="en-US" dirty="0"/>
              <a:t> (ext3/4, NTFS,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5151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Notifies </a:t>
            </a:r>
            <a:r>
              <a:rPr lang="en-US" dirty="0" err="1"/>
              <a:t>NameNode</a:t>
            </a:r>
            <a:r>
              <a:rPr lang="en-US" dirty="0"/>
              <a:t> of what blocks it </a:t>
            </a:r>
            <a:r>
              <a:rPr lang="en-US" dirty="0" smtClean="0"/>
              <a:t>has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65151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NameNode</a:t>
            </a:r>
            <a:r>
              <a:rPr lang="en-US" dirty="0"/>
              <a:t> replicates blocks 2x in local rack, 1x elsewhere</a:t>
            </a:r>
          </a:p>
        </p:txBody>
      </p:sp>
    </p:spTree>
    <p:extLst>
      <p:ext uri="{BB962C8B-B14F-4D97-AF65-F5344CB8AC3E}">
        <p14:creationId xmlns:p14="http://schemas.microsoft.com/office/powerpoint/2010/main" val="4201029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r>
              <a:rPr lang="en-IN" dirty="0" smtClean="0"/>
              <a:t>MAPREDUCE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84576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Mapper: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Each block is processed in isolation by a map task called mapper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Map task runs on the node where the block is </a:t>
            </a:r>
            <a:r>
              <a:rPr lang="en-US" sz="1800" dirty="0" smtClean="0"/>
              <a:t>stored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90C226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Reducer:</a:t>
            </a:r>
          </a:p>
          <a:p>
            <a:pPr lvl="1">
              <a:buClr>
                <a:srgbClr val="90C226"/>
              </a:buClr>
              <a:buFont typeface="Wingdings" panose="05000000000000000000" pitchFamily="2" charset="2"/>
              <a:buChar char="q"/>
            </a:pPr>
            <a:r>
              <a:rPr lang="en-US" sz="1900" dirty="0"/>
              <a:t>Consolidate result from different mappers</a:t>
            </a:r>
          </a:p>
          <a:p>
            <a:pPr lvl="1">
              <a:buClr>
                <a:srgbClr val="90C226"/>
              </a:buClr>
              <a:buFont typeface="Wingdings" panose="05000000000000000000" pitchFamily="2" charset="2"/>
              <a:buChar char="q"/>
            </a:pPr>
            <a:r>
              <a:rPr lang="en-US" sz="1900" dirty="0"/>
              <a:t>Produce final </a:t>
            </a:r>
            <a:r>
              <a:rPr lang="en-US" sz="1900" dirty="0" smtClean="0"/>
              <a:t>output</a:t>
            </a:r>
          </a:p>
          <a:p>
            <a:pPr marL="393192" lvl="1" indent="0">
              <a:buClr>
                <a:srgbClr val="90C226"/>
              </a:buClr>
              <a:buNone/>
            </a:pPr>
            <a:endParaRPr lang="en-US" sz="1900" dirty="0" smtClean="0"/>
          </a:p>
          <a:p>
            <a:pPr marL="393192" lvl="1" indent="0">
              <a:buClr>
                <a:srgbClr val="90C226"/>
              </a:buClr>
              <a:buNone/>
            </a:pPr>
            <a:r>
              <a:rPr lang="en-US" sz="1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-----------   Also,</a:t>
            </a:r>
          </a:p>
          <a:p>
            <a:pPr marL="393192" lvl="1" indent="0">
              <a:buClr>
                <a:srgbClr val="90C226"/>
              </a:buClr>
              <a:buNone/>
            </a:pPr>
            <a:endParaRPr lang="en-US" sz="1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IN" sz="2400" dirty="0"/>
              <a:t>The Map Task</a:t>
            </a:r>
            <a:r>
              <a:rPr lang="en-IN" sz="2400" dirty="0" smtClean="0"/>
              <a:t>: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q"/>
            </a:pPr>
            <a:r>
              <a:rPr lang="en-IN" sz="1900" dirty="0" smtClean="0"/>
              <a:t>This </a:t>
            </a:r>
            <a:r>
              <a:rPr lang="en-IN" sz="1900" dirty="0"/>
              <a:t>is the first task, which takes input data and converts it into a set of data, where individual elements are broken down into tuples (key/value pairs).</a:t>
            </a:r>
          </a:p>
          <a:p>
            <a:pPr lvl="0"/>
            <a:r>
              <a:rPr lang="en-IN" sz="2400" dirty="0"/>
              <a:t>The Reduce Task:</a:t>
            </a:r>
            <a:r>
              <a:rPr lang="en-IN" sz="1900" dirty="0"/>
              <a:t> 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q"/>
            </a:pPr>
            <a:r>
              <a:rPr lang="en-IN" sz="1900" dirty="0" smtClean="0"/>
              <a:t>This </a:t>
            </a:r>
            <a:r>
              <a:rPr lang="en-IN" sz="1900" dirty="0"/>
              <a:t>task takes the output from a map task as input and combines those data tuples into a smaller set of tuples. The reduce task is always performed after the map task.</a:t>
            </a:r>
          </a:p>
          <a:p>
            <a:pPr marL="0" indent="0">
              <a:lnSpc>
                <a:spcPct val="110000"/>
              </a:lnSpc>
              <a:buNone/>
            </a:pP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368079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MapReduce</a:t>
            </a:r>
            <a:r>
              <a:rPr lang="en-IN" dirty="0" smtClean="0"/>
              <a:t>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2132856"/>
            <a:ext cx="662473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BIG DATA</a:t>
            </a:r>
          </a:p>
          <a:p>
            <a:r>
              <a:rPr lang="en-IN" dirty="0" smtClean="0"/>
              <a:t>HADOOP</a:t>
            </a:r>
          </a:p>
          <a:p>
            <a:r>
              <a:rPr lang="en-IN" dirty="0" smtClean="0"/>
              <a:t>HISTORY</a:t>
            </a:r>
          </a:p>
          <a:p>
            <a:r>
              <a:rPr lang="en-IN" dirty="0" smtClean="0"/>
              <a:t>HADOOP ECOSYSTEM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*HDFS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*MAPREDUCE</a:t>
            </a:r>
          </a:p>
          <a:p>
            <a:r>
              <a:rPr lang="en-IN" dirty="0" smtClean="0"/>
              <a:t>HIVE, PIG, SQOOP, FLUME, HBASE, ZOOKEEPER,</a:t>
            </a:r>
          </a:p>
          <a:p>
            <a:pPr marL="0" indent="0">
              <a:buNone/>
            </a:pPr>
            <a:r>
              <a:rPr lang="en-IN" dirty="0" smtClean="0"/>
              <a:t>OOZIE, YARN, SPARK, CASSENDRA.</a:t>
            </a:r>
          </a:p>
          <a:p>
            <a:r>
              <a:rPr lang="en-IN" dirty="0" smtClean="0"/>
              <a:t>CASE STUDY</a:t>
            </a:r>
          </a:p>
          <a:p>
            <a:r>
              <a:rPr lang="en-IN" dirty="0" smtClean="0"/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273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26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sz="2400" b="1" u="sng" dirty="0" err="1"/>
              <a:t>MapReduce</a:t>
            </a:r>
            <a:r>
              <a:rPr lang="en-US" sz="2400" b="1" u="sng" dirty="0"/>
              <a:t> </a:t>
            </a:r>
            <a:r>
              <a:rPr lang="en-US" sz="2400" b="1" u="sng" dirty="0" smtClean="0"/>
              <a:t>Engine:</a:t>
            </a:r>
          </a:p>
          <a:p>
            <a:pPr>
              <a:buSzPct val="100000"/>
            </a:pPr>
            <a:endParaRPr lang="en-US" b="1" u="sng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/>
              <a:t>JobTracker</a:t>
            </a:r>
            <a:r>
              <a:rPr lang="en-US" sz="2400" dirty="0"/>
              <a:t> &amp; </a:t>
            </a:r>
            <a:r>
              <a:rPr lang="en-US" sz="2400" dirty="0" err="1" smtClean="0"/>
              <a:t>TaskTracker</a:t>
            </a:r>
            <a:endParaRPr lang="en-US" sz="2400" dirty="0" smtClean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/>
              <a:t>JobTracker</a:t>
            </a:r>
            <a:r>
              <a:rPr lang="en-US" sz="2400" dirty="0"/>
              <a:t> splits up data into smaller tasks(“Map”) and sends it to the </a:t>
            </a:r>
            <a:r>
              <a:rPr lang="en-US" sz="2400" dirty="0" err="1"/>
              <a:t>TaskTracker</a:t>
            </a:r>
            <a:r>
              <a:rPr lang="en-US" sz="2400" dirty="0"/>
              <a:t> process in each </a:t>
            </a:r>
            <a:r>
              <a:rPr lang="en-US" sz="2400" dirty="0" smtClean="0"/>
              <a:t>node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/>
              <a:t>TaskTracker</a:t>
            </a:r>
            <a:r>
              <a:rPr lang="en-US" sz="2400" dirty="0"/>
              <a:t> reports back to the </a:t>
            </a:r>
            <a:r>
              <a:rPr lang="en-US" sz="2400" dirty="0" err="1"/>
              <a:t>JobTracker</a:t>
            </a:r>
            <a:r>
              <a:rPr lang="en-US" sz="2400" dirty="0"/>
              <a:t> node and reports on job progress, sends data (“Reduce”) or requests new jobs</a:t>
            </a:r>
          </a:p>
        </p:txBody>
      </p:sp>
    </p:spTree>
    <p:extLst>
      <p:ext uri="{BB962C8B-B14F-4D97-AF65-F5344CB8AC3E}">
        <p14:creationId xmlns:p14="http://schemas.microsoft.com/office/powerpoint/2010/main" val="1738647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r>
              <a:rPr lang="en-IN" dirty="0" smtClean="0"/>
              <a:t>EXAMPLE : WORD COUNT</a:t>
            </a:r>
            <a:endParaRPr lang="en-IN" dirty="0"/>
          </a:p>
        </p:txBody>
      </p:sp>
      <p:pic>
        <p:nvPicPr>
          <p:cNvPr id="4" name="Picture 2" descr="http://1.bp.blogspot.com/-UvgLSDv7Rb4/Tbpn3veAOTI/AAAAAAAAAVk/kdaMzLa50BE/s1600/WordCountFlow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01416"/>
            <a:ext cx="8640960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157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 OF MR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Failures are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 </a:t>
            </a:r>
            <a:r>
              <a:rPr lang="en-US" sz="2400" dirty="0"/>
              <a:t> </a:t>
            </a:r>
            <a:r>
              <a:rPr lang="en-US" sz="2400" dirty="0" smtClean="0"/>
              <a:t>in </a:t>
            </a:r>
            <a:r>
              <a:rPr lang="en-US" sz="2400" dirty="0"/>
              <a:t>c</a:t>
            </a:r>
            <a:r>
              <a:rPr lang="en-US" sz="2400" dirty="0" smtClean="0"/>
              <a:t>ommodity hardware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b="1" dirty="0" smtClean="0"/>
              <a:t>Worker</a:t>
            </a:r>
            <a:r>
              <a:rPr lang="en-US" sz="2400" dirty="0" smtClean="0"/>
              <a:t> failure</a:t>
            </a:r>
            <a:endParaRPr lang="en-US" sz="2400" dirty="0"/>
          </a:p>
          <a:p>
            <a:pPr lvl="1"/>
            <a:r>
              <a:rPr lang="en-US" dirty="0" smtClean="0"/>
              <a:t>Detect </a:t>
            </a:r>
            <a:r>
              <a:rPr lang="en-US" dirty="0"/>
              <a:t>failure via periodic </a:t>
            </a:r>
            <a:r>
              <a:rPr lang="en-US" dirty="0">
                <a:solidFill>
                  <a:srgbClr val="006600"/>
                </a:solidFill>
              </a:rPr>
              <a:t>heartbeats</a:t>
            </a:r>
          </a:p>
          <a:p>
            <a:pPr lvl="1"/>
            <a:r>
              <a:rPr lang="en-US" dirty="0" smtClean="0"/>
              <a:t>Re-execute in-progress map/reduce </a:t>
            </a:r>
            <a:r>
              <a:rPr lang="en-US" dirty="0"/>
              <a:t>tasks</a:t>
            </a:r>
          </a:p>
          <a:p>
            <a:pPr>
              <a:spcBef>
                <a:spcPts val="1200"/>
              </a:spcBef>
            </a:pPr>
            <a:r>
              <a:rPr lang="en-US" sz="2400" b="1" dirty="0" smtClean="0"/>
              <a:t>Master</a:t>
            </a:r>
            <a:r>
              <a:rPr lang="en-US" sz="2400" dirty="0" smtClean="0"/>
              <a:t> failure</a:t>
            </a:r>
            <a:endParaRPr lang="en-US" sz="2400" dirty="0"/>
          </a:p>
          <a:p>
            <a:pPr lvl="1"/>
            <a:r>
              <a:rPr lang="en-US" dirty="0" smtClean="0"/>
              <a:t>Single point of failure; Resume from Execution Log</a:t>
            </a:r>
          </a:p>
          <a:p>
            <a:r>
              <a:rPr lang="en-US" sz="2400" b="1" dirty="0" smtClean="0"/>
              <a:t>Robust</a:t>
            </a:r>
          </a:p>
          <a:p>
            <a:pPr lvl="1"/>
            <a:r>
              <a:rPr lang="en-US" dirty="0" smtClean="0"/>
              <a:t>Google’s experience: </a:t>
            </a:r>
            <a:r>
              <a:rPr lang="en-US" dirty="0" smtClean="0">
                <a:solidFill>
                  <a:srgbClr val="663300"/>
                </a:solidFill>
              </a:rPr>
              <a:t>lost </a:t>
            </a:r>
            <a:r>
              <a:rPr lang="en-US" dirty="0">
                <a:solidFill>
                  <a:srgbClr val="663300"/>
                </a:solidFill>
              </a:rPr>
              <a:t>1600 of 1800 machines </a:t>
            </a:r>
            <a:r>
              <a:rPr lang="en-US" dirty="0" smtClean="0">
                <a:solidFill>
                  <a:srgbClr val="663300"/>
                </a:solidFill>
              </a:rPr>
              <a:t>once!</a:t>
            </a:r>
            <a:r>
              <a:rPr lang="en-US" dirty="0" smtClean="0"/>
              <a:t>, </a:t>
            </a:r>
            <a:r>
              <a:rPr lang="en-US" dirty="0"/>
              <a:t>but finished fine </a:t>
            </a:r>
          </a:p>
        </p:txBody>
      </p:sp>
    </p:spTree>
    <p:extLst>
      <p:ext uri="{BB962C8B-B14F-4D97-AF65-F5344CB8AC3E}">
        <p14:creationId xmlns:p14="http://schemas.microsoft.com/office/powerpoint/2010/main" val="144164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Hive is a data warehouse infrastructure tool to process structured data in </a:t>
            </a:r>
            <a:r>
              <a:rPr lang="en-IN" sz="2400" dirty="0" err="1"/>
              <a:t>Hadoop</a:t>
            </a:r>
            <a:r>
              <a:rPr lang="en-IN" sz="2400" dirty="0"/>
              <a:t>. </a:t>
            </a:r>
            <a:endParaRPr lang="en-IN" sz="2400" dirty="0" smtClean="0"/>
          </a:p>
          <a:p>
            <a:r>
              <a:rPr lang="en-IN" sz="2400" dirty="0" smtClean="0"/>
              <a:t>It </a:t>
            </a:r>
            <a:r>
              <a:rPr lang="en-IN" sz="2400" dirty="0"/>
              <a:t>resides on top of </a:t>
            </a:r>
            <a:r>
              <a:rPr lang="en-IN" sz="2400" dirty="0" err="1"/>
              <a:t>Hadoop</a:t>
            </a:r>
            <a:r>
              <a:rPr lang="en-IN" sz="2400" dirty="0"/>
              <a:t> to summarize Big Data, and makes querying and </a:t>
            </a:r>
            <a:r>
              <a:rPr lang="en-IN" sz="2400" dirty="0" err="1"/>
              <a:t>analyzing</a:t>
            </a:r>
            <a:r>
              <a:rPr lang="en-IN" sz="2400" dirty="0"/>
              <a:t> </a:t>
            </a:r>
            <a:r>
              <a:rPr lang="en-IN" sz="2400" dirty="0" smtClean="0"/>
              <a:t>easy.</a:t>
            </a:r>
          </a:p>
          <a:p>
            <a:r>
              <a:rPr lang="en-IN" sz="2400" dirty="0"/>
              <a:t>Initially Hive was developed by Facebook, later the Apache Software Foundation took it up and developed it further as an open source under the name Apache Hive. </a:t>
            </a:r>
            <a:endParaRPr lang="en-IN" sz="2400" dirty="0" smtClean="0"/>
          </a:p>
          <a:p>
            <a:r>
              <a:rPr lang="en-IN" sz="2400" dirty="0" smtClean="0"/>
              <a:t>It </a:t>
            </a:r>
            <a:r>
              <a:rPr lang="en-IN" sz="2400" dirty="0"/>
              <a:t>is used by different companies. For example, Amazon uses it in Amazon Elastic </a:t>
            </a:r>
            <a:r>
              <a:rPr lang="en-IN" sz="2400" dirty="0" err="1"/>
              <a:t>MapReduce</a:t>
            </a:r>
            <a:r>
              <a:rPr lang="en-IN" sz="2400" dirty="0"/>
              <a:t>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96851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26876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Hive </a:t>
            </a:r>
            <a:r>
              <a:rPr lang="en-IN" b="1" dirty="0"/>
              <a:t>is not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400" dirty="0" smtClean="0"/>
              <a:t>A </a:t>
            </a:r>
            <a:r>
              <a:rPr lang="en-IN" sz="2400" dirty="0"/>
              <a:t>relational database</a:t>
            </a:r>
          </a:p>
          <a:p>
            <a:pPr lvl="0"/>
            <a:r>
              <a:rPr lang="en-IN" sz="2400" dirty="0"/>
              <a:t>A design for </a:t>
            </a:r>
            <a:r>
              <a:rPr lang="en-IN" sz="2400" dirty="0" err="1"/>
              <a:t>OnLine</a:t>
            </a:r>
            <a:r>
              <a:rPr lang="en-IN" sz="2400" dirty="0"/>
              <a:t> Transaction Processing (OLTP)</a:t>
            </a:r>
          </a:p>
          <a:p>
            <a:r>
              <a:rPr lang="en-IN" sz="2400" dirty="0"/>
              <a:t>A language for real-time queries and row-level updates</a:t>
            </a:r>
          </a:p>
        </p:txBody>
      </p:sp>
    </p:spTree>
    <p:extLst>
      <p:ext uri="{BB962C8B-B14F-4D97-AF65-F5344CB8AC3E}">
        <p14:creationId xmlns:p14="http://schemas.microsoft.com/office/powerpoint/2010/main" val="588886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HIVE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400" dirty="0" smtClean="0"/>
              <a:t>It </a:t>
            </a:r>
            <a:r>
              <a:rPr lang="en-IN" sz="2400" dirty="0"/>
              <a:t>stores schema in a database and processed data into HDFS.</a:t>
            </a:r>
          </a:p>
          <a:p>
            <a:pPr lvl="0"/>
            <a:r>
              <a:rPr lang="en-IN" sz="2400" dirty="0"/>
              <a:t>It is designed for OLAP.</a:t>
            </a:r>
          </a:p>
          <a:p>
            <a:pPr lvl="0"/>
            <a:r>
              <a:rPr lang="en-IN" sz="2400" dirty="0"/>
              <a:t>It provides SQL type language for querying called </a:t>
            </a:r>
            <a:r>
              <a:rPr lang="en-IN" sz="2400" dirty="0" err="1"/>
              <a:t>HiveQL</a:t>
            </a:r>
            <a:r>
              <a:rPr lang="en-IN" sz="2400" dirty="0"/>
              <a:t> or HQL.</a:t>
            </a:r>
          </a:p>
          <a:p>
            <a:pPr lvl="0"/>
            <a:r>
              <a:rPr lang="en-IN" sz="2400" dirty="0"/>
              <a:t>It is familiar, fast, scalable, and extensible.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169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IN" dirty="0" smtClean="0"/>
              <a:t>HIVE ARCHITECTURE</a:t>
            </a:r>
            <a:endParaRPr lang="en-IN" dirty="0"/>
          </a:p>
        </p:txBody>
      </p:sp>
      <p:pic>
        <p:nvPicPr>
          <p:cNvPr id="4" name="Content Placeholder 3" descr="Hive Architectur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7272808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4998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IN" dirty="0" smtClean="0"/>
              <a:t>HIVE WORKFLOW</a:t>
            </a:r>
            <a:endParaRPr lang="en-IN" dirty="0"/>
          </a:p>
        </p:txBody>
      </p:sp>
      <p:pic>
        <p:nvPicPr>
          <p:cNvPr id="4" name="Content Placeholder 3" descr="How Hive Work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344816" cy="4464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8979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r>
              <a:rPr lang="en-US" sz="2400" dirty="0"/>
              <a:t>A scripting platform for processing and analyzing large data sets</a:t>
            </a:r>
          </a:p>
          <a:p>
            <a:r>
              <a:rPr lang="en-US" sz="2400" dirty="0"/>
              <a:t>Apache Pig allows to write complex </a:t>
            </a:r>
            <a:r>
              <a:rPr lang="en-US" sz="2400" dirty="0" err="1"/>
              <a:t>MapReduce</a:t>
            </a:r>
            <a:r>
              <a:rPr lang="en-US" sz="2400" dirty="0"/>
              <a:t> programs using a simple scripting language.</a:t>
            </a:r>
          </a:p>
          <a:p>
            <a:r>
              <a:rPr lang="en-US" sz="2400" dirty="0"/>
              <a:t>High level language: Pig Latin</a:t>
            </a:r>
          </a:p>
          <a:p>
            <a:r>
              <a:rPr lang="en-US" sz="2400" dirty="0"/>
              <a:t>Pig Latin is data flow language.</a:t>
            </a:r>
          </a:p>
          <a:p>
            <a:r>
              <a:rPr lang="en-US" sz="2400" dirty="0"/>
              <a:t>Pig translate Pig Latin script into </a:t>
            </a:r>
            <a:r>
              <a:rPr lang="en-US" sz="2400" dirty="0" err="1"/>
              <a:t>MapReduce</a:t>
            </a:r>
            <a:r>
              <a:rPr lang="en-US" sz="2400" dirty="0"/>
              <a:t> to execute within </a:t>
            </a:r>
            <a:r>
              <a:rPr lang="en-US" sz="2400" dirty="0" err="1"/>
              <a:t>Hadoop</a:t>
            </a:r>
            <a:r>
              <a:rPr lang="en-US" sz="2400" dirty="0"/>
              <a:t>.</a:t>
            </a:r>
          </a:p>
          <a:p>
            <a:r>
              <a:rPr lang="en-US" sz="2400" dirty="0"/>
              <a:t>Open source project</a:t>
            </a:r>
          </a:p>
          <a:p>
            <a:r>
              <a:rPr lang="en-US" sz="2400" dirty="0"/>
              <a:t>Developed by Yahoo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367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PIG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Handles all kinds of data </a:t>
            </a:r>
          </a:p>
          <a:p>
            <a:r>
              <a:rPr lang="en-IN" sz="2400" dirty="0" smtClean="0"/>
              <a:t>UDF’s : User-defined </a:t>
            </a:r>
            <a:r>
              <a:rPr lang="en-IN" sz="2400" dirty="0" err="1"/>
              <a:t>Functionsin</a:t>
            </a:r>
            <a:r>
              <a:rPr lang="en-IN" sz="2400" dirty="0"/>
              <a:t> </a:t>
            </a:r>
          </a:p>
          <a:p>
            <a:r>
              <a:rPr lang="en-IN" sz="2400" dirty="0"/>
              <a:t>Extensibility</a:t>
            </a:r>
          </a:p>
          <a:p>
            <a:r>
              <a:rPr lang="en-IN" sz="2400" dirty="0"/>
              <a:t>Optimization opportunities </a:t>
            </a:r>
          </a:p>
          <a:p>
            <a:r>
              <a:rPr lang="en-IN" sz="2400" dirty="0"/>
              <a:t>Ease of programming </a:t>
            </a:r>
          </a:p>
          <a:p>
            <a:r>
              <a:rPr lang="en-IN" sz="2400" dirty="0"/>
              <a:t>Rich set of operators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73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BIGDATA 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44824"/>
            <a:ext cx="6984776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74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143000"/>
          </a:xfrm>
        </p:spPr>
        <p:txBody>
          <a:bodyPr/>
          <a:lstStyle/>
          <a:p>
            <a:r>
              <a:rPr lang="en-IN" dirty="0" smtClean="0"/>
              <a:t>PIG ARCHITECTURE</a:t>
            </a:r>
            <a:endParaRPr lang="en-IN" dirty="0"/>
          </a:p>
        </p:txBody>
      </p:sp>
      <p:pic>
        <p:nvPicPr>
          <p:cNvPr id="4" name="Content Placeholder 3" descr="Apache Pig Architectur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4752528" cy="5373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0769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799777"/>
              </p:ext>
            </p:extLst>
          </p:nvPr>
        </p:nvGraphicFramePr>
        <p:xfrm>
          <a:off x="539552" y="980728"/>
          <a:ext cx="8136904" cy="5616623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4974913"/>
                <a:gridCol w="3161991"/>
              </a:tblGrid>
              <a:tr h="7065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2800" dirty="0" smtClean="0">
                          <a:effectLst/>
                        </a:rPr>
                        <a:t>PIG</a:t>
                      </a:r>
                      <a:endParaRPr lang="en-IN" sz="28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2800" dirty="0">
                          <a:effectLst/>
                        </a:rPr>
                        <a:t>SQL</a:t>
                      </a:r>
                      <a:endParaRPr lang="en-IN" sz="28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76200" marR="76200" marT="76200" marB="76200"/>
                </a:tc>
              </a:tr>
              <a:tr h="901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2000" b="0" dirty="0">
                          <a:effectLst/>
                        </a:rPr>
                        <a:t>Pig Latin is a procedural language.</a:t>
                      </a:r>
                      <a:endParaRPr lang="en-IN" sz="2000" b="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2000" dirty="0">
                          <a:effectLst/>
                        </a:rPr>
                        <a:t>SQL is a declarative language.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76200" marR="76200" marT="76200" marB="76200"/>
                </a:tc>
              </a:tr>
              <a:tr h="16411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2000" b="0" dirty="0">
                          <a:effectLst/>
                        </a:rPr>
                        <a:t>In Apache Pig, schema is optional. We can store data without designing a schema (values are stored as $01, $02 etc.)</a:t>
                      </a:r>
                      <a:endParaRPr lang="en-IN" sz="2000" b="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Schema is mandatory </a:t>
                      </a:r>
                      <a:r>
                        <a:rPr lang="en-IN" sz="2000" dirty="0">
                          <a:effectLst/>
                        </a:rPr>
                        <a:t>in SQL</a:t>
                      </a:r>
                      <a:r>
                        <a:rPr lang="en-IN" sz="2000" dirty="0" smtClean="0">
                          <a:effectLst/>
                        </a:rPr>
                        <a:t>.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76200" marR="76200" marT="76200" marB="76200"/>
                </a:tc>
              </a:tr>
              <a:tr h="10967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2000" b="0" dirty="0">
                          <a:effectLst/>
                        </a:rPr>
                        <a:t>The data model in Apache Pig is nested relational.</a:t>
                      </a:r>
                      <a:endParaRPr lang="en-IN" sz="2000" b="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2000" dirty="0">
                          <a:effectLst/>
                        </a:rPr>
                        <a:t>The data model used in SQL is flat relational.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76200" marR="76200" marT="76200" marB="76200"/>
                </a:tc>
              </a:tr>
              <a:tr h="12711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2000" b="0" dirty="0">
                          <a:effectLst/>
                        </a:rPr>
                        <a:t>Apache Pig provides limited opportunity for Query optimization.</a:t>
                      </a:r>
                      <a:endParaRPr lang="en-IN" sz="2000" b="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2000" dirty="0">
                          <a:effectLst/>
                        </a:rPr>
                        <a:t>There is more opportunity for query optimization in SQL.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743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5472608" cy="864096"/>
          </a:xfrm>
        </p:spPr>
        <p:txBody>
          <a:bodyPr/>
          <a:lstStyle/>
          <a:p>
            <a:r>
              <a:rPr lang="en-IN" dirty="0" smtClean="0"/>
              <a:t>PIG </a:t>
            </a:r>
            <a:r>
              <a:rPr lang="en-IN" dirty="0" err="1" smtClean="0"/>
              <a:t>Vs</a:t>
            </a:r>
            <a:r>
              <a:rPr lang="en-IN" dirty="0" smtClean="0"/>
              <a:t> HIVE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164307"/>
              </p:ext>
            </p:extLst>
          </p:nvPr>
        </p:nvGraphicFramePr>
        <p:xfrm>
          <a:off x="611560" y="1196752"/>
          <a:ext cx="7992888" cy="55065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960440"/>
                <a:gridCol w="4032448"/>
              </a:tblGrid>
              <a:tr h="246142">
                <a:tc gridSpan="2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390" marR="7390" marT="7390" marB="739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81858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dirty="0" smtClean="0">
                          <a:effectLst/>
                        </a:rPr>
                        <a:t>PIG</a:t>
                      </a:r>
                      <a:endParaRPr lang="en-IN" sz="240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7390" marR="7390" marT="7390" marB="73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dirty="0" smtClean="0">
                          <a:effectLst/>
                        </a:rPr>
                        <a:t>HIVE</a:t>
                      </a:r>
                      <a:endParaRPr lang="en-IN" sz="240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7390" marR="7390" marT="7390" marB="7390" anchor="ctr"/>
                </a:tc>
              </a:tr>
              <a:tr h="545458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dirty="0">
                          <a:effectLst/>
                        </a:rPr>
                        <a:t>Procedural Data Flow Language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7390" marR="7390" marT="7390" marB="73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dirty="0">
                          <a:effectLst/>
                        </a:rPr>
                        <a:t>Declarative </a:t>
                      </a:r>
                      <a:r>
                        <a:rPr lang="en-IN" sz="1800" dirty="0" err="1">
                          <a:effectLst/>
                        </a:rPr>
                        <a:t>SQLish</a:t>
                      </a:r>
                      <a:r>
                        <a:rPr lang="en-IN" sz="1800" dirty="0">
                          <a:effectLst/>
                        </a:rPr>
                        <a:t> Language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7390" marR="7390" marT="7390" marB="7390" anchor="ctr"/>
                </a:tc>
              </a:tr>
              <a:tr h="281858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dirty="0">
                          <a:effectLst/>
                        </a:rPr>
                        <a:t>For Programming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7390" marR="7390" marT="7390" marB="73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dirty="0">
                          <a:effectLst/>
                        </a:rPr>
                        <a:t>For creating reports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7390" marR="7390" marT="7390" marB="7390" anchor="ctr"/>
                </a:tc>
              </a:tr>
              <a:tr h="809057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dirty="0">
                          <a:effectLst/>
                        </a:rPr>
                        <a:t>Mainly used by Researchers and Programmers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7390" marR="7390" marT="7390" marB="73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dirty="0">
                          <a:effectLst/>
                        </a:rPr>
                        <a:t>Mainly used by Data Analysts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7390" marR="7390" marT="7390" marB="7390" anchor="ctr"/>
                </a:tc>
              </a:tr>
              <a:tr h="545458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>
                          <a:effectLst/>
                        </a:rPr>
                        <a:t>Operates on the client side of a cluster.</a:t>
                      </a:r>
                      <a:endParaRPr lang="en-IN" sz="18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7390" marR="7390" marT="7390" marB="73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dirty="0">
                          <a:effectLst/>
                        </a:rPr>
                        <a:t>Operates on the server side of a cluster.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7390" marR="7390" marT="7390" marB="7390" anchor="ctr"/>
                </a:tc>
              </a:tr>
              <a:tr h="133625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>
                          <a:effectLst/>
                        </a:rPr>
                        <a:t>Does not have a dedicated metadata database.</a:t>
                      </a:r>
                      <a:endParaRPr lang="en-IN" sz="18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7390" marR="7390" marT="7390" marB="73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dirty="0">
                          <a:effectLst/>
                        </a:rPr>
                        <a:t>Makes use of exact variation of dedicated SQL DDL language by defining tables beforehand.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7390" marR="7390" marT="7390" marB="7390" anchor="ctr"/>
                </a:tc>
              </a:tr>
              <a:tr h="809057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>
                          <a:effectLst/>
                        </a:rPr>
                        <a:t>Pig is SQL like but varies to a great extent.</a:t>
                      </a:r>
                      <a:endParaRPr lang="en-IN" sz="18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7390" marR="7390" marT="7390" marB="73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dirty="0">
                          <a:effectLst/>
                        </a:rPr>
                        <a:t>Directly leverages SQL and is easy to learn for database experts.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7390" marR="7390" marT="7390" marB="7390" anchor="ctr"/>
                </a:tc>
              </a:tr>
              <a:tr h="545458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>
                          <a:effectLst/>
                        </a:rPr>
                        <a:t>Pig supports Avro file format.</a:t>
                      </a:r>
                      <a:endParaRPr lang="en-IN" sz="180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7390" marR="7390" marT="7390" marB="73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dirty="0">
                          <a:effectLst/>
                        </a:rPr>
                        <a:t>Hive does not support it.</a:t>
                      </a:r>
                      <a:endParaRPr lang="en-IN" sz="1800" dirty="0">
                        <a:solidFill>
                          <a:schemeClr val="bg1"/>
                        </a:solidFill>
                        <a:effectLst/>
                        <a:latin typeface="inherit"/>
                      </a:endParaRPr>
                    </a:p>
                  </a:txBody>
                  <a:tcPr marL="7390" marR="7390" marT="7390" marB="73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489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YARN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Yet </a:t>
            </a:r>
            <a:r>
              <a:rPr lang="en-IN" dirty="0"/>
              <a:t>Another Resource Manager takes programming to the next level beyond Java , and makes it interactive to let another application </a:t>
            </a:r>
            <a:r>
              <a:rPr lang="en-IN" dirty="0" err="1"/>
              <a:t>Hbase</a:t>
            </a:r>
            <a:r>
              <a:rPr lang="en-IN" dirty="0"/>
              <a:t>, Spark etc. to work on it</a:t>
            </a:r>
            <a:r>
              <a:rPr lang="en-IN" dirty="0" smtClean="0"/>
              <a:t>.</a:t>
            </a:r>
          </a:p>
          <a:p>
            <a:r>
              <a:rPr lang="en-IN" dirty="0" smtClean="0"/>
              <a:t>Different </a:t>
            </a:r>
            <a:r>
              <a:rPr lang="en-IN" dirty="0"/>
              <a:t>Yarn applications can co-exist on the same cluster so </a:t>
            </a:r>
            <a:r>
              <a:rPr lang="en-IN" dirty="0" err="1"/>
              <a:t>MapReduce</a:t>
            </a:r>
            <a:r>
              <a:rPr lang="en-IN" dirty="0"/>
              <a:t>, </a:t>
            </a:r>
            <a:r>
              <a:rPr lang="en-IN" dirty="0" err="1"/>
              <a:t>Hbase</a:t>
            </a:r>
            <a:r>
              <a:rPr lang="en-IN" dirty="0"/>
              <a:t>, Spark all can run at the same time bringing great benefits for manageability and cluster utilization.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0023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YARN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Components Of YARN</a:t>
            </a:r>
            <a:endParaRPr lang="en-IN" dirty="0"/>
          </a:p>
          <a:p>
            <a:pPr lvl="1"/>
            <a:r>
              <a:rPr lang="en-IN" dirty="0" smtClean="0"/>
              <a:t>Map </a:t>
            </a:r>
            <a:r>
              <a:rPr lang="en-IN" dirty="0"/>
              <a:t>Reduce Application Master</a:t>
            </a:r>
          </a:p>
          <a:p>
            <a:pPr lvl="1"/>
            <a:r>
              <a:rPr lang="en-IN" dirty="0"/>
              <a:t>Client</a:t>
            </a:r>
          </a:p>
          <a:p>
            <a:pPr lvl="1"/>
            <a:r>
              <a:rPr lang="en-IN" dirty="0"/>
              <a:t>Resource Manager</a:t>
            </a:r>
          </a:p>
          <a:p>
            <a:pPr lvl="1"/>
            <a:r>
              <a:rPr lang="en-IN" dirty="0"/>
              <a:t>Node Manager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211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YARN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Multitenancy</a:t>
            </a:r>
            <a:endParaRPr lang="en-IN" dirty="0"/>
          </a:p>
          <a:p>
            <a:r>
              <a:rPr lang="en-IN" dirty="0" err="1"/>
              <a:t>Utiliazation</a:t>
            </a:r>
            <a:endParaRPr lang="en-IN" dirty="0"/>
          </a:p>
          <a:p>
            <a:r>
              <a:rPr lang="en-IN" dirty="0"/>
              <a:t>Scalability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879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1143000"/>
          </a:xfrm>
        </p:spPr>
        <p:txBody>
          <a:bodyPr/>
          <a:lstStyle/>
          <a:p>
            <a:r>
              <a:rPr lang="en-IN" dirty="0" smtClean="0"/>
              <a:t>ARCHITECTURE OF YARN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352928" cy="487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12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Command-line interface for transforming data between relational database and </a:t>
            </a:r>
            <a:r>
              <a:rPr lang="en-US" sz="2400" dirty="0" err="1"/>
              <a:t>Hadoop</a:t>
            </a:r>
            <a:endParaRPr lang="en-US" sz="2400" dirty="0"/>
          </a:p>
          <a:p>
            <a:r>
              <a:rPr lang="en-US" sz="2400" dirty="0"/>
              <a:t>Support incremental imports</a:t>
            </a:r>
          </a:p>
          <a:p>
            <a:r>
              <a:rPr lang="en-US" sz="2400" dirty="0"/>
              <a:t>Imports use to populate tables in </a:t>
            </a:r>
            <a:r>
              <a:rPr lang="en-US" sz="2400" dirty="0" err="1"/>
              <a:t>Hadoop</a:t>
            </a:r>
            <a:endParaRPr lang="en-US" sz="2400" dirty="0"/>
          </a:p>
          <a:p>
            <a:r>
              <a:rPr lang="en-US" sz="2400" dirty="0"/>
              <a:t>Exports use to put data from </a:t>
            </a:r>
            <a:r>
              <a:rPr lang="en-US" sz="2400" dirty="0" err="1"/>
              <a:t>Hadoop</a:t>
            </a:r>
            <a:r>
              <a:rPr lang="en-US" sz="2400" dirty="0"/>
              <a:t> into relational database such as SQL </a:t>
            </a:r>
            <a:r>
              <a:rPr lang="en-US" sz="2400" dirty="0" smtClean="0"/>
              <a:t>server</a:t>
            </a:r>
          </a:p>
          <a:p>
            <a:r>
              <a:rPr lang="en-IN" sz="2400" dirty="0"/>
              <a:t>It is used to import data from relational databases such as MySQL, Oracle to </a:t>
            </a:r>
            <a:r>
              <a:rPr lang="en-IN" sz="2400" dirty="0" err="1"/>
              <a:t>Hadoop</a:t>
            </a:r>
            <a:r>
              <a:rPr lang="en-IN" sz="2400" dirty="0"/>
              <a:t> HDFS, and export from </a:t>
            </a:r>
            <a:r>
              <a:rPr lang="en-IN" sz="2400" dirty="0" err="1"/>
              <a:t>Hadoop</a:t>
            </a:r>
            <a:r>
              <a:rPr lang="en-IN" sz="2400" dirty="0"/>
              <a:t> file system to relational databases. </a:t>
            </a:r>
          </a:p>
          <a:p>
            <a:r>
              <a:rPr lang="en-IN" sz="2400" b="1" dirty="0" err="1" smtClean="0"/>
              <a:t>Sqoop</a:t>
            </a:r>
            <a:r>
              <a:rPr lang="en-IN" sz="2400" b="1" dirty="0"/>
              <a:t>:</a:t>
            </a:r>
            <a:r>
              <a:rPr lang="en-IN" sz="2400" dirty="0"/>
              <a:t> “SQL to </a:t>
            </a:r>
            <a:r>
              <a:rPr lang="en-IN" sz="2400" dirty="0" err="1"/>
              <a:t>Hadoop</a:t>
            </a:r>
            <a:r>
              <a:rPr lang="en-IN" sz="2400" dirty="0"/>
              <a:t> and </a:t>
            </a:r>
            <a:r>
              <a:rPr lang="en-IN" sz="2400" dirty="0" err="1"/>
              <a:t>Hadoop</a:t>
            </a:r>
            <a:r>
              <a:rPr lang="en-IN" sz="2400" dirty="0"/>
              <a:t> to SQL”</a:t>
            </a:r>
          </a:p>
          <a:p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8653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SQOOP WORKFLOW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being transferred is broken into small blocks.</a:t>
            </a:r>
          </a:p>
          <a:p>
            <a:r>
              <a:rPr lang="en-US" dirty="0"/>
              <a:t>Map only job is launched.</a:t>
            </a:r>
          </a:p>
          <a:p>
            <a:r>
              <a:rPr lang="en-US" dirty="0"/>
              <a:t>Individual mapper is responsible for transferring a block of the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574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SQOOP ARCHITECTURE</a:t>
            </a:r>
            <a:endParaRPr lang="en-IN" dirty="0"/>
          </a:p>
        </p:txBody>
      </p:sp>
      <p:pic>
        <p:nvPicPr>
          <p:cNvPr id="4" name="Content Placeholder 3" descr="Sqoop Work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6552728" cy="41764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306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BIGDATA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Big data means really a big data, it is a collection of large datasets that cannot be processed using traditional computing techniques. </a:t>
            </a:r>
            <a:endParaRPr lang="en-IN" dirty="0" smtClean="0"/>
          </a:p>
          <a:p>
            <a:r>
              <a:rPr lang="en-IN" dirty="0" smtClean="0"/>
              <a:t>Big </a:t>
            </a:r>
            <a:r>
              <a:rPr lang="en-IN" dirty="0"/>
              <a:t>data is not merely a data, rather it has become a complete subject, which involves various tools, techniques and frameworks.</a:t>
            </a:r>
          </a:p>
          <a:p>
            <a:r>
              <a:rPr lang="en-IN" dirty="0"/>
              <a:t>Big data involves the data produced by different devices and </a:t>
            </a:r>
            <a:r>
              <a:rPr lang="en-IN" dirty="0" smtClean="0"/>
              <a:t>applications.</a:t>
            </a:r>
            <a:endParaRPr lang="en-IN" dirty="0"/>
          </a:p>
          <a:p>
            <a:r>
              <a:rPr lang="en-IN" dirty="0"/>
              <a:t>Black Box </a:t>
            </a:r>
            <a:r>
              <a:rPr lang="en-IN" dirty="0" smtClean="0"/>
              <a:t>Data, Social </a:t>
            </a:r>
            <a:r>
              <a:rPr lang="en-IN" dirty="0"/>
              <a:t>Media Data </a:t>
            </a:r>
            <a:r>
              <a:rPr lang="en-IN" dirty="0" smtClean="0"/>
              <a:t>,Stock </a:t>
            </a:r>
            <a:r>
              <a:rPr lang="en-IN" dirty="0"/>
              <a:t>Exchange Data </a:t>
            </a:r>
            <a:r>
              <a:rPr lang="en-IN" dirty="0" smtClean="0"/>
              <a:t>, Power </a:t>
            </a:r>
            <a:r>
              <a:rPr lang="en-IN" dirty="0"/>
              <a:t>Grid Data </a:t>
            </a:r>
            <a:r>
              <a:rPr lang="en-IN" dirty="0" smtClean="0"/>
              <a:t>, Transport Data, Search </a:t>
            </a:r>
            <a:r>
              <a:rPr lang="en-IN" dirty="0"/>
              <a:t>Engine </a:t>
            </a:r>
            <a:r>
              <a:rPr lang="en-IN" dirty="0" smtClean="0"/>
              <a:t>Data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756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38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err="1"/>
              <a:t>Sqoop</a:t>
            </a:r>
            <a:r>
              <a:rPr lang="en-IN" sz="2400" b="1" dirty="0"/>
              <a:t> </a:t>
            </a:r>
            <a:r>
              <a:rPr lang="en-IN" sz="2400" b="1" dirty="0" smtClean="0"/>
              <a:t>Import</a:t>
            </a:r>
          </a:p>
          <a:p>
            <a:pPr marL="0" indent="0">
              <a:buNone/>
            </a:pPr>
            <a:endParaRPr lang="en-IN" sz="2000" dirty="0"/>
          </a:p>
          <a:p>
            <a:pPr lvl="1" algn="just">
              <a:lnSpc>
                <a:spcPct val="170000"/>
              </a:lnSpc>
            </a:pPr>
            <a:r>
              <a:rPr lang="en-IN" sz="2000" dirty="0"/>
              <a:t>The import tool imports individual tables from RDBMS to HDFS. </a:t>
            </a:r>
            <a:endParaRPr lang="en-IN" sz="2000" dirty="0" smtClean="0"/>
          </a:p>
          <a:p>
            <a:pPr lvl="1" algn="just"/>
            <a:r>
              <a:rPr lang="en-IN" sz="2000" dirty="0" smtClean="0"/>
              <a:t>Each </a:t>
            </a:r>
            <a:r>
              <a:rPr lang="en-IN" sz="2000" dirty="0"/>
              <a:t>row in a table is treated as a record in HDFS. </a:t>
            </a:r>
            <a:endParaRPr lang="en-IN" sz="2000" dirty="0" smtClean="0"/>
          </a:p>
          <a:p>
            <a:pPr lvl="1" algn="just"/>
            <a:r>
              <a:rPr lang="en-IN" sz="2000" dirty="0" smtClean="0"/>
              <a:t>All </a:t>
            </a:r>
            <a:r>
              <a:rPr lang="en-IN" sz="2000" dirty="0"/>
              <a:t>records are stored as text data in text files or as binary data in Avro and Sequence files</a:t>
            </a:r>
            <a:r>
              <a:rPr lang="en-IN" sz="2000" dirty="0" smtClean="0"/>
              <a:t>.</a:t>
            </a:r>
          </a:p>
          <a:p>
            <a:pPr marL="393192" lvl="1" indent="0" algn="just">
              <a:buNone/>
            </a:pPr>
            <a:endParaRPr lang="en-IN" sz="2000" dirty="0"/>
          </a:p>
          <a:p>
            <a:pPr marL="0" indent="0" algn="just">
              <a:buNone/>
            </a:pPr>
            <a:r>
              <a:rPr lang="en-IN" sz="2400" b="1" dirty="0" err="1"/>
              <a:t>Sqoop</a:t>
            </a:r>
            <a:r>
              <a:rPr lang="en-IN" sz="2400" b="1" dirty="0"/>
              <a:t> </a:t>
            </a:r>
            <a:r>
              <a:rPr lang="en-IN" sz="2400" b="1" dirty="0" smtClean="0"/>
              <a:t>Export</a:t>
            </a:r>
          </a:p>
          <a:p>
            <a:pPr marL="0" indent="0" algn="just">
              <a:buNone/>
            </a:pPr>
            <a:endParaRPr lang="en-IN" sz="2000" dirty="0"/>
          </a:p>
          <a:p>
            <a:pPr lvl="1" algn="just"/>
            <a:r>
              <a:rPr lang="en-IN" sz="2000" dirty="0"/>
              <a:t>The export tool exports a set of files from HDFS back to an RDBMS. </a:t>
            </a:r>
            <a:endParaRPr lang="en-IN" sz="2000" dirty="0" smtClean="0"/>
          </a:p>
          <a:p>
            <a:pPr lvl="1" algn="just"/>
            <a:r>
              <a:rPr lang="en-IN" sz="2000" dirty="0" smtClean="0"/>
              <a:t>The </a:t>
            </a:r>
            <a:r>
              <a:rPr lang="en-IN" sz="2000" dirty="0"/>
              <a:t>files given as input to </a:t>
            </a:r>
            <a:r>
              <a:rPr lang="en-IN" sz="2000" dirty="0" err="1"/>
              <a:t>Sqoop</a:t>
            </a:r>
            <a:r>
              <a:rPr lang="en-IN" sz="2000" dirty="0"/>
              <a:t> contain records, which are called as rows in table</a:t>
            </a:r>
            <a:r>
              <a:rPr lang="en-IN" sz="2000" dirty="0" smtClean="0"/>
              <a:t>.</a:t>
            </a:r>
          </a:p>
          <a:p>
            <a:pPr lvl="1" algn="just"/>
            <a:r>
              <a:rPr lang="en-IN" sz="2000" dirty="0" smtClean="0"/>
              <a:t> </a:t>
            </a:r>
            <a:r>
              <a:rPr lang="en-IN" sz="2000" dirty="0"/>
              <a:t>Those are read and parsed into a set of records and delimited with user-specified delimiter.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9761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FLUME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Apache Flume is a distributed, reliable, and available service for efficiently collecting, aggregating, and moving large amounts of streaming data into the </a:t>
            </a:r>
            <a:r>
              <a:rPr lang="en-US" sz="2400" dirty="0" err="1"/>
              <a:t>Hadoop</a:t>
            </a:r>
            <a:r>
              <a:rPr lang="en-US" sz="2400" dirty="0"/>
              <a:t> Distributed </a:t>
            </a:r>
            <a:r>
              <a:rPr lang="en-US" sz="2400" dirty="0" smtClean="0"/>
              <a:t>F</a:t>
            </a:r>
            <a:r>
              <a:rPr lang="en-IN" sz="2400" dirty="0" err="1" smtClean="0"/>
              <a:t>ile</a:t>
            </a:r>
            <a:r>
              <a:rPr lang="en-IN" sz="2400" dirty="0" smtClean="0"/>
              <a:t> System HDFS</a:t>
            </a:r>
          </a:p>
          <a:p>
            <a:endParaRPr lang="en-IN" sz="2400" dirty="0" smtClean="0"/>
          </a:p>
          <a:p>
            <a:pPr marL="0" indent="0">
              <a:buNone/>
            </a:pPr>
            <a:r>
              <a:rPr lang="en-IN" sz="2800" b="1" dirty="0" smtClean="0"/>
              <a:t>Applications  </a:t>
            </a:r>
            <a:r>
              <a:rPr lang="en-IN" sz="2800" b="1" dirty="0"/>
              <a:t>of  </a:t>
            </a:r>
            <a:r>
              <a:rPr lang="en-IN" sz="2800" b="1" dirty="0" smtClean="0"/>
              <a:t>Flume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 smtClean="0"/>
              <a:t>Flume </a:t>
            </a:r>
            <a:r>
              <a:rPr lang="en-IN" sz="2400" dirty="0"/>
              <a:t>is used to move the log data generated by application servers into HDFS at a higher speed</a:t>
            </a:r>
            <a:r>
              <a:rPr lang="en-IN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90145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FLUME ARCHITECTURE</a:t>
            </a:r>
            <a:endParaRPr lang="en-IN" dirty="0"/>
          </a:p>
        </p:txBody>
      </p:sp>
      <p:pic>
        <p:nvPicPr>
          <p:cNvPr id="4" name="Content Placeholder 3" descr="Apache Flum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136904" cy="3960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125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FLUME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400" dirty="0"/>
              <a:t>Using Apache Flume we can store the data in to any of the centralized stores (</a:t>
            </a:r>
            <a:r>
              <a:rPr lang="en-IN" sz="2400" dirty="0" err="1"/>
              <a:t>HBase</a:t>
            </a:r>
            <a:r>
              <a:rPr lang="en-IN" sz="2400" dirty="0"/>
              <a:t>, HDFS).</a:t>
            </a:r>
          </a:p>
          <a:p>
            <a:r>
              <a:rPr lang="en-IN" sz="2400" dirty="0"/>
              <a:t>The transactions in Flume are channel-based where two transactions (one sender and one receiver)</a:t>
            </a:r>
          </a:p>
          <a:p>
            <a:r>
              <a:rPr lang="en-IN" sz="2400" dirty="0"/>
              <a:t>Flume is reliable, fault tolerant, scalable, manageable, and customizable</a:t>
            </a:r>
          </a:p>
          <a:p>
            <a:r>
              <a:rPr lang="en-IN" sz="2400" dirty="0"/>
              <a:t>Flume provides the feature of </a:t>
            </a:r>
            <a:r>
              <a:rPr lang="en-IN" sz="2400" b="1" dirty="0"/>
              <a:t>contextual routing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181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FLUME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IN" dirty="0"/>
              <a:t>Using Flume, we can get the data from multiple servers immediately into </a:t>
            </a:r>
            <a:r>
              <a:rPr lang="en-IN" dirty="0" err="1"/>
              <a:t>Hadoop</a:t>
            </a:r>
            <a:r>
              <a:rPr lang="en-IN" dirty="0"/>
              <a:t>.</a:t>
            </a:r>
          </a:p>
          <a:p>
            <a:pPr lvl="0"/>
            <a:r>
              <a:rPr lang="en-IN" dirty="0"/>
              <a:t>Flume ingests log data from multiple web servers into a centralized store (HDFS, </a:t>
            </a:r>
            <a:r>
              <a:rPr lang="en-IN" dirty="0" err="1"/>
              <a:t>HBase</a:t>
            </a:r>
            <a:r>
              <a:rPr lang="en-IN" dirty="0"/>
              <a:t>) efficiently.</a:t>
            </a:r>
          </a:p>
          <a:p>
            <a:pPr lvl="0"/>
            <a:r>
              <a:rPr lang="en-IN" dirty="0"/>
              <a:t>Along with the log files, Flume is also used to import huge volumes of event data produced by social networking sites like Facebook and Twitter, and e-commerce websites like Amazon and </a:t>
            </a:r>
            <a:r>
              <a:rPr lang="en-IN" dirty="0" err="1"/>
              <a:t>Flipkart</a:t>
            </a:r>
            <a:r>
              <a:rPr lang="en-IN" dirty="0"/>
              <a:t>.</a:t>
            </a:r>
          </a:p>
          <a:p>
            <a:pPr lvl="0"/>
            <a:r>
              <a:rPr lang="en-IN" dirty="0"/>
              <a:t>Flume supports a large set of sources and destinations types.</a:t>
            </a:r>
          </a:p>
          <a:p>
            <a:pPr lvl="0"/>
            <a:r>
              <a:rPr lang="en-IN" dirty="0"/>
              <a:t>Flume supports multi-hop flows, fan-in fan-out flows, contextual routing, etc.</a:t>
            </a:r>
          </a:p>
          <a:p>
            <a:pPr lvl="0"/>
            <a:r>
              <a:rPr lang="en-IN" dirty="0"/>
              <a:t>Flume can be scaled horizontally.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080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lume Architectur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8680"/>
            <a:ext cx="7056784" cy="3286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lume DataFlow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5024"/>
            <a:ext cx="7416824" cy="3024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930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741958" cy="61926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164209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en-IN" dirty="0" smtClean="0"/>
              <a:t>HBASE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824536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/>
              <a:t>HBase</a:t>
            </a:r>
            <a:r>
              <a:rPr lang="en-IN" dirty="0"/>
              <a:t> is a distributed column-oriented database built on top of the </a:t>
            </a:r>
            <a:r>
              <a:rPr lang="en-IN" dirty="0" err="1"/>
              <a:t>Hadoop</a:t>
            </a:r>
            <a:r>
              <a:rPr lang="en-IN" dirty="0"/>
              <a:t> file system.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an open-source project and is horizontally scalable. </a:t>
            </a:r>
            <a:endParaRPr lang="en-IN" dirty="0" smtClean="0"/>
          </a:p>
          <a:p>
            <a:r>
              <a:rPr lang="en-IN" dirty="0" err="1" smtClean="0"/>
              <a:t>HBase</a:t>
            </a:r>
            <a:r>
              <a:rPr lang="en-IN" dirty="0" smtClean="0"/>
              <a:t> </a:t>
            </a:r>
            <a:r>
              <a:rPr lang="en-IN" dirty="0"/>
              <a:t>is a data model that is similar to Google’s big table designed to provide quick random access to huge amounts of structured data.</a:t>
            </a:r>
          </a:p>
          <a:p>
            <a:r>
              <a:rPr lang="en-IN" dirty="0"/>
              <a:t>It is a part of the </a:t>
            </a:r>
            <a:r>
              <a:rPr lang="en-IN" dirty="0" err="1"/>
              <a:t>Hadoop</a:t>
            </a:r>
            <a:r>
              <a:rPr lang="en-IN" dirty="0"/>
              <a:t> ecosystem that provides random real-time read/write access to data in the </a:t>
            </a:r>
            <a:r>
              <a:rPr lang="en-IN" dirty="0" err="1"/>
              <a:t>Hadoop</a:t>
            </a:r>
            <a:r>
              <a:rPr lang="en-IN" dirty="0"/>
              <a:t> File System.</a:t>
            </a:r>
          </a:p>
          <a:p>
            <a:r>
              <a:rPr lang="en-IN" dirty="0"/>
              <a:t>One can store the data in HDFS either directly or through </a:t>
            </a:r>
            <a:r>
              <a:rPr lang="en-IN" dirty="0" err="1"/>
              <a:t>HBase</a:t>
            </a:r>
            <a:r>
              <a:rPr lang="en-IN" dirty="0"/>
              <a:t>.</a:t>
            </a:r>
          </a:p>
          <a:p>
            <a:r>
              <a:rPr lang="en-IN" dirty="0" err="1"/>
              <a:t>HBase</a:t>
            </a:r>
            <a:r>
              <a:rPr lang="en-IN" dirty="0"/>
              <a:t> sits on top of the </a:t>
            </a:r>
            <a:r>
              <a:rPr lang="en-IN" dirty="0" err="1"/>
              <a:t>Hadoop</a:t>
            </a:r>
            <a:r>
              <a:rPr lang="en-IN" dirty="0"/>
              <a:t> File System and provides read and write access.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6264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OF HBASE</a:t>
            </a:r>
            <a:endParaRPr lang="en-IN" dirty="0"/>
          </a:p>
        </p:txBody>
      </p:sp>
      <p:pic>
        <p:nvPicPr>
          <p:cNvPr id="4" name="Content Placeholder 3" descr="HBase Flow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7416824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8275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IN" dirty="0" smtClean="0"/>
              <a:t>HBASE </a:t>
            </a:r>
            <a:r>
              <a:rPr lang="en-IN" dirty="0" err="1" smtClean="0"/>
              <a:t>Vs</a:t>
            </a:r>
            <a:r>
              <a:rPr lang="en-IN" dirty="0" smtClean="0"/>
              <a:t> HDFS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208891"/>
              </p:ext>
            </p:extLst>
          </p:nvPr>
        </p:nvGraphicFramePr>
        <p:xfrm>
          <a:off x="467544" y="1099995"/>
          <a:ext cx="8064896" cy="5486619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384376"/>
                <a:gridCol w="4680520"/>
              </a:tblGrid>
              <a:tr h="622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2800" dirty="0">
                          <a:effectLst/>
                        </a:rPr>
                        <a:t>HDFS</a:t>
                      </a:r>
                      <a:endParaRPr lang="en-IN" sz="28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2800" dirty="0" err="1">
                          <a:effectLst/>
                        </a:rPr>
                        <a:t>HBase</a:t>
                      </a:r>
                      <a:endParaRPr lang="en-IN" sz="28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76200" marR="76200" marT="76200" marB="76200"/>
                </a:tc>
              </a:tr>
              <a:tr h="1094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1800" b="0" dirty="0">
                          <a:effectLst/>
                        </a:rPr>
                        <a:t>HDFS is a distributed file system suitable for storing large files.</a:t>
                      </a:r>
                      <a:endParaRPr lang="en-IN" sz="1800" b="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1800">
                          <a:effectLst/>
                        </a:rPr>
                        <a:t>HBase is a database built on top of the HDFS.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76200" marR="76200" marT="76200" marB="76200"/>
                </a:tc>
              </a:tr>
              <a:tr h="1094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1800" b="0" dirty="0">
                          <a:effectLst/>
                        </a:rPr>
                        <a:t>HDFS does not support fast individual record lookups.</a:t>
                      </a:r>
                      <a:endParaRPr lang="en-IN" sz="1800" b="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1800" dirty="0" err="1">
                          <a:effectLst/>
                        </a:rPr>
                        <a:t>HBase</a:t>
                      </a:r>
                      <a:r>
                        <a:rPr lang="en-IN" sz="1800" dirty="0">
                          <a:effectLst/>
                        </a:rPr>
                        <a:t> provides fast lookups for larger tables.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76200" marR="76200" marT="76200" marB="76200"/>
                </a:tc>
              </a:tr>
              <a:tr h="14143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1800" b="0" dirty="0">
                          <a:effectLst/>
                        </a:rPr>
                        <a:t>It provides high latency batch processing; no concept of batch processing.</a:t>
                      </a:r>
                      <a:endParaRPr lang="en-IN" sz="1800" b="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1800" dirty="0">
                          <a:effectLst/>
                        </a:rPr>
                        <a:t>It provides low latency access to single rows from billions of records (Random access).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76200" marR="76200" marT="76200" marB="76200"/>
                </a:tc>
              </a:tr>
              <a:tr h="12397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1800" b="0" dirty="0">
                          <a:effectLst/>
                        </a:rPr>
                        <a:t>It provides only sequential access of data.</a:t>
                      </a:r>
                      <a:endParaRPr lang="en-IN" sz="1800" b="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00"/>
                        </a:spcAft>
                      </a:pPr>
                      <a:r>
                        <a:rPr lang="en-IN" sz="1800" dirty="0" err="1">
                          <a:effectLst/>
                        </a:rPr>
                        <a:t>HBase</a:t>
                      </a:r>
                      <a:r>
                        <a:rPr lang="en-IN" sz="1800" dirty="0">
                          <a:effectLst/>
                        </a:rPr>
                        <a:t> internally uses Hash tables and provides random access, and it stores the data in indexed HDFS files for faster lookups.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19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BIGDATA CHALLENGES</a:t>
            </a:r>
            <a:endParaRPr lang="en-IN" dirty="0"/>
          </a:p>
        </p:txBody>
      </p:sp>
      <p:pic>
        <p:nvPicPr>
          <p:cNvPr id="4" name="Content Placeholder 3" descr="C:\Users\user\Desktop\v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6408712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26729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HBASE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err="1"/>
              <a:t>HBase</a:t>
            </a:r>
            <a:r>
              <a:rPr lang="en-IN" dirty="0"/>
              <a:t> is linearly scalable.</a:t>
            </a:r>
          </a:p>
          <a:p>
            <a:pPr lvl="0"/>
            <a:r>
              <a:rPr lang="en-IN" dirty="0"/>
              <a:t>It has automatic failure support.</a:t>
            </a:r>
          </a:p>
          <a:p>
            <a:pPr lvl="0"/>
            <a:r>
              <a:rPr lang="en-IN" dirty="0"/>
              <a:t>It provides consistent read and writes.</a:t>
            </a:r>
          </a:p>
          <a:p>
            <a:pPr lvl="0"/>
            <a:r>
              <a:rPr lang="en-IN" dirty="0"/>
              <a:t>It integrates with </a:t>
            </a:r>
            <a:r>
              <a:rPr lang="en-IN" dirty="0" err="1"/>
              <a:t>Hadoop</a:t>
            </a:r>
            <a:r>
              <a:rPr lang="en-IN" dirty="0"/>
              <a:t>, both as a source and a destination.</a:t>
            </a:r>
          </a:p>
          <a:p>
            <a:pPr lvl="0"/>
            <a:r>
              <a:rPr lang="en-IN" dirty="0"/>
              <a:t>It has easy java API for client.</a:t>
            </a:r>
          </a:p>
          <a:p>
            <a:pPr lvl="0"/>
            <a:r>
              <a:rPr lang="en-IN" dirty="0"/>
              <a:t>It provides data replication across clusters.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9480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en-IN" dirty="0" smtClean="0"/>
              <a:t>ZOOKEEPER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60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/>
              <a:t>ZooKeeper</a:t>
            </a:r>
            <a:r>
              <a:rPr lang="en-IN" dirty="0"/>
              <a:t> is a distributed co-ordination service to manage large set of hosts.</a:t>
            </a:r>
          </a:p>
          <a:p>
            <a:r>
              <a:rPr lang="en-IN" dirty="0"/>
              <a:t>Co-ordinating and managing a service in a distributed environment is a complicated process. </a:t>
            </a:r>
            <a:endParaRPr lang="en-IN" dirty="0" smtClean="0"/>
          </a:p>
          <a:p>
            <a:r>
              <a:rPr lang="en-IN" dirty="0" err="1" smtClean="0"/>
              <a:t>ZooKeeper</a:t>
            </a:r>
            <a:r>
              <a:rPr lang="en-IN" dirty="0" smtClean="0"/>
              <a:t> </a:t>
            </a:r>
            <a:r>
              <a:rPr lang="en-IN" dirty="0"/>
              <a:t>solves this issue with its simple architecture and API. </a:t>
            </a:r>
            <a:endParaRPr lang="en-IN" dirty="0" smtClean="0"/>
          </a:p>
          <a:p>
            <a:r>
              <a:rPr lang="en-IN" dirty="0" err="1" smtClean="0"/>
              <a:t>ZooKeeper</a:t>
            </a:r>
            <a:r>
              <a:rPr lang="en-IN" dirty="0" smtClean="0"/>
              <a:t> </a:t>
            </a:r>
            <a:r>
              <a:rPr lang="en-IN" dirty="0"/>
              <a:t>allows developers to focus on core application logic without worrying about the distributed nature of the application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The </a:t>
            </a:r>
            <a:r>
              <a:rPr lang="en-IN" dirty="0" err="1"/>
              <a:t>ZooKeeper</a:t>
            </a:r>
            <a:r>
              <a:rPr lang="en-IN" dirty="0"/>
              <a:t> framework was originally built at “Yahoo!” for accessing their applications in an easy and robust manner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Later, Apache </a:t>
            </a:r>
            <a:r>
              <a:rPr lang="en-IN" dirty="0" err="1"/>
              <a:t>ZooKeeper</a:t>
            </a:r>
            <a:r>
              <a:rPr lang="en-IN" dirty="0"/>
              <a:t> became a standard for organized service used by </a:t>
            </a:r>
            <a:r>
              <a:rPr lang="en-IN" dirty="0" err="1"/>
              <a:t>Hadoop</a:t>
            </a:r>
            <a:r>
              <a:rPr lang="en-IN" dirty="0"/>
              <a:t>, </a:t>
            </a:r>
            <a:r>
              <a:rPr lang="en-IN" dirty="0" err="1"/>
              <a:t>HBase</a:t>
            </a:r>
            <a:r>
              <a:rPr lang="en-IN" dirty="0"/>
              <a:t>, and other distributed frameworks.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7458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8229600" cy="1143000"/>
          </a:xfrm>
        </p:spPr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pic>
        <p:nvPicPr>
          <p:cNvPr id="6" name="Content Placeholder 5" descr="Architecture of ZooKeeper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848872" cy="5256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8811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ZOOKEEPER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Naming service </a:t>
            </a:r>
          </a:p>
          <a:p>
            <a:r>
              <a:rPr lang="en-IN" dirty="0"/>
              <a:t>Configuration management </a:t>
            </a:r>
          </a:p>
          <a:p>
            <a:r>
              <a:rPr lang="en-IN" dirty="0"/>
              <a:t>Cluster management </a:t>
            </a:r>
          </a:p>
          <a:p>
            <a:r>
              <a:rPr lang="en-IN" dirty="0"/>
              <a:t>Leader election </a:t>
            </a:r>
          </a:p>
          <a:p>
            <a:r>
              <a:rPr lang="en-IN" dirty="0"/>
              <a:t>Locking and synchronization service</a:t>
            </a:r>
          </a:p>
          <a:p>
            <a:r>
              <a:rPr lang="en-IN" dirty="0"/>
              <a:t>Highly reliable data registry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241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ZOOKEEPER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Simple distributed coordination process</a:t>
            </a:r>
          </a:p>
          <a:p>
            <a:r>
              <a:rPr lang="en-IN" dirty="0"/>
              <a:t>Synchronization</a:t>
            </a:r>
          </a:p>
          <a:p>
            <a:pPr lvl="0"/>
            <a:r>
              <a:rPr lang="en-IN" dirty="0"/>
              <a:t>Ordered Messages</a:t>
            </a:r>
          </a:p>
          <a:p>
            <a:r>
              <a:rPr lang="en-IN" dirty="0"/>
              <a:t>Serialization </a:t>
            </a:r>
          </a:p>
          <a:p>
            <a:r>
              <a:rPr lang="en-IN" dirty="0"/>
              <a:t>Atomicity</a:t>
            </a:r>
          </a:p>
          <a:p>
            <a:pPr lvl="0"/>
            <a:r>
              <a:rPr lang="en-IN" dirty="0"/>
              <a:t>Reliability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0340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IN" dirty="0" smtClean="0"/>
              <a:t>OOZIE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Apache </a:t>
            </a:r>
            <a:r>
              <a:rPr lang="en-IN" dirty="0" err="1"/>
              <a:t>Oozie</a:t>
            </a:r>
            <a:r>
              <a:rPr lang="en-IN" dirty="0"/>
              <a:t> is a scheduler system to run and manage </a:t>
            </a:r>
            <a:r>
              <a:rPr lang="en-IN" dirty="0" err="1"/>
              <a:t>Hadoop</a:t>
            </a:r>
            <a:r>
              <a:rPr lang="en-IN" dirty="0"/>
              <a:t> jobs in a distributed environment.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allows to combine multiple complex jobs to be run in a sequential order to achieve a bigger task. </a:t>
            </a:r>
          </a:p>
          <a:p>
            <a:r>
              <a:rPr lang="en-IN" dirty="0"/>
              <a:t>One of the main advantages of </a:t>
            </a:r>
            <a:r>
              <a:rPr lang="en-IN" dirty="0" err="1"/>
              <a:t>Oozie</a:t>
            </a:r>
            <a:r>
              <a:rPr lang="en-IN" dirty="0"/>
              <a:t> is that it is tightly integrated with </a:t>
            </a:r>
            <a:r>
              <a:rPr lang="en-IN" dirty="0" err="1"/>
              <a:t>Hadoop</a:t>
            </a:r>
            <a:r>
              <a:rPr lang="en-IN" dirty="0"/>
              <a:t> stack supporting various </a:t>
            </a:r>
            <a:r>
              <a:rPr lang="en-IN" dirty="0" err="1"/>
              <a:t>Hadoop</a:t>
            </a:r>
            <a:r>
              <a:rPr lang="en-IN" dirty="0"/>
              <a:t> jobs like Hive, Pig, </a:t>
            </a:r>
            <a:r>
              <a:rPr lang="en-IN" dirty="0" err="1"/>
              <a:t>Sqoop</a:t>
            </a:r>
            <a:r>
              <a:rPr lang="en-IN" dirty="0"/>
              <a:t> as well as system-specific jobs like Java and Shell.</a:t>
            </a:r>
          </a:p>
          <a:p>
            <a:r>
              <a:rPr lang="en-IN" dirty="0" err="1" smtClean="0"/>
              <a:t>Oozie</a:t>
            </a:r>
            <a:r>
              <a:rPr lang="en-IN" dirty="0" smtClean="0"/>
              <a:t> </a:t>
            </a:r>
            <a:r>
              <a:rPr lang="en-IN" dirty="0"/>
              <a:t>detects completion of tasks through </a:t>
            </a:r>
            <a:r>
              <a:rPr lang="en-IN" dirty="0" err="1"/>
              <a:t>callback</a:t>
            </a:r>
            <a:r>
              <a:rPr lang="en-IN" dirty="0"/>
              <a:t> and polling. </a:t>
            </a:r>
            <a:endParaRPr lang="en-IN" dirty="0" smtClean="0"/>
          </a:p>
          <a:p>
            <a:r>
              <a:rPr lang="en-IN" dirty="0" err="1" smtClean="0"/>
              <a:t>Oozie</a:t>
            </a:r>
            <a:r>
              <a:rPr lang="en-IN" dirty="0" smtClean="0"/>
              <a:t> </a:t>
            </a:r>
            <a:r>
              <a:rPr lang="en-IN" dirty="0"/>
              <a:t>is an</a:t>
            </a:r>
            <a:r>
              <a:rPr lang="en-IN" b="1" dirty="0"/>
              <a:t> </a:t>
            </a:r>
            <a:r>
              <a:rPr lang="en-IN" dirty="0"/>
              <a:t>Open Source Java Web-Application available under Apache license 2.0.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responsible for triggering the workflow actions, which in turn uses the </a:t>
            </a:r>
            <a:r>
              <a:rPr lang="en-IN" dirty="0" err="1"/>
              <a:t>Hadoop</a:t>
            </a:r>
            <a:r>
              <a:rPr lang="en-IN" dirty="0"/>
              <a:t> execution engine to actually execute the task. </a:t>
            </a:r>
          </a:p>
        </p:txBody>
      </p:sp>
    </p:spTree>
    <p:extLst>
      <p:ext uri="{BB962C8B-B14F-4D97-AF65-F5344CB8AC3E}">
        <p14:creationId xmlns:p14="http://schemas.microsoft.com/office/powerpoint/2010/main" val="2018232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OOZIE JOBS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Oozie</a:t>
            </a:r>
            <a:r>
              <a:rPr lang="en-IN" dirty="0"/>
              <a:t> Bundle </a:t>
            </a:r>
          </a:p>
          <a:p>
            <a:r>
              <a:rPr lang="en-IN" dirty="0" err="1"/>
              <a:t>Oozie</a:t>
            </a:r>
            <a:r>
              <a:rPr lang="en-IN" dirty="0"/>
              <a:t> Coordinator Jobs </a:t>
            </a:r>
          </a:p>
          <a:p>
            <a:r>
              <a:rPr lang="en-IN" dirty="0" err="1"/>
              <a:t>Oozie</a:t>
            </a:r>
            <a:r>
              <a:rPr lang="en-IN" dirty="0"/>
              <a:t> Workflow Jobs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2910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n-IN" dirty="0" smtClean="0"/>
              <a:t>ARCHITECTURE OF OOZIE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20891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6603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IN" dirty="0" smtClean="0"/>
              <a:t>SPARK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6958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Apache Spark is a lightning-fast cluster computing technology, designed for fast computation.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based on </a:t>
            </a:r>
            <a:r>
              <a:rPr lang="en-IN" dirty="0" err="1"/>
              <a:t>Hadoop</a:t>
            </a:r>
            <a:r>
              <a:rPr lang="en-IN" dirty="0"/>
              <a:t> </a:t>
            </a:r>
            <a:r>
              <a:rPr lang="en-IN" dirty="0" err="1"/>
              <a:t>MapReduce</a:t>
            </a:r>
            <a:r>
              <a:rPr lang="en-IN" dirty="0"/>
              <a:t> and it extends the </a:t>
            </a:r>
            <a:r>
              <a:rPr lang="en-IN" dirty="0" err="1"/>
              <a:t>MapReduce</a:t>
            </a:r>
            <a:r>
              <a:rPr lang="en-IN" dirty="0"/>
              <a:t> model to efficiently use it for more types of computations, which includes interactive queries and stream processing.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main feature of Spark is its in-memory cluster computing that increases the processing speed of an application.</a:t>
            </a:r>
          </a:p>
          <a:p>
            <a:r>
              <a:rPr lang="en-IN" dirty="0"/>
              <a:t>Spark is designed to cover a wide range of workloads such as batch applications, iterative algorithms, interactive queries and streaming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Apart from </a:t>
            </a:r>
            <a:r>
              <a:rPr lang="en-IN" dirty="0" smtClean="0"/>
              <a:t>this, it </a:t>
            </a:r>
            <a:r>
              <a:rPr lang="en-IN" dirty="0"/>
              <a:t>reduces the management burden of maintaining separate tools.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8817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Advanced Analytics </a:t>
            </a:r>
          </a:p>
          <a:p>
            <a:r>
              <a:rPr lang="en-IN" dirty="0"/>
              <a:t>Supports multiple languages </a:t>
            </a:r>
          </a:p>
          <a:p>
            <a:r>
              <a:rPr lang="en-IN" dirty="0"/>
              <a:t>Speed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23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SOLUTION – DISTRIBUTED SYSTEM</a:t>
            </a:r>
            <a:endParaRPr lang="en-IN" dirty="0"/>
          </a:p>
        </p:txBody>
      </p:sp>
      <p:pic>
        <p:nvPicPr>
          <p:cNvPr id="4" name="Picture 2" descr="http://upload.wikimedia.org/wikipedia/en/thumb/2/2d/Node_Organization-Distributed_Model.PNG/800px-Node_Organization-Distributed_Mode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5529999" cy="438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2610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en-IN" dirty="0" smtClean="0"/>
              <a:t>ARCHITECTURE OF SPARK</a:t>
            </a:r>
            <a:endParaRPr lang="en-IN" dirty="0"/>
          </a:p>
        </p:txBody>
      </p:sp>
      <p:pic>
        <p:nvPicPr>
          <p:cNvPr id="4" name="Content Placeholder 3" descr="Spark Built on Hadoop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12" y="1601091"/>
            <a:ext cx="7943119" cy="4752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7515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n-IN" dirty="0" smtClean="0"/>
              <a:t>CASSENDRA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52528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Apache Cassandra is an open source, distributed and decentralized/distributed storage system (database), for managing very large amounts of structured data spread out across the </a:t>
            </a:r>
            <a:r>
              <a:rPr lang="en-IN" dirty="0" smtClean="0"/>
              <a:t>world.</a:t>
            </a:r>
          </a:p>
          <a:p>
            <a:pPr lvl="0"/>
            <a:r>
              <a:rPr lang="en-IN" dirty="0" smtClean="0"/>
              <a:t>Its </a:t>
            </a:r>
            <a:r>
              <a:rPr lang="en-IN" dirty="0"/>
              <a:t>distribution design is based on Amazon’s Dynamo and its data model on Google’s </a:t>
            </a:r>
            <a:r>
              <a:rPr lang="en-IN" dirty="0" err="1"/>
              <a:t>Bigtable</a:t>
            </a:r>
            <a:r>
              <a:rPr lang="en-IN" dirty="0"/>
              <a:t>.</a:t>
            </a:r>
          </a:p>
          <a:p>
            <a:r>
              <a:rPr lang="en-IN" dirty="0"/>
              <a:t>It is scalable, fault-tolerant, and consistent</a:t>
            </a:r>
          </a:p>
          <a:p>
            <a:r>
              <a:rPr lang="en-IN" dirty="0"/>
              <a:t>It is a column-oriented </a:t>
            </a:r>
            <a:r>
              <a:rPr lang="en-IN" dirty="0" smtClean="0"/>
              <a:t>database</a:t>
            </a:r>
          </a:p>
          <a:p>
            <a:r>
              <a:rPr lang="en-IN" dirty="0" smtClean="0"/>
              <a:t>It </a:t>
            </a:r>
            <a:r>
              <a:rPr lang="en-IN" dirty="0"/>
              <a:t>provides highly available service with no single point of failure.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0750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n-IN" dirty="0" smtClean="0"/>
              <a:t>FEATURES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Elastic scalability </a:t>
            </a:r>
          </a:p>
          <a:p>
            <a:r>
              <a:rPr lang="en-IN" dirty="0"/>
              <a:t>Fast writes </a:t>
            </a:r>
          </a:p>
          <a:p>
            <a:r>
              <a:rPr lang="en-IN" dirty="0"/>
              <a:t>Fast linear-scale performance </a:t>
            </a:r>
          </a:p>
          <a:p>
            <a:r>
              <a:rPr lang="en-IN" dirty="0"/>
              <a:t>Flexible data storage </a:t>
            </a:r>
          </a:p>
          <a:p>
            <a:r>
              <a:rPr lang="en-IN" dirty="0"/>
              <a:t>Easy data distribution </a:t>
            </a:r>
          </a:p>
          <a:p>
            <a:r>
              <a:rPr lang="en-IN" dirty="0"/>
              <a:t>Transaction support </a:t>
            </a:r>
          </a:p>
          <a:p>
            <a:r>
              <a:rPr lang="en-IN" dirty="0"/>
              <a:t>Always on architecture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2959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pic>
        <p:nvPicPr>
          <p:cNvPr id="4" name="Content Placeholder 3" descr="Data Replicatio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120680" cy="49685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0883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IN" dirty="0" smtClean="0"/>
              <a:t>GRAPH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766487"/>
              </p:ext>
            </p:extLst>
          </p:nvPr>
        </p:nvGraphicFramePr>
        <p:xfrm>
          <a:off x="457200" y="1556793"/>
          <a:ext cx="8229600" cy="4767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78839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lang="en-IN" dirty="0" smtClean="0"/>
              <a:t>GRAPH</a:t>
            </a:r>
            <a:endParaRPr lang="en-IN" dirty="0"/>
          </a:p>
        </p:txBody>
      </p:sp>
      <p:graphicFrame>
        <p:nvGraphicFramePr>
          <p:cNvPr id="4" name="Content Placeholder 3" title="Patterns of all Case_study over period of Tim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843143"/>
              </p:ext>
            </p:extLst>
          </p:nvPr>
        </p:nvGraphicFramePr>
        <p:xfrm>
          <a:off x="457200" y="1628801"/>
          <a:ext cx="8229600" cy="46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70651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en-IN" dirty="0" smtClean="0"/>
              <a:t>TABLES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05966"/>
              </p:ext>
            </p:extLst>
          </p:nvPr>
        </p:nvGraphicFramePr>
        <p:xfrm>
          <a:off x="683568" y="1916832"/>
          <a:ext cx="7632848" cy="348783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64096"/>
                <a:gridCol w="1224136"/>
                <a:gridCol w="1573646"/>
                <a:gridCol w="1234666"/>
                <a:gridCol w="1008112"/>
                <a:gridCol w="1728192"/>
              </a:tblGrid>
              <a:tr h="801031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  <a:latin typeface="+mj-lt"/>
                        </a:rPr>
                        <a:t>YEAR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 smtClean="0">
                          <a:effectLst/>
                          <a:latin typeface="+mj-lt"/>
                        </a:rPr>
                        <a:t>CERTIFIED-WITHDRAWN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  <a:latin typeface="+mj-lt"/>
                        </a:rPr>
                        <a:t>WITHDRAWN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  <a:latin typeface="+mj-lt"/>
                        </a:rPr>
                        <a:t>CERTIFIED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  <a:latin typeface="+mj-lt"/>
                        </a:rPr>
                        <a:t>DENIED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  <a:latin typeface="+mj-lt"/>
                        </a:rPr>
                        <a:t>H1B VISA APPLICATIONS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442559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2011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11596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10105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307936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29130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358767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442559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2012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31118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10725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352668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21096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415607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442559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2013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35432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11590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382951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12141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442114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442559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2014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36350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16034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455144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11899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519427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442559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2015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41071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19455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547278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10923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618727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442559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2016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47092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21890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569646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9175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647803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3472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804322"/>
              </p:ext>
            </p:extLst>
          </p:nvPr>
        </p:nvGraphicFramePr>
        <p:xfrm>
          <a:off x="611560" y="2132856"/>
          <a:ext cx="7776865" cy="382938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97661"/>
                <a:gridCol w="1822619"/>
                <a:gridCol w="1440160"/>
                <a:gridCol w="1512168"/>
                <a:gridCol w="1368152"/>
                <a:gridCol w="936105"/>
              </a:tblGrid>
              <a:tr h="54520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  <a:latin typeface="+mj-lt"/>
                        </a:rPr>
                        <a:t>YEAR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 smtClean="0">
                          <a:effectLst/>
                          <a:latin typeface="+mj-lt"/>
                        </a:rPr>
                        <a:t>    CERTIFIED-   WITHDRAWN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effectLst/>
                          <a:latin typeface="+mj-lt"/>
                        </a:rPr>
                        <a:t>WITHDRAWN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effectLst/>
                          <a:latin typeface="+mj-lt"/>
                        </a:rPr>
                        <a:t>CERTIFIED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  <a:latin typeface="+mj-lt"/>
                        </a:rPr>
                        <a:t>DENIED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  <a:latin typeface="+mj-lt"/>
                        </a:rPr>
                        <a:t>TOTAL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54520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2011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3.232181332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2.81659127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85.83175153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8.119476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100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54520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2012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7.487361859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2.580562888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84.8561261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5.075949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100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54520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2013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8.014222576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2.621495813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86.61815731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2.746124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100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54520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2014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6.998095979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3.086863024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87.62424749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2.290794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100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54520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2015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6.637984119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3.144359305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88.45225762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1.765399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100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  <a:tr h="54520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2016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7.269493967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3.379113712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87.93506668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  <a:latin typeface="+mj-lt"/>
                        </a:rPr>
                        <a:t>1.416326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100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DISTRIBUTED SYSTEM -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new approach of the distributed system is called as </a:t>
            </a:r>
            <a:r>
              <a:rPr lang="en-IN" dirty="0" err="1" smtClean="0"/>
              <a:t>Hadoop</a:t>
            </a:r>
            <a:endParaRPr lang="en-IN" dirty="0" smtClean="0"/>
          </a:p>
          <a:p>
            <a:r>
              <a:rPr lang="en-IN" dirty="0" smtClean="0"/>
              <a:t>HADOOP</a:t>
            </a:r>
          </a:p>
          <a:p>
            <a:pPr marL="0" indent="0">
              <a:buNone/>
            </a:pPr>
            <a:r>
              <a:rPr lang="en-IN" dirty="0"/>
              <a:t> 	</a:t>
            </a:r>
            <a:r>
              <a:rPr lang="en-IN" dirty="0" smtClean="0"/>
              <a:t>- </a:t>
            </a:r>
            <a:r>
              <a:rPr lang="en-US" sz="2400" dirty="0"/>
              <a:t>A scalable fault-tolerant distributed system for data storage and processing </a:t>
            </a:r>
          </a:p>
          <a:p>
            <a:pPr lvl="2"/>
            <a:r>
              <a:rPr lang="en-US" dirty="0"/>
              <a:t>Distribute data when the data is stored</a:t>
            </a:r>
          </a:p>
          <a:p>
            <a:pPr lvl="2"/>
            <a:r>
              <a:rPr lang="en-US" dirty="0"/>
              <a:t>Process data where the data is</a:t>
            </a:r>
          </a:p>
          <a:p>
            <a:pPr lvl="2"/>
            <a:r>
              <a:rPr lang="en-US" dirty="0"/>
              <a:t>Data is replicated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72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Apache </a:t>
            </a:r>
            <a:r>
              <a:rPr lang="en-US" dirty="0" err="1"/>
              <a:t>Hadoop</a:t>
            </a:r>
            <a:r>
              <a:rPr lang="en-US" dirty="0"/>
              <a:t> is an open-source software framework for storage and large-scale processing of data-sets on clusters of commodity hardware.</a:t>
            </a:r>
          </a:p>
          <a:p>
            <a:r>
              <a:rPr lang="en-US" dirty="0"/>
              <a:t>Some of the characteristics: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Open source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Distributed </a:t>
            </a:r>
            <a:r>
              <a:rPr lang="en-US" sz="2600" dirty="0" smtClean="0"/>
              <a:t>processing</a:t>
            </a:r>
            <a:endParaRPr lang="en-US" sz="2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Distributed </a:t>
            </a:r>
            <a:r>
              <a:rPr lang="en-US" sz="2600" dirty="0" smtClean="0"/>
              <a:t>storage</a:t>
            </a:r>
            <a:endParaRPr lang="en-US" sz="2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Scalable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Reliable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Fault-tolerant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Economical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Flexible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801" y="3429000"/>
            <a:ext cx="3770459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4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OH HADOOP</a:t>
            </a:r>
            <a:endParaRPr lang="en-IN" dirty="0"/>
          </a:p>
        </p:txBody>
      </p:sp>
      <p:pic>
        <p:nvPicPr>
          <p:cNvPr id="4" name="Content Placeholder 3" descr="C:\Users\user\Desktop\hadoop_architecture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069" y="1935163"/>
            <a:ext cx="3719861" cy="4389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3569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170</TotalTime>
  <Words>2109</Words>
  <Application>Microsoft Office PowerPoint</Application>
  <PresentationFormat>On-screen Show (4:3)</PresentationFormat>
  <Paragraphs>417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Flow</vt:lpstr>
      <vt:lpstr>INTRODUCTION TO BIGDATA WITH HADOOP   BY  B KEERTHI SAMHITHA</vt:lpstr>
      <vt:lpstr>OVERVIEW</vt:lpstr>
      <vt:lpstr>BIGDATA </vt:lpstr>
      <vt:lpstr>BIGDATA</vt:lpstr>
      <vt:lpstr>BIGDATA CHALLENGES</vt:lpstr>
      <vt:lpstr>SOLUTION – DISTRIBUTED SYSTEM</vt:lpstr>
      <vt:lpstr>DISTRIBUTED SYSTEM - APPROACH</vt:lpstr>
      <vt:lpstr>HADOOP</vt:lpstr>
      <vt:lpstr>ARCHITECTURE OH HADOOP</vt:lpstr>
      <vt:lpstr>HADOOP ECOSYSTEM</vt:lpstr>
      <vt:lpstr>HADOOP COMPONENTS</vt:lpstr>
      <vt:lpstr>HDFS</vt:lpstr>
      <vt:lpstr>HDFS GOALS</vt:lpstr>
      <vt:lpstr>HADOOP ARCHITECTURE</vt:lpstr>
      <vt:lpstr>NODES</vt:lpstr>
      <vt:lpstr>PowerPoint Presentation</vt:lpstr>
      <vt:lpstr>PowerPoint Presentation</vt:lpstr>
      <vt:lpstr>MAPREDUCE</vt:lpstr>
      <vt:lpstr>MapReduce ARCHITECTURE</vt:lpstr>
      <vt:lpstr>PowerPoint Presentation</vt:lpstr>
      <vt:lpstr>EXAMPLE : WORD COUNT</vt:lpstr>
      <vt:lpstr>DISADVANTAGES OF MR</vt:lpstr>
      <vt:lpstr>HIVE</vt:lpstr>
      <vt:lpstr>  Hive is not </vt:lpstr>
      <vt:lpstr>FEATURES OF HIVE</vt:lpstr>
      <vt:lpstr>HIVE ARCHITECTURE</vt:lpstr>
      <vt:lpstr>HIVE WORKFLOW</vt:lpstr>
      <vt:lpstr>PIG</vt:lpstr>
      <vt:lpstr>FEATURES OF PIG</vt:lpstr>
      <vt:lpstr>PIG ARCHITECTURE</vt:lpstr>
      <vt:lpstr>PowerPoint Presentation</vt:lpstr>
      <vt:lpstr>PIG Vs HIVE</vt:lpstr>
      <vt:lpstr>YARN</vt:lpstr>
      <vt:lpstr>YARN</vt:lpstr>
      <vt:lpstr>BENEFITS OF YARN</vt:lpstr>
      <vt:lpstr>ARCHITECTURE OF YARN</vt:lpstr>
      <vt:lpstr>SQOOP</vt:lpstr>
      <vt:lpstr>SQOOP WORKFLOW</vt:lpstr>
      <vt:lpstr>SQOOP ARCHITECTURE</vt:lpstr>
      <vt:lpstr>PowerPoint Presentation</vt:lpstr>
      <vt:lpstr>FLUME</vt:lpstr>
      <vt:lpstr>FLUME ARCHITECTURE</vt:lpstr>
      <vt:lpstr>ADVANTAGES OF FLUME</vt:lpstr>
      <vt:lpstr>FEATURES OF FLUME</vt:lpstr>
      <vt:lpstr>PowerPoint Presentation</vt:lpstr>
      <vt:lpstr>PowerPoint Presentation</vt:lpstr>
      <vt:lpstr>HBASE</vt:lpstr>
      <vt:lpstr>ARCHITECTURE OF HBASE</vt:lpstr>
      <vt:lpstr>HBASE Vs HDFS</vt:lpstr>
      <vt:lpstr>FEATURES OF HBASE</vt:lpstr>
      <vt:lpstr>ZOOKEEPER</vt:lpstr>
      <vt:lpstr>ARCHITECTURE</vt:lpstr>
      <vt:lpstr>ZOOKEEPER SERVICES</vt:lpstr>
      <vt:lpstr>BENEFITS OF ZOOKEEPER</vt:lpstr>
      <vt:lpstr>OOZIE</vt:lpstr>
      <vt:lpstr>OOZIE JOBS</vt:lpstr>
      <vt:lpstr>ARCHITECTURE OF OOZIE</vt:lpstr>
      <vt:lpstr>SPARK</vt:lpstr>
      <vt:lpstr>FEATURES</vt:lpstr>
      <vt:lpstr>ARCHITECTURE OF SPARK</vt:lpstr>
      <vt:lpstr>CASSENDRA</vt:lpstr>
      <vt:lpstr>FEATURES </vt:lpstr>
      <vt:lpstr>ARCHITECTURE</vt:lpstr>
      <vt:lpstr>GRAPH</vt:lpstr>
      <vt:lpstr>GRAPH</vt:lpstr>
      <vt:lpstr>TABLES</vt:lpstr>
      <vt:lpstr>TABLES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BIGDATA WITH HADOOP   BY  B KEERTHI SAMHITHA</dc:title>
  <dc:creator>user</dc:creator>
  <cp:lastModifiedBy>user</cp:lastModifiedBy>
  <cp:revision>23</cp:revision>
  <dcterms:created xsi:type="dcterms:W3CDTF">2017-07-12T17:10:04Z</dcterms:created>
  <dcterms:modified xsi:type="dcterms:W3CDTF">2017-07-13T09:31:49Z</dcterms:modified>
</cp:coreProperties>
</file>