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7" r:id="rId2"/>
    <p:sldId id="258" r:id="rId3"/>
    <p:sldId id="273" r:id="rId4"/>
    <p:sldId id="259" r:id="rId5"/>
    <p:sldId id="260" r:id="rId6"/>
    <p:sldId id="274" r:id="rId7"/>
    <p:sldId id="275" r:id="rId8"/>
    <p:sldId id="276" r:id="rId9"/>
    <p:sldId id="261" r:id="rId10"/>
    <p:sldId id="262" r:id="rId11"/>
    <p:sldId id="263" r:id="rId12"/>
    <p:sldId id="264" r:id="rId13"/>
    <p:sldId id="265" r:id="rId14"/>
    <p:sldId id="266" r:id="rId15"/>
    <p:sldId id="268" r:id="rId16"/>
    <p:sldId id="269" r:id="rId17"/>
    <p:sldId id="270"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0F909-2C89-0D47-6AC7-0C3309FC55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8883046-8106-4B57-BC16-1F8CC8BE4C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ED1F3B-F1E6-BF98-F599-1D41B3AB1E73}"/>
              </a:ext>
            </a:extLst>
          </p:cNvPr>
          <p:cNvSpPr>
            <a:spLocks noGrp="1"/>
          </p:cNvSpPr>
          <p:nvPr>
            <p:ph type="dt" sz="half" idx="10"/>
          </p:nvPr>
        </p:nvSpPr>
        <p:spPr/>
        <p:txBody>
          <a:bodyPr/>
          <a:lstStyle/>
          <a:p>
            <a:fld id="{48A87A34-81AB-432B-8DAE-1953F412C126}" type="datetimeFigureOut">
              <a:rPr lang="en-US" smtClean="0"/>
              <a:t>11/1/2023</a:t>
            </a:fld>
            <a:endParaRPr lang="en-US" dirty="0"/>
          </a:p>
        </p:txBody>
      </p:sp>
      <p:sp>
        <p:nvSpPr>
          <p:cNvPr id="5" name="Footer Placeholder 4">
            <a:extLst>
              <a:ext uri="{FF2B5EF4-FFF2-40B4-BE49-F238E27FC236}">
                <a16:creationId xmlns:a16="http://schemas.microsoft.com/office/drawing/2014/main" id="{52A5A164-DA3C-87D0-B2A6-0680C492E6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3FA10C0-1D4D-5162-348E-63AB0F0685B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45216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84D62-D8F6-E0D4-2903-AFB4878ED8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0D257A-DDB2-CB28-0CF8-32441AB0EE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0CEC03-6BDC-120D-DBA6-E808256F64E7}"/>
              </a:ext>
            </a:extLst>
          </p:cNvPr>
          <p:cNvSpPr>
            <a:spLocks noGrp="1"/>
          </p:cNvSpPr>
          <p:nvPr>
            <p:ph type="dt" sz="half" idx="10"/>
          </p:nvPr>
        </p:nvSpPr>
        <p:spPr/>
        <p:txBody>
          <a:bodyPr/>
          <a:lstStyle/>
          <a:p>
            <a:fld id="{48A87A34-81AB-432B-8DAE-1953F412C126}" type="datetimeFigureOut">
              <a:rPr lang="en-US" smtClean="0"/>
              <a:t>11/1/2023</a:t>
            </a:fld>
            <a:endParaRPr lang="en-US" dirty="0"/>
          </a:p>
        </p:txBody>
      </p:sp>
      <p:sp>
        <p:nvSpPr>
          <p:cNvPr id="5" name="Footer Placeholder 4">
            <a:extLst>
              <a:ext uri="{FF2B5EF4-FFF2-40B4-BE49-F238E27FC236}">
                <a16:creationId xmlns:a16="http://schemas.microsoft.com/office/drawing/2014/main" id="{12CBDDDB-331E-0527-B173-2F174C407F0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973C78-F735-BCD6-1680-B227D2D1C28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0635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7C63F8-1B76-FFAC-4430-C8F264FE36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066A9A-D109-C21B-68D5-5C2B2CB036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9A01C7-CF30-7432-1AF9-373FAA4E162F}"/>
              </a:ext>
            </a:extLst>
          </p:cNvPr>
          <p:cNvSpPr>
            <a:spLocks noGrp="1"/>
          </p:cNvSpPr>
          <p:nvPr>
            <p:ph type="dt" sz="half" idx="10"/>
          </p:nvPr>
        </p:nvSpPr>
        <p:spPr/>
        <p:txBody>
          <a:bodyPr/>
          <a:lstStyle/>
          <a:p>
            <a:fld id="{48A87A34-81AB-432B-8DAE-1953F412C126}" type="datetimeFigureOut">
              <a:rPr lang="en-US" smtClean="0"/>
              <a:t>11/1/2023</a:t>
            </a:fld>
            <a:endParaRPr lang="en-US" dirty="0"/>
          </a:p>
        </p:txBody>
      </p:sp>
      <p:sp>
        <p:nvSpPr>
          <p:cNvPr id="5" name="Footer Placeholder 4">
            <a:extLst>
              <a:ext uri="{FF2B5EF4-FFF2-40B4-BE49-F238E27FC236}">
                <a16:creationId xmlns:a16="http://schemas.microsoft.com/office/drawing/2014/main" id="{F035AB37-A5A6-2F53-F36B-B8AF7DFC6D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5AD943-0C7A-E063-0427-501080EE58D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3826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3ADFF-2A2D-8334-5F34-5F9FA1323E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47847C-C198-A448-A09A-4C0E758A03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968CDB-F6F2-FB99-B1C4-1807BE12B552}"/>
              </a:ext>
            </a:extLst>
          </p:cNvPr>
          <p:cNvSpPr>
            <a:spLocks noGrp="1"/>
          </p:cNvSpPr>
          <p:nvPr>
            <p:ph type="dt" sz="half" idx="10"/>
          </p:nvPr>
        </p:nvSpPr>
        <p:spPr/>
        <p:txBody>
          <a:bodyPr/>
          <a:lstStyle/>
          <a:p>
            <a:fld id="{48A87A34-81AB-432B-8DAE-1953F412C126}" type="datetimeFigureOut">
              <a:rPr lang="en-US" smtClean="0"/>
              <a:t>11/1/2023</a:t>
            </a:fld>
            <a:endParaRPr lang="en-US" dirty="0"/>
          </a:p>
        </p:txBody>
      </p:sp>
      <p:sp>
        <p:nvSpPr>
          <p:cNvPr id="5" name="Footer Placeholder 4">
            <a:extLst>
              <a:ext uri="{FF2B5EF4-FFF2-40B4-BE49-F238E27FC236}">
                <a16:creationId xmlns:a16="http://schemas.microsoft.com/office/drawing/2014/main" id="{4105CEFB-4933-69DE-8A06-FE08072A65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398615-0AE1-EC97-B2C1-AE57DB2529F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3597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E035-13FF-C935-F2DE-EB9313F774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8F0CCA8-38DC-D58A-D2DC-C244D3E21B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B29462-1AAD-8D5A-207D-53EDCCBEA6E4}"/>
              </a:ext>
            </a:extLst>
          </p:cNvPr>
          <p:cNvSpPr>
            <a:spLocks noGrp="1"/>
          </p:cNvSpPr>
          <p:nvPr>
            <p:ph type="dt" sz="half" idx="10"/>
          </p:nvPr>
        </p:nvSpPr>
        <p:spPr/>
        <p:txBody>
          <a:bodyPr/>
          <a:lstStyle/>
          <a:p>
            <a:fld id="{48A87A34-81AB-432B-8DAE-1953F412C126}" type="datetimeFigureOut">
              <a:rPr lang="en-US" smtClean="0"/>
              <a:t>11/1/2023</a:t>
            </a:fld>
            <a:endParaRPr lang="en-US" dirty="0"/>
          </a:p>
        </p:txBody>
      </p:sp>
      <p:sp>
        <p:nvSpPr>
          <p:cNvPr id="5" name="Footer Placeholder 4">
            <a:extLst>
              <a:ext uri="{FF2B5EF4-FFF2-40B4-BE49-F238E27FC236}">
                <a16:creationId xmlns:a16="http://schemas.microsoft.com/office/drawing/2014/main" id="{40D4EF5C-24BD-FB77-1FE4-D0B6C80903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0FAC623-81B0-8DE9-E66C-DEE625A517F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58293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27BD7-D3CA-82E9-7989-28904205CD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74C2C4-1F33-937E-1A68-E2E52C99C7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4F09DB9-A2A8-701E-DE99-2AB072660C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75EAEB1-DD8D-25D4-FAF1-5B2F11B6CC58}"/>
              </a:ext>
            </a:extLst>
          </p:cNvPr>
          <p:cNvSpPr>
            <a:spLocks noGrp="1"/>
          </p:cNvSpPr>
          <p:nvPr>
            <p:ph type="dt" sz="half" idx="10"/>
          </p:nvPr>
        </p:nvSpPr>
        <p:spPr/>
        <p:txBody>
          <a:bodyPr/>
          <a:lstStyle/>
          <a:p>
            <a:fld id="{48A87A34-81AB-432B-8DAE-1953F412C126}" type="datetimeFigureOut">
              <a:rPr lang="en-US" smtClean="0"/>
              <a:t>11/1/2023</a:t>
            </a:fld>
            <a:endParaRPr lang="en-US" dirty="0"/>
          </a:p>
        </p:txBody>
      </p:sp>
      <p:sp>
        <p:nvSpPr>
          <p:cNvPr id="6" name="Footer Placeholder 5">
            <a:extLst>
              <a:ext uri="{FF2B5EF4-FFF2-40B4-BE49-F238E27FC236}">
                <a16:creationId xmlns:a16="http://schemas.microsoft.com/office/drawing/2014/main" id="{FE4A6CBD-11C5-4538-6BAD-DEE26EE15E6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4A6FC21-C7A6-453F-4B25-47D3FD5FE57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3580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6887E-3703-CEA2-539C-CE3792EAE1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7C9866-38F5-E1BD-050C-CD1D581199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A04134-E22C-2EC0-416E-46B6B1CFC6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726ED6-32C2-580D-294F-A397B19FFF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7F9FA1-52C7-045C-8EB3-9F59E94174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A1B612-AF41-89A5-9C50-6B5ECE6770D6}"/>
              </a:ext>
            </a:extLst>
          </p:cNvPr>
          <p:cNvSpPr>
            <a:spLocks noGrp="1"/>
          </p:cNvSpPr>
          <p:nvPr>
            <p:ph type="dt" sz="half" idx="10"/>
          </p:nvPr>
        </p:nvSpPr>
        <p:spPr/>
        <p:txBody>
          <a:bodyPr/>
          <a:lstStyle/>
          <a:p>
            <a:fld id="{48A87A34-81AB-432B-8DAE-1953F412C126}" type="datetimeFigureOut">
              <a:rPr lang="en-US" smtClean="0"/>
              <a:t>11/1/2023</a:t>
            </a:fld>
            <a:endParaRPr lang="en-US" dirty="0"/>
          </a:p>
        </p:txBody>
      </p:sp>
      <p:sp>
        <p:nvSpPr>
          <p:cNvPr id="8" name="Footer Placeholder 7">
            <a:extLst>
              <a:ext uri="{FF2B5EF4-FFF2-40B4-BE49-F238E27FC236}">
                <a16:creationId xmlns:a16="http://schemas.microsoft.com/office/drawing/2014/main" id="{3764684C-DC29-0B0E-05D0-644EDE4B32E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7CC1533-ED54-2A8F-A302-4DD489E6282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3640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B30E5-F23D-0C4B-7BA6-A7544553E6F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D421B1-9965-DAE9-2EBF-66B3EDA6E4C1}"/>
              </a:ext>
            </a:extLst>
          </p:cNvPr>
          <p:cNvSpPr>
            <a:spLocks noGrp="1"/>
          </p:cNvSpPr>
          <p:nvPr>
            <p:ph type="dt" sz="half" idx="10"/>
          </p:nvPr>
        </p:nvSpPr>
        <p:spPr/>
        <p:txBody>
          <a:bodyPr/>
          <a:lstStyle/>
          <a:p>
            <a:fld id="{48A87A34-81AB-432B-8DAE-1953F412C126}" type="datetimeFigureOut">
              <a:rPr lang="en-US" smtClean="0"/>
              <a:t>11/1/2023</a:t>
            </a:fld>
            <a:endParaRPr lang="en-US" dirty="0"/>
          </a:p>
        </p:txBody>
      </p:sp>
      <p:sp>
        <p:nvSpPr>
          <p:cNvPr id="4" name="Footer Placeholder 3">
            <a:extLst>
              <a:ext uri="{FF2B5EF4-FFF2-40B4-BE49-F238E27FC236}">
                <a16:creationId xmlns:a16="http://schemas.microsoft.com/office/drawing/2014/main" id="{36604A57-943F-827E-48AD-7C9F7098C41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9AF86F9-9F12-4285-86FC-06A5980A75D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95755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C0A014-6F84-3552-34CC-09835AFEEAE1}"/>
              </a:ext>
            </a:extLst>
          </p:cNvPr>
          <p:cNvSpPr>
            <a:spLocks noGrp="1"/>
          </p:cNvSpPr>
          <p:nvPr>
            <p:ph type="dt" sz="half" idx="10"/>
          </p:nvPr>
        </p:nvSpPr>
        <p:spPr/>
        <p:txBody>
          <a:bodyPr/>
          <a:lstStyle/>
          <a:p>
            <a:fld id="{48A87A34-81AB-432B-8DAE-1953F412C126}" type="datetimeFigureOut">
              <a:rPr lang="en-US" smtClean="0"/>
              <a:t>11/1/2023</a:t>
            </a:fld>
            <a:endParaRPr lang="en-US" dirty="0"/>
          </a:p>
        </p:txBody>
      </p:sp>
      <p:sp>
        <p:nvSpPr>
          <p:cNvPr id="3" name="Footer Placeholder 2">
            <a:extLst>
              <a:ext uri="{FF2B5EF4-FFF2-40B4-BE49-F238E27FC236}">
                <a16:creationId xmlns:a16="http://schemas.microsoft.com/office/drawing/2014/main" id="{E875628F-F287-301D-EFB4-5FC7DE2F4E2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330E0A9-67CA-499A-AC91-8944405D3A1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625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7659F-D2E4-A8EC-17C7-5A1F988896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ADD3311-B0A9-1E66-A4D7-61ED73DE1A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2FB67C7-1EDD-6344-7CE3-17093DEADB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423E63-A41A-08B3-D952-810AD8D467E2}"/>
              </a:ext>
            </a:extLst>
          </p:cNvPr>
          <p:cNvSpPr>
            <a:spLocks noGrp="1"/>
          </p:cNvSpPr>
          <p:nvPr>
            <p:ph type="dt" sz="half" idx="10"/>
          </p:nvPr>
        </p:nvSpPr>
        <p:spPr/>
        <p:txBody>
          <a:bodyPr/>
          <a:lstStyle/>
          <a:p>
            <a:fld id="{48A87A34-81AB-432B-8DAE-1953F412C126}" type="datetimeFigureOut">
              <a:rPr lang="en-US" smtClean="0"/>
              <a:t>11/1/2023</a:t>
            </a:fld>
            <a:endParaRPr lang="en-US" dirty="0"/>
          </a:p>
        </p:txBody>
      </p:sp>
      <p:sp>
        <p:nvSpPr>
          <p:cNvPr id="6" name="Footer Placeholder 5">
            <a:extLst>
              <a:ext uri="{FF2B5EF4-FFF2-40B4-BE49-F238E27FC236}">
                <a16:creationId xmlns:a16="http://schemas.microsoft.com/office/drawing/2014/main" id="{31995B1B-568C-1D3C-2F01-B32D3DB7797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DFD59B3-9336-F48E-13C4-26C4E97636E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5403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194E2-9417-471F-AE98-8082B3062D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0C465E-9A55-E3E8-01E1-E8FD312FCA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F5C00612-8B54-2010-BB6E-1C7C6D3EF6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021F70-A2F8-3A96-2F16-2B0F7E64FBEA}"/>
              </a:ext>
            </a:extLst>
          </p:cNvPr>
          <p:cNvSpPr>
            <a:spLocks noGrp="1"/>
          </p:cNvSpPr>
          <p:nvPr>
            <p:ph type="dt" sz="half" idx="10"/>
          </p:nvPr>
        </p:nvSpPr>
        <p:spPr/>
        <p:txBody>
          <a:bodyPr/>
          <a:lstStyle/>
          <a:p>
            <a:fld id="{48A87A34-81AB-432B-8DAE-1953F412C126}" type="datetimeFigureOut">
              <a:rPr lang="en-US" smtClean="0"/>
              <a:pPr/>
              <a:t>11/1/2023</a:t>
            </a:fld>
            <a:endParaRPr lang="en-US" dirty="0"/>
          </a:p>
        </p:txBody>
      </p:sp>
      <p:sp>
        <p:nvSpPr>
          <p:cNvPr id="6" name="Footer Placeholder 5">
            <a:extLst>
              <a:ext uri="{FF2B5EF4-FFF2-40B4-BE49-F238E27FC236}">
                <a16:creationId xmlns:a16="http://schemas.microsoft.com/office/drawing/2014/main" id="{1F019844-58FD-F907-555B-6D80DDC7C0C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C9ACB41-146F-6E15-45FF-2CA0769B9CD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16186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197B2-A683-D47C-4C6B-9F0C117816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0DB694-0215-B779-1D1F-7109756811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FD161B-7B8D-2C57-A39D-F37EECE4E8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11/1/2023</a:t>
            </a:fld>
            <a:endParaRPr lang="en-US" dirty="0"/>
          </a:p>
        </p:txBody>
      </p:sp>
      <p:sp>
        <p:nvSpPr>
          <p:cNvPr id="5" name="Footer Placeholder 4">
            <a:extLst>
              <a:ext uri="{FF2B5EF4-FFF2-40B4-BE49-F238E27FC236}">
                <a16:creationId xmlns:a16="http://schemas.microsoft.com/office/drawing/2014/main" id="{AFCCDE72-0BBB-1B7C-0E97-974D4834D5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29A1BBF-4428-B7C3-AD57-C1D2C198F4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317483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Excel_Macro-Enabled_Worksheet.xlsm"/><Relationship Id="rId2" Type="http://schemas.openxmlformats.org/officeDocument/2006/relationships/hyperlink" Target="https://tn.data.gov.in/resource/company-master-data-tamil-nadu-upto-28th-february-2019" TargetMode="Externa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F3BF4-7022-CA87-5EB8-6947CBF39E4A}"/>
              </a:ext>
            </a:extLst>
          </p:cNvPr>
          <p:cNvSpPr>
            <a:spLocks noGrp="1"/>
          </p:cNvSpPr>
          <p:nvPr>
            <p:ph type="title"/>
          </p:nvPr>
        </p:nvSpPr>
        <p:spPr>
          <a:xfrm>
            <a:off x="1400929" y="776527"/>
            <a:ext cx="9603275" cy="1556125"/>
          </a:xfrm>
        </p:spPr>
        <p:txBody>
          <a:bodyPr>
            <a:normAutofit/>
          </a:bodyPr>
          <a:lstStyle/>
          <a:p>
            <a:pPr algn="ctr"/>
            <a:r>
              <a:rPr lang="en-GB" sz="2700" b="1" u="sng" dirty="0">
                <a:effectLst/>
                <a:latin typeface="Times New Roman" panose="02020603050405020304" pitchFamily="18" charset="0"/>
                <a:ea typeface="Times New Roman" panose="02020603050405020304" pitchFamily="18" charset="0"/>
              </a:rPr>
              <a:t>AI-Driven Exploration and Prediction of Company Registration Trends with </a:t>
            </a:r>
            <a:r>
              <a:rPr lang="en-GB" sz="2700" b="1" u="sng" dirty="0" err="1">
                <a:effectLst/>
                <a:latin typeface="Times New Roman" panose="02020603050405020304" pitchFamily="18" charset="0"/>
                <a:ea typeface="Times New Roman" panose="02020603050405020304" pitchFamily="18" charset="0"/>
              </a:rPr>
              <a:t>RoC</a:t>
            </a:r>
            <a:br>
              <a:rPr lang="en-IN" sz="1800" dirty="0">
                <a:effectLst/>
                <a:latin typeface="Arial" panose="020B0604020202020204" pitchFamily="34" charset="0"/>
                <a:ea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1DC5ADEC-C163-12FD-1EF4-741952F736F7}"/>
              </a:ext>
            </a:extLst>
          </p:cNvPr>
          <p:cNvSpPr>
            <a:spLocks noGrp="1"/>
          </p:cNvSpPr>
          <p:nvPr>
            <p:ph idx="1"/>
          </p:nvPr>
        </p:nvSpPr>
        <p:spPr>
          <a:xfrm>
            <a:off x="1451579" y="1838131"/>
            <a:ext cx="9603275" cy="4357396"/>
          </a:xfrm>
        </p:spPr>
        <p:txBody>
          <a:bodyPr>
            <a:normAutofit/>
          </a:bodyPr>
          <a:lstStyle/>
          <a:p>
            <a:pPr marL="0" indent="0" algn="ctr">
              <a:buNone/>
            </a:pPr>
            <a:r>
              <a:rPr lang="en-GB" sz="2400" dirty="0">
                <a:latin typeface="Times New Roman" panose="02020603050405020304" pitchFamily="18" charset="0"/>
                <a:ea typeface="Arial" panose="020B0604020202020204" pitchFamily="34" charset="0"/>
              </a:rPr>
              <a:t>Project 2 submission</a:t>
            </a:r>
          </a:p>
          <a:p>
            <a:pPr marL="0" indent="0">
              <a:buNone/>
            </a:pPr>
            <a:endParaRPr lang="en-IN" sz="2400" dirty="0"/>
          </a:p>
          <a:p>
            <a:pPr algn="ctr"/>
            <a:endParaRPr lang="en-IN" sz="2400" dirty="0">
              <a:effectLst/>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61848594-C1A8-0D94-BE1C-9B9107F84ADE}"/>
              </a:ext>
            </a:extLst>
          </p:cNvPr>
          <p:cNvPicPr>
            <a:picLocks noChangeAspect="1"/>
          </p:cNvPicPr>
          <p:nvPr/>
        </p:nvPicPr>
        <p:blipFill>
          <a:blip r:embed="rId2"/>
          <a:stretch>
            <a:fillRect/>
          </a:stretch>
        </p:blipFill>
        <p:spPr>
          <a:xfrm>
            <a:off x="3104732" y="2519265"/>
            <a:ext cx="5320811" cy="3596160"/>
          </a:xfrm>
          <a:prstGeom prst="rect">
            <a:avLst/>
          </a:prstGeom>
        </p:spPr>
      </p:pic>
    </p:spTree>
    <p:extLst>
      <p:ext uri="{BB962C8B-B14F-4D97-AF65-F5344CB8AC3E}">
        <p14:creationId xmlns:p14="http://schemas.microsoft.com/office/powerpoint/2010/main" val="404886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70ACD-C9C2-F5CD-D2F5-FF00AA926814}"/>
              </a:ext>
            </a:extLst>
          </p:cNvPr>
          <p:cNvSpPr>
            <a:spLocks noGrp="1"/>
          </p:cNvSpPr>
          <p:nvPr>
            <p:ph type="title"/>
          </p:nvPr>
        </p:nvSpPr>
        <p:spPr>
          <a:xfrm>
            <a:off x="660918" y="551737"/>
            <a:ext cx="10515600" cy="1351707"/>
          </a:xfrm>
        </p:spPr>
        <p:txBody>
          <a:bodyPr>
            <a:normAutofit/>
          </a:bodyPr>
          <a:lstStyle/>
          <a:p>
            <a:r>
              <a:rPr lang="en-US" sz="2400" dirty="0">
                <a:latin typeface="Times New Roman" panose="02020603050405020304" pitchFamily="18" charset="0"/>
                <a:cs typeface="Times New Roman" panose="02020603050405020304" pitchFamily="18" charset="0"/>
              </a:rPr>
              <a:t>2.Load the Dataset:</a:t>
            </a:r>
            <a:br>
              <a:rPr lang="en-US" dirty="0"/>
            </a:br>
            <a:endParaRPr lang="en-IN" dirty="0"/>
          </a:p>
        </p:txBody>
      </p:sp>
      <p:sp>
        <p:nvSpPr>
          <p:cNvPr id="3" name="Content Placeholder 2">
            <a:extLst>
              <a:ext uri="{FF2B5EF4-FFF2-40B4-BE49-F238E27FC236}">
                <a16:creationId xmlns:a16="http://schemas.microsoft.com/office/drawing/2014/main" id="{51F3264F-813E-DDF3-537C-BC281034D545}"/>
              </a:ext>
            </a:extLst>
          </p:cNvPr>
          <p:cNvSpPr>
            <a:spLocks noGrp="1"/>
          </p:cNvSpPr>
          <p:nvPr>
            <p:ph idx="1"/>
          </p:nvPr>
        </p:nvSpPr>
        <p:spPr>
          <a:xfrm>
            <a:off x="660918" y="718457"/>
            <a:ext cx="10692882" cy="5458506"/>
          </a:xfrm>
        </p:spPr>
        <p:txBody>
          <a:bodyPr>
            <a:normAutofit fontScale="92500" lnSpcReduction="20000"/>
          </a:bodyPr>
          <a:lstStyle/>
          <a:p>
            <a:pPr marL="0" indent="0" algn="just">
              <a:buNone/>
            </a:pPr>
            <a:endParaRPr lang="en-US" dirty="0"/>
          </a:p>
          <a:p>
            <a:pPr algn="just"/>
            <a:r>
              <a:rPr lang="en-US" sz="1800" dirty="0">
                <a:latin typeface="Times New Roman" panose="02020603050405020304" pitchFamily="18" charset="0"/>
                <a:cs typeface="Times New Roman" panose="02020603050405020304" pitchFamily="18" charset="0"/>
              </a:rPr>
              <a:t>Load your dataset into a Pandas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You can typically find</a:t>
            </a:r>
          </a:p>
          <a:p>
            <a:pPr algn="just"/>
            <a:r>
              <a:rPr lang="en-US" sz="1800" dirty="0">
                <a:latin typeface="Times New Roman" panose="02020603050405020304" pitchFamily="18" charset="0"/>
                <a:cs typeface="Times New Roman" panose="02020603050405020304" pitchFamily="18" charset="0"/>
              </a:rPr>
              <a:t>house price datasets in CSV format, but you can adapt this code to other</a:t>
            </a:r>
          </a:p>
          <a:p>
            <a:pPr algn="just"/>
            <a:r>
              <a:rPr lang="en-US" sz="1800" dirty="0">
                <a:latin typeface="Times New Roman" panose="02020603050405020304" pitchFamily="18" charset="0"/>
                <a:cs typeface="Times New Roman" panose="02020603050405020304" pitchFamily="18" charset="0"/>
              </a:rPr>
              <a:t>formats as needed.</a:t>
            </a:r>
          </a:p>
          <a:p>
            <a:pPr algn="just"/>
            <a:endParaRPr lang="en-US" sz="18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Program:</a:t>
            </a:r>
          </a:p>
          <a:p>
            <a:pPr algn="just"/>
            <a:r>
              <a:rPr lang="en-IN" sz="2000" dirty="0" err="1">
                <a:latin typeface="Times New Roman" panose="02020603050405020304" pitchFamily="18" charset="0"/>
                <a:cs typeface="Times New Roman" panose="02020603050405020304" pitchFamily="18" charset="0"/>
              </a:rPr>
              <a:t>roc_data</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pd.read_csv</a:t>
            </a:r>
            <a:r>
              <a:rPr lang="en-IN" sz="2000" dirty="0">
                <a:latin typeface="Times New Roman" panose="02020603050405020304" pitchFamily="18" charset="0"/>
                <a:cs typeface="Times New Roman" panose="02020603050405020304" pitchFamily="18" charset="0"/>
              </a:rPr>
              <a:t>('roc_data.csv’)</a:t>
            </a:r>
          </a:p>
          <a:p>
            <a:pPr algn="just"/>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3.</a:t>
            </a:r>
            <a:r>
              <a:rPr lang="en-US" sz="1400" b="0" i="0" dirty="0">
                <a:solidFill>
                  <a:srgbClr val="1F1F1F"/>
                </a:solidFill>
                <a:effectLst/>
                <a:latin typeface="Google Sans"/>
              </a:rPr>
              <a:t> </a:t>
            </a:r>
            <a:r>
              <a:rPr lang="en-US" sz="2000" b="1" i="0" dirty="0">
                <a:solidFill>
                  <a:srgbClr val="1F1F1F"/>
                </a:solidFill>
                <a:effectLst/>
                <a:latin typeface="Times New Roman" panose="02020603050405020304" pitchFamily="18" charset="0"/>
                <a:cs typeface="Times New Roman" panose="02020603050405020304" pitchFamily="18" charset="0"/>
              </a:rPr>
              <a:t>Clean and prepare the data:</a:t>
            </a:r>
          </a:p>
          <a:p>
            <a:pPr marL="0" indent="0" algn="just">
              <a:buNone/>
            </a:pPr>
            <a:r>
              <a:rPr lang="en-US" sz="1700" i="0" dirty="0">
                <a:solidFill>
                  <a:srgbClr val="1F1F1F"/>
                </a:solidFill>
                <a:effectLst/>
                <a:latin typeface="Times New Roman" panose="02020603050405020304" pitchFamily="18" charset="0"/>
                <a:cs typeface="Times New Roman" panose="02020603050405020304" pitchFamily="18" charset="0"/>
              </a:rPr>
              <a:t># Remove duplicate rows</a:t>
            </a:r>
          </a:p>
          <a:p>
            <a:pPr marL="0" indent="0" algn="just">
              <a:buNone/>
            </a:pPr>
            <a:r>
              <a:rPr lang="en-US" sz="1700" i="0" dirty="0" err="1">
                <a:solidFill>
                  <a:srgbClr val="1F1F1F"/>
                </a:solidFill>
                <a:effectLst/>
                <a:latin typeface="Times New Roman" panose="02020603050405020304" pitchFamily="18" charset="0"/>
                <a:cs typeface="Times New Roman" panose="02020603050405020304" pitchFamily="18" charset="0"/>
              </a:rPr>
              <a:t>roc_data</a:t>
            </a:r>
            <a:r>
              <a:rPr lang="en-US" sz="1700" i="0" dirty="0">
                <a:solidFill>
                  <a:srgbClr val="1F1F1F"/>
                </a:solidFill>
                <a:effectLst/>
                <a:latin typeface="Times New Roman" panose="02020603050405020304" pitchFamily="18" charset="0"/>
                <a:cs typeface="Times New Roman" panose="02020603050405020304" pitchFamily="18" charset="0"/>
              </a:rPr>
              <a:t> = </a:t>
            </a:r>
            <a:r>
              <a:rPr lang="en-US" sz="1700" i="0" dirty="0" err="1">
                <a:solidFill>
                  <a:srgbClr val="1F1F1F"/>
                </a:solidFill>
                <a:effectLst/>
                <a:latin typeface="Times New Roman" panose="02020603050405020304" pitchFamily="18" charset="0"/>
                <a:cs typeface="Times New Roman" panose="02020603050405020304" pitchFamily="18" charset="0"/>
              </a:rPr>
              <a:t>roc_data.drop_duplicates</a:t>
            </a:r>
            <a:r>
              <a:rPr lang="en-US" sz="1700" i="0" dirty="0">
                <a:solidFill>
                  <a:srgbClr val="1F1F1F"/>
                </a:solidFill>
                <a:effectLst/>
                <a:latin typeface="Times New Roman" panose="02020603050405020304" pitchFamily="18" charset="0"/>
                <a:cs typeface="Times New Roman" panose="02020603050405020304" pitchFamily="18" charset="0"/>
              </a:rPr>
              <a:t>()</a:t>
            </a:r>
          </a:p>
          <a:p>
            <a:pPr marL="0" indent="0" algn="just">
              <a:buNone/>
            </a:pPr>
            <a:endParaRPr lang="en-US" sz="1700" i="0" dirty="0">
              <a:solidFill>
                <a:srgbClr val="1F1F1F"/>
              </a:solidFill>
              <a:effectLst/>
              <a:latin typeface="Times New Roman" panose="02020603050405020304" pitchFamily="18" charset="0"/>
              <a:cs typeface="Times New Roman" panose="02020603050405020304" pitchFamily="18" charset="0"/>
            </a:endParaRPr>
          </a:p>
          <a:p>
            <a:pPr marL="0" indent="0" algn="just">
              <a:buNone/>
            </a:pPr>
            <a:r>
              <a:rPr lang="en-US" sz="1700" i="0" dirty="0">
                <a:solidFill>
                  <a:srgbClr val="1F1F1F"/>
                </a:solidFill>
                <a:effectLst/>
                <a:latin typeface="Times New Roman" panose="02020603050405020304" pitchFamily="18" charset="0"/>
                <a:cs typeface="Times New Roman" panose="02020603050405020304" pitchFamily="18" charset="0"/>
              </a:rPr>
              <a:t># Remove rows with missing values</a:t>
            </a:r>
          </a:p>
          <a:p>
            <a:pPr marL="0" indent="0" algn="just">
              <a:buNone/>
            </a:pPr>
            <a:r>
              <a:rPr lang="en-US" sz="1700" i="0" dirty="0" err="1">
                <a:solidFill>
                  <a:srgbClr val="1F1F1F"/>
                </a:solidFill>
                <a:effectLst/>
                <a:latin typeface="Times New Roman" panose="02020603050405020304" pitchFamily="18" charset="0"/>
                <a:cs typeface="Times New Roman" panose="02020603050405020304" pitchFamily="18" charset="0"/>
              </a:rPr>
              <a:t>roc_data</a:t>
            </a:r>
            <a:r>
              <a:rPr lang="en-US" sz="1700" i="0" dirty="0">
                <a:solidFill>
                  <a:srgbClr val="1F1F1F"/>
                </a:solidFill>
                <a:effectLst/>
                <a:latin typeface="Times New Roman" panose="02020603050405020304" pitchFamily="18" charset="0"/>
                <a:cs typeface="Times New Roman" panose="02020603050405020304" pitchFamily="18" charset="0"/>
              </a:rPr>
              <a:t> = </a:t>
            </a:r>
            <a:r>
              <a:rPr lang="en-US" sz="1700" i="0" dirty="0" err="1">
                <a:solidFill>
                  <a:srgbClr val="1F1F1F"/>
                </a:solidFill>
                <a:effectLst/>
                <a:latin typeface="Times New Roman" panose="02020603050405020304" pitchFamily="18" charset="0"/>
                <a:cs typeface="Times New Roman" panose="02020603050405020304" pitchFamily="18" charset="0"/>
              </a:rPr>
              <a:t>roc_data.dropna</a:t>
            </a:r>
            <a:r>
              <a:rPr lang="en-US" sz="1700" i="0" dirty="0">
                <a:solidFill>
                  <a:srgbClr val="1F1F1F"/>
                </a:solidFill>
                <a:effectLst/>
                <a:latin typeface="Times New Roman" panose="02020603050405020304" pitchFamily="18" charset="0"/>
                <a:cs typeface="Times New Roman" panose="02020603050405020304" pitchFamily="18" charset="0"/>
              </a:rPr>
              <a:t>()</a:t>
            </a:r>
          </a:p>
          <a:p>
            <a:pPr marL="0" indent="0" algn="just">
              <a:buNone/>
            </a:pPr>
            <a:endParaRPr lang="en-US" sz="1700" i="0" dirty="0">
              <a:solidFill>
                <a:srgbClr val="1F1F1F"/>
              </a:solidFill>
              <a:effectLst/>
              <a:latin typeface="Times New Roman" panose="02020603050405020304" pitchFamily="18" charset="0"/>
              <a:cs typeface="Times New Roman" panose="02020603050405020304" pitchFamily="18" charset="0"/>
            </a:endParaRPr>
          </a:p>
          <a:p>
            <a:pPr marL="0" indent="0" algn="just">
              <a:buNone/>
            </a:pPr>
            <a:r>
              <a:rPr lang="en-US" sz="1700" i="0" dirty="0">
                <a:solidFill>
                  <a:srgbClr val="1F1F1F"/>
                </a:solidFill>
                <a:effectLst/>
                <a:latin typeface="Times New Roman" panose="02020603050405020304" pitchFamily="18" charset="0"/>
                <a:cs typeface="Times New Roman" panose="02020603050405020304" pitchFamily="18" charset="0"/>
              </a:rPr>
              <a:t># Convert the 'Date' column to datetime format</a:t>
            </a:r>
          </a:p>
          <a:p>
            <a:pPr marL="0" indent="0" algn="just">
              <a:buNone/>
            </a:pPr>
            <a:r>
              <a:rPr lang="en-US" sz="1700" i="0" dirty="0" err="1">
                <a:solidFill>
                  <a:srgbClr val="1F1F1F"/>
                </a:solidFill>
                <a:effectLst/>
                <a:latin typeface="Times New Roman" panose="02020603050405020304" pitchFamily="18" charset="0"/>
                <a:cs typeface="Times New Roman" panose="02020603050405020304" pitchFamily="18" charset="0"/>
              </a:rPr>
              <a:t>roc_data</a:t>
            </a:r>
            <a:r>
              <a:rPr lang="en-US" sz="1700" i="0" dirty="0">
                <a:solidFill>
                  <a:srgbClr val="1F1F1F"/>
                </a:solidFill>
                <a:effectLst/>
                <a:latin typeface="Times New Roman" panose="02020603050405020304" pitchFamily="18" charset="0"/>
                <a:cs typeface="Times New Roman" panose="02020603050405020304" pitchFamily="18" charset="0"/>
              </a:rPr>
              <a:t>['Date'] = </a:t>
            </a:r>
            <a:r>
              <a:rPr lang="en-US" sz="1700" i="0" dirty="0" err="1">
                <a:solidFill>
                  <a:srgbClr val="1F1F1F"/>
                </a:solidFill>
                <a:effectLst/>
                <a:latin typeface="Times New Roman" panose="02020603050405020304" pitchFamily="18" charset="0"/>
                <a:cs typeface="Times New Roman" panose="02020603050405020304" pitchFamily="18" charset="0"/>
              </a:rPr>
              <a:t>pd.to_datetime</a:t>
            </a:r>
            <a:r>
              <a:rPr lang="en-US" sz="1700" i="0" dirty="0">
                <a:solidFill>
                  <a:srgbClr val="1F1F1F"/>
                </a:solidFill>
                <a:effectLst/>
                <a:latin typeface="Times New Roman" panose="02020603050405020304" pitchFamily="18" charset="0"/>
                <a:cs typeface="Times New Roman" panose="02020603050405020304" pitchFamily="18" charset="0"/>
              </a:rPr>
              <a:t>(</a:t>
            </a:r>
            <a:r>
              <a:rPr lang="en-US" sz="1700" i="0" dirty="0" err="1">
                <a:solidFill>
                  <a:srgbClr val="1F1F1F"/>
                </a:solidFill>
                <a:effectLst/>
                <a:latin typeface="Times New Roman" panose="02020603050405020304" pitchFamily="18" charset="0"/>
                <a:cs typeface="Times New Roman" panose="02020603050405020304" pitchFamily="18" charset="0"/>
              </a:rPr>
              <a:t>roc_data</a:t>
            </a:r>
            <a:r>
              <a:rPr lang="en-US" sz="1700" i="0" dirty="0">
                <a:solidFill>
                  <a:srgbClr val="1F1F1F"/>
                </a:solidFill>
                <a:effectLst/>
                <a:latin typeface="Times New Roman" panose="02020603050405020304" pitchFamily="18" charset="0"/>
                <a:cs typeface="Times New Roman" panose="02020603050405020304" pitchFamily="18" charset="0"/>
              </a:rPr>
              <a:t>['Date'])</a:t>
            </a:r>
          </a:p>
          <a:p>
            <a:pPr marL="0" indent="0" algn="just">
              <a:buNone/>
            </a:pPr>
            <a:endParaRPr lang="en-US" sz="2000" b="1" i="0" dirty="0">
              <a:solidFill>
                <a:srgbClr val="1F1F1F"/>
              </a:solidFill>
              <a:effectLst/>
              <a:latin typeface="Times New Roman" panose="02020603050405020304" pitchFamily="18" charset="0"/>
              <a:cs typeface="Times New Roman" panose="02020603050405020304" pitchFamily="18" charset="0"/>
            </a:endParaRPr>
          </a:p>
          <a:p>
            <a:pPr marL="0" indent="0" algn="just">
              <a:buNone/>
            </a:pPr>
            <a:endParaRPr lang="en-US" sz="2000" b="1" i="0" dirty="0">
              <a:solidFill>
                <a:srgbClr val="1F1F1F"/>
              </a:solidFill>
              <a:effectLst/>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273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C2094-6548-E251-7361-9F2D2E2D7A5B}"/>
              </a:ext>
            </a:extLst>
          </p:cNvPr>
          <p:cNvSpPr>
            <a:spLocks noGrp="1"/>
          </p:cNvSpPr>
          <p:nvPr>
            <p:ph type="title"/>
          </p:nvPr>
        </p:nvSpPr>
        <p:spPr>
          <a:xfrm>
            <a:off x="838200" y="411779"/>
            <a:ext cx="10515600" cy="623920"/>
          </a:xfrm>
        </p:spPr>
        <p:txBody>
          <a:bodyPr>
            <a:normAutofit/>
          </a:bodyPr>
          <a:lstStyle/>
          <a:p>
            <a:r>
              <a:rPr lang="en-US" sz="2400" b="1" dirty="0">
                <a:latin typeface="Times New Roman" panose="02020603050405020304" pitchFamily="18" charset="0"/>
                <a:cs typeface="Times New Roman" panose="02020603050405020304" pitchFamily="18" charset="0"/>
              </a:rPr>
              <a:t>4. Exploratory Data Analysis (EDA):</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F968A8-256F-40BB-D26A-17927BA1D8E0}"/>
              </a:ext>
            </a:extLst>
          </p:cNvPr>
          <p:cNvSpPr>
            <a:spLocks noGrp="1"/>
          </p:cNvSpPr>
          <p:nvPr>
            <p:ph idx="1"/>
          </p:nvPr>
        </p:nvSpPr>
        <p:spPr>
          <a:xfrm>
            <a:off x="838200" y="1035699"/>
            <a:ext cx="10515600" cy="5141264"/>
          </a:xfrm>
        </p:spPr>
        <p:txBody>
          <a:bodyPr>
            <a:normAutofit/>
          </a:bodyPr>
          <a:lstStyle/>
          <a:p>
            <a:pPr algn="just">
              <a:lnSpc>
                <a:spcPct val="100000"/>
              </a:lnSpc>
            </a:pPr>
            <a:r>
              <a:rPr lang="en-US" sz="1600" dirty="0">
                <a:latin typeface="Times New Roman" panose="02020603050405020304" pitchFamily="18" charset="0"/>
                <a:cs typeface="Times New Roman" panose="02020603050405020304" pitchFamily="18" charset="0"/>
              </a:rPr>
              <a:t>Perform EDA to understand your data better. This includes checking for missing values, exploring the data's statistics, and visualizing it to identify patterns</a:t>
            </a:r>
            <a:r>
              <a:rPr lang="en-US" dirty="0"/>
              <a:t>.</a:t>
            </a:r>
          </a:p>
          <a:p>
            <a:pPr marL="0" indent="0" algn="just">
              <a:lnSpc>
                <a:spcPct val="100000"/>
              </a:lnSpc>
              <a:buNone/>
            </a:pPr>
            <a:r>
              <a:rPr lang="en-IN" sz="1800" b="1" dirty="0">
                <a:latin typeface="Times New Roman" panose="02020603050405020304" pitchFamily="18" charset="0"/>
                <a:cs typeface="Times New Roman" panose="02020603050405020304" pitchFamily="18" charset="0"/>
              </a:rPr>
              <a:t>Program:</a:t>
            </a:r>
          </a:p>
          <a:p>
            <a:pPr algn="just">
              <a:lnSpc>
                <a:spcPct val="120000"/>
              </a:lnSpc>
            </a:pPr>
            <a:r>
              <a:rPr lang="en-IN" sz="1600" dirty="0">
                <a:latin typeface="Times New Roman" panose="02020603050405020304" pitchFamily="18" charset="0"/>
                <a:cs typeface="Times New Roman" panose="02020603050405020304" pitchFamily="18" charset="0"/>
              </a:rPr>
              <a:t>import pandas as pd</a:t>
            </a:r>
          </a:p>
          <a:p>
            <a:pPr algn="just">
              <a:lnSpc>
                <a:spcPct val="120000"/>
              </a:lnSpc>
            </a:pPr>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matplotlib.pyplot</a:t>
            </a:r>
            <a:r>
              <a:rPr lang="en-IN" sz="1600" dirty="0">
                <a:latin typeface="Times New Roman" panose="02020603050405020304" pitchFamily="18" charset="0"/>
                <a:cs typeface="Times New Roman" panose="02020603050405020304" pitchFamily="18" charset="0"/>
              </a:rPr>
              <a:t> as </a:t>
            </a:r>
            <a:r>
              <a:rPr lang="en-IN" sz="1600" dirty="0" err="1">
                <a:latin typeface="Times New Roman" panose="02020603050405020304" pitchFamily="18" charset="0"/>
                <a:cs typeface="Times New Roman" panose="02020603050405020304" pitchFamily="18" charset="0"/>
              </a:rPr>
              <a:t>plt</a:t>
            </a:r>
            <a:endParaRPr lang="en-IN" sz="1600" dirty="0">
              <a:latin typeface="Times New Roman" panose="02020603050405020304" pitchFamily="18" charset="0"/>
              <a:cs typeface="Times New Roman" panose="02020603050405020304" pitchFamily="18" charset="0"/>
            </a:endParaRPr>
          </a:p>
          <a:p>
            <a:pPr algn="just">
              <a:lnSpc>
                <a:spcPct val="120000"/>
              </a:lnSpc>
            </a:pPr>
            <a:r>
              <a:rPr lang="en-IN" sz="1600" dirty="0">
                <a:latin typeface="Times New Roman" panose="02020603050405020304" pitchFamily="18" charset="0"/>
                <a:cs typeface="Times New Roman" panose="02020603050405020304" pitchFamily="18" charset="0"/>
              </a:rPr>
              <a:t>import seaborn as </a:t>
            </a:r>
            <a:r>
              <a:rPr lang="en-IN" sz="1600" dirty="0" err="1">
                <a:latin typeface="Times New Roman" panose="02020603050405020304" pitchFamily="18" charset="0"/>
                <a:cs typeface="Times New Roman" panose="02020603050405020304" pitchFamily="18" charset="0"/>
              </a:rPr>
              <a:t>sns</a:t>
            </a:r>
            <a:endParaRPr lang="en-IN" sz="1600" dirty="0">
              <a:latin typeface="Times New Roman" panose="02020603050405020304" pitchFamily="18" charset="0"/>
              <a:cs typeface="Times New Roman" panose="02020603050405020304" pitchFamily="18" charset="0"/>
            </a:endParaRPr>
          </a:p>
          <a:p>
            <a:pPr algn="just">
              <a:lnSpc>
                <a:spcPct val="120000"/>
              </a:lnSpc>
            </a:pPr>
            <a:endParaRPr lang="en-IN" sz="1600" dirty="0">
              <a:latin typeface="Times New Roman" panose="02020603050405020304" pitchFamily="18" charset="0"/>
              <a:cs typeface="Times New Roman" panose="02020603050405020304" pitchFamily="18" charset="0"/>
            </a:endParaRPr>
          </a:p>
          <a:p>
            <a:pPr algn="just">
              <a:lnSpc>
                <a:spcPct val="120000"/>
              </a:lnSpc>
            </a:pPr>
            <a:r>
              <a:rPr lang="en-IN" sz="1600" dirty="0">
                <a:latin typeface="Times New Roman" panose="02020603050405020304" pitchFamily="18" charset="0"/>
                <a:cs typeface="Times New Roman" panose="02020603050405020304" pitchFamily="18" charset="0"/>
              </a:rPr>
              <a:t># Load the company registration data</a:t>
            </a:r>
          </a:p>
          <a:p>
            <a:pPr algn="just">
              <a:lnSpc>
                <a:spcPct val="120000"/>
              </a:lnSpc>
            </a:pPr>
            <a:r>
              <a:rPr lang="en-IN" sz="1600" dirty="0" err="1">
                <a:latin typeface="Times New Roman" panose="02020603050405020304" pitchFamily="18" charset="0"/>
                <a:cs typeface="Times New Roman" panose="02020603050405020304" pitchFamily="18" charset="0"/>
              </a:rPr>
              <a:t>roc_data</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pd.read_csv</a:t>
            </a:r>
            <a:r>
              <a:rPr lang="en-IN" sz="1600" dirty="0">
                <a:latin typeface="Times New Roman" panose="02020603050405020304" pitchFamily="18" charset="0"/>
                <a:cs typeface="Times New Roman" panose="02020603050405020304" pitchFamily="18" charset="0"/>
              </a:rPr>
              <a:t>('roc_data.csv')</a:t>
            </a:r>
          </a:p>
          <a:p>
            <a:pPr algn="just">
              <a:lnSpc>
                <a:spcPct val="120000"/>
              </a:lnSpc>
            </a:pPr>
            <a:endParaRPr lang="en-IN" sz="1600" dirty="0">
              <a:latin typeface="Times New Roman" panose="02020603050405020304" pitchFamily="18" charset="0"/>
              <a:cs typeface="Times New Roman" panose="02020603050405020304" pitchFamily="18" charset="0"/>
            </a:endParaRPr>
          </a:p>
          <a:p>
            <a:pPr algn="just">
              <a:lnSpc>
                <a:spcPct val="120000"/>
              </a:lnSpc>
            </a:pPr>
            <a:r>
              <a:rPr lang="en-IN" sz="1600" dirty="0">
                <a:latin typeface="Times New Roman" panose="02020603050405020304" pitchFamily="18" charset="0"/>
                <a:cs typeface="Times New Roman" panose="02020603050405020304" pitchFamily="18" charset="0"/>
              </a:rPr>
              <a:t># Calculate descriptive statistics</a:t>
            </a:r>
          </a:p>
          <a:p>
            <a:pPr algn="just">
              <a:lnSpc>
                <a:spcPct val="120000"/>
              </a:lnSpc>
            </a:pPr>
            <a:r>
              <a:rPr lang="en-IN" sz="1600" dirty="0" err="1">
                <a:latin typeface="Times New Roman" panose="02020603050405020304" pitchFamily="18" charset="0"/>
                <a:cs typeface="Times New Roman" panose="02020603050405020304" pitchFamily="18" charset="0"/>
              </a:rPr>
              <a:t>roc_data.describe</a:t>
            </a:r>
            <a:r>
              <a:rPr lang="en-IN" sz="1600" dirty="0">
                <a:latin typeface="Times New Roman" panose="02020603050405020304" pitchFamily="18" charset="0"/>
                <a:cs typeface="Times New Roman" panose="02020603050405020304" pitchFamily="18" charset="0"/>
              </a:rPr>
              <a:t>()</a:t>
            </a:r>
          </a:p>
          <a:p>
            <a:pPr algn="just">
              <a:lnSpc>
                <a:spcPct val="120000"/>
              </a:lnSpc>
            </a:pPr>
            <a:endParaRPr lang="en-IN" sz="1600" b="1" dirty="0">
              <a:latin typeface="Times New Roman" panose="02020603050405020304" pitchFamily="18" charset="0"/>
              <a:cs typeface="Times New Roman" panose="02020603050405020304" pitchFamily="18" charset="0"/>
            </a:endParaRPr>
          </a:p>
          <a:p>
            <a:pPr algn="just">
              <a:lnSpc>
                <a:spcPct val="120000"/>
              </a:lnSpc>
            </a:pP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7871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5DDA5-D63C-8560-6F1B-D40F4054672D}"/>
              </a:ext>
            </a:extLst>
          </p:cNvPr>
          <p:cNvSpPr>
            <a:spLocks noGrp="1"/>
          </p:cNvSpPr>
          <p:nvPr>
            <p:ph type="title"/>
          </p:nvPr>
        </p:nvSpPr>
        <p:spPr>
          <a:xfrm flipH="1">
            <a:off x="11353799" y="365125"/>
            <a:ext cx="337457"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EA62F4F-D20B-A005-0594-EC606CE52870}"/>
              </a:ext>
            </a:extLst>
          </p:cNvPr>
          <p:cNvSpPr>
            <a:spLocks noGrp="1"/>
          </p:cNvSpPr>
          <p:nvPr>
            <p:ph idx="1"/>
          </p:nvPr>
        </p:nvSpPr>
        <p:spPr>
          <a:xfrm>
            <a:off x="0" y="552356"/>
            <a:ext cx="12772053" cy="6091137"/>
          </a:xfrm>
        </p:spPr>
        <p:txBody>
          <a:bodyPr>
            <a:normAutofit/>
          </a:bodyPr>
          <a:lstStyle/>
          <a:p>
            <a:r>
              <a:rPr lang="en-US" sz="1600" dirty="0">
                <a:latin typeface="Times New Roman" panose="02020603050405020304" pitchFamily="18" charset="0"/>
                <a:cs typeface="Times New Roman" panose="02020603050405020304" pitchFamily="18" charset="0"/>
              </a:rPr>
              <a:t># Plot the number of company registrations over time</a:t>
            </a:r>
          </a:p>
          <a:p>
            <a:r>
              <a:rPr lang="en-US" sz="1600" dirty="0" err="1">
                <a:latin typeface="Times New Roman" panose="02020603050405020304" pitchFamily="18" charset="0"/>
                <a:cs typeface="Times New Roman" panose="02020603050405020304" pitchFamily="18" charset="0"/>
              </a:rPr>
              <a:t>plt.plot</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roc_data</a:t>
            </a:r>
            <a:r>
              <a:rPr lang="en-US" sz="1600" dirty="0">
                <a:latin typeface="Times New Roman" panose="02020603050405020304" pitchFamily="18" charset="0"/>
                <a:cs typeface="Times New Roman" panose="02020603050405020304" pitchFamily="18" charset="0"/>
              </a:rPr>
              <a:t>['Date'], </a:t>
            </a:r>
            <a:r>
              <a:rPr lang="en-US" sz="1600" dirty="0" err="1">
                <a:latin typeface="Times New Roman" panose="02020603050405020304" pitchFamily="18" charset="0"/>
                <a:cs typeface="Times New Roman" panose="02020603050405020304" pitchFamily="18" charset="0"/>
              </a:rPr>
              <a:t>roc_data</a:t>
            </a:r>
            <a:r>
              <a:rPr lang="en-US" sz="1600" dirty="0">
                <a:latin typeface="Times New Roman" panose="02020603050405020304" pitchFamily="18" charset="0"/>
                <a:cs typeface="Times New Roman" panose="02020603050405020304" pitchFamily="18" charset="0"/>
              </a:rPr>
              <a:t>['Number of Registrations'])</a:t>
            </a:r>
          </a:p>
          <a:p>
            <a:r>
              <a:rPr lang="en-US" sz="1600" dirty="0" err="1">
                <a:latin typeface="Times New Roman" panose="02020603050405020304" pitchFamily="18" charset="0"/>
                <a:cs typeface="Times New Roman" panose="02020603050405020304" pitchFamily="18" charset="0"/>
              </a:rPr>
              <a:t>plt.xlabel</a:t>
            </a:r>
            <a:r>
              <a:rPr lang="en-US" sz="1600" dirty="0">
                <a:latin typeface="Times New Roman" panose="02020603050405020304" pitchFamily="18" charset="0"/>
                <a:cs typeface="Times New Roman" panose="02020603050405020304" pitchFamily="18" charset="0"/>
              </a:rPr>
              <a:t>('Date')</a:t>
            </a:r>
          </a:p>
          <a:p>
            <a:r>
              <a:rPr lang="en-US" sz="1600" dirty="0" err="1">
                <a:latin typeface="Times New Roman" panose="02020603050405020304" pitchFamily="18" charset="0"/>
                <a:cs typeface="Times New Roman" panose="02020603050405020304" pitchFamily="18" charset="0"/>
              </a:rPr>
              <a:t>plt.ylabel</a:t>
            </a:r>
            <a:r>
              <a:rPr lang="en-US" sz="1600" dirty="0">
                <a:latin typeface="Times New Roman" panose="02020603050405020304" pitchFamily="18" charset="0"/>
                <a:cs typeface="Times New Roman" panose="02020603050405020304" pitchFamily="18" charset="0"/>
              </a:rPr>
              <a:t>('Number of Registrations')</a:t>
            </a:r>
          </a:p>
          <a:p>
            <a:r>
              <a:rPr lang="en-US" sz="1600" dirty="0" err="1">
                <a:latin typeface="Times New Roman" panose="02020603050405020304" pitchFamily="18" charset="0"/>
                <a:cs typeface="Times New Roman" panose="02020603050405020304" pitchFamily="18" charset="0"/>
              </a:rPr>
              <a:t>plt.title</a:t>
            </a:r>
            <a:r>
              <a:rPr lang="en-US" sz="1600" dirty="0">
                <a:latin typeface="Times New Roman" panose="02020603050405020304" pitchFamily="18" charset="0"/>
                <a:cs typeface="Times New Roman" panose="02020603050405020304" pitchFamily="18" charset="0"/>
              </a:rPr>
              <a:t>('Number of Company Registrations in India')</a:t>
            </a:r>
          </a:p>
          <a:p>
            <a:r>
              <a:rPr lang="en-US" sz="1600" dirty="0" err="1">
                <a:latin typeface="Times New Roman" panose="02020603050405020304" pitchFamily="18" charset="0"/>
                <a:cs typeface="Times New Roman" panose="02020603050405020304" pitchFamily="18" charset="0"/>
              </a:rPr>
              <a:t>plt.show</a:t>
            </a:r>
            <a:r>
              <a:rPr lang="en-US" sz="1600" dirty="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Plot the top 10 industries with the highest number of company registrations</a:t>
            </a:r>
          </a:p>
          <a:p>
            <a:r>
              <a:rPr lang="en-US" sz="1600" dirty="0" err="1">
                <a:latin typeface="Times New Roman" panose="02020603050405020304" pitchFamily="18" charset="0"/>
                <a:cs typeface="Times New Roman" panose="02020603050405020304" pitchFamily="18" charset="0"/>
              </a:rPr>
              <a:t>sns.barplot</a:t>
            </a:r>
            <a:r>
              <a:rPr lang="en-US" sz="1600" dirty="0">
                <a:latin typeface="Times New Roman" panose="02020603050405020304" pitchFamily="18" charset="0"/>
                <a:cs typeface="Times New Roman" panose="02020603050405020304" pitchFamily="18" charset="0"/>
              </a:rPr>
              <a:t>(x='Industry', y='Number of Registrations', data=</a:t>
            </a:r>
            <a:r>
              <a:rPr lang="en-US" sz="1600" dirty="0" err="1">
                <a:latin typeface="Times New Roman" panose="02020603050405020304" pitchFamily="18" charset="0"/>
                <a:cs typeface="Times New Roman" panose="02020603050405020304" pitchFamily="18" charset="0"/>
              </a:rPr>
              <a:t>roc_data.nlargest</a:t>
            </a:r>
            <a:r>
              <a:rPr lang="en-US" sz="1600" dirty="0">
                <a:latin typeface="Times New Roman" panose="02020603050405020304" pitchFamily="18" charset="0"/>
                <a:cs typeface="Times New Roman" panose="02020603050405020304" pitchFamily="18" charset="0"/>
              </a:rPr>
              <a:t>(10, 'Number of Registrations'))</a:t>
            </a:r>
          </a:p>
          <a:p>
            <a:r>
              <a:rPr lang="en-US" sz="1600" dirty="0" err="1">
                <a:latin typeface="Times New Roman" panose="02020603050405020304" pitchFamily="18" charset="0"/>
                <a:cs typeface="Times New Roman" panose="02020603050405020304" pitchFamily="18" charset="0"/>
              </a:rPr>
              <a:t>plt.xlabel</a:t>
            </a:r>
            <a:r>
              <a:rPr lang="en-US" sz="1600" dirty="0">
                <a:latin typeface="Times New Roman" panose="02020603050405020304" pitchFamily="18" charset="0"/>
                <a:cs typeface="Times New Roman" panose="02020603050405020304" pitchFamily="18" charset="0"/>
              </a:rPr>
              <a:t>('Industry')</a:t>
            </a:r>
          </a:p>
          <a:p>
            <a:r>
              <a:rPr lang="en-US" sz="1600" dirty="0" err="1">
                <a:latin typeface="Times New Roman" panose="02020603050405020304" pitchFamily="18" charset="0"/>
                <a:cs typeface="Times New Roman" panose="02020603050405020304" pitchFamily="18" charset="0"/>
              </a:rPr>
              <a:t>plt.ylabel</a:t>
            </a:r>
            <a:r>
              <a:rPr lang="en-US" sz="1600" dirty="0">
                <a:latin typeface="Times New Roman" panose="02020603050405020304" pitchFamily="18" charset="0"/>
                <a:cs typeface="Times New Roman" panose="02020603050405020304" pitchFamily="18" charset="0"/>
              </a:rPr>
              <a:t>('Number of Registrations')</a:t>
            </a:r>
          </a:p>
          <a:p>
            <a:r>
              <a:rPr lang="en-US" sz="1600" dirty="0" err="1">
                <a:latin typeface="Times New Roman" panose="02020603050405020304" pitchFamily="18" charset="0"/>
                <a:cs typeface="Times New Roman" panose="02020603050405020304" pitchFamily="18" charset="0"/>
              </a:rPr>
              <a:t>plt.title</a:t>
            </a:r>
            <a:r>
              <a:rPr lang="en-US" sz="1600" dirty="0">
                <a:latin typeface="Times New Roman" panose="02020603050405020304" pitchFamily="18" charset="0"/>
                <a:cs typeface="Times New Roman" panose="02020603050405020304" pitchFamily="18" charset="0"/>
              </a:rPr>
              <a:t>('Top 10 Industries with the Highest Number of Company Registrations')</a:t>
            </a:r>
          </a:p>
          <a:p>
            <a:r>
              <a:rPr lang="en-US" sz="1600" dirty="0" err="1">
                <a:latin typeface="Times New Roman" panose="02020603050405020304" pitchFamily="18" charset="0"/>
                <a:cs typeface="Times New Roman" panose="02020603050405020304" pitchFamily="18" charset="0"/>
              </a:rPr>
              <a:t>plt.show</a:t>
            </a:r>
            <a:r>
              <a:rPr lang="en-US" sz="1600" dirty="0">
                <a:latin typeface="Times New Roman" panose="02020603050405020304" pitchFamily="18" charset="0"/>
                <a:cs typeface="Times New Roman" panose="02020603050405020304" pitchFamily="18" charset="0"/>
              </a:rPr>
              <a:t>()</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1111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C0071-B2AC-274A-B58B-382BF53E18FB}"/>
              </a:ext>
            </a:extLst>
          </p:cNvPr>
          <p:cNvSpPr>
            <a:spLocks noGrp="1"/>
          </p:cNvSpPr>
          <p:nvPr>
            <p:ph type="title"/>
          </p:nvPr>
        </p:nvSpPr>
        <p:spPr>
          <a:xfrm flipV="1">
            <a:off x="838200" y="102638"/>
            <a:ext cx="10515600" cy="26248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B4A9AA56-103D-8F8D-66A6-1DF570430FCA}"/>
              </a:ext>
            </a:extLst>
          </p:cNvPr>
          <p:cNvSpPr>
            <a:spLocks noGrp="1"/>
          </p:cNvSpPr>
          <p:nvPr>
            <p:ph idx="1"/>
          </p:nvPr>
        </p:nvSpPr>
        <p:spPr>
          <a:xfrm>
            <a:off x="838200" y="365126"/>
            <a:ext cx="10515600" cy="5811837"/>
          </a:xfrm>
        </p:spPr>
        <p:txBody>
          <a:bodyPr>
            <a:normAutofit/>
          </a:bodyPr>
          <a:lstStyle/>
          <a:p>
            <a:r>
              <a:rPr lang="en-IN" sz="1600" dirty="0">
                <a:latin typeface="Times New Roman" panose="02020603050405020304" pitchFamily="18" charset="0"/>
                <a:cs typeface="Times New Roman" panose="02020603050405020304" pitchFamily="18" charset="0"/>
              </a:rPr>
              <a:t># Check for outliers</a:t>
            </a:r>
          </a:p>
          <a:p>
            <a:r>
              <a:rPr lang="en-IN" sz="1600" dirty="0" err="1">
                <a:latin typeface="Times New Roman" panose="02020603050405020304" pitchFamily="18" charset="0"/>
                <a:cs typeface="Times New Roman" panose="02020603050405020304" pitchFamily="18" charset="0"/>
              </a:rPr>
              <a:t>sns.boxplot</a:t>
            </a:r>
            <a:r>
              <a:rPr lang="en-IN" sz="1600" dirty="0">
                <a:latin typeface="Times New Roman" panose="02020603050405020304" pitchFamily="18" charset="0"/>
                <a:cs typeface="Times New Roman" panose="02020603050405020304" pitchFamily="18" charset="0"/>
              </a:rPr>
              <a:t>(x='Industry', y='Number of Registrations', </a:t>
            </a:r>
            <a:r>
              <a:rPr lang="en-IN" sz="1600" dirty="0" err="1">
                <a:latin typeface="Times New Roman" panose="02020603050405020304" pitchFamily="18" charset="0"/>
                <a:cs typeface="Times New Roman" panose="02020603050405020304" pitchFamily="18" charset="0"/>
              </a:rPr>
              <a:t>showmeans</a:t>
            </a:r>
            <a:r>
              <a:rPr lang="en-IN" sz="1600" dirty="0">
                <a:latin typeface="Times New Roman" panose="02020603050405020304" pitchFamily="18" charset="0"/>
                <a:cs typeface="Times New Roman" panose="02020603050405020304" pitchFamily="18" charset="0"/>
              </a:rPr>
              <a:t>=True, data=</a:t>
            </a:r>
            <a:r>
              <a:rPr lang="en-IN" sz="1600" dirty="0" err="1">
                <a:latin typeface="Times New Roman" panose="02020603050405020304" pitchFamily="18" charset="0"/>
                <a:cs typeface="Times New Roman" panose="02020603050405020304" pitchFamily="18" charset="0"/>
              </a:rPr>
              <a:t>roc_data</a:t>
            </a:r>
            <a:r>
              <a:rPr lang="en-IN" sz="1600" dirty="0">
                <a:latin typeface="Times New Roman" panose="02020603050405020304" pitchFamily="18" charset="0"/>
                <a:cs typeface="Times New Roman" panose="02020603050405020304" pitchFamily="18" charset="0"/>
              </a:rPr>
              <a:t>)</a:t>
            </a:r>
          </a:p>
          <a:p>
            <a:r>
              <a:rPr lang="en-IN" sz="1600" dirty="0" err="1">
                <a:latin typeface="Times New Roman" panose="02020603050405020304" pitchFamily="18" charset="0"/>
                <a:cs typeface="Times New Roman" panose="02020603050405020304" pitchFamily="18" charset="0"/>
              </a:rPr>
              <a:t>plt.xlabel</a:t>
            </a:r>
            <a:r>
              <a:rPr lang="en-IN" sz="1600" dirty="0">
                <a:latin typeface="Times New Roman" panose="02020603050405020304" pitchFamily="18" charset="0"/>
                <a:cs typeface="Times New Roman" panose="02020603050405020304" pitchFamily="18" charset="0"/>
              </a:rPr>
              <a:t>('Industry')</a:t>
            </a:r>
          </a:p>
          <a:p>
            <a:r>
              <a:rPr lang="en-IN" sz="1600" dirty="0" err="1">
                <a:latin typeface="Times New Roman" panose="02020603050405020304" pitchFamily="18" charset="0"/>
                <a:cs typeface="Times New Roman" panose="02020603050405020304" pitchFamily="18" charset="0"/>
              </a:rPr>
              <a:t>plt.ylabel</a:t>
            </a:r>
            <a:r>
              <a:rPr lang="en-IN" sz="1600" dirty="0">
                <a:latin typeface="Times New Roman" panose="02020603050405020304" pitchFamily="18" charset="0"/>
                <a:cs typeface="Times New Roman" panose="02020603050405020304" pitchFamily="18" charset="0"/>
              </a:rPr>
              <a:t>('Number of Registrations')</a:t>
            </a:r>
          </a:p>
          <a:p>
            <a:r>
              <a:rPr lang="en-IN" sz="1600" dirty="0" err="1">
                <a:latin typeface="Times New Roman" panose="02020603050405020304" pitchFamily="18" charset="0"/>
                <a:cs typeface="Times New Roman" panose="02020603050405020304" pitchFamily="18" charset="0"/>
              </a:rPr>
              <a:t>plt.title</a:t>
            </a:r>
            <a:r>
              <a:rPr lang="en-IN" sz="1600" dirty="0">
                <a:latin typeface="Times New Roman" panose="02020603050405020304" pitchFamily="18" charset="0"/>
                <a:cs typeface="Times New Roman" panose="02020603050405020304" pitchFamily="18" charset="0"/>
              </a:rPr>
              <a:t>('Boxplot of Number of Company Registrations by Industry')</a:t>
            </a:r>
          </a:p>
          <a:p>
            <a:r>
              <a:rPr lang="en-IN" sz="1600" dirty="0" err="1">
                <a:latin typeface="Times New Roman" panose="02020603050405020304" pitchFamily="18" charset="0"/>
                <a:cs typeface="Times New Roman" panose="02020603050405020304" pitchFamily="18" charset="0"/>
              </a:rPr>
              <a:t>plt.show</a:t>
            </a:r>
            <a:r>
              <a:rPr lang="en-IN" sz="1600" dirty="0">
                <a:latin typeface="Times New Roman" panose="02020603050405020304" pitchFamily="18" charset="0"/>
                <a:cs typeface="Times New Roman" panose="02020603050405020304" pitchFamily="18" charset="0"/>
              </a:rPr>
              <a:t>()</a:t>
            </a:r>
          </a:p>
          <a:p>
            <a:endParaRPr lang="en-IN" sz="1600" b="1" dirty="0">
              <a:latin typeface="Times New Roman" panose="02020603050405020304" pitchFamily="18" charset="0"/>
              <a:cs typeface="Times New Roman" panose="02020603050405020304" pitchFamily="18" charset="0"/>
            </a:endParaRPr>
          </a:p>
          <a:p>
            <a:pPr marL="0" indent="0">
              <a:buNone/>
            </a:pPr>
            <a:r>
              <a:rPr lang="en-US" sz="1800" b="1" i="0" dirty="0">
                <a:solidFill>
                  <a:srgbClr val="1F1F1F"/>
                </a:solidFill>
                <a:effectLst/>
                <a:latin typeface="Times New Roman" panose="02020603050405020304" pitchFamily="18" charset="0"/>
                <a:cs typeface="Times New Roman" panose="02020603050405020304" pitchFamily="18" charset="0"/>
              </a:rPr>
              <a:t>5.Build an AI model to predict company registration trends:</a:t>
            </a:r>
          </a:p>
          <a:p>
            <a:pPr>
              <a:lnSpc>
                <a:spcPct val="150000"/>
              </a:lnSpc>
            </a:pPr>
            <a:r>
              <a:rPr lang="en-US" sz="1600" b="0" i="0" dirty="0">
                <a:solidFill>
                  <a:srgbClr val="1F1F1F"/>
                </a:solidFill>
                <a:effectLst/>
                <a:latin typeface="Times New Roman" panose="02020603050405020304" pitchFamily="18" charset="0"/>
                <a:cs typeface="Times New Roman" panose="02020603050405020304" pitchFamily="18" charset="0"/>
              </a:rPr>
              <a:t>Once we have explored the data and identified any trends or patterns, we can build an AI model to predict company registration trends. We can use a variety of machine learning algorithms, such as linear regression, random forests, and support vector machines.</a:t>
            </a:r>
          </a:p>
          <a:p>
            <a:pPr>
              <a:lnSpc>
                <a:spcPct val="150000"/>
              </a:lnSpc>
            </a:pPr>
            <a:r>
              <a:rPr lang="en-US" sz="1600" i="0" dirty="0">
                <a:solidFill>
                  <a:srgbClr val="1F1F1F"/>
                </a:solidFill>
                <a:effectLst/>
                <a:latin typeface="Times New Roman" panose="02020603050405020304" pitchFamily="18" charset="0"/>
                <a:cs typeface="Times New Roman" panose="02020603050405020304" pitchFamily="18" charset="0"/>
              </a:rPr>
              <a:t>X = </a:t>
            </a:r>
            <a:r>
              <a:rPr lang="en-US" sz="1600" i="0" dirty="0" err="1">
                <a:solidFill>
                  <a:srgbClr val="1F1F1F"/>
                </a:solidFill>
                <a:effectLst/>
                <a:latin typeface="Times New Roman" panose="02020603050405020304" pitchFamily="18" charset="0"/>
                <a:cs typeface="Times New Roman" panose="02020603050405020304" pitchFamily="18" charset="0"/>
              </a:rPr>
              <a:t>roc_data</a:t>
            </a:r>
            <a:r>
              <a:rPr lang="en-US" sz="1600" i="0" dirty="0">
                <a:solidFill>
                  <a:srgbClr val="1F1F1F"/>
                </a:solidFill>
                <a:effectLst/>
                <a:latin typeface="Times New Roman" panose="02020603050405020304" pitchFamily="18" charset="0"/>
                <a:cs typeface="Times New Roman" panose="02020603050405020304" pitchFamily="18" charset="0"/>
              </a:rPr>
              <a:t>[['Date']]</a:t>
            </a:r>
          </a:p>
          <a:p>
            <a:pPr>
              <a:lnSpc>
                <a:spcPct val="150000"/>
              </a:lnSpc>
            </a:pPr>
            <a:r>
              <a:rPr lang="en-US" sz="1600" i="0" dirty="0">
                <a:solidFill>
                  <a:srgbClr val="1F1F1F"/>
                </a:solidFill>
                <a:effectLst/>
                <a:latin typeface="Times New Roman" panose="02020603050405020304" pitchFamily="18" charset="0"/>
                <a:cs typeface="Times New Roman" panose="02020603050405020304" pitchFamily="18" charset="0"/>
              </a:rPr>
              <a:t>y = </a:t>
            </a:r>
            <a:r>
              <a:rPr lang="en-US" sz="1600" i="0" dirty="0" err="1">
                <a:solidFill>
                  <a:srgbClr val="1F1F1F"/>
                </a:solidFill>
                <a:effectLst/>
                <a:latin typeface="Times New Roman" panose="02020603050405020304" pitchFamily="18" charset="0"/>
                <a:cs typeface="Times New Roman" panose="02020603050405020304" pitchFamily="18" charset="0"/>
              </a:rPr>
              <a:t>roc_data</a:t>
            </a:r>
            <a:r>
              <a:rPr lang="en-US" sz="1600" i="0" dirty="0">
                <a:solidFill>
                  <a:srgbClr val="1F1F1F"/>
                </a:solidFill>
                <a:effectLst/>
                <a:latin typeface="Times New Roman" panose="02020603050405020304" pitchFamily="18" charset="0"/>
                <a:cs typeface="Times New Roman" panose="02020603050405020304" pitchFamily="18" charset="0"/>
              </a:rPr>
              <a:t>['Number of Registrations']</a:t>
            </a:r>
          </a:p>
          <a:p>
            <a:pPr>
              <a:lnSpc>
                <a:spcPct val="150000"/>
              </a:lnSpc>
            </a:pPr>
            <a:r>
              <a:rPr lang="en-US" sz="1600" i="0" dirty="0" err="1">
                <a:solidFill>
                  <a:srgbClr val="1F1F1F"/>
                </a:solidFill>
                <a:effectLst/>
                <a:latin typeface="Times New Roman" panose="02020603050405020304" pitchFamily="18" charset="0"/>
                <a:cs typeface="Times New Roman" panose="02020603050405020304" pitchFamily="18" charset="0"/>
              </a:rPr>
              <a:t>X_train</a:t>
            </a:r>
            <a:r>
              <a:rPr lang="en-US" sz="1600" i="0" dirty="0">
                <a:solidFill>
                  <a:srgbClr val="1F1F1F"/>
                </a:solidFill>
                <a:effectLst/>
                <a:latin typeface="Times New Roman" panose="02020603050405020304" pitchFamily="18" charset="0"/>
                <a:cs typeface="Times New Roman" panose="02020603050405020304" pitchFamily="18" charset="0"/>
              </a:rPr>
              <a:t>, </a:t>
            </a:r>
            <a:r>
              <a:rPr lang="en-US" sz="1600" i="0" dirty="0" err="1">
                <a:solidFill>
                  <a:srgbClr val="1F1F1F"/>
                </a:solidFill>
                <a:effectLst/>
                <a:latin typeface="Times New Roman" panose="02020603050405020304" pitchFamily="18" charset="0"/>
                <a:cs typeface="Times New Roman" panose="02020603050405020304" pitchFamily="18" charset="0"/>
              </a:rPr>
              <a:t>X_test</a:t>
            </a:r>
            <a:r>
              <a:rPr lang="en-US" sz="1600" i="0" dirty="0">
                <a:solidFill>
                  <a:srgbClr val="1F1F1F"/>
                </a:solidFill>
                <a:effectLst/>
                <a:latin typeface="Times New Roman" panose="02020603050405020304" pitchFamily="18" charset="0"/>
                <a:cs typeface="Times New Roman" panose="02020603050405020304" pitchFamily="18" charset="0"/>
              </a:rPr>
              <a:t>, </a:t>
            </a:r>
            <a:r>
              <a:rPr lang="en-US" sz="1600" i="0" dirty="0" err="1">
                <a:solidFill>
                  <a:srgbClr val="1F1F1F"/>
                </a:solidFill>
                <a:effectLst/>
                <a:latin typeface="Times New Roman" panose="02020603050405020304" pitchFamily="18" charset="0"/>
                <a:cs typeface="Times New Roman" panose="02020603050405020304" pitchFamily="18" charset="0"/>
              </a:rPr>
              <a:t>y_train</a:t>
            </a:r>
            <a:r>
              <a:rPr lang="en-US" sz="1600" i="0" dirty="0">
                <a:solidFill>
                  <a:srgbClr val="1F1F1F"/>
                </a:solidFill>
                <a:effectLst/>
                <a:latin typeface="Times New Roman" panose="02020603050405020304" pitchFamily="18" charset="0"/>
                <a:cs typeface="Times New Roman" panose="02020603050405020304" pitchFamily="18" charset="0"/>
              </a:rPr>
              <a:t>, </a:t>
            </a:r>
            <a:r>
              <a:rPr lang="en-US" sz="1600" i="0" dirty="0" err="1">
                <a:solidFill>
                  <a:srgbClr val="1F1F1F"/>
                </a:solidFill>
                <a:effectLst/>
                <a:latin typeface="Times New Roman" panose="02020603050405020304" pitchFamily="18" charset="0"/>
                <a:cs typeface="Times New Roman" panose="02020603050405020304" pitchFamily="18" charset="0"/>
              </a:rPr>
              <a:t>y_test</a:t>
            </a:r>
            <a:r>
              <a:rPr lang="en-US" sz="1600" i="0" dirty="0">
                <a:solidFill>
                  <a:srgbClr val="1F1F1F"/>
                </a:solidFill>
                <a:effectLst/>
                <a:latin typeface="Times New Roman" panose="02020603050405020304" pitchFamily="18" charset="0"/>
                <a:cs typeface="Times New Roman" panose="02020603050405020304" pitchFamily="18" charset="0"/>
              </a:rPr>
              <a:t> = </a:t>
            </a:r>
            <a:r>
              <a:rPr lang="en-US" sz="1600" i="0" dirty="0" err="1">
                <a:solidFill>
                  <a:srgbClr val="1F1F1F"/>
                </a:solidFill>
                <a:effectLst/>
                <a:latin typeface="Times New Roman" panose="02020603050405020304" pitchFamily="18" charset="0"/>
                <a:cs typeface="Times New Roman" panose="02020603050405020304" pitchFamily="18" charset="0"/>
              </a:rPr>
              <a:t>train_test_split</a:t>
            </a:r>
            <a:r>
              <a:rPr lang="en-US" sz="1600" i="0" dirty="0">
                <a:solidFill>
                  <a:srgbClr val="1F1F1F"/>
                </a:solidFill>
                <a:effectLst/>
                <a:latin typeface="Times New Roman" panose="02020603050405020304" pitchFamily="18" charset="0"/>
                <a:cs typeface="Times New Roman" panose="02020603050405020304" pitchFamily="18" charset="0"/>
              </a:rPr>
              <a:t>(X, y, </a:t>
            </a:r>
            <a:r>
              <a:rPr lang="en-US" sz="1600" i="0" dirty="0" err="1">
                <a:solidFill>
                  <a:srgbClr val="1F1F1F"/>
                </a:solidFill>
                <a:effectLst/>
                <a:latin typeface="Times New Roman" panose="02020603050405020304" pitchFamily="18" charset="0"/>
                <a:cs typeface="Times New Roman" panose="02020603050405020304" pitchFamily="18" charset="0"/>
              </a:rPr>
              <a:t>test_size</a:t>
            </a:r>
            <a:r>
              <a:rPr lang="en-US" sz="1600" i="0" dirty="0">
                <a:solidFill>
                  <a:srgbClr val="1F1F1F"/>
                </a:solidFill>
                <a:effectLst/>
                <a:latin typeface="Times New Roman" panose="02020603050405020304" pitchFamily="18" charset="0"/>
                <a:cs typeface="Times New Roman" panose="02020603050405020304" pitchFamily="18" charset="0"/>
              </a:rPr>
              <a:t>=0.25, </a:t>
            </a:r>
            <a:r>
              <a:rPr lang="en-US" sz="1600" i="0" dirty="0" err="1">
                <a:solidFill>
                  <a:srgbClr val="1F1F1F"/>
                </a:solidFill>
                <a:effectLst/>
                <a:latin typeface="Times New Roman" panose="02020603050405020304" pitchFamily="18" charset="0"/>
                <a:cs typeface="Times New Roman" panose="02020603050405020304" pitchFamily="18" charset="0"/>
              </a:rPr>
              <a:t>random_state</a:t>
            </a:r>
            <a:r>
              <a:rPr lang="en-US" sz="1600" i="0" dirty="0">
                <a:solidFill>
                  <a:srgbClr val="1F1F1F"/>
                </a:solidFill>
                <a:effectLst/>
                <a:latin typeface="Times New Roman" panose="02020603050405020304" pitchFamily="18" charset="0"/>
                <a:cs typeface="Times New Roman" panose="02020603050405020304" pitchFamily="18" charset="0"/>
              </a:rPr>
              <a:t>=42)</a:t>
            </a:r>
          </a:p>
          <a:p>
            <a:pPr>
              <a:lnSpc>
                <a:spcPct val="150000"/>
              </a:lnSpc>
            </a:pPr>
            <a:endParaRPr lang="en-US" sz="1600" i="0" dirty="0">
              <a:solidFill>
                <a:srgbClr val="1F1F1F"/>
              </a:solidFill>
              <a:effectLst/>
              <a:latin typeface="Times New Roman" panose="02020603050405020304" pitchFamily="18" charset="0"/>
              <a:cs typeface="Times New Roman" panose="02020603050405020304" pitchFamily="18" charset="0"/>
            </a:endParaRPr>
          </a:p>
          <a:p>
            <a:endParaRPr lang="en-IN" sz="1600" b="1" dirty="0">
              <a:latin typeface="Times New Roman" panose="02020603050405020304" pitchFamily="18" charset="0"/>
              <a:cs typeface="Times New Roman" panose="02020603050405020304" pitchFamily="18" charset="0"/>
            </a:endParaRPr>
          </a:p>
          <a:p>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1334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0BE23-766B-681D-52D0-F7FCBB14B025}"/>
              </a:ext>
            </a:extLst>
          </p:cNvPr>
          <p:cNvSpPr>
            <a:spLocks noGrp="1"/>
          </p:cNvSpPr>
          <p:nvPr>
            <p:ph type="title"/>
          </p:nvPr>
        </p:nvSpPr>
        <p:spPr>
          <a:xfrm flipV="1">
            <a:off x="838200" y="251928"/>
            <a:ext cx="10515600" cy="11319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1F962B00-6232-65B3-187D-8418B6ACCACD}"/>
              </a:ext>
            </a:extLst>
          </p:cNvPr>
          <p:cNvSpPr>
            <a:spLocks noGrp="1"/>
          </p:cNvSpPr>
          <p:nvPr>
            <p:ph idx="1"/>
          </p:nvPr>
        </p:nvSpPr>
        <p:spPr>
          <a:xfrm>
            <a:off x="642257" y="565992"/>
            <a:ext cx="10515600" cy="6040080"/>
          </a:xfrm>
        </p:spPr>
        <p:txBody>
          <a:bodyPr>
            <a:normAutofit/>
          </a:bodyPr>
          <a:lstStyle/>
          <a:p>
            <a:pPr>
              <a:lnSpc>
                <a:spcPct val="150000"/>
              </a:lnSpc>
            </a:pPr>
            <a:r>
              <a:rPr lang="en-US" sz="1600" b="0" i="0" dirty="0">
                <a:solidFill>
                  <a:srgbClr val="1F1F1F"/>
                </a:solidFill>
                <a:effectLst/>
                <a:latin typeface="Times New Roman" panose="02020603050405020304" pitchFamily="18" charset="0"/>
                <a:cs typeface="Times New Roman" panose="02020603050405020304" pitchFamily="18" charset="0"/>
              </a:rPr>
              <a:t>once the data is split, we can train the linear regression model using the following code:</a:t>
            </a:r>
          </a:p>
          <a:p>
            <a:pPr marL="0" indent="0">
              <a:lnSpc>
                <a:spcPct val="150000"/>
              </a:lnSpc>
              <a:buNone/>
            </a:pPr>
            <a:r>
              <a:rPr lang="en-US" sz="1600" b="1" dirty="0">
                <a:solidFill>
                  <a:srgbClr val="1F1F1F"/>
                </a:solidFill>
                <a:latin typeface="Times New Roman" panose="02020603050405020304" pitchFamily="18" charset="0"/>
                <a:cs typeface="Times New Roman" panose="02020603050405020304" pitchFamily="18" charset="0"/>
              </a:rPr>
              <a:t>Code:</a:t>
            </a:r>
            <a:endParaRPr lang="en-US" sz="1600" b="1" i="0" dirty="0">
              <a:solidFill>
                <a:srgbClr val="1F1F1F"/>
              </a:solidFill>
              <a:effectLst/>
              <a:latin typeface="Times New Roman" panose="02020603050405020304" pitchFamily="18" charset="0"/>
              <a:cs typeface="Times New Roman" panose="02020603050405020304" pitchFamily="18" charset="0"/>
            </a:endParaRPr>
          </a:p>
          <a:p>
            <a:pPr>
              <a:lnSpc>
                <a:spcPct val="150000"/>
              </a:lnSpc>
            </a:pPr>
            <a:r>
              <a:rPr lang="fr-FR" sz="1600" dirty="0">
                <a:latin typeface="Times New Roman" panose="02020603050405020304" pitchFamily="18" charset="0"/>
                <a:cs typeface="Times New Roman" panose="02020603050405020304" pitchFamily="18" charset="0"/>
              </a:rPr>
              <a:t>model = </a:t>
            </a:r>
            <a:r>
              <a:rPr lang="fr-FR" sz="1600" dirty="0" err="1">
                <a:latin typeface="Times New Roman" panose="02020603050405020304" pitchFamily="18" charset="0"/>
                <a:cs typeface="Times New Roman" panose="02020603050405020304" pitchFamily="18" charset="0"/>
              </a:rPr>
              <a:t>LinearRegression</a:t>
            </a:r>
            <a:r>
              <a:rPr lang="fr-FR" sz="1600" dirty="0">
                <a:latin typeface="Times New Roman" panose="02020603050405020304" pitchFamily="18" charset="0"/>
                <a:cs typeface="Times New Roman" panose="02020603050405020304" pitchFamily="18" charset="0"/>
              </a:rPr>
              <a:t>()</a:t>
            </a:r>
          </a:p>
          <a:p>
            <a:pPr>
              <a:lnSpc>
                <a:spcPct val="100000"/>
              </a:lnSpc>
            </a:pPr>
            <a:r>
              <a:rPr lang="fr-FR" sz="1600" dirty="0" err="1">
                <a:latin typeface="Times New Roman" panose="02020603050405020304" pitchFamily="18" charset="0"/>
                <a:cs typeface="Times New Roman" panose="02020603050405020304" pitchFamily="18" charset="0"/>
              </a:rPr>
              <a:t>model.fit</a:t>
            </a:r>
            <a:r>
              <a:rPr lang="fr-FR" sz="1600" dirty="0">
                <a:latin typeface="Times New Roman" panose="02020603050405020304" pitchFamily="18" charset="0"/>
                <a:cs typeface="Times New Roman" panose="02020603050405020304" pitchFamily="18" charset="0"/>
              </a:rPr>
              <a:t>(</a:t>
            </a:r>
            <a:r>
              <a:rPr lang="fr-FR" sz="1600" dirty="0" err="1">
                <a:latin typeface="Times New Roman" panose="02020603050405020304" pitchFamily="18" charset="0"/>
                <a:cs typeface="Times New Roman" panose="02020603050405020304" pitchFamily="18" charset="0"/>
              </a:rPr>
              <a:t>X_train</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y_train</a:t>
            </a:r>
            <a:r>
              <a:rPr lang="fr-FR" sz="1600" dirty="0">
                <a:latin typeface="Times New Roman" panose="02020603050405020304" pitchFamily="18" charset="0"/>
                <a:cs typeface="Times New Roman" panose="02020603050405020304" pitchFamily="18" charset="0"/>
              </a:rPr>
              <a:t>)</a:t>
            </a:r>
          </a:p>
          <a:p>
            <a:pPr>
              <a:lnSpc>
                <a:spcPct val="100000"/>
              </a:lnSpc>
            </a:pPr>
            <a:endParaRPr lang="fr-FR" sz="1600" dirty="0">
              <a:latin typeface="Times New Roman" panose="02020603050405020304" pitchFamily="18" charset="0"/>
              <a:cs typeface="Times New Roman" panose="02020603050405020304" pitchFamily="18" charset="0"/>
            </a:endParaRPr>
          </a:p>
          <a:p>
            <a:pPr>
              <a:lnSpc>
                <a:spcPct val="150000"/>
              </a:lnSpc>
            </a:pPr>
            <a:r>
              <a:rPr lang="en-US" sz="1600" b="0" i="0" dirty="0">
                <a:solidFill>
                  <a:srgbClr val="1F1F1F"/>
                </a:solidFill>
                <a:effectLst/>
                <a:latin typeface="Times New Roman" panose="02020603050405020304" pitchFamily="18" charset="0"/>
                <a:cs typeface="Times New Roman" panose="02020603050405020304" pitchFamily="18" charset="0"/>
              </a:rPr>
              <a:t>now that the model is trained, we can use it to predict company registration trends for future dates.</a:t>
            </a:r>
          </a:p>
          <a:p>
            <a:pPr>
              <a:lnSpc>
                <a:spcPct val="150000"/>
              </a:lnSpc>
            </a:pPr>
            <a:r>
              <a:rPr lang="en-US" sz="1600" b="0" i="0" dirty="0">
                <a:solidFill>
                  <a:srgbClr val="1F1F1F"/>
                </a:solidFill>
                <a:effectLst/>
                <a:latin typeface="Times New Roman" panose="02020603050405020304" pitchFamily="18" charset="0"/>
                <a:cs typeface="Times New Roman" panose="02020603050405020304" pitchFamily="18" charset="0"/>
              </a:rPr>
              <a:t># Predict the number of company registrations for 2024</a:t>
            </a:r>
          </a:p>
          <a:p>
            <a:pPr>
              <a:lnSpc>
                <a:spcPct val="150000"/>
              </a:lnSpc>
            </a:pPr>
            <a:r>
              <a:rPr lang="en-US" sz="1600" b="0" i="0" dirty="0" err="1">
                <a:solidFill>
                  <a:srgbClr val="1F1F1F"/>
                </a:solidFill>
                <a:effectLst/>
                <a:latin typeface="Times New Roman" panose="02020603050405020304" pitchFamily="18" charset="0"/>
                <a:cs typeface="Times New Roman" panose="02020603050405020304" pitchFamily="18" charset="0"/>
              </a:rPr>
              <a:t>y_pred</a:t>
            </a:r>
            <a:r>
              <a:rPr lang="en-US" sz="1600" b="0" i="0" dirty="0">
                <a:solidFill>
                  <a:srgbClr val="1F1F1F"/>
                </a:solidFill>
                <a:effectLst/>
                <a:latin typeface="Times New Roman" panose="02020603050405020304" pitchFamily="18" charset="0"/>
                <a:cs typeface="Times New Roman" panose="02020603050405020304" pitchFamily="18" charset="0"/>
              </a:rPr>
              <a:t> = </a:t>
            </a:r>
            <a:r>
              <a:rPr lang="en-US" sz="1600" b="0" i="0" dirty="0" err="1">
                <a:solidFill>
                  <a:srgbClr val="1F1F1F"/>
                </a:solidFill>
                <a:effectLst/>
                <a:latin typeface="Times New Roman" panose="02020603050405020304" pitchFamily="18" charset="0"/>
                <a:cs typeface="Times New Roman" panose="02020603050405020304" pitchFamily="18" charset="0"/>
              </a:rPr>
              <a:t>model.predict</a:t>
            </a:r>
            <a:r>
              <a:rPr lang="en-US" sz="1600" b="0" i="0" dirty="0">
                <a:solidFill>
                  <a:srgbClr val="1F1F1F"/>
                </a:solidFill>
                <a:effectLst/>
                <a:latin typeface="Times New Roman" panose="02020603050405020304" pitchFamily="18" charset="0"/>
                <a:cs typeface="Times New Roman" panose="02020603050405020304" pitchFamily="18" charset="0"/>
              </a:rPr>
              <a:t>(</a:t>
            </a:r>
            <a:r>
              <a:rPr lang="en-US" sz="1600" b="0" i="0" dirty="0" err="1">
                <a:solidFill>
                  <a:srgbClr val="1F1F1F"/>
                </a:solidFill>
                <a:effectLst/>
                <a:latin typeface="Times New Roman" panose="02020603050405020304" pitchFamily="18" charset="0"/>
                <a:cs typeface="Times New Roman" panose="02020603050405020304" pitchFamily="18" charset="0"/>
              </a:rPr>
              <a:t>pd.DataFrame</a:t>
            </a:r>
            <a:r>
              <a:rPr lang="en-US" sz="1600" b="0" i="0" dirty="0">
                <a:solidFill>
                  <a:srgbClr val="1F1F1F"/>
                </a:solidFill>
                <a:effectLst/>
                <a:latin typeface="Times New Roman" panose="02020603050405020304" pitchFamily="18" charset="0"/>
                <a:cs typeface="Times New Roman" panose="02020603050405020304" pitchFamily="18" charset="0"/>
              </a:rPr>
              <a:t>([[np.datetime64('2024-01-01')]]))</a:t>
            </a:r>
          </a:p>
          <a:p>
            <a:pPr>
              <a:lnSpc>
                <a:spcPct val="150000"/>
              </a:lnSpc>
            </a:pPr>
            <a:r>
              <a:rPr lang="en-US" sz="1600" b="0" i="0" dirty="0">
                <a:solidFill>
                  <a:srgbClr val="1F1F1F"/>
                </a:solidFill>
                <a:effectLst/>
                <a:latin typeface="Times New Roman" panose="02020603050405020304" pitchFamily="18" charset="0"/>
                <a:cs typeface="Times New Roman" panose="02020603050405020304" pitchFamily="18" charset="0"/>
              </a:rPr>
              <a:t># Print the predicted number of company registrations</a:t>
            </a:r>
          </a:p>
          <a:p>
            <a:pPr>
              <a:lnSpc>
                <a:spcPct val="150000"/>
              </a:lnSpc>
            </a:pPr>
            <a:r>
              <a:rPr lang="en-US" sz="1600" b="0" i="0" dirty="0">
                <a:solidFill>
                  <a:srgbClr val="1F1F1F"/>
                </a:solidFill>
                <a:effectLst/>
                <a:latin typeface="Times New Roman" panose="02020603050405020304" pitchFamily="18" charset="0"/>
                <a:cs typeface="Times New Roman" panose="02020603050405020304" pitchFamily="18" charset="0"/>
              </a:rPr>
              <a:t>print(</a:t>
            </a:r>
            <a:r>
              <a:rPr lang="en-US" sz="1600" b="0" i="0" dirty="0" err="1">
                <a:solidFill>
                  <a:srgbClr val="1F1F1F"/>
                </a:solidFill>
                <a:effectLst/>
                <a:latin typeface="Times New Roman" panose="02020603050405020304" pitchFamily="18" charset="0"/>
                <a:cs typeface="Times New Roman" panose="02020603050405020304" pitchFamily="18" charset="0"/>
              </a:rPr>
              <a:t>y_pred</a:t>
            </a:r>
            <a:r>
              <a:rPr lang="en-US" sz="1600" b="0" i="0" dirty="0">
                <a:solidFill>
                  <a:srgbClr val="1F1F1F"/>
                </a:solidFill>
                <a:effectLst/>
                <a:latin typeface="Times New Roman" panose="02020603050405020304" pitchFamily="18" charset="0"/>
                <a:cs typeface="Times New Roman" panose="02020603050405020304" pitchFamily="18" charset="0"/>
              </a:rPr>
              <a:t>)</a:t>
            </a:r>
          </a:p>
          <a:p>
            <a:pPr marL="0" indent="0">
              <a:buNone/>
            </a:pPr>
            <a:r>
              <a:rPr lang="en-IN" sz="1600" b="1" dirty="0">
                <a:latin typeface="Times New Roman" panose="02020603050405020304" pitchFamily="18" charset="0"/>
                <a:cs typeface="Times New Roman" panose="02020603050405020304" pitchFamily="18" charset="0"/>
              </a:rPr>
              <a:t>Loading dataset: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roc_data</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pd.read_csv</a:t>
            </a:r>
            <a:r>
              <a:rPr lang="en-IN" sz="1600" dirty="0">
                <a:latin typeface="Times New Roman" panose="02020603050405020304" pitchFamily="18" charset="0"/>
                <a:cs typeface="Times New Roman" panose="02020603050405020304" pitchFamily="18" charset="0"/>
              </a:rPr>
              <a:t>('roc_data.csv’)</a:t>
            </a:r>
          </a:p>
          <a:p>
            <a:pPr>
              <a:lnSpc>
                <a:spcPct val="150000"/>
              </a:lnSpc>
            </a:pPr>
            <a:endParaRPr lang="en-US" sz="1600" b="0" i="0" dirty="0">
              <a:solidFill>
                <a:srgbClr val="1F1F1F"/>
              </a:solidFill>
              <a:effectLst/>
              <a:latin typeface="Times New Roman" panose="02020603050405020304" pitchFamily="18" charset="0"/>
              <a:cs typeface="Times New Roman" panose="02020603050405020304" pitchFamily="18" charset="0"/>
            </a:endParaRPr>
          </a:p>
          <a:p>
            <a:pPr marL="0" indent="0">
              <a:lnSpc>
                <a:spcPct val="150000"/>
              </a:lnSpc>
              <a:buNone/>
            </a:pPr>
            <a:endParaRPr lang="en-US" sz="1600" b="1" i="0" dirty="0">
              <a:solidFill>
                <a:srgbClr val="1F1F1F"/>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3573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73F48-3F1A-6B2D-E203-728C522B265A}"/>
              </a:ext>
            </a:extLst>
          </p:cNvPr>
          <p:cNvSpPr>
            <a:spLocks noGrp="1"/>
          </p:cNvSpPr>
          <p:nvPr>
            <p:ph type="title"/>
          </p:nvPr>
        </p:nvSpPr>
        <p:spPr>
          <a:xfrm>
            <a:off x="838200" y="365126"/>
            <a:ext cx="10515600" cy="288018"/>
          </a:xfrm>
        </p:spPr>
        <p:txBody>
          <a:bodyPr>
            <a:normAutofit fontScale="90000"/>
          </a:bodyPr>
          <a:lstStyle/>
          <a:p>
            <a:r>
              <a:rPr lang="en-US" sz="2400" b="1" dirty="0">
                <a:latin typeface="Times New Roman" panose="02020603050405020304" pitchFamily="18" charset="0"/>
                <a:cs typeface="Times New Roman" panose="02020603050405020304" pitchFamily="18" charset="0"/>
              </a:rPr>
              <a:t>Output:</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4CAF6B-1AB9-E468-B703-5546D77FCF0E}"/>
              </a:ext>
            </a:extLst>
          </p:cNvPr>
          <p:cNvSpPr>
            <a:spLocks noGrp="1"/>
          </p:cNvSpPr>
          <p:nvPr>
            <p:ph idx="1"/>
          </p:nvPr>
        </p:nvSpPr>
        <p:spPr>
          <a:xfrm>
            <a:off x="716903" y="653144"/>
            <a:ext cx="10515600" cy="5971591"/>
          </a:xfrm>
        </p:spPr>
        <p:txBody>
          <a:bodyPr>
            <a:normAutofit/>
          </a:bodyPr>
          <a:lstStyle/>
          <a:p>
            <a:r>
              <a:rPr lang="en-IN" sz="2200" b="0" i="0" dirty="0">
                <a:solidFill>
                  <a:srgbClr val="444746"/>
                </a:solidFill>
                <a:effectLst/>
                <a:latin typeface="Times New Roman" panose="02020603050405020304" pitchFamily="18" charset="0"/>
                <a:cs typeface="Times New Roman" panose="02020603050405020304" pitchFamily="18" charset="0"/>
              </a:rPr>
              <a:t>[100000]</a:t>
            </a:r>
          </a:p>
          <a:p>
            <a:endParaRPr lang="en-IN" sz="2200" dirty="0">
              <a:solidFill>
                <a:srgbClr val="444746"/>
              </a:solidFill>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Some common data preprocessing tasks include:</a:t>
            </a:r>
          </a:p>
          <a:p>
            <a:pPr marL="0" indent="0" algn="l">
              <a:lnSpc>
                <a:spcPct val="150000"/>
              </a:lnSpc>
              <a:buNone/>
            </a:pPr>
            <a:r>
              <a:rPr lang="en-US" sz="1600" b="1" i="0" dirty="0">
                <a:effectLst/>
                <a:latin typeface="Times New Roman" panose="02020603050405020304" pitchFamily="18" charset="0"/>
                <a:cs typeface="Times New Roman" panose="02020603050405020304" pitchFamily="18" charset="0"/>
              </a:rPr>
              <a:t>Data </a:t>
            </a:r>
            <a:r>
              <a:rPr lang="en-US" sz="1600" b="1" i="0" dirty="0" err="1">
                <a:effectLst/>
                <a:latin typeface="Times New Roman" panose="02020603050405020304" pitchFamily="18" charset="0"/>
                <a:cs typeface="Times New Roman" panose="02020603050405020304" pitchFamily="18" charset="0"/>
              </a:rPr>
              <a:t>cleaning:</a:t>
            </a:r>
            <a:r>
              <a:rPr lang="en-US" sz="1600" b="0" i="0" dirty="0" err="1">
                <a:effectLst/>
                <a:latin typeface="Times New Roman" panose="02020603050405020304" pitchFamily="18" charset="0"/>
                <a:cs typeface="Times New Roman" panose="02020603050405020304" pitchFamily="18" charset="0"/>
              </a:rPr>
              <a:t>Data</a:t>
            </a:r>
            <a:r>
              <a:rPr lang="en-US" sz="1600" b="0" i="0" dirty="0">
                <a:effectLst/>
                <a:latin typeface="Times New Roman" panose="02020603050405020304" pitchFamily="18" charset="0"/>
                <a:cs typeface="Times New Roman" panose="02020603050405020304" pitchFamily="18" charset="0"/>
              </a:rPr>
              <a:t> cleaning is an essential step in any AI-driven exploration and prediction project. It involves identifying and correcting errors and inconsistencies in the data. This process is important because it helps to ensure that the AI model is trained on high-quality data, which will lead to more accurate predictions.</a:t>
            </a:r>
          </a:p>
          <a:p>
            <a:pPr algn="l">
              <a:lnSpc>
                <a:spcPct val="150000"/>
              </a:lnSpc>
            </a:pPr>
            <a:r>
              <a:rPr lang="en-US" sz="1600" b="0" i="0" dirty="0">
                <a:solidFill>
                  <a:srgbClr val="1F1F1F"/>
                </a:solidFill>
                <a:effectLst/>
                <a:latin typeface="Times New Roman" panose="02020603050405020304" pitchFamily="18" charset="0"/>
                <a:cs typeface="Times New Roman" panose="02020603050405020304" pitchFamily="18" charset="0"/>
              </a:rPr>
              <a:t>Here are some common data cleaning tasks that may be necessary for an AI-driven exploration and prediction of company registration trends with </a:t>
            </a:r>
            <a:r>
              <a:rPr lang="en-US" sz="1600" b="0" i="0" dirty="0" err="1">
                <a:solidFill>
                  <a:srgbClr val="1F1F1F"/>
                </a:solidFill>
                <a:effectLst/>
                <a:latin typeface="Times New Roman" panose="02020603050405020304" pitchFamily="18" charset="0"/>
                <a:cs typeface="Times New Roman" panose="02020603050405020304" pitchFamily="18" charset="0"/>
              </a:rPr>
              <a:t>RoC</a:t>
            </a:r>
            <a:r>
              <a:rPr lang="en-US" sz="1600" b="0" i="0" dirty="0">
                <a:solidFill>
                  <a:srgbClr val="1F1F1F"/>
                </a:solidFill>
                <a:effectLst/>
                <a:latin typeface="Times New Roman" panose="02020603050405020304" pitchFamily="18" charset="0"/>
                <a:cs typeface="Times New Roman" panose="02020603050405020304" pitchFamily="18" charset="0"/>
              </a:rPr>
              <a:t>:</a:t>
            </a:r>
          </a:p>
          <a:p>
            <a:pPr marL="342900" indent="-342900" algn="just">
              <a:buFont typeface="+mj-lt"/>
              <a:buAutoNum type="arabicPeriod"/>
            </a:pPr>
            <a:r>
              <a:rPr lang="en-US" sz="1600" b="0" i="0" dirty="0">
                <a:solidFill>
                  <a:srgbClr val="1F1F1F"/>
                </a:solidFill>
                <a:effectLst/>
                <a:latin typeface="Times New Roman" panose="02020603050405020304" pitchFamily="18" charset="0"/>
                <a:cs typeface="Times New Roman" panose="02020603050405020304" pitchFamily="18" charset="0"/>
              </a:rPr>
              <a:t>Remove duplicate rows.</a:t>
            </a:r>
          </a:p>
          <a:p>
            <a:pPr marL="342900" indent="-342900" algn="just">
              <a:buFont typeface="+mj-lt"/>
              <a:buAutoNum type="arabicPeriod"/>
            </a:pPr>
            <a:r>
              <a:rPr lang="en-US" sz="1600" b="0" i="0" dirty="0">
                <a:solidFill>
                  <a:srgbClr val="1F1F1F"/>
                </a:solidFill>
                <a:effectLst/>
                <a:latin typeface="Times New Roman" panose="02020603050405020304" pitchFamily="18" charset="0"/>
                <a:cs typeface="Times New Roman" panose="02020603050405020304" pitchFamily="18" charset="0"/>
              </a:rPr>
              <a:t>Remove rows with missing values.</a:t>
            </a:r>
          </a:p>
          <a:p>
            <a:pPr marL="342900" indent="-342900" algn="just">
              <a:buFont typeface="+mj-lt"/>
              <a:buAutoNum type="arabicPeriod"/>
            </a:pPr>
            <a:r>
              <a:rPr lang="en-US" sz="1600" b="0" i="0" dirty="0">
                <a:solidFill>
                  <a:srgbClr val="1F1F1F"/>
                </a:solidFill>
                <a:effectLst/>
                <a:latin typeface="Times New Roman" panose="02020603050405020304" pitchFamily="18" charset="0"/>
                <a:cs typeface="Times New Roman" panose="02020603050405020304" pitchFamily="18" charset="0"/>
              </a:rPr>
              <a:t>Convert data types to a consistent format.</a:t>
            </a:r>
          </a:p>
          <a:p>
            <a:pPr marL="342900" indent="-342900" algn="just">
              <a:buFont typeface="+mj-lt"/>
              <a:buAutoNum type="arabicPeriod"/>
            </a:pPr>
            <a:r>
              <a:rPr lang="en-US" sz="1600" b="0" i="0" dirty="0">
                <a:solidFill>
                  <a:srgbClr val="1F1F1F"/>
                </a:solidFill>
                <a:effectLst/>
                <a:latin typeface="Times New Roman" panose="02020603050405020304" pitchFamily="18" charset="0"/>
                <a:cs typeface="Times New Roman" panose="02020603050405020304" pitchFamily="18" charset="0"/>
              </a:rPr>
              <a:t>Correct spelling and grammatical errors.</a:t>
            </a:r>
          </a:p>
          <a:p>
            <a:pPr marL="342900" indent="-342900" algn="just">
              <a:buFont typeface="+mj-lt"/>
              <a:buAutoNum type="arabicPeriod"/>
            </a:pPr>
            <a:r>
              <a:rPr lang="en-US" sz="1600" b="0" i="0" dirty="0">
                <a:solidFill>
                  <a:srgbClr val="1F1F1F"/>
                </a:solidFill>
                <a:effectLst/>
                <a:latin typeface="Times New Roman" panose="02020603050405020304" pitchFamily="18" charset="0"/>
                <a:cs typeface="Times New Roman" panose="02020603050405020304" pitchFamily="18" charset="0"/>
              </a:rPr>
              <a:t>Identify and remove outliers.</a:t>
            </a:r>
          </a:p>
          <a:p>
            <a:pPr marL="342900" indent="-342900" algn="just">
              <a:buFont typeface="+mj-lt"/>
              <a:buAutoNum type="arabicPeriod"/>
            </a:pPr>
            <a:r>
              <a:rPr lang="en-US" sz="1600" b="0" i="0" dirty="0">
                <a:solidFill>
                  <a:srgbClr val="1F1F1F"/>
                </a:solidFill>
                <a:effectLst/>
                <a:latin typeface="Times New Roman" panose="02020603050405020304" pitchFamily="18" charset="0"/>
                <a:cs typeface="Times New Roman" panose="02020603050405020304" pitchFamily="18" charset="0"/>
              </a:rPr>
              <a:t>Normalize the data.</a:t>
            </a:r>
            <a:r>
              <a:rPr lang="en-US" sz="1600" dirty="0">
                <a:solidFill>
                  <a:srgbClr val="1F1F1F"/>
                </a:solidFill>
                <a:latin typeface="Times New Roman" panose="02020603050405020304" pitchFamily="18" charset="0"/>
                <a:cs typeface="Times New Roman" panose="02020603050405020304" pitchFamily="18" charset="0"/>
              </a:rPr>
              <a:t>          </a:t>
            </a:r>
            <a:endParaRPr lang="en-US" sz="1600" b="0" i="0" dirty="0">
              <a:effectLst/>
              <a:latin typeface="Times New Roman" panose="02020603050405020304" pitchFamily="18" charset="0"/>
              <a:cs typeface="Times New Roman" panose="02020603050405020304" pitchFamily="18" charset="0"/>
            </a:endParaRPr>
          </a:p>
          <a:p>
            <a:pPr marL="0" indent="0">
              <a:lnSpc>
                <a:spcPct val="150000"/>
              </a:lnSpc>
              <a:buNone/>
            </a:pPr>
            <a:endParaRPr lang="en-IN" sz="2200" dirty="0">
              <a:solidFill>
                <a:srgbClr val="444746"/>
              </a:solidFill>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7932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7C83F-7CDD-295B-C028-50C75C1AAD86}"/>
              </a:ext>
            </a:extLst>
          </p:cNvPr>
          <p:cNvSpPr>
            <a:spLocks noGrp="1"/>
          </p:cNvSpPr>
          <p:nvPr>
            <p:ph type="title"/>
          </p:nvPr>
        </p:nvSpPr>
        <p:spPr>
          <a:xfrm>
            <a:off x="838200" y="365126"/>
            <a:ext cx="10515600" cy="941160"/>
          </a:xfrm>
        </p:spPr>
        <p:txBody>
          <a:bodyPr>
            <a:normAutofit/>
          </a:bodyPr>
          <a:lstStyle/>
          <a:p>
            <a:r>
              <a:rPr lang="en-US" sz="2400" dirty="0">
                <a:latin typeface="Times New Roman" panose="02020603050405020304" pitchFamily="18" charset="0"/>
                <a:cs typeface="Times New Roman" panose="02020603050405020304" pitchFamily="18" charset="0"/>
              </a:rPr>
              <a:t>Data transformation:</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C38BC8-D92B-3AC9-82C3-1A860E908A31}"/>
              </a:ext>
            </a:extLst>
          </p:cNvPr>
          <p:cNvSpPr>
            <a:spLocks noGrp="1"/>
          </p:cNvSpPr>
          <p:nvPr>
            <p:ph idx="1"/>
          </p:nvPr>
        </p:nvSpPr>
        <p:spPr>
          <a:xfrm>
            <a:off x="838200" y="466531"/>
            <a:ext cx="10515600" cy="6092889"/>
          </a:xfrm>
        </p:spPr>
        <p:txBody>
          <a:bodyPr>
            <a:normAutofit/>
          </a:bodyPr>
          <a:lstStyle/>
          <a:p>
            <a:pPr marL="0" indent="0">
              <a:lnSpc>
                <a:spcPct val="150000"/>
              </a:lnSpc>
              <a:buNone/>
            </a:pPr>
            <a:endParaRPr lang="en-US" sz="1600" b="0" i="0" dirty="0">
              <a:solidFill>
                <a:srgbClr val="1F1F1F"/>
              </a:solidFill>
              <a:effectLst/>
              <a:latin typeface="Times New Roman" panose="02020603050405020304" pitchFamily="18" charset="0"/>
              <a:cs typeface="Times New Roman" panose="02020603050405020304" pitchFamily="18" charset="0"/>
            </a:endParaRPr>
          </a:p>
          <a:p>
            <a:pPr marL="0" indent="0">
              <a:lnSpc>
                <a:spcPct val="150000"/>
              </a:lnSpc>
              <a:buNone/>
            </a:pPr>
            <a:r>
              <a:rPr lang="en-US" sz="1600" b="0" i="0" dirty="0">
                <a:solidFill>
                  <a:srgbClr val="1F1F1F"/>
                </a:solidFill>
                <a:effectLst/>
                <a:latin typeface="Times New Roman" panose="02020603050405020304" pitchFamily="18" charset="0"/>
                <a:cs typeface="Times New Roman" panose="02020603050405020304" pitchFamily="18" charset="0"/>
              </a:rPr>
              <a:t> Data transformation is a process of converting data into a format that is suitable for analysis and prediction. It involves identifying and correcting errors and inconsistencies in the data, as well as converting the data into a format that can be understood by AI model.</a:t>
            </a:r>
          </a:p>
          <a:p>
            <a:pPr marL="0" indent="0">
              <a:lnSpc>
                <a:spcPct val="150000"/>
              </a:lnSpc>
              <a:buNone/>
            </a:pPr>
            <a:r>
              <a:rPr lang="en-US" sz="2400" i="0" dirty="0">
                <a:solidFill>
                  <a:srgbClr val="1F1F1F"/>
                </a:solidFill>
                <a:effectLst/>
                <a:latin typeface="Times New Roman" panose="02020603050405020304" pitchFamily="18" charset="0"/>
                <a:cs typeface="Times New Roman" panose="02020603050405020304" pitchFamily="18" charset="0"/>
              </a:rPr>
              <a:t>Feature engineering:</a:t>
            </a:r>
          </a:p>
          <a:p>
            <a:pPr marL="0" indent="0" algn="just">
              <a:lnSpc>
                <a:spcPct val="150000"/>
              </a:lnSpc>
              <a:buNone/>
            </a:pPr>
            <a:r>
              <a:rPr lang="en-US" sz="1600" b="0" i="0" dirty="0">
                <a:solidFill>
                  <a:srgbClr val="1F1F1F"/>
                </a:solidFill>
                <a:effectLst/>
                <a:latin typeface="Times New Roman" panose="02020603050405020304" pitchFamily="18" charset="0"/>
                <a:cs typeface="Times New Roman" panose="02020603050405020304" pitchFamily="18" charset="0"/>
              </a:rPr>
              <a:t>  Feature engineering is the process of creating new features from existing features in the data. This can be done to improve the performance of the AI model. For example, we could create a new feature for the "age of company" by subtracting the "date of incorporation" from the "current date.“</a:t>
            </a:r>
          </a:p>
          <a:p>
            <a:pPr marL="0" indent="0" algn="just">
              <a:lnSpc>
                <a:spcPct val="150000"/>
              </a:lnSpc>
              <a:buNone/>
            </a:pPr>
            <a:r>
              <a:rPr lang="en-US" sz="2400" dirty="0">
                <a:solidFill>
                  <a:srgbClr val="1F1F1F"/>
                </a:solidFill>
                <a:latin typeface="Times New Roman" panose="02020603050405020304" pitchFamily="18" charset="0"/>
                <a:cs typeface="Times New Roman" panose="02020603050405020304" pitchFamily="18" charset="0"/>
              </a:rPr>
              <a:t>Data </a:t>
            </a:r>
            <a:r>
              <a:rPr lang="en-US" sz="2400" dirty="0" err="1">
                <a:solidFill>
                  <a:srgbClr val="1F1F1F"/>
                </a:solidFill>
                <a:latin typeface="Times New Roman" panose="02020603050405020304" pitchFamily="18" charset="0"/>
                <a:cs typeface="Times New Roman" panose="02020603050405020304" pitchFamily="18" charset="0"/>
              </a:rPr>
              <a:t>integeration</a:t>
            </a:r>
            <a:r>
              <a:rPr lang="en-US" sz="2400" dirty="0">
                <a:solidFill>
                  <a:srgbClr val="1F1F1F"/>
                </a:solidFill>
                <a:latin typeface="Times New Roman" panose="02020603050405020304" pitchFamily="18" charset="0"/>
                <a:cs typeface="Times New Roman" panose="02020603050405020304" pitchFamily="18" charset="0"/>
              </a:rPr>
              <a:t>:</a:t>
            </a:r>
            <a:endParaRPr lang="en-US" sz="1600" b="0" i="0" dirty="0">
              <a:effectLst/>
              <a:latin typeface="Times New Roman" panose="02020603050405020304" pitchFamily="18" charset="0"/>
            </a:endParaRPr>
          </a:p>
          <a:p>
            <a:pPr marL="0" indent="0" algn="l" rtl="0">
              <a:lnSpc>
                <a:spcPct val="150000"/>
              </a:lnSpc>
              <a:buNone/>
            </a:pPr>
            <a:r>
              <a:rPr lang="en-US" sz="1600" b="0" i="0" dirty="0">
                <a:effectLst/>
                <a:latin typeface="Times New Roman" panose="02020603050405020304" pitchFamily="18" charset="0"/>
                <a:cs typeface="Times New Roman" panose="02020603050405020304" pitchFamily="18" charset="0"/>
              </a:rPr>
              <a:t> Data integration is the process of combining data from multiple sources into a single, unified dataset. This is necessary for AI-driven exploration and prediction of company registration trends with </a:t>
            </a:r>
            <a:r>
              <a:rPr lang="en-US" sz="1600" b="0" i="0" dirty="0" err="1">
                <a:effectLst/>
                <a:latin typeface="Times New Roman" panose="02020603050405020304" pitchFamily="18" charset="0"/>
                <a:cs typeface="Times New Roman" panose="02020603050405020304" pitchFamily="18" charset="0"/>
              </a:rPr>
              <a:t>RoC</a:t>
            </a:r>
            <a:r>
              <a:rPr lang="en-US" sz="1600" b="0" i="0" dirty="0">
                <a:effectLst/>
                <a:latin typeface="Times New Roman" panose="02020603050405020304" pitchFamily="18" charset="0"/>
                <a:cs typeface="Times New Roman" panose="02020603050405020304" pitchFamily="18" charset="0"/>
              </a:rPr>
              <a:t> because the data is likely to be spread across multiple sources, such as the </a:t>
            </a:r>
            <a:r>
              <a:rPr lang="en-US" sz="1600" b="0" i="0" dirty="0" err="1">
                <a:effectLst/>
                <a:latin typeface="Times New Roman" panose="02020603050405020304" pitchFamily="18" charset="0"/>
                <a:cs typeface="Times New Roman" panose="02020603050405020304" pitchFamily="18" charset="0"/>
              </a:rPr>
              <a:t>RoC</a:t>
            </a:r>
            <a:r>
              <a:rPr lang="en-US" sz="1600" b="0" i="0" dirty="0">
                <a:effectLst/>
                <a:latin typeface="Times New Roman" panose="02020603050405020304" pitchFamily="18" charset="0"/>
                <a:cs typeface="Times New Roman" panose="02020603050405020304" pitchFamily="18" charset="0"/>
              </a:rPr>
              <a:t> database, economic data sources, and demographic data sources</a:t>
            </a:r>
            <a:r>
              <a:rPr lang="en-US" sz="1600" b="0" i="0" dirty="0">
                <a:effectLst/>
                <a:latin typeface="Google Sans"/>
              </a:rPr>
              <a:t>.</a:t>
            </a:r>
          </a:p>
          <a:p>
            <a:pPr marL="0" indent="0" algn="just">
              <a:lnSpc>
                <a:spcPct val="150000"/>
              </a:lnSpc>
              <a:buNone/>
            </a:pPr>
            <a:endParaRPr lang="en-US" sz="2400" i="0" dirty="0">
              <a:solidFill>
                <a:srgbClr val="1F1F1F"/>
              </a:solidFill>
              <a:effectLst/>
              <a:latin typeface="Times New Roman" panose="02020603050405020304" pitchFamily="18" charset="0"/>
              <a:cs typeface="Times New Roman" panose="02020603050405020304" pitchFamily="18" charset="0"/>
            </a:endParaRPr>
          </a:p>
          <a:p>
            <a:pPr marL="0" indent="0" algn="just">
              <a:lnSpc>
                <a:spcPct val="150000"/>
              </a:lnSpc>
              <a:buNone/>
            </a:pPr>
            <a:endParaRPr lang="en-US" sz="1600" b="1" i="0" dirty="0">
              <a:solidFill>
                <a:srgbClr val="1F1F1F"/>
              </a:solidFill>
              <a:effectLst/>
              <a:latin typeface="Times New Roman" panose="02020603050405020304" pitchFamily="18" charset="0"/>
              <a:cs typeface="Times New Roman" panose="02020603050405020304" pitchFamily="18" charset="0"/>
            </a:endParaRPr>
          </a:p>
          <a:p>
            <a:pPr>
              <a:lnSpc>
                <a:spcPct val="150000"/>
              </a:lnSpc>
            </a:pPr>
            <a:endParaRPr lang="en-IN" dirty="0"/>
          </a:p>
        </p:txBody>
      </p:sp>
    </p:spTree>
    <p:extLst>
      <p:ext uri="{BB962C8B-B14F-4D97-AF65-F5344CB8AC3E}">
        <p14:creationId xmlns:p14="http://schemas.microsoft.com/office/powerpoint/2010/main" val="2889861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99DCB-77C0-912A-37A1-6CE94501FCC7}"/>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program:</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BF2671-7CE9-042D-7598-58B8E5063435}"/>
              </a:ext>
            </a:extLst>
          </p:cNvPr>
          <p:cNvSpPr>
            <a:spLocks noGrp="1"/>
          </p:cNvSpPr>
          <p:nvPr>
            <p:ph idx="1"/>
          </p:nvPr>
        </p:nvSpPr>
        <p:spPr>
          <a:xfrm>
            <a:off x="838200" y="1268963"/>
            <a:ext cx="10515600" cy="4908000"/>
          </a:xfrm>
        </p:spPr>
        <p:txBody>
          <a:bodyPr>
            <a:normAutofit/>
          </a:bodyPr>
          <a:lstStyle/>
          <a:p>
            <a:r>
              <a:rPr lang="en-IN" sz="1600" dirty="0">
                <a:latin typeface="Times New Roman" panose="02020603050405020304" pitchFamily="18" charset="0"/>
                <a:cs typeface="Times New Roman" panose="02020603050405020304" pitchFamily="18" charset="0"/>
              </a:rPr>
              <a:t>import pandas as pd</a:t>
            </a:r>
          </a:p>
          <a:p>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numpy</a:t>
            </a:r>
            <a:r>
              <a:rPr lang="en-IN" sz="1600" dirty="0">
                <a:latin typeface="Times New Roman" panose="02020603050405020304" pitchFamily="18" charset="0"/>
                <a:cs typeface="Times New Roman" panose="02020603050405020304" pitchFamily="18" charset="0"/>
              </a:rPr>
              <a:t> as np</a:t>
            </a:r>
          </a:p>
          <a:p>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matplotlib.pyplot</a:t>
            </a:r>
            <a:r>
              <a:rPr lang="en-IN" sz="1600" dirty="0">
                <a:latin typeface="Times New Roman" panose="02020603050405020304" pitchFamily="18" charset="0"/>
                <a:cs typeface="Times New Roman" panose="02020603050405020304" pitchFamily="18" charset="0"/>
              </a:rPr>
              <a:t> as </a:t>
            </a:r>
            <a:r>
              <a:rPr lang="en-IN" sz="1600" dirty="0" err="1">
                <a:latin typeface="Times New Roman" panose="02020603050405020304" pitchFamily="18" charset="0"/>
                <a:cs typeface="Times New Roman" panose="02020603050405020304" pitchFamily="18" charset="0"/>
              </a:rPr>
              <a:t>plt</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import seaborn as </a:t>
            </a:r>
            <a:r>
              <a:rPr lang="en-IN" sz="1600" dirty="0" err="1">
                <a:latin typeface="Times New Roman" panose="02020603050405020304" pitchFamily="18" charset="0"/>
                <a:cs typeface="Times New Roman" panose="02020603050405020304" pitchFamily="18" charset="0"/>
              </a:rPr>
              <a:t>sns</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from </a:t>
            </a:r>
            <a:r>
              <a:rPr lang="en-IN" sz="1600" dirty="0" err="1">
                <a:latin typeface="Times New Roman" panose="02020603050405020304" pitchFamily="18" charset="0"/>
                <a:cs typeface="Times New Roman" panose="02020603050405020304" pitchFamily="18" charset="0"/>
              </a:rPr>
              <a:t>sklearn.linear_model</a:t>
            </a:r>
            <a:r>
              <a:rPr lang="en-IN" sz="1600" dirty="0">
                <a:latin typeface="Times New Roman" panose="02020603050405020304" pitchFamily="18" charset="0"/>
                <a:cs typeface="Times New Roman" panose="02020603050405020304" pitchFamily="18" charset="0"/>
              </a:rPr>
              <a:t> import </a:t>
            </a:r>
            <a:r>
              <a:rPr lang="en-IN" sz="1600" dirty="0" err="1">
                <a:latin typeface="Times New Roman" panose="02020603050405020304" pitchFamily="18" charset="0"/>
                <a:cs typeface="Times New Roman" panose="02020603050405020304" pitchFamily="18" charset="0"/>
              </a:rPr>
              <a:t>LinearRegression</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from </a:t>
            </a:r>
            <a:r>
              <a:rPr lang="en-IN" sz="1600" dirty="0" err="1">
                <a:latin typeface="Times New Roman" panose="02020603050405020304" pitchFamily="18" charset="0"/>
                <a:cs typeface="Times New Roman" panose="02020603050405020304" pitchFamily="18" charset="0"/>
              </a:rPr>
              <a:t>sklearn.model_selection</a:t>
            </a:r>
            <a:r>
              <a:rPr lang="en-IN" sz="1600" dirty="0">
                <a:latin typeface="Times New Roman" panose="02020603050405020304" pitchFamily="18" charset="0"/>
                <a:cs typeface="Times New Roman" panose="02020603050405020304" pitchFamily="18" charset="0"/>
              </a:rPr>
              <a:t> import </a:t>
            </a:r>
            <a:r>
              <a:rPr lang="en-IN" sz="1600" dirty="0" err="1">
                <a:latin typeface="Times New Roman" panose="02020603050405020304" pitchFamily="18" charset="0"/>
                <a:cs typeface="Times New Roman" panose="02020603050405020304" pitchFamily="18" charset="0"/>
              </a:rPr>
              <a:t>train_test_split</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r>
              <a:rPr lang="en-IN" sz="1600" dirty="0" err="1">
                <a:latin typeface="Times New Roman" panose="02020603050405020304" pitchFamily="18" charset="0"/>
                <a:cs typeface="Times New Roman" panose="02020603050405020304" pitchFamily="18" charset="0"/>
              </a:rPr>
              <a:t>roc_data</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pd.read_csv</a:t>
            </a:r>
            <a:r>
              <a:rPr lang="en-IN" sz="1600" dirty="0">
                <a:latin typeface="Times New Roman" panose="02020603050405020304" pitchFamily="18" charset="0"/>
                <a:cs typeface="Times New Roman" panose="02020603050405020304" pitchFamily="18" charset="0"/>
              </a:rPr>
              <a:t>('roc_data.csv’)</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Remove duplicate rows</a:t>
            </a:r>
          </a:p>
          <a:p>
            <a:r>
              <a:rPr lang="en-IN" sz="1600" dirty="0" err="1">
                <a:latin typeface="Times New Roman" panose="02020603050405020304" pitchFamily="18" charset="0"/>
                <a:cs typeface="Times New Roman" panose="02020603050405020304" pitchFamily="18" charset="0"/>
              </a:rPr>
              <a:t>roc_data</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roc_data.drop_duplicates</a:t>
            </a:r>
            <a:r>
              <a:rPr lang="en-IN" sz="1600" dirty="0">
                <a:latin typeface="Times New Roman" panose="02020603050405020304" pitchFamily="18" charset="0"/>
                <a:cs typeface="Times New Roman" panose="02020603050405020304" pitchFamily="18" charset="0"/>
              </a:rPr>
              <a:t>()</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Remove rows with missing values</a:t>
            </a:r>
          </a:p>
          <a:p>
            <a:r>
              <a:rPr lang="en-IN" sz="1600" dirty="0" err="1">
                <a:latin typeface="Times New Roman" panose="02020603050405020304" pitchFamily="18" charset="0"/>
                <a:cs typeface="Times New Roman" panose="02020603050405020304" pitchFamily="18" charset="0"/>
              </a:rPr>
              <a:t>roc_data</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roc_data.dropna</a:t>
            </a:r>
            <a:r>
              <a:rPr lang="en-IN" sz="1600" dirty="0">
                <a:latin typeface="Times New Roman" panose="02020603050405020304" pitchFamily="18" charset="0"/>
                <a:cs typeface="Times New Roman" panose="02020603050405020304" pitchFamily="18" charset="0"/>
              </a:rPr>
              <a:t>()</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9526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86A42-63AD-D671-C449-BE361695FA79}"/>
              </a:ext>
            </a:extLst>
          </p:cNvPr>
          <p:cNvSpPr>
            <a:spLocks noGrp="1"/>
          </p:cNvSpPr>
          <p:nvPr>
            <p:ph type="title"/>
          </p:nvPr>
        </p:nvSpPr>
        <p:spPr>
          <a:xfrm flipV="1">
            <a:off x="838200" y="289250"/>
            <a:ext cx="10515600" cy="7587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DE8945A4-EDA3-6D91-B3B1-2322AFA56B2F}"/>
              </a:ext>
            </a:extLst>
          </p:cNvPr>
          <p:cNvSpPr>
            <a:spLocks noGrp="1"/>
          </p:cNvSpPr>
          <p:nvPr>
            <p:ph idx="1"/>
          </p:nvPr>
        </p:nvSpPr>
        <p:spPr>
          <a:xfrm>
            <a:off x="838200" y="289250"/>
            <a:ext cx="10515600" cy="6406190"/>
          </a:xfrm>
        </p:spPr>
        <p:txBody>
          <a:bodyPr/>
          <a:lstStyle/>
          <a:p>
            <a:r>
              <a:rPr lang="en-IN" sz="1600" dirty="0">
                <a:latin typeface="Times New Roman" panose="02020603050405020304" pitchFamily="18" charset="0"/>
                <a:cs typeface="Times New Roman" panose="02020603050405020304" pitchFamily="18" charset="0"/>
              </a:rPr>
              <a:t># Convert the 'Date' column to datetime format</a:t>
            </a:r>
          </a:p>
          <a:p>
            <a:r>
              <a:rPr lang="en-IN" sz="1600" dirty="0" err="1">
                <a:latin typeface="Times New Roman" panose="02020603050405020304" pitchFamily="18" charset="0"/>
                <a:cs typeface="Times New Roman" panose="02020603050405020304" pitchFamily="18" charset="0"/>
              </a:rPr>
              <a:t>roc_data</a:t>
            </a:r>
            <a:r>
              <a:rPr lang="en-IN" sz="1600" dirty="0">
                <a:latin typeface="Times New Roman" panose="02020603050405020304" pitchFamily="18" charset="0"/>
                <a:cs typeface="Times New Roman" panose="02020603050405020304" pitchFamily="18" charset="0"/>
              </a:rPr>
              <a:t>['Date'] = </a:t>
            </a:r>
            <a:r>
              <a:rPr lang="en-IN" sz="1600" dirty="0" err="1">
                <a:latin typeface="Times New Roman" panose="02020603050405020304" pitchFamily="18" charset="0"/>
                <a:cs typeface="Times New Roman" panose="02020603050405020304" pitchFamily="18" charset="0"/>
              </a:rPr>
              <a:t>pd.to_datetime</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roc_data</a:t>
            </a:r>
            <a:r>
              <a:rPr lang="en-IN" sz="1600" dirty="0">
                <a:latin typeface="Times New Roman" panose="02020603050405020304" pitchFamily="18" charset="0"/>
                <a:cs typeface="Times New Roman" panose="02020603050405020304" pitchFamily="18" charset="0"/>
              </a:rPr>
              <a:t>['Date'])</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Plot the number of company registrations over time</a:t>
            </a:r>
          </a:p>
          <a:p>
            <a:pPr>
              <a:lnSpc>
                <a:spcPct val="150000"/>
              </a:lnSpc>
            </a:pPr>
            <a:r>
              <a:rPr lang="en-IN" sz="1600" dirty="0" err="1">
                <a:latin typeface="Times New Roman" panose="02020603050405020304" pitchFamily="18" charset="0"/>
                <a:cs typeface="Times New Roman" panose="02020603050405020304" pitchFamily="18" charset="0"/>
              </a:rPr>
              <a:t>plt.plot</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roc_data</a:t>
            </a:r>
            <a:r>
              <a:rPr lang="en-IN" sz="1600" dirty="0">
                <a:latin typeface="Times New Roman" panose="02020603050405020304" pitchFamily="18" charset="0"/>
                <a:cs typeface="Times New Roman" panose="02020603050405020304" pitchFamily="18" charset="0"/>
              </a:rPr>
              <a:t>['Date'], </a:t>
            </a:r>
            <a:r>
              <a:rPr lang="en-IN" sz="1600" dirty="0" err="1">
                <a:latin typeface="Times New Roman" panose="02020603050405020304" pitchFamily="18" charset="0"/>
                <a:cs typeface="Times New Roman" panose="02020603050405020304" pitchFamily="18" charset="0"/>
              </a:rPr>
              <a:t>roc_data</a:t>
            </a:r>
            <a:r>
              <a:rPr lang="en-IN" sz="1600" dirty="0">
                <a:latin typeface="Times New Roman" panose="02020603050405020304" pitchFamily="18" charset="0"/>
                <a:cs typeface="Times New Roman" panose="02020603050405020304" pitchFamily="18" charset="0"/>
              </a:rPr>
              <a:t>['Number of Registrations'])</a:t>
            </a:r>
          </a:p>
          <a:p>
            <a:r>
              <a:rPr lang="en-IN" sz="1600" dirty="0" err="1">
                <a:latin typeface="Times New Roman" panose="02020603050405020304" pitchFamily="18" charset="0"/>
                <a:cs typeface="Times New Roman" panose="02020603050405020304" pitchFamily="18" charset="0"/>
              </a:rPr>
              <a:t>plt.xlabel</a:t>
            </a:r>
            <a:r>
              <a:rPr lang="en-IN" sz="1600" dirty="0">
                <a:latin typeface="Times New Roman" panose="02020603050405020304" pitchFamily="18" charset="0"/>
                <a:cs typeface="Times New Roman" panose="02020603050405020304" pitchFamily="18" charset="0"/>
              </a:rPr>
              <a:t>('Date')</a:t>
            </a:r>
          </a:p>
          <a:p>
            <a:r>
              <a:rPr lang="en-IN" sz="1600" dirty="0" err="1">
                <a:latin typeface="Times New Roman" panose="02020603050405020304" pitchFamily="18" charset="0"/>
                <a:cs typeface="Times New Roman" panose="02020603050405020304" pitchFamily="18" charset="0"/>
              </a:rPr>
              <a:t>plt.ylabel</a:t>
            </a:r>
            <a:r>
              <a:rPr lang="en-IN" sz="1600" dirty="0">
                <a:latin typeface="Times New Roman" panose="02020603050405020304" pitchFamily="18" charset="0"/>
                <a:cs typeface="Times New Roman" panose="02020603050405020304" pitchFamily="18" charset="0"/>
              </a:rPr>
              <a:t>('Number of Registrations')</a:t>
            </a:r>
          </a:p>
          <a:p>
            <a:r>
              <a:rPr lang="en-IN" sz="1600" dirty="0" err="1">
                <a:latin typeface="Times New Roman" panose="02020603050405020304" pitchFamily="18" charset="0"/>
                <a:cs typeface="Times New Roman" panose="02020603050405020304" pitchFamily="18" charset="0"/>
              </a:rPr>
              <a:t>plt.title</a:t>
            </a:r>
            <a:r>
              <a:rPr lang="en-IN" sz="1600" dirty="0">
                <a:latin typeface="Times New Roman" panose="02020603050405020304" pitchFamily="18" charset="0"/>
                <a:cs typeface="Times New Roman" panose="02020603050405020304" pitchFamily="18" charset="0"/>
              </a:rPr>
              <a:t>('Number of Company Registrations in India')</a:t>
            </a:r>
          </a:p>
          <a:p>
            <a:r>
              <a:rPr lang="en-IN" sz="1600" dirty="0" err="1">
                <a:latin typeface="Times New Roman" panose="02020603050405020304" pitchFamily="18" charset="0"/>
                <a:cs typeface="Times New Roman" panose="02020603050405020304" pitchFamily="18" charset="0"/>
              </a:rPr>
              <a:t>plt.show</a:t>
            </a:r>
            <a:r>
              <a:rPr lang="en-IN" sz="1600" dirty="0">
                <a:latin typeface="Times New Roman" panose="02020603050405020304" pitchFamily="18" charset="0"/>
                <a:cs typeface="Times New Roman" panose="02020603050405020304" pitchFamily="18" charset="0"/>
              </a:rPr>
              <a:t>()</a:t>
            </a:r>
          </a:p>
          <a:p>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Plot the top 10 industries with the highest number of company registrations</a:t>
            </a:r>
          </a:p>
          <a:p>
            <a:r>
              <a:rPr lang="en-US" sz="1600" dirty="0" err="1">
                <a:latin typeface="Times New Roman" panose="02020603050405020304" pitchFamily="18" charset="0"/>
                <a:cs typeface="Times New Roman" panose="02020603050405020304" pitchFamily="18" charset="0"/>
              </a:rPr>
              <a:t>sns.barplot</a:t>
            </a:r>
            <a:r>
              <a:rPr lang="en-US" sz="1600" dirty="0">
                <a:latin typeface="Times New Roman" panose="02020603050405020304" pitchFamily="18" charset="0"/>
                <a:cs typeface="Times New Roman" panose="02020603050405020304" pitchFamily="18" charset="0"/>
              </a:rPr>
              <a:t>(x='Industry', y='Number of Registrations', data=</a:t>
            </a:r>
            <a:r>
              <a:rPr lang="en-US" sz="1600" dirty="0" err="1">
                <a:latin typeface="Times New Roman" panose="02020603050405020304" pitchFamily="18" charset="0"/>
                <a:cs typeface="Times New Roman" panose="02020603050405020304" pitchFamily="18" charset="0"/>
              </a:rPr>
              <a:t>roc_data.nlargest</a:t>
            </a:r>
            <a:r>
              <a:rPr lang="en-US" sz="1600" dirty="0">
                <a:latin typeface="Times New Roman" panose="02020603050405020304" pitchFamily="18" charset="0"/>
                <a:cs typeface="Times New Roman" panose="02020603050405020304" pitchFamily="18" charset="0"/>
              </a:rPr>
              <a:t>(10, 'Number of Registrations'))</a:t>
            </a:r>
          </a:p>
          <a:p>
            <a:r>
              <a:rPr lang="en-US" sz="1600" dirty="0" err="1">
                <a:latin typeface="Times New Roman" panose="02020603050405020304" pitchFamily="18" charset="0"/>
                <a:cs typeface="Times New Roman" panose="02020603050405020304" pitchFamily="18" charset="0"/>
              </a:rPr>
              <a:t>plt.xlabel</a:t>
            </a:r>
            <a:r>
              <a:rPr lang="en-US" sz="1600" dirty="0">
                <a:latin typeface="Times New Roman" panose="02020603050405020304" pitchFamily="18" charset="0"/>
                <a:cs typeface="Times New Roman" panose="02020603050405020304" pitchFamily="18" charset="0"/>
              </a:rPr>
              <a:t>('Industry')</a:t>
            </a:r>
          </a:p>
          <a:p>
            <a:r>
              <a:rPr lang="en-US" sz="1600" dirty="0" err="1">
                <a:latin typeface="Times New Roman" panose="02020603050405020304" pitchFamily="18" charset="0"/>
                <a:cs typeface="Times New Roman" panose="02020603050405020304" pitchFamily="18" charset="0"/>
              </a:rPr>
              <a:t>plt.ylabel</a:t>
            </a:r>
            <a:r>
              <a:rPr lang="en-US" sz="1600" dirty="0">
                <a:latin typeface="Times New Roman" panose="02020603050405020304" pitchFamily="18" charset="0"/>
                <a:cs typeface="Times New Roman" panose="02020603050405020304" pitchFamily="18" charset="0"/>
              </a:rPr>
              <a:t>('Number of Registrations')</a:t>
            </a:r>
          </a:p>
          <a:p>
            <a:r>
              <a:rPr lang="en-US" sz="1600" dirty="0" err="1">
                <a:latin typeface="Times New Roman" panose="02020603050405020304" pitchFamily="18" charset="0"/>
                <a:cs typeface="Times New Roman" panose="02020603050405020304" pitchFamily="18" charset="0"/>
              </a:rPr>
              <a:t>plt.title</a:t>
            </a:r>
            <a:r>
              <a:rPr lang="en-US" sz="1600" dirty="0">
                <a:latin typeface="Times New Roman" panose="02020603050405020304" pitchFamily="18" charset="0"/>
                <a:cs typeface="Times New Roman" panose="02020603050405020304" pitchFamily="18" charset="0"/>
              </a:rPr>
              <a:t>('Top 10 Industries with the Highest Number of Company Registrations')</a:t>
            </a:r>
          </a:p>
          <a:p>
            <a:r>
              <a:rPr lang="en-US" sz="1600" dirty="0" err="1">
                <a:latin typeface="Times New Roman" panose="02020603050405020304" pitchFamily="18" charset="0"/>
                <a:cs typeface="Times New Roman" panose="02020603050405020304" pitchFamily="18" charset="0"/>
              </a:rPr>
              <a:t>plt.show</a:t>
            </a:r>
            <a:r>
              <a:rPr lang="en-US" sz="1600" dirty="0">
                <a:latin typeface="Times New Roman" panose="02020603050405020304" pitchFamily="18" charset="0"/>
                <a:cs typeface="Times New Roman" panose="02020603050405020304" pitchFamily="18" charset="0"/>
              </a:rPr>
              <a:t>()</a:t>
            </a:r>
          </a:p>
          <a:p>
            <a:endParaRPr lang="en-IN" sz="1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85386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13CF2-66D0-757C-ECBC-B4E29AF9FCD0}"/>
              </a:ext>
            </a:extLst>
          </p:cNvPr>
          <p:cNvSpPr>
            <a:spLocks noGrp="1"/>
          </p:cNvSpPr>
          <p:nvPr>
            <p:ph type="title"/>
          </p:nvPr>
        </p:nvSpPr>
        <p:spPr>
          <a:xfrm flipV="1">
            <a:off x="838200" y="81280"/>
            <a:ext cx="10515600" cy="28384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D4509C6-9D26-D905-896C-AA3F41F7BE2C}"/>
              </a:ext>
            </a:extLst>
          </p:cNvPr>
          <p:cNvSpPr>
            <a:spLocks noGrp="1"/>
          </p:cNvSpPr>
          <p:nvPr>
            <p:ph idx="1"/>
          </p:nvPr>
        </p:nvSpPr>
        <p:spPr>
          <a:xfrm>
            <a:off x="838200" y="442118"/>
            <a:ext cx="10515600" cy="5973763"/>
          </a:xfrm>
        </p:spPr>
        <p:txBody>
          <a:bodyPr>
            <a:normAutofit/>
          </a:bodyPr>
          <a:lstStyle/>
          <a:p>
            <a:r>
              <a:rPr lang="en-US" sz="1600" dirty="0">
                <a:latin typeface="Times New Roman" panose="02020603050405020304" pitchFamily="18" charset="0"/>
                <a:cs typeface="Times New Roman" panose="02020603050405020304" pitchFamily="18" charset="0"/>
              </a:rPr>
              <a:t>X = </a:t>
            </a:r>
            <a:r>
              <a:rPr lang="en-US" sz="1600" dirty="0" err="1">
                <a:latin typeface="Times New Roman" panose="02020603050405020304" pitchFamily="18" charset="0"/>
                <a:cs typeface="Times New Roman" panose="02020603050405020304" pitchFamily="18" charset="0"/>
              </a:rPr>
              <a:t>roc_data</a:t>
            </a:r>
            <a:r>
              <a:rPr lang="en-US" sz="1600" dirty="0">
                <a:latin typeface="Times New Roman" panose="02020603050405020304" pitchFamily="18" charset="0"/>
                <a:cs typeface="Times New Roman" panose="02020603050405020304" pitchFamily="18" charset="0"/>
              </a:rPr>
              <a:t>[['Date']]</a:t>
            </a:r>
          </a:p>
          <a:p>
            <a:r>
              <a:rPr lang="en-US" sz="1600" dirty="0">
                <a:latin typeface="Times New Roman" panose="02020603050405020304" pitchFamily="18" charset="0"/>
                <a:cs typeface="Times New Roman" panose="02020603050405020304" pitchFamily="18" charset="0"/>
              </a:rPr>
              <a:t>y = </a:t>
            </a:r>
            <a:r>
              <a:rPr lang="en-US" sz="1600" dirty="0" err="1">
                <a:latin typeface="Times New Roman" panose="02020603050405020304" pitchFamily="18" charset="0"/>
                <a:cs typeface="Times New Roman" panose="02020603050405020304" pitchFamily="18" charset="0"/>
              </a:rPr>
              <a:t>roc_data</a:t>
            </a:r>
            <a:r>
              <a:rPr lang="en-US" sz="1600" dirty="0">
                <a:latin typeface="Times New Roman" panose="02020603050405020304" pitchFamily="18" charset="0"/>
                <a:cs typeface="Times New Roman" panose="02020603050405020304" pitchFamily="18" charset="0"/>
              </a:rPr>
              <a:t>['Number of Registrations']</a:t>
            </a:r>
          </a:p>
          <a:p>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X_train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X_test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y_train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y_test</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train_test_split</a:t>
            </a:r>
            <a:r>
              <a:rPr lang="en-US" sz="1600" dirty="0">
                <a:latin typeface="Times New Roman" panose="02020603050405020304" pitchFamily="18" charset="0"/>
                <a:cs typeface="Times New Roman" panose="02020603050405020304" pitchFamily="18" charset="0"/>
              </a:rPr>
              <a:t>(X, y, </a:t>
            </a:r>
            <a:r>
              <a:rPr lang="en-US" sz="1600" dirty="0" err="1">
                <a:latin typeface="Times New Roman" panose="02020603050405020304" pitchFamily="18" charset="0"/>
                <a:cs typeface="Times New Roman" panose="02020603050405020304" pitchFamily="18" charset="0"/>
              </a:rPr>
              <a:t>test_size</a:t>
            </a:r>
            <a:r>
              <a:rPr lang="en-US" sz="1600" dirty="0">
                <a:latin typeface="Times New Roman" panose="02020603050405020304" pitchFamily="18" charset="0"/>
                <a:cs typeface="Times New Roman" panose="02020603050405020304" pitchFamily="18" charset="0"/>
              </a:rPr>
              <a:t>=0.25, </a:t>
            </a:r>
            <a:r>
              <a:rPr lang="en-US" sz="1600" dirty="0" err="1">
                <a:latin typeface="Times New Roman" panose="02020603050405020304" pitchFamily="18" charset="0"/>
                <a:cs typeface="Times New Roman" panose="02020603050405020304" pitchFamily="18" charset="0"/>
              </a:rPr>
              <a:t>random_state</a:t>
            </a:r>
            <a:r>
              <a:rPr lang="en-US" sz="1600" dirty="0">
                <a:latin typeface="Times New Roman" panose="02020603050405020304" pitchFamily="18" charset="0"/>
                <a:cs typeface="Times New Roman" panose="02020603050405020304" pitchFamily="18" charset="0"/>
              </a:rPr>
              <a:t>=42)</a:t>
            </a:r>
          </a:p>
          <a:p>
            <a:pPr marL="0" indent="0">
              <a:buNone/>
            </a:pPr>
            <a:r>
              <a:rPr lang="en-US" sz="1600" dirty="0">
                <a:latin typeface="Times New Roman" panose="02020603050405020304" pitchFamily="18" charset="0"/>
                <a:cs typeface="Times New Roman" panose="02020603050405020304" pitchFamily="18" charset="0"/>
              </a:rPr>
              <a:t> </a:t>
            </a:r>
          </a:p>
          <a:p>
            <a:pPr marL="0" indent="0">
              <a:buNone/>
            </a:pPr>
            <a:r>
              <a:rPr lang="en-US" sz="2400" b="1" dirty="0">
                <a:latin typeface="Times New Roman" panose="02020603050405020304" pitchFamily="18" charset="0"/>
                <a:cs typeface="Times New Roman" panose="02020603050405020304" pitchFamily="18" charset="0"/>
              </a:rPr>
              <a:t>Conclusion: </a:t>
            </a:r>
            <a:br>
              <a:rPr lang="en-US" sz="1600" b="0" i="0" dirty="0">
                <a:effectLst/>
                <a:latin typeface="Times New Roman" panose="02020603050405020304" pitchFamily="18" charset="0"/>
                <a:cs typeface="Times New Roman" panose="02020603050405020304" pitchFamily="18" charset="0"/>
              </a:rPr>
            </a:br>
            <a:endParaRPr lang="en-US" sz="1600" b="0" i="0" dirty="0">
              <a:effectLst/>
              <a:latin typeface="Times New Roman" panose="02020603050405020304" pitchFamily="18" charset="0"/>
              <a:cs typeface="Times New Roman" panose="02020603050405020304" pitchFamily="18" charset="0"/>
            </a:endParaRPr>
          </a:p>
          <a:p>
            <a:pPr marL="0" indent="0">
              <a:lnSpc>
                <a:spcPct val="150000"/>
              </a:lnSpc>
              <a:buNone/>
            </a:pPr>
            <a:r>
              <a:rPr lang="en-US" sz="1600" b="0" i="0" dirty="0">
                <a:effectLst/>
                <a:latin typeface="Times New Roman" panose="02020603050405020304" pitchFamily="18" charset="0"/>
                <a:cs typeface="Times New Roman" panose="02020603050405020304" pitchFamily="18" charset="0"/>
              </a:rPr>
              <a:t>AI-driven exploration and prediction of company registration trends with </a:t>
            </a:r>
            <a:r>
              <a:rPr lang="en-US" sz="1600" b="0" i="0" dirty="0" err="1">
                <a:effectLst/>
                <a:latin typeface="Times New Roman" panose="02020603050405020304" pitchFamily="18" charset="0"/>
                <a:cs typeface="Times New Roman" panose="02020603050405020304" pitchFamily="18" charset="0"/>
              </a:rPr>
              <a:t>RoC</a:t>
            </a:r>
            <a:r>
              <a:rPr lang="en-US" sz="1600" b="0" i="0" dirty="0">
                <a:effectLst/>
                <a:latin typeface="Times New Roman" panose="02020603050405020304" pitchFamily="18" charset="0"/>
                <a:cs typeface="Times New Roman" panose="02020603050405020304" pitchFamily="18" charset="0"/>
              </a:rPr>
              <a:t> is a powerful tool that can be used to gain valuable insights into the Indian economy and business landscape. By using this tool, businesses and policymakers can make better decisions about how to allocate resources and develop policies to support economic growth.</a:t>
            </a:r>
          </a:p>
          <a:p>
            <a:pPr marL="0" indent="0">
              <a:buNone/>
            </a:pP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7800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6DC83-7F48-2C17-D94D-9BE8E5279A13}"/>
              </a:ext>
            </a:extLst>
          </p:cNvPr>
          <p:cNvSpPr>
            <a:spLocks noGrp="1"/>
          </p:cNvSpPr>
          <p:nvPr>
            <p:ph type="title"/>
          </p:nvPr>
        </p:nvSpPr>
        <p:spPr>
          <a:xfrm>
            <a:off x="922176" y="626382"/>
            <a:ext cx="10515600" cy="726557"/>
          </a:xfrm>
        </p:spPr>
        <p:txBody>
          <a:bodyPr>
            <a:normAutofit/>
          </a:bodyPr>
          <a:lstStyle/>
          <a:p>
            <a:r>
              <a:rPr lang="en-US" sz="2400" b="1" dirty="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E581C8-8D85-FA98-93E5-93DD1CBE7791}"/>
              </a:ext>
            </a:extLst>
          </p:cNvPr>
          <p:cNvSpPr>
            <a:spLocks noGrp="1"/>
          </p:cNvSpPr>
          <p:nvPr>
            <p:ph idx="1"/>
          </p:nvPr>
        </p:nvSpPr>
        <p:spPr>
          <a:xfrm>
            <a:off x="838200" y="1561240"/>
            <a:ext cx="10515600" cy="5091485"/>
          </a:xfrm>
        </p:spPr>
        <p:txBody>
          <a:bodyPr>
            <a:noAutofit/>
          </a:bodyPr>
          <a:lstStyle/>
          <a:p>
            <a:pPr algn="just">
              <a:lnSpc>
                <a:spcPct val="150000"/>
              </a:lnSpc>
            </a:pPr>
            <a:r>
              <a:rPr lang="en-US" sz="1600" dirty="0">
                <a:latin typeface="Times New Roman" panose="02020603050405020304" pitchFamily="18" charset="0"/>
                <a:cs typeface="Times New Roman" panose="02020603050405020304" pitchFamily="18" charset="0"/>
              </a:rPr>
              <a:t>In an era marked by the exponential growth of data and the remarkable advances in artificial intelligence (AI), the realm of corporate governance and company registration has been profoundly impacted. The Registrar of Companies (</a:t>
            </a:r>
            <a:r>
              <a:rPr lang="en-US" sz="1600" dirty="0" err="1">
                <a:latin typeface="Times New Roman" panose="02020603050405020304" pitchFamily="18" charset="0"/>
                <a:cs typeface="Times New Roman" panose="02020603050405020304" pitchFamily="18" charset="0"/>
              </a:rPr>
              <a:t>RoC</a:t>
            </a:r>
            <a:r>
              <a:rPr lang="en-US" sz="1600" dirty="0">
                <a:latin typeface="Times New Roman" panose="02020603050405020304" pitchFamily="18" charset="0"/>
                <a:cs typeface="Times New Roman" panose="02020603050405020304" pitchFamily="18" charset="0"/>
              </a:rPr>
              <a:t>) serves as a repository of invaluable data regarding business registrations, making it a treasure trove for insights and predictions. The convergence of AI technologies and this wealth of data presents a transformative opportunity to gain deep, data-driven insights into company registration trends. This introduction sets the stage for a comprehensive exploration of how AI can be harnessed to not only delve into historical registration data but also to forecast future trends with a level of accuracy and granularity previously unimaginable.</a:t>
            </a:r>
          </a:p>
          <a:p>
            <a:pPr algn="just">
              <a:lnSpc>
                <a:spcPct val="150000"/>
              </a:lnSpc>
            </a:pPr>
            <a:r>
              <a:rPr lang="en-US" sz="1600" dirty="0">
                <a:latin typeface="Times New Roman" panose="02020603050405020304" pitchFamily="18" charset="0"/>
                <a:cs typeface="Times New Roman" panose="02020603050405020304" pitchFamily="18" charset="0"/>
              </a:rPr>
              <a:t>The Registrar of Companies, a governmental body responsible for recording and maintaining information related to businesses, provides a rich data source containing information on company registrations, amendments, closures, and various other corporate activities. Traditionally, accessing this information and extracting actionable insights has been a laborious and time-consuming process. However, with the emergence of AI-driven methodologies, this process is undergoing a profound transformation.</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1056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FFDE0-1B4B-E82B-70B6-1F0CDA0CB613}"/>
              </a:ext>
            </a:extLst>
          </p:cNvPr>
          <p:cNvSpPr>
            <a:spLocks noGrp="1"/>
          </p:cNvSpPr>
          <p:nvPr>
            <p:ph type="title"/>
          </p:nvPr>
        </p:nvSpPr>
        <p:spPr>
          <a:xfrm>
            <a:off x="838200" y="365126"/>
            <a:ext cx="10515600" cy="16672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CAFB1D37-D03A-660E-45E0-29EC7308F967}"/>
              </a:ext>
            </a:extLst>
          </p:cNvPr>
          <p:cNvSpPr>
            <a:spLocks noGrp="1"/>
          </p:cNvSpPr>
          <p:nvPr>
            <p:ph idx="1"/>
          </p:nvPr>
        </p:nvSpPr>
        <p:spPr>
          <a:xfrm>
            <a:off x="838200" y="466531"/>
            <a:ext cx="10515600" cy="5710432"/>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This report delves into the potential of AI to explore and predict company registration trends by employing advanced machine learning algorithms, natural language processing, and data analytics techniques. By doing so, it offers a compelling vision of how AI can revolutionize decision-making processes for businesses, policymakers, and stakeholders in the corporate sector. The ability to uncover hidden patterns, correlations, and emerging market dynamics within the </a:t>
            </a:r>
            <a:r>
              <a:rPr lang="en-US" sz="1600" dirty="0" err="1">
                <a:latin typeface="Times New Roman" panose="02020603050405020304" pitchFamily="18" charset="0"/>
                <a:cs typeface="Times New Roman" panose="02020603050405020304" pitchFamily="18" charset="0"/>
              </a:rPr>
              <a:t>RoC</a:t>
            </a:r>
            <a:r>
              <a:rPr lang="en-US" sz="1600" dirty="0">
                <a:latin typeface="Times New Roman" panose="02020603050405020304" pitchFamily="18" charset="0"/>
                <a:cs typeface="Times New Roman" panose="02020603050405020304" pitchFamily="18" charset="0"/>
              </a:rPr>
              <a:t> database is no longer a vision of the future; it is a present-day reality.</a:t>
            </a:r>
          </a:p>
          <a:p>
            <a:pPr>
              <a:lnSpc>
                <a:spcPct val="150000"/>
              </a:lnSpc>
            </a:pPr>
            <a:r>
              <a:rPr lang="en-US" sz="1600" dirty="0">
                <a:latin typeface="Times New Roman" panose="02020603050405020304" pitchFamily="18" charset="0"/>
                <a:cs typeface="Times New Roman" panose="02020603050405020304" pitchFamily="18" charset="0"/>
              </a:rPr>
              <a:t>This study outlines the methodologies, technologies, and approaches that are at the forefront of this AI-driven revolution, shedding light on the tools and techniques that can turn data into actionable intelligence. As AI continues to evolve, our capacity to understand and predict the intricate and dynamic landscape of company registrations deepens, empowering stakeholders with the insights they need to make informed and proactive decisions.</a:t>
            </a:r>
          </a:p>
          <a:p>
            <a:pPr algn="just">
              <a:lnSpc>
                <a:spcPct val="150000"/>
              </a:lnSpc>
            </a:pPr>
            <a:r>
              <a:rPr lang="en-US" sz="1700" dirty="0">
                <a:latin typeface="Times New Roman" panose="02020603050405020304" pitchFamily="18" charset="0"/>
                <a:cs typeface="Times New Roman" panose="02020603050405020304" pitchFamily="18" charset="0"/>
              </a:rPr>
              <a:t>The journey through the pages that follow will explore the intricacies of AI-driven exploration and prediction of company registration trends with </a:t>
            </a:r>
            <a:r>
              <a:rPr lang="en-US" sz="1700" dirty="0" err="1">
                <a:latin typeface="Times New Roman" panose="02020603050405020304" pitchFamily="18" charset="0"/>
                <a:cs typeface="Times New Roman" panose="02020603050405020304" pitchFamily="18" charset="0"/>
              </a:rPr>
              <a:t>RoC</a:t>
            </a:r>
            <a:r>
              <a:rPr lang="en-US" sz="1700" dirty="0">
                <a:latin typeface="Times New Roman" panose="02020603050405020304" pitchFamily="18" charset="0"/>
                <a:cs typeface="Times New Roman" panose="02020603050405020304" pitchFamily="18" charset="0"/>
              </a:rPr>
              <a:t>, demonstrating the immense potential it holds for transforming the corporate landscape. From the algorithms that power these predictions to the implications for businesses and government policies, this report provides a comprehensive overview of a rapidly evolving field at the intersection of data science and corporate governance.</a:t>
            </a: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0824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DA647-5E96-7F22-7604-70AB9B5004AB}"/>
              </a:ext>
            </a:extLst>
          </p:cNvPr>
          <p:cNvSpPr>
            <a:spLocks noGrp="1"/>
          </p:cNvSpPr>
          <p:nvPr>
            <p:ph type="title"/>
          </p:nvPr>
        </p:nvSpPr>
        <p:spPr/>
        <p:txBody>
          <a:bodyPr>
            <a:normAutofit/>
          </a:bodyPr>
          <a:lstStyle/>
          <a:p>
            <a:r>
              <a:rPr lang="en-US" sz="2400" b="1" i="0" dirty="0">
                <a:solidFill>
                  <a:srgbClr val="1F1F1F"/>
                </a:solidFill>
                <a:effectLst/>
                <a:latin typeface="Times New Roman" panose="02020603050405020304" pitchFamily="18" charset="0"/>
                <a:cs typeface="Times New Roman" panose="02020603050405020304" pitchFamily="18" charset="0"/>
              </a:rPr>
              <a:t>Applications</a:t>
            </a:r>
            <a:r>
              <a:rPr lang="en-US" sz="2000" b="1" i="0" dirty="0">
                <a:solidFill>
                  <a:srgbClr val="1F1F1F"/>
                </a:solidFill>
                <a:effectLst/>
                <a:latin typeface="Times New Roman" panose="02020603050405020304" pitchFamily="18" charset="0"/>
                <a:cs typeface="Times New Roman" panose="02020603050405020304" pitchFamily="18" charset="0"/>
              </a:rPr>
              <a:t> of AI-Driven Exploration and Prediction</a:t>
            </a:r>
            <a:br>
              <a:rPr lang="en-US" sz="4400" b="0" i="0" dirty="0">
                <a:solidFill>
                  <a:srgbClr val="1F1F1F"/>
                </a:solidFill>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BF2EDDD-76DD-781D-4C31-672A25B6BF25}"/>
              </a:ext>
            </a:extLst>
          </p:cNvPr>
          <p:cNvSpPr>
            <a:spLocks noGrp="1"/>
          </p:cNvSpPr>
          <p:nvPr>
            <p:ph idx="1"/>
          </p:nvPr>
        </p:nvSpPr>
        <p:spPr>
          <a:xfrm>
            <a:off x="838200" y="1520890"/>
            <a:ext cx="10515600" cy="4702726"/>
          </a:xfrm>
        </p:spPr>
        <p:txBody>
          <a:bodyPr>
            <a:normAutofit fontScale="55000" lnSpcReduction="20000"/>
          </a:bodyPr>
          <a:lstStyle/>
          <a:p>
            <a:pPr algn="just">
              <a:lnSpc>
                <a:spcPct val="170000"/>
              </a:lnSpc>
            </a:pPr>
            <a:r>
              <a:rPr lang="en-US" sz="3300" i="0" dirty="0">
                <a:solidFill>
                  <a:srgbClr val="1F1F1F"/>
                </a:solidFill>
                <a:effectLst/>
                <a:latin typeface="Times New Roman" panose="02020603050405020304" pitchFamily="18" charset="0"/>
                <a:cs typeface="Times New Roman" panose="02020603050405020304" pitchFamily="18" charset="0"/>
              </a:rPr>
              <a:t>AI-driven exploration and prediction can be used in a variety of ways, including:</a:t>
            </a:r>
          </a:p>
          <a:p>
            <a:pPr algn="just">
              <a:lnSpc>
                <a:spcPct val="170000"/>
              </a:lnSpc>
            </a:pPr>
            <a:r>
              <a:rPr lang="en-US" sz="3300" i="0" dirty="0">
                <a:solidFill>
                  <a:srgbClr val="1F1F1F"/>
                </a:solidFill>
                <a:effectLst/>
                <a:latin typeface="Times New Roman" panose="02020603050405020304" pitchFamily="18" charset="0"/>
                <a:cs typeface="Times New Roman" panose="02020603050405020304" pitchFamily="18" charset="0"/>
              </a:rPr>
              <a:t>Identifying emerging industries: By analyzing company registration trends, we can identify new industries that are growing rapidly. This information can be used by businesses to identify new market opportunities and by policymakers to develop policies to support the growth of these industries.</a:t>
            </a:r>
          </a:p>
          <a:p>
            <a:pPr algn="just">
              <a:lnSpc>
                <a:spcPct val="170000"/>
              </a:lnSpc>
            </a:pPr>
            <a:r>
              <a:rPr lang="en-US" sz="3300" i="0" dirty="0">
                <a:solidFill>
                  <a:srgbClr val="1F1F1F"/>
                </a:solidFill>
                <a:effectLst/>
                <a:latin typeface="Times New Roman" panose="02020603050405020304" pitchFamily="18" charset="0"/>
                <a:cs typeface="Times New Roman" panose="02020603050405020304" pitchFamily="18" charset="0"/>
              </a:rPr>
              <a:t>Assessing competitive risks: By understanding the competitive landscape, businesses can make better decisions about where to allocate their resources and how to differentiate themselves from their competitors.</a:t>
            </a:r>
          </a:p>
          <a:p>
            <a:pPr algn="just">
              <a:lnSpc>
                <a:spcPct val="170000"/>
              </a:lnSpc>
            </a:pPr>
            <a:r>
              <a:rPr lang="en-US" sz="3300" i="0" dirty="0">
                <a:solidFill>
                  <a:srgbClr val="1F1F1F"/>
                </a:solidFill>
                <a:effectLst/>
                <a:latin typeface="Times New Roman" panose="02020603050405020304" pitchFamily="18" charset="0"/>
                <a:cs typeface="Times New Roman" panose="02020603050405020304" pitchFamily="18" charset="0"/>
              </a:rPr>
              <a:t>Making better investment decisions: AI-driven exploration and prediction can be used to identify companies that are likely to grow and perform well in the future. This information can be used by investors to make more informed investment decisions.</a:t>
            </a:r>
          </a:p>
          <a:p>
            <a:endParaRPr lang="en-IN" b="1" dirty="0"/>
          </a:p>
        </p:txBody>
      </p:sp>
    </p:spTree>
    <p:extLst>
      <p:ext uri="{BB962C8B-B14F-4D97-AF65-F5344CB8AC3E}">
        <p14:creationId xmlns:p14="http://schemas.microsoft.com/office/powerpoint/2010/main" val="3802123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78DA7-E3E6-DEB5-6487-2A9BE0A69AE3}"/>
              </a:ext>
            </a:extLst>
          </p:cNvPr>
          <p:cNvSpPr>
            <a:spLocks noGrp="1"/>
          </p:cNvSpPr>
          <p:nvPr>
            <p:ph type="title"/>
          </p:nvPr>
        </p:nvSpPr>
        <p:spPr>
          <a:xfrm>
            <a:off x="838200" y="318473"/>
            <a:ext cx="10515600" cy="679904"/>
          </a:xfrm>
        </p:spPr>
        <p:txBody>
          <a:bodyPr>
            <a:normAutofit fontScale="90000"/>
          </a:bodyPr>
          <a:lstStyle/>
          <a:p>
            <a:r>
              <a:rPr lang="en-US" sz="1600" dirty="0">
                <a:latin typeface="Times New Roman" panose="02020603050405020304" pitchFamily="18" charset="0"/>
                <a:cs typeface="Times New Roman" panose="02020603050405020304" pitchFamily="18" charset="0"/>
              </a:rPr>
              <a:t> Dataset link: </a:t>
            </a:r>
            <a:r>
              <a:rPr lang="en-US" sz="1600" dirty="0">
                <a:latin typeface="Times New Roman" panose="02020603050405020304" pitchFamily="18" charset="0"/>
                <a:cs typeface="Times New Roman" panose="02020603050405020304" pitchFamily="18" charset="0"/>
                <a:hlinkClick r:id="rId2"/>
              </a:rPr>
              <a:t>https://tn.data.gov.in/resource/company-master-data-tamil-nadu-upto-28th-february-2019</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GIVEN DATASET:</a:t>
            </a:r>
            <a:endParaRPr lang="en-IN" sz="1600" b="1" dirty="0">
              <a:latin typeface="Times New Roman" panose="02020603050405020304" pitchFamily="18" charset="0"/>
              <a:cs typeface="Times New Roman" panose="02020603050405020304" pitchFamily="18" charset="0"/>
            </a:endParaRPr>
          </a:p>
        </p:txBody>
      </p:sp>
      <p:graphicFrame>
        <p:nvGraphicFramePr>
          <p:cNvPr id="9" name="Content Placeholder 8">
            <a:extLst>
              <a:ext uri="{FF2B5EF4-FFF2-40B4-BE49-F238E27FC236}">
                <a16:creationId xmlns:a16="http://schemas.microsoft.com/office/drawing/2014/main" id="{C54F1C1B-F198-C397-17D8-2DF0357B2E47}"/>
              </a:ext>
            </a:extLst>
          </p:cNvPr>
          <p:cNvGraphicFramePr>
            <a:graphicFrameLocks noGrp="1" noChangeAspect="1"/>
          </p:cNvGraphicFramePr>
          <p:nvPr>
            <p:ph idx="1"/>
            <p:extLst>
              <p:ext uri="{D42A27DB-BD31-4B8C-83A1-F6EECF244321}">
                <p14:modId xmlns:p14="http://schemas.microsoft.com/office/powerpoint/2010/main" val="333479215"/>
              </p:ext>
            </p:extLst>
          </p:nvPr>
        </p:nvGraphicFramePr>
        <p:xfrm>
          <a:off x="1280936" y="1380931"/>
          <a:ext cx="9630128" cy="4944012"/>
        </p:xfrm>
        <a:graphic>
          <a:graphicData uri="http://schemas.openxmlformats.org/presentationml/2006/ole">
            <mc:AlternateContent xmlns:mc="http://schemas.openxmlformats.org/markup-compatibility/2006">
              <mc:Choice xmlns:v="urn:schemas-microsoft-com:vml" Requires="v">
                <p:oleObj name="Macro-Enabled Worksheet" r:id="rId3" imgW="4884597" imgH="2202377" progId="Excel.SheetMacroEnabled.12">
                  <p:embed/>
                </p:oleObj>
              </mc:Choice>
              <mc:Fallback>
                <p:oleObj name="Macro-Enabled Worksheet" r:id="rId3" imgW="4884597" imgH="2202377" progId="Excel.SheetMacroEnabled.12">
                  <p:embed/>
                  <p:pic>
                    <p:nvPicPr>
                      <p:cNvPr id="0" name=""/>
                      <p:cNvPicPr/>
                      <p:nvPr/>
                    </p:nvPicPr>
                    <p:blipFill>
                      <a:blip r:embed="rId4"/>
                      <a:stretch>
                        <a:fillRect/>
                      </a:stretch>
                    </p:blipFill>
                    <p:spPr>
                      <a:xfrm>
                        <a:off x="1280936" y="1380931"/>
                        <a:ext cx="9630128" cy="4944012"/>
                      </a:xfrm>
                      <a:prstGeom prst="rect">
                        <a:avLst/>
                      </a:prstGeom>
                    </p:spPr>
                  </p:pic>
                </p:oleObj>
              </mc:Fallback>
            </mc:AlternateContent>
          </a:graphicData>
        </a:graphic>
      </p:graphicFrame>
    </p:spTree>
    <p:extLst>
      <p:ext uri="{BB962C8B-B14F-4D97-AF65-F5344CB8AC3E}">
        <p14:creationId xmlns:p14="http://schemas.microsoft.com/office/powerpoint/2010/main" val="1229946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511CD-30F3-989F-0A6F-B94D81905DD9}"/>
              </a:ext>
            </a:extLst>
          </p:cNvPr>
          <p:cNvSpPr>
            <a:spLocks noGrp="1"/>
          </p:cNvSpPr>
          <p:nvPr>
            <p:ph type="title"/>
          </p:nvPr>
        </p:nvSpPr>
        <p:spPr>
          <a:xfrm>
            <a:off x="838200" y="365126"/>
            <a:ext cx="10515600" cy="539944"/>
          </a:xfrm>
        </p:spPr>
        <p:txBody>
          <a:bodyPr>
            <a:normAutofit fontScale="90000"/>
          </a:bodyPr>
          <a:lstStyle/>
          <a:p>
            <a:r>
              <a:rPr lang="en-US" sz="2700" dirty="0">
                <a:latin typeface="Times New Roman" panose="02020603050405020304" pitchFamily="18" charset="0"/>
                <a:cs typeface="Times New Roman" panose="02020603050405020304" pitchFamily="18" charset="0"/>
              </a:rPr>
              <a:t>Here's a list of tools and software commonly used in </a:t>
            </a:r>
            <a:r>
              <a:rPr lang="en-US" sz="2700" dirty="0" err="1">
                <a:latin typeface="Times New Roman" panose="02020603050405020304" pitchFamily="18" charset="0"/>
                <a:cs typeface="Times New Roman" panose="02020603050405020304" pitchFamily="18" charset="0"/>
              </a:rPr>
              <a:t>theprocess</a:t>
            </a:r>
            <a:r>
              <a:rPr lang="en-US" dirty="0"/>
              <a:t>:</a:t>
            </a:r>
            <a:endParaRPr lang="en-IN" dirty="0"/>
          </a:p>
        </p:txBody>
      </p:sp>
      <p:sp>
        <p:nvSpPr>
          <p:cNvPr id="3" name="Content Placeholder 2">
            <a:extLst>
              <a:ext uri="{FF2B5EF4-FFF2-40B4-BE49-F238E27FC236}">
                <a16:creationId xmlns:a16="http://schemas.microsoft.com/office/drawing/2014/main" id="{29A0EECA-A873-0B93-565C-1C0828673EF2}"/>
              </a:ext>
            </a:extLst>
          </p:cNvPr>
          <p:cNvSpPr>
            <a:spLocks noGrp="1"/>
          </p:cNvSpPr>
          <p:nvPr>
            <p:ph idx="1"/>
          </p:nvPr>
        </p:nvSpPr>
        <p:spPr>
          <a:xfrm>
            <a:off x="838200" y="1073020"/>
            <a:ext cx="10515600" cy="5103943"/>
          </a:xfrm>
        </p:spPr>
        <p:txBody>
          <a:bodyPr>
            <a:normAutofit fontScale="25000" lnSpcReduction="20000"/>
          </a:bodyPr>
          <a:lstStyle/>
          <a:p>
            <a:pPr>
              <a:lnSpc>
                <a:spcPct val="170000"/>
              </a:lnSpc>
            </a:pPr>
            <a:r>
              <a:rPr lang="en-US" sz="6400" dirty="0">
                <a:latin typeface="Times New Roman" panose="02020603050405020304" pitchFamily="18" charset="0"/>
                <a:cs typeface="Times New Roman" panose="02020603050405020304" pitchFamily="18" charset="0"/>
              </a:rPr>
              <a:t>1. Programming Language:</a:t>
            </a:r>
          </a:p>
          <a:p>
            <a:pPr>
              <a:lnSpc>
                <a:spcPct val="170000"/>
              </a:lnSpc>
            </a:pPr>
            <a:r>
              <a:rPr lang="en-US" sz="6400" dirty="0">
                <a:latin typeface="Times New Roman" panose="02020603050405020304" pitchFamily="18" charset="0"/>
                <a:cs typeface="Times New Roman" panose="02020603050405020304" pitchFamily="18" charset="0"/>
              </a:rPr>
              <a:t>- Python is the most popular language for machine learning due </a:t>
            </a:r>
            <a:r>
              <a:rPr lang="en-US" sz="6400" dirty="0" err="1">
                <a:latin typeface="Times New Roman" panose="02020603050405020304" pitchFamily="18" charset="0"/>
                <a:cs typeface="Times New Roman" panose="02020603050405020304" pitchFamily="18" charset="0"/>
              </a:rPr>
              <a:t>toits</a:t>
            </a:r>
            <a:r>
              <a:rPr lang="en-US" sz="6400" dirty="0">
                <a:latin typeface="Times New Roman" panose="02020603050405020304" pitchFamily="18" charset="0"/>
                <a:cs typeface="Times New Roman" panose="02020603050405020304" pitchFamily="18" charset="0"/>
              </a:rPr>
              <a:t> extensive libraries and frameworks. You can use libraries </a:t>
            </a:r>
            <a:r>
              <a:rPr lang="en-US" sz="6400" dirty="0" err="1">
                <a:latin typeface="Times New Roman" panose="02020603050405020304" pitchFamily="18" charset="0"/>
                <a:cs typeface="Times New Roman" panose="02020603050405020304" pitchFamily="18" charset="0"/>
              </a:rPr>
              <a:t>likeNumPy,pandas</a:t>
            </a:r>
            <a:r>
              <a:rPr lang="en-US" sz="6400" dirty="0">
                <a:latin typeface="Times New Roman" panose="02020603050405020304" pitchFamily="18" charset="0"/>
                <a:cs typeface="Times New Roman" panose="02020603050405020304" pitchFamily="18" charset="0"/>
              </a:rPr>
              <a:t>, scikit-learn, and more.</a:t>
            </a:r>
          </a:p>
          <a:p>
            <a:pPr>
              <a:lnSpc>
                <a:spcPct val="170000"/>
              </a:lnSpc>
            </a:pPr>
            <a:r>
              <a:rPr lang="en-US" sz="6400" dirty="0">
                <a:latin typeface="Times New Roman" panose="02020603050405020304" pitchFamily="18" charset="0"/>
                <a:cs typeface="Times New Roman" panose="02020603050405020304" pitchFamily="18" charset="0"/>
              </a:rPr>
              <a:t>2. Integrated Development Environment (IDE):</a:t>
            </a:r>
          </a:p>
          <a:p>
            <a:pPr>
              <a:lnSpc>
                <a:spcPct val="170000"/>
              </a:lnSpc>
            </a:pPr>
            <a:r>
              <a:rPr lang="en-US" sz="6400" dirty="0">
                <a:latin typeface="Times New Roman" panose="02020603050405020304" pitchFamily="18" charset="0"/>
                <a:cs typeface="Times New Roman" panose="02020603050405020304" pitchFamily="18" charset="0"/>
              </a:rPr>
              <a:t>- Choose an IDE for coding and running machine </a:t>
            </a:r>
            <a:r>
              <a:rPr lang="en-US" sz="6400" dirty="0" err="1">
                <a:latin typeface="Times New Roman" panose="02020603050405020304" pitchFamily="18" charset="0"/>
                <a:cs typeface="Times New Roman" panose="02020603050405020304" pitchFamily="18" charset="0"/>
              </a:rPr>
              <a:t>learningexperiments</a:t>
            </a:r>
            <a:r>
              <a:rPr lang="en-US" sz="6400" dirty="0">
                <a:latin typeface="Times New Roman" panose="02020603050405020304" pitchFamily="18" charset="0"/>
                <a:cs typeface="Times New Roman" panose="02020603050405020304" pitchFamily="18" charset="0"/>
              </a:rPr>
              <a:t>. Some popular options include </a:t>
            </a:r>
            <a:r>
              <a:rPr lang="en-US" sz="6400" dirty="0" err="1">
                <a:latin typeface="Times New Roman" panose="02020603050405020304" pitchFamily="18" charset="0"/>
                <a:cs typeface="Times New Roman" panose="02020603050405020304" pitchFamily="18" charset="0"/>
              </a:rPr>
              <a:t>Jupyter</a:t>
            </a:r>
            <a:r>
              <a:rPr lang="en-US" sz="6400" dirty="0">
                <a:latin typeface="Times New Roman" panose="02020603050405020304" pitchFamily="18" charset="0"/>
                <a:cs typeface="Times New Roman" panose="02020603050405020304" pitchFamily="18" charset="0"/>
              </a:rPr>
              <a:t> Notebook, </a:t>
            </a:r>
            <a:r>
              <a:rPr lang="en-US" sz="6400" dirty="0" err="1">
                <a:latin typeface="Times New Roman" panose="02020603050405020304" pitchFamily="18" charset="0"/>
                <a:cs typeface="Times New Roman" panose="02020603050405020304" pitchFamily="18" charset="0"/>
              </a:rPr>
              <a:t>GoogleColab</a:t>
            </a:r>
            <a:r>
              <a:rPr lang="en-US" sz="6400" dirty="0">
                <a:latin typeface="Times New Roman" panose="02020603050405020304" pitchFamily="18" charset="0"/>
                <a:cs typeface="Times New Roman" panose="02020603050405020304" pitchFamily="18" charset="0"/>
              </a:rPr>
              <a:t>, or traditional IDEs like PyCharm.</a:t>
            </a:r>
          </a:p>
          <a:p>
            <a:pPr marL="0" indent="0" algn="just">
              <a:lnSpc>
                <a:spcPct val="170000"/>
              </a:lnSpc>
              <a:buNone/>
            </a:pPr>
            <a:r>
              <a:rPr lang="en-US" sz="6400" dirty="0">
                <a:latin typeface="Times New Roman" panose="02020603050405020304" pitchFamily="18" charset="0"/>
                <a:cs typeface="Times New Roman" panose="02020603050405020304" pitchFamily="18" charset="0"/>
              </a:rPr>
              <a:t>3. Machine Learning Libraries:</a:t>
            </a:r>
          </a:p>
          <a:p>
            <a:pPr>
              <a:lnSpc>
                <a:spcPct val="170000"/>
              </a:lnSpc>
            </a:pPr>
            <a:r>
              <a:rPr lang="en-US" sz="6400" dirty="0">
                <a:latin typeface="Times New Roman" panose="02020603050405020304" pitchFamily="18" charset="0"/>
                <a:cs typeface="Times New Roman" panose="02020603050405020304" pitchFamily="18" charset="0"/>
              </a:rPr>
              <a:t>- You'll need various machine learning libraries, including:</a:t>
            </a:r>
          </a:p>
          <a:p>
            <a:pPr>
              <a:lnSpc>
                <a:spcPct val="170000"/>
              </a:lnSpc>
            </a:pPr>
            <a:r>
              <a:rPr lang="en-US" sz="6400" dirty="0">
                <a:latin typeface="Times New Roman" panose="02020603050405020304" pitchFamily="18" charset="0"/>
                <a:cs typeface="Times New Roman" panose="02020603050405020304" pitchFamily="18" charset="0"/>
              </a:rPr>
              <a:t>- scikit-learn for building and evaluating machine learning models.</a:t>
            </a:r>
          </a:p>
          <a:p>
            <a:pPr>
              <a:lnSpc>
                <a:spcPct val="170000"/>
              </a:lnSpc>
            </a:pPr>
            <a:r>
              <a:rPr lang="en-US" sz="6400" dirty="0">
                <a:latin typeface="Times New Roman" panose="02020603050405020304" pitchFamily="18" charset="0"/>
                <a:cs typeface="Times New Roman" panose="02020603050405020304" pitchFamily="18" charset="0"/>
              </a:rPr>
              <a:t>- TensorFlow or </a:t>
            </a:r>
            <a:r>
              <a:rPr lang="en-US" sz="6400" dirty="0" err="1">
                <a:latin typeface="Times New Roman" panose="02020603050405020304" pitchFamily="18" charset="0"/>
                <a:cs typeface="Times New Roman" panose="02020603050405020304" pitchFamily="18" charset="0"/>
              </a:rPr>
              <a:t>PyTorch</a:t>
            </a:r>
            <a:r>
              <a:rPr lang="en-US" sz="6400" dirty="0">
                <a:latin typeface="Times New Roman" panose="02020603050405020304" pitchFamily="18" charset="0"/>
                <a:cs typeface="Times New Roman" panose="02020603050405020304" pitchFamily="18" charset="0"/>
              </a:rPr>
              <a:t> for deep learning, if needed.</a:t>
            </a:r>
          </a:p>
          <a:p>
            <a:pPr>
              <a:lnSpc>
                <a:spcPct val="170000"/>
              </a:lnSpc>
            </a:pPr>
            <a:r>
              <a:rPr lang="en-US" sz="6400" dirty="0">
                <a:latin typeface="Times New Roman" panose="02020603050405020304" pitchFamily="18" charset="0"/>
                <a:cs typeface="Times New Roman" panose="02020603050405020304" pitchFamily="18" charset="0"/>
              </a:rPr>
              <a:t>- </a:t>
            </a:r>
            <a:r>
              <a:rPr lang="en-US" sz="6400" dirty="0" err="1">
                <a:latin typeface="Times New Roman" panose="02020603050405020304" pitchFamily="18" charset="0"/>
                <a:cs typeface="Times New Roman" panose="02020603050405020304" pitchFamily="18" charset="0"/>
              </a:rPr>
              <a:t>XGBoost</a:t>
            </a:r>
            <a:r>
              <a:rPr lang="en-US" sz="6400" dirty="0">
                <a:latin typeface="Times New Roman" panose="02020603050405020304" pitchFamily="18" charset="0"/>
                <a:cs typeface="Times New Roman" panose="02020603050405020304" pitchFamily="18" charset="0"/>
              </a:rPr>
              <a:t>, </a:t>
            </a:r>
            <a:r>
              <a:rPr lang="en-US" sz="6400" dirty="0" err="1">
                <a:latin typeface="Times New Roman" panose="02020603050405020304" pitchFamily="18" charset="0"/>
                <a:cs typeface="Times New Roman" panose="02020603050405020304" pitchFamily="18" charset="0"/>
              </a:rPr>
              <a:t>LightGBM</a:t>
            </a:r>
            <a:r>
              <a:rPr lang="en-US" sz="6400" dirty="0">
                <a:latin typeface="Times New Roman" panose="02020603050405020304" pitchFamily="18" charset="0"/>
                <a:cs typeface="Times New Roman" panose="02020603050405020304" pitchFamily="18" charset="0"/>
              </a:rPr>
              <a:t>, or </a:t>
            </a:r>
            <a:r>
              <a:rPr lang="en-US" sz="6400" dirty="0" err="1">
                <a:latin typeface="Times New Roman" panose="02020603050405020304" pitchFamily="18" charset="0"/>
                <a:cs typeface="Times New Roman" panose="02020603050405020304" pitchFamily="18" charset="0"/>
              </a:rPr>
              <a:t>CatBoost</a:t>
            </a:r>
            <a:r>
              <a:rPr lang="en-US" sz="6400" dirty="0">
                <a:latin typeface="Times New Roman" panose="02020603050405020304" pitchFamily="18" charset="0"/>
                <a:cs typeface="Times New Roman" panose="02020603050405020304" pitchFamily="18" charset="0"/>
              </a:rPr>
              <a:t> for gradient boosting models.</a:t>
            </a:r>
          </a:p>
          <a:p>
            <a:endParaRPr lang="en-US" sz="6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55763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A7AA6-6F81-C272-0942-21B460544B7C}"/>
              </a:ext>
            </a:extLst>
          </p:cNvPr>
          <p:cNvSpPr>
            <a:spLocks noGrp="1"/>
          </p:cNvSpPr>
          <p:nvPr>
            <p:ph type="title"/>
          </p:nvPr>
        </p:nvSpPr>
        <p:spPr>
          <a:xfrm flipV="1">
            <a:off x="838200" y="319406"/>
            <a:ext cx="10515600"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63C786B7-BA1D-9BC6-37C7-A8D2761EB3E8}"/>
              </a:ext>
            </a:extLst>
          </p:cNvPr>
          <p:cNvSpPr>
            <a:spLocks noGrp="1"/>
          </p:cNvSpPr>
          <p:nvPr>
            <p:ph idx="1"/>
          </p:nvPr>
        </p:nvSpPr>
        <p:spPr>
          <a:xfrm>
            <a:off x="838200" y="410844"/>
            <a:ext cx="10515600" cy="5766119"/>
          </a:xfrm>
        </p:spPr>
        <p:txBody>
          <a:bodyPr>
            <a:normAutofit fontScale="92500" lnSpcReduction="10000"/>
          </a:bodyPr>
          <a:lstStyle/>
          <a:p>
            <a:pPr>
              <a:lnSpc>
                <a:spcPct val="150000"/>
              </a:lnSpc>
            </a:pPr>
            <a:r>
              <a:rPr lang="en-US" sz="1600" dirty="0">
                <a:latin typeface="Times New Roman" panose="02020603050405020304" pitchFamily="18" charset="0"/>
                <a:cs typeface="Times New Roman" panose="02020603050405020304" pitchFamily="18" charset="0"/>
              </a:rPr>
              <a:t>4. Data Visualization Tools:</a:t>
            </a:r>
          </a:p>
          <a:p>
            <a:pPr>
              <a:lnSpc>
                <a:spcPct val="150000"/>
              </a:lnSpc>
            </a:pPr>
            <a:r>
              <a:rPr lang="en-US" sz="1600" dirty="0">
                <a:latin typeface="Times New Roman" panose="02020603050405020304" pitchFamily="18" charset="0"/>
                <a:cs typeface="Times New Roman" panose="02020603050405020304" pitchFamily="18" charset="0"/>
              </a:rPr>
              <a:t>- Tools like Matplotlib, Seaborn, or </a:t>
            </a:r>
            <a:r>
              <a:rPr lang="en-US" sz="1600" dirty="0" err="1">
                <a:latin typeface="Times New Roman" panose="02020603050405020304" pitchFamily="18" charset="0"/>
                <a:cs typeface="Times New Roman" panose="02020603050405020304" pitchFamily="18" charset="0"/>
              </a:rPr>
              <a:t>Plotly</a:t>
            </a:r>
            <a:r>
              <a:rPr lang="en-US" sz="1600" dirty="0">
                <a:latin typeface="Times New Roman" panose="02020603050405020304" pitchFamily="18" charset="0"/>
                <a:cs typeface="Times New Roman" panose="02020603050405020304" pitchFamily="18" charset="0"/>
              </a:rPr>
              <a:t> are essential for </a:t>
            </a:r>
            <a:r>
              <a:rPr lang="en-US" sz="1600" dirty="0" err="1">
                <a:latin typeface="Times New Roman" panose="02020603050405020304" pitchFamily="18" charset="0"/>
                <a:cs typeface="Times New Roman" panose="02020603050405020304" pitchFamily="18" charset="0"/>
              </a:rPr>
              <a:t>dataexploration</a:t>
            </a:r>
            <a:r>
              <a:rPr lang="en-US" sz="1600" dirty="0">
                <a:latin typeface="Times New Roman" panose="02020603050405020304" pitchFamily="18" charset="0"/>
                <a:cs typeface="Times New Roman" panose="02020603050405020304" pitchFamily="18" charset="0"/>
              </a:rPr>
              <a:t> and visualization.</a:t>
            </a:r>
          </a:p>
          <a:p>
            <a:pPr>
              <a:lnSpc>
                <a:spcPct val="150000"/>
              </a:lnSpc>
            </a:pPr>
            <a:r>
              <a:rPr lang="en-US" sz="1600" dirty="0">
                <a:latin typeface="Times New Roman" panose="02020603050405020304" pitchFamily="18" charset="0"/>
                <a:cs typeface="Times New Roman" panose="02020603050405020304" pitchFamily="18" charset="0"/>
              </a:rPr>
              <a:t>5. Data Preprocessing Tools:</a:t>
            </a:r>
          </a:p>
          <a:p>
            <a:pPr>
              <a:lnSpc>
                <a:spcPct val="100000"/>
              </a:lnSpc>
            </a:pPr>
            <a:r>
              <a:rPr lang="en-US" sz="1600" dirty="0">
                <a:latin typeface="Times New Roman" panose="02020603050405020304" pitchFamily="18" charset="0"/>
                <a:cs typeface="Times New Roman" panose="02020603050405020304" pitchFamily="18" charset="0"/>
              </a:rPr>
              <a:t> Libraries like pandas help with data cleaning, manipulation, </a:t>
            </a:r>
            <a:r>
              <a:rPr lang="en-US" sz="1600" dirty="0" err="1">
                <a:latin typeface="Times New Roman" panose="02020603050405020304" pitchFamily="18" charset="0"/>
                <a:cs typeface="Times New Roman" panose="02020603050405020304" pitchFamily="18" charset="0"/>
              </a:rPr>
              <a:t>andpreprocessing</a:t>
            </a:r>
            <a:r>
              <a:rPr lang="en-US" dirty="0"/>
              <a:t>.</a:t>
            </a:r>
          </a:p>
          <a:p>
            <a:pPr>
              <a:lnSpc>
                <a:spcPct val="150000"/>
              </a:lnSpc>
            </a:pPr>
            <a:r>
              <a:rPr lang="en-US" sz="1700" dirty="0">
                <a:latin typeface="Times New Roman" panose="02020603050405020304" pitchFamily="18" charset="0"/>
                <a:cs typeface="Times New Roman" panose="02020603050405020304" pitchFamily="18" charset="0"/>
              </a:rPr>
              <a:t>6. Data Collection and Storage:</a:t>
            </a:r>
          </a:p>
          <a:p>
            <a:pPr>
              <a:lnSpc>
                <a:spcPct val="150000"/>
              </a:lnSpc>
            </a:pPr>
            <a:r>
              <a:rPr lang="en-US" sz="1700" dirty="0">
                <a:latin typeface="Times New Roman" panose="02020603050405020304" pitchFamily="18" charset="0"/>
                <a:cs typeface="Times New Roman" panose="02020603050405020304" pitchFamily="18" charset="0"/>
              </a:rPr>
              <a:t>- Depending on your data source, you might need web </a:t>
            </a:r>
            <a:r>
              <a:rPr lang="en-US" sz="1700" dirty="0" err="1">
                <a:latin typeface="Times New Roman" panose="02020603050405020304" pitchFamily="18" charset="0"/>
                <a:cs typeface="Times New Roman" panose="02020603050405020304" pitchFamily="18" charset="0"/>
              </a:rPr>
              <a:t>scrapingtools</a:t>
            </a:r>
            <a:r>
              <a:rPr lang="en-US" sz="1700" dirty="0">
                <a:latin typeface="Times New Roman" panose="02020603050405020304" pitchFamily="18" charset="0"/>
                <a:cs typeface="Times New Roman" panose="02020603050405020304" pitchFamily="18" charset="0"/>
              </a:rPr>
              <a:t> (e.g., </a:t>
            </a:r>
            <a:r>
              <a:rPr lang="en-US" sz="1700" dirty="0" err="1">
                <a:latin typeface="Times New Roman" panose="02020603050405020304" pitchFamily="18" charset="0"/>
                <a:cs typeface="Times New Roman" panose="02020603050405020304" pitchFamily="18" charset="0"/>
              </a:rPr>
              <a:t>BeautifulSoup</a:t>
            </a:r>
            <a:r>
              <a:rPr lang="en-US" sz="1700" dirty="0">
                <a:latin typeface="Times New Roman" panose="02020603050405020304" pitchFamily="18" charset="0"/>
                <a:cs typeface="Times New Roman" panose="02020603050405020304" pitchFamily="18" charset="0"/>
              </a:rPr>
              <a:t> or Scrapy) or databases (e.g., SQLite,</a:t>
            </a:r>
          </a:p>
          <a:p>
            <a:pPr>
              <a:lnSpc>
                <a:spcPct val="150000"/>
              </a:lnSpc>
            </a:pPr>
            <a:r>
              <a:rPr lang="en-US" sz="1700" dirty="0">
                <a:latin typeface="Times New Roman" panose="02020603050405020304" pitchFamily="18" charset="0"/>
                <a:cs typeface="Times New Roman" panose="02020603050405020304" pitchFamily="18" charset="0"/>
              </a:rPr>
              <a:t>PostgreSQL) for data storage.</a:t>
            </a:r>
          </a:p>
          <a:p>
            <a:pPr>
              <a:lnSpc>
                <a:spcPct val="150000"/>
              </a:lnSpc>
            </a:pPr>
            <a:r>
              <a:rPr lang="en-US" sz="1700" dirty="0">
                <a:latin typeface="Times New Roman" panose="02020603050405020304" pitchFamily="18" charset="0"/>
                <a:cs typeface="Times New Roman" panose="02020603050405020304" pitchFamily="18" charset="0"/>
              </a:rPr>
              <a:t>7. Version Control:</a:t>
            </a:r>
          </a:p>
          <a:p>
            <a:pPr>
              <a:lnSpc>
                <a:spcPct val="150000"/>
              </a:lnSpc>
            </a:pPr>
            <a:r>
              <a:rPr lang="en-US" sz="1700" dirty="0">
                <a:latin typeface="Times New Roman" panose="02020603050405020304" pitchFamily="18" charset="0"/>
                <a:cs typeface="Times New Roman" panose="02020603050405020304" pitchFamily="18" charset="0"/>
              </a:rPr>
              <a:t>- Version control systems like Git are valuable for </a:t>
            </a:r>
            <a:r>
              <a:rPr lang="en-US" sz="1700" dirty="0" err="1">
                <a:latin typeface="Times New Roman" panose="02020603050405020304" pitchFamily="18" charset="0"/>
                <a:cs typeface="Times New Roman" panose="02020603050405020304" pitchFamily="18" charset="0"/>
              </a:rPr>
              <a:t>trackingchanges</a:t>
            </a:r>
            <a:r>
              <a:rPr lang="en-US" sz="1700" dirty="0">
                <a:latin typeface="Times New Roman" panose="02020603050405020304" pitchFamily="18" charset="0"/>
                <a:cs typeface="Times New Roman" panose="02020603050405020304" pitchFamily="18" charset="0"/>
              </a:rPr>
              <a:t> in your code and collaborating with others.</a:t>
            </a:r>
          </a:p>
          <a:p>
            <a:pPr>
              <a:lnSpc>
                <a:spcPct val="150000"/>
              </a:lnSpc>
            </a:pPr>
            <a:r>
              <a:rPr lang="en-US" sz="1700" dirty="0">
                <a:latin typeface="Times New Roman" panose="02020603050405020304" pitchFamily="18" charset="0"/>
                <a:cs typeface="Times New Roman" panose="02020603050405020304" pitchFamily="18" charset="0"/>
              </a:rPr>
              <a:t>8. Notebooks and Documentation:</a:t>
            </a:r>
          </a:p>
          <a:p>
            <a:pPr>
              <a:lnSpc>
                <a:spcPct val="150000"/>
              </a:lnSpc>
            </a:pPr>
            <a:r>
              <a:rPr lang="en-US" sz="1700" dirty="0">
                <a:latin typeface="Times New Roman" panose="02020603050405020304" pitchFamily="18" charset="0"/>
                <a:cs typeface="Times New Roman" panose="02020603050405020304" pitchFamily="18" charset="0"/>
              </a:rPr>
              <a:t>- Tools for documenting your work, such as </a:t>
            </a:r>
            <a:r>
              <a:rPr lang="en-US" sz="1700" dirty="0" err="1">
                <a:latin typeface="Times New Roman" panose="02020603050405020304" pitchFamily="18" charset="0"/>
                <a:cs typeface="Times New Roman" panose="02020603050405020304" pitchFamily="18" charset="0"/>
              </a:rPr>
              <a:t>Jupyter</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Notebooksor</a:t>
            </a:r>
            <a:r>
              <a:rPr lang="en-US" sz="1700" dirty="0">
                <a:latin typeface="Times New Roman" panose="02020603050405020304" pitchFamily="18" charset="0"/>
                <a:cs typeface="Times New Roman" panose="02020603050405020304" pitchFamily="18" charset="0"/>
              </a:rPr>
              <a:t> Markdown for creating README files and documentation.</a:t>
            </a:r>
          </a:p>
          <a:p>
            <a:endParaRPr lang="en-IN" dirty="0"/>
          </a:p>
        </p:txBody>
      </p:sp>
    </p:spTree>
    <p:extLst>
      <p:ext uri="{BB962C8B-B14F-4D97-AF65-F5344CB8AC3E}">
        <p14:creationId xmlns:p14="http://schemas.microsoft.com/office/powerpoint/2010/main" val="1109881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219FA-4165-5EFC-D98E-FB28EFFF6A8B}"/>
              </a:ext>
            </a:extLst>
          </p:cNvPr>
          <p:cNvSpPr>
            <a:spLocks noGrp="1"/>
          </p:cNvSpPr>
          <p:nvPr>
            <p:ph type="title"/>
          </p:nvPr>
        </p:nvSpPr>
        <p:spPr>
          <a:xfrm>
            <a:off x="838200" y="365125"/>
            <a:ext cx="10515600"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24FA5392-453A-281D-EA34-60B640BCBB71}"/>
              </a:ext>
            </a:extLst>
          </p:cNvPr>
          <p:cNvSpPr>
            <a:spLocks noGrp="1"/>
          </p:cNvSpPr>
          <p:nvPr>
            <p:ph idx="1"/>
          </p:nvPr>
        </p:nvSpPr>
        <p:spPr>
          <a:xfrm>
            <a:off x="838200" y="548001"/>
            <a:ext cx="10515600" cy="5628962"/>
          </a:xfrm>
        </p:spPr>
        <p:txBody>
          <a:bodyPr/>
          <a:lstStyle/>
          <a:p>
            <a:pPr>
              <a:lnSpc>
                <a:spcPct val="150000"/>
              </a:lnSpc>
            </a:pPr>
            <a:r>
              <a:rPr lang="en-US" sz="1600" dirty="0">
                <a:latin typeface="Times New Roman" panose="02020603050405020304" pitchFamily="18" charset="0"/>
                <a:cs typeface="Times New Roman" panose="02020603050405020304" pitchFamily="18" charset="0"/>
              </a:rPr>
              <a:t>9. Hyperparameter Tuning:</a:t>
            </a:r>
          </a:p>
          <a:p>
            <a:pPr>
              <a:lnSpc>
                <a:spcPct val="150000"/>
              </a:lnSpc>
            </a:pPr>
            <a:r>
              <a:rPr lang="en-US" sz="1600" dirty="0">
                <a:latin typeface="Times New Roman" panose="02020603050405020304" pitchFamily="18" charset="0"/>
                <a:cs typeface="Times New Roman" panose="02020603050405020304" pitchFamily="18" charset="0"/>
              </a:rPr>
              <a:t>- Tools like </a:t>
            </a:r>
            <a:r>
              <a:rPr lang="en-US" sz="1600" dirty="0" err="1">
                <a:latin typeface="Times New Roman" panose="02020603050405020304" pitchFamily="18" charset="0"/>
                <a:cs typeface="Times New Roman" panose="02020603050405020304" pitchFamily="18" charset="0"/>
              </a:rPr>
              <a:t>GridSearchCV</a:t>
            </a:r>
            <a:r>
              <a:rPr lang="en-US" sz="1600" dirty="0">
                <a:latin typeface="Times New Roman" panose="02020603050405020304" pitchFamily="18" charset="0"/>
                <a:cs typeface="Times New Roman" panose="02020603050405020304" pitchFamily="18" charset="0"/>
              </a:rPr>
              <a:t> or </a:t>
            </a:r>
            <a:r>
              <a:rPr lang="en-US" sz="1600" dirty="0" err="1">
                <a:latin typeface="Times New Roman" panose="02020603050405020304" pitchFamily="18" charset="0"/>
                <a:cs typeface="Times New Roman" panose="02020603050405020304" pitchFamily="18" charset="0"/>
              </a:rPr>
              <a:t>RandomizedSearchCV</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fromscikit</a:t>
            </a:r>
            <a:r>
              <a:rPr lang="en-US" sz="1600" dirty="0">
                <a:latin typeface="Times New Roman" panose="02020603050405020304" pitchFamily="18" charset="0"/>
                <a:cs typeface="Times New Roman" panose="02020603050405020304" pitchFamily="18" charset="0"/>
              </a:rPr>
              <a:t>-learn can help with hyperparameter tuning.</a:t>
            </a:r>
          </a:p>
          <a:p>
            <a:pPr>
              <a:lnSpc>
                <a:spcPct val="150000"/>
              </a:lnSpc>
            </a:pPr>
            <a:r>
              <a:rPr lang="en-US" sz="1600" dirty="0">
                <a:latin typeface="Times New Roman" panose="02020603050405020304" pitchFamily="18" charset="0"/>
                <a:cs typeface="Times New Roman" panose="02020603050405020304" pitchFamily="18" charset="0"/>
              </a:rPr>
              <a:t>10. Web Development Tools (for Deployment):</a:t>
            </a:r>
          </a:p>
          <a:p>
            <a:pPr>
              <a:lnSpc>
                <a:spcPct val="150000"/>
              </a:lnSpc>
            </a:pPr>
            <a:r>
              <a:rPr lang="en-US" sz="1600" dirty="0">
                <a:latin typeface="Times New Roman" panose="02020603050405020304" pitchFamily="18" charset="0"/>
                <a:cs typeface="Times New Roman" panose="02020603050405020304" pitchFamily="18" charset="0"/>
              </a:rPr>
              <a:t>- If you plan to create a web application for model deployment,</a:t>
            </a:r>
          </a:p>
          <a:p>
            <a:pPr>
              <a:lnSpc>
                <a:spcPct val="150000"/>
              </a:lnSpc>
            </a:pPr>
            <a:r>
              <a:rPr lang="en-US" sz="1600" dirty="0">
                <a:latin typeface="Times New Roman" panose="02020603050405020304" pitchFamily="18" charset="0"/>
                <a:cs typeface="Times New Roman" panose="02020603050405020304" pitchFamily="18" charset="0"/>
              </a:rPr>
              <a:t>knowledge of web development tools like Flask or Django for </a:t>
            </a:r>
            <a:r>
              <a:rPr lang="en-US" sz="1600" dirty="0" err="1">
                <a:latin typeface="Times New Roman" panose="02020603050405020304" pitchFamily="18" charset="0"/>
                <a:cs typeface="Times New Roman" panose="02020603050405020304" pitchFamily="18" charset="0"/>
              </a:rPr>
              <a:t>backenddevelopment</a:t>
            </a:r>
            <a:r>
              <a:rPr lang="en-US" sz="1600" dirty="0">
                <a:latin typeface="Times New Roman" panose="02020603050405020304" pitchFamily="18" charset="0"/>
                <a:cs typeface="Times New Roman" panose="02020603050405020304" pitchFamily="18" charset="0"/>
              </a:rPr>
              <a:t>, and HTML, CSS, and JavaScript for the front-end can </a:t>
            </a:r>
            <a:r>
              <a:rPr lang="en-US" sz="1600" dirty="0" err="1">
                <a:latin typeface="Times New Roman" panose="02020603050405020304" pitchFamily="18" charset="0"/>
                <a:cs typeface="Times New Roman" panose="02020603050405020304" pitchFamily="18" charset="0"/>
              </a:rPr>
              <a:t>beuseful</a:t>
            </a:r>
            <a:r>
              <a:rPr lang="en-US" sz="1600" dirty="0">
                <a:latin typeface="Times New Roman" panose="02020603050405020304" pitchFamily="18" charset="0"/>
                <a:cs typeface="Times New Roman" panose="02020603050405020304" pitchFamily="18" charset="0"/>
              </a:rPr>
              <a:t>.</a:t>
            </a:r>
          </a:p>
          <a:p>
            <a:pPr>
              <a:lnSpc>
                <a:spcPct val="150000"/>
              </a:lnSpc>
            </a:pPr>
            <a:r>
              <a:rPr lang="en-US" sz="1600" dirty="0">
                <a:latin typeface="Times New Roman" panose="02020603050405020304" pitchFamily="18" charset="0"/>
                <a:cs typeface="Times New Roman" panose="02020603050405020304" pitchFamily="18" charset="0"/>
              </a:rPr>
              <a:t>11. Cloud Services (for Scalability):</a:t>
            </a:r>
          </a:p>
          <a:p>
            <a:pPr>
              <a:lnSpc>
                <a:spcPct val="150000"/>
              </a:lnSpc>
            </a:pPr>
            <a:r>
              <a:rPr lang="en-US" sz="1600" dirty="0">
                <a:latin typeface="Times New Roman" panose="02020603050405020304" pitchFamily="18" charset="0"/>
                <a:cs typeface="Times New Roman" panose="02020603050405020304" pitchFamily="18" charset="0"/>
              </a:rPr>
              <a:t>- For large-scale applications, cloud platforms like AWS, </a:t>
            </a:r>
            <a:r>
              <a:rPr lang="en-US" sz="1600" dirty="0" err="1">
                <a:latin typeface="Times New Roman" panose="02020603050405020304" pitchFamily="18" charset="0"/>
                <a:cs typeface="Times New Roman" panose="02020603050405020304" pitchFamily="18" charset="0"/>
              </a:rPr>
              <a:t>GoogleCloud</a:t>
            </a:r>
            <a:r>
              <a:rPr lang="en-US" sz="1600" dirty="0">
                <a:latin typeface="Times New Roman" panose="02020603050405020304" pitchFamily="18" charset="0"/>
                <a:cs typeface="Times New Roman" panose="02020603050405020304" pitchFamily="18" charset="0"/>
              </a:rPr>
              <a:t>, or Azure can provide scalable computing and storage resources.</a:t>
            </a:r>
          </a:p>
          <a:p>
            <a:pPr>
              <a:lnSpc>
                <a:spcPct val="150000"/>
              </a:lnSpc>
            </a:pPr>
            <a:r>
              <a:rPr lang="en-US" sz="1600" dirty="0">
                <a:latin typeface="Times New Roman" panose="02020603050405020304" pitchFamily="18" charset="0"/>
                <a:cs typeface="Times New Roman" panose="02020603050405020304" pitchFamily="18" charset="0"/>
              </a:rPr>
              <a:t>12</a:t>
            </a:r>
            <a:r>
              <a:rPr lang="en-US" sz="1100" dirty="0"/>
              <a:t>. </a:t>
            </a:r>
            <a:r>
              <a:rPr lang="en-US" sz="1600" dirty="0">
                <a:latin typeface="Times New Roman" panose="02020603050405020304" pitchFamily="18" charset="0"/>
                <a:cs typeface="Times New Roman" panose="02020603050405020304" pitchFamily="18" charset="0"/>
              </a:rPr>
              <a:t>External Data Sources (if applicable): - Depending on your project's scope, you might require tools </a:t>
            </a:r>
            <a:r>
              <a:rPr lang="en-US" sz="1600" dirty="0" err="1">
                <a:latin typeface="Times New Roman" panose="02020603050405020304" pitchFamily="18" charset="0"/>
                <a:cs typeface="Times New Roman" panose="02020603050405020304" pitchFamily="18" charset="0"/>
              </a:rPr>
              <a:t>toaccess</a:t>
            </a:r>
            <a:r>
              <a:rPr lang="en-US" sz="1600" dirty="0">
                <a:latin typeface="Times New Roman" panose="02020603050405020304" pitchFamily="18" charset="0"/>
                <a:cs typeface="Times New Roman" panose="02020603050405020304" pitchFamily="18" charset="0"/>
              </a:rPr>
              <a:t> external data sources, such as APIs or data scraping tools.</a:t>
            </a:r>
          </a:p>
        </p:txBody>
      </p:sp>
    </p:spTree>
    <p:extLst>
      <p:ext uri="{BB962C8B-B14F-4D97-AF65-F5344CB8AC3E}">
        <p14:creationId xmlns:p14="http://schemas.microsoft.com/office/powerpoint/2010/main" val="1495130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6C3E0-C9BF-8495-AAFB-05DD9D52DF85}"/>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Necessary step to follow:</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1.Import the necessary Libraries:</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67AB28-BB06-734F-BE2C-7B79663A2C35}"/>
              </a:ext>
            </a:extLst>
          </p:cNvPr>
          <p:cNvSpPr>
            <a:spLocks noGrp="1"/>
          </p:cNvSpPr>
          <p:nvPr>
            <p:ph idx="1"/>
          </p:nvPr>
        </p:nvSpPr>
        <p:spPr/>
        <p:txBody>
          <a:bodyPr/>
          <a:lstStyle/>
          <a:p>
            <a:pPr marL="0" indent="0">
              <a:lnSpc>
                <a:spcPct val="100000"/>
              </a:lnSpc>
              <a:buNone/>
            </a:pPr>
            <a:endParaRPr lang="en-IN" sz="1600" b="1" dirty="0">
              <a:latin typeface="Times New Roman" panose="02020603050405020304" pitchFamily="18" charset="0"/>
              <a:cs typeface="Times New Roman" panose="02020603050405020304" pitchFamily="18" charset="0"/>
            </a:endParaRPr>
          </a:p>
          <a:p>
            <a:pPr marL="0" indent="0" algn="just">
              <a:lnSpc>
                <a:spcPct val="100000"/>
              </a:lnSpc>
              <a:buNone/>
            </a:pPr>
            <a:r>
              <a:rPr lang="en-IN" sz="1600" b="1" dirty="0">
                <a:latin typeface="Times New Roman" panose="02020603050405020304" pitchFamily="18" charset="0"/>
                <a:cs typeface="Times New Roman" panose="02020603050405020304" pitchFamily="18" charset="0"/>
              </a:rPr>
              <a:t>  Program:</a:t>
            </a:r>
            <a:endParaRPr lang="en-IN" sz="1600" dirty="0">
              <a:latin typeface="Times New Roman" panose="02020603050405020304" pitchFamily="18" charset="0"/>
              <a:cs typeface="Times New Roman" panose="02020603050405020304" pitchFamily="18" charset="0"/>
            </a:endParaRPr>
          </a:p>
          <a:p>
            <a:pPr>
              <a:lnSpc>
                <a:spcPct val="100000"/>
              </a:lnSpc>
            </a:pPr>
            <a:r>
              <a:rPr lang="en-IN" sz="1600" dirty="0">
                <a:latin typeface="Times New Roman" panose="02020603050405020304" pitchFamily="18" charset="0"/>
                <a:cs typeface="Times New Roman" panose="02020603050405020304" pitchFamily="18" charset="0"/>
              </a:rPr>
              <a:t>import pandas as pd</a:t>
            </a:r>
          </a:p>
          <a:p>
            <a:pPr>
              <a:lnSpc>
                <a:spcPct val="100000"/>
              </a:lnSpc>
            </a:pPr>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numpy</a:t>
            </a:r>
            <a:r>
              <a:rPr lang="en-IN" sz="1600" dirty="0">
                <a:latin typeface="Times New Roman" panose="02020603050405020304" pitchFamily="18" charset="0"/>
                <a:cs typeface="Times New Roman" panose="02020603050405020304" pitchFamily="18" charset="0"/>
              </a:rPr>
              <a:t> as np</a:t>
            </a:r>
          </a:p>
          <a:p>
            <a:pPr>
              <a:lnSpc>
                <a:spcPct val="100000"/>
              </a:lnSpc>
            </a:pPr>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matplotlib.pyplot</a:t>
            </a:r>
            <a:r>
              <a:rPr lang="en-IN" sz="1600" dirty="0">
                <a:latin typeface="Times New Roman" panose="02020603050405020304" pitchFamily="18" charset="0"/>
                <a:cs typeface="Times New Roman" panose="02020603050405020304" pitchFamily="18" charset="0"/>
              </a:rPr>
              <a:t> as </a:t>
            </a:r>
            <a:r>
              <a:rPr lang="en-IN" sz="1600" dirty="0" err="1">
                <a:latin typeface="Times New Roman" panose="02020603050405020304" pitchFamily="18" charset="0"/>
                <a:cs typeface="Times New Roman" panose="02020603050405020304" pitchFamily="18" charset="0"/>
              </a:rPr>
              <a:t>plt</a:t>
            </a:r>
            <a:endParaRPr lang="en-IN" sz="1600" dirty="0">
              <a:latin typeface="Times New Roman" panose="02020603050405020304" pitchFamily="18" charset="0"/>
              <a:cs typeface="Times New Roman" panose="02020603050405020304" pitchFamily="18" charset="0"/>
            </a:endParaRPr>
          </a:p>
          <a:p>
            <a:pPr>
              <a:lnSpc>
                <a:spcPct val="100000"/>
              </a:lnSpc>
            </a:pPr>
            <a:r>
              <a:rPr lang="en-IN" sz="1600" dirty="0">
                <a:latin typeface="Times New Roman" panose="02020603050405020304" pitchFamily="18" charset="0"/>
                <a:cs typeface="Times New Roman" panose="02020603050405020304" pitchFamily="18" charset="0"/>
              </a:rPr>
              <a:t>import seaborn as </a:t>
            </a:r>
            <a:r>
              <a:rPr lang="en-IN" sz="1600" dirty="0" err="1">
                <a:latin typeface="Times New Roman" panose="02020603050405020304" pitchFamily="18" charset="0"/>
                <a:cs typeface="Times New Roman" panose="02020603050405020304" pitchFamily="18" charset="0"/>
              </a:rPr>
              <a:t>sns</a:t>
            </a:r>
            <a:endParaRPr lang="en-IN" sz="1600" dirty="0">
              <a:latin typeface="Times New Roman" panose="02020603050405020304" pitchFamily="18" charset="0"/>
              <a:cs typeface="Times New Roman" panose="02020603050405020304" pitchFamily="18" charset="0"/>
            </a:endParaRPr>
          </a:p>
          <a:p>
            <a:pPr>
              <a:lnSpc>
                <a:spcPct val="100000"/>
              </a:lnSpc>
            </a:pPr>
            <a:r>
              <a:rPr lang="en-IN" sz="1600" dirty="0">
                <a:latin typeface="Times New Roman" panose="02020603050405020304" pitchFamily="18" charset="0"/>
                <a:cs typeface="Times New Roman" panose="02020603050405020304" pitchFamily="18" charset="0"/>
              </a:rPr>
              <a:t>from </a:t>
            </a:r>
            <a:r>
              <a:rPr lang="en-IN" sz="1600" dirty="0" err="1">
                <a:latin typeface="Times New Roman" panose="02020603050405020304" pitchFamily="18" charset="0"/>
                <a:cs typeface="Times New Roman" panose="02020603050405020304" pitchFamily="18" charset="0"/>
              </a:rPr>
              <a:t>sklearn.linear_model</a:t>
            </a:r>
            <a:r>
              <a:rPr lang="en-IN" sz="1600" dirty="0">
                <a:latin typeface="Times New Roman" panose="02020603050405020304" pitchFamily="18" charset="0"/>
                <a:cs typeface="Times New Roman" panose="02020603050405020304" pitchFamily="18" charset="0"/>
              </a:rPr>
              <a:t> import </a:t>
            </a:r>
            <a:r>
              <a:rPr lang="en-IN" sz="1600" dirty="0" err="1">
                <a:latin typeface="Times New Roman" panose="02020603050405020304" pitchFamily="18" charset="0"/>
                <a:cs typeface="Times New Roman" panose="02020603050405020304" pitchFamily="18" charset="0"/>
              </a:rPr>
              <a:t>LinearRegression</a:t>
            </a:r>
            <a:endParaRPr lang="en-IN" sz="1600" dirty="0">
              <a:latin typeface="Times New Roman" panose="02020603050405020304" pitchFamily="18" charset="0"/>
              <a:cs typeface="Times New Roman" panose="02020603050405020304" pitchFamily="18" charset="0"/>
            </a:endParaRPr>
          </a:p>
          <a:p>
            <a:pPr>
              <a:lnSpc>
                <a:spcPct val="100000"/>
              </a:lnSpc>
            </a:pPr>
            <a:r>
              <a:rPr lang="en-IN" sz="1600" dirty="0">
                <a:latin typeface="Times New Roman" panose="02020603050405020304" pitchFamily="18" charset="0"/>
                <a:cs typeface="Times New Roman" panose="02020603050405020304" pitchFamily="18" charset="0"/>
              </a:rPr>
              <a:t>from </a:t>
            </a:r>
            <a:r>
              <a:rPr lang="en-IN" sz="1600" dirty="0" err="1">
                <a:latin typeface="Times New Roman" panose="02020603050405020304" pitchFamily="18" charset="0"/>
                <a:cs typeface="Times New Roman" panose="02020603050405020304" pitchFamily="18" charset="0"/>
              </a:rPr>
              <a:t>sklearn.model_selection</a:t>
            </a:r>
            <a:r>
              <a:rPr lang="en-IN" sz="1600" dirty="0">
                <a:latin typeface="Times New Roman" panose="02020603050405020304" pitchFamily="18" charset="0"/>
                <a:cs typeface="Times New Roman" panose="02020603050405020304" pitchFamily="18" charset="0"/>
              </a:rPr>
              <a:t> import </a:t>
            </a:r>
            <a:r>
              <a:rPr lang="en-IN" sz="1600" dirty="0" err="1">
                <a:latin typeface="Times New Roman" panose="02020603050405020304" pitchFamily="18" charset="0"/>
                <a:cs typeface="Times New Roman" panose="02020603050405020304" pitchFamily="18" charset="0"/>
              </a:rPr>
              <a:t>train_test_split</a:t>
            </a:r>
            <a:endParaRPr lang="en-IN" sz="1600" dirty="0">
              <a:latin typeface="Times New Roman" panose="02020603050405020304" pitchFamily="18" charset="0"/>
              <a:cs typeface="Times New Roman" panose="02020603050405020304" pitchFamily="18" charset="0"/>
            </a:endParaRPr>
          </a:p>
          <a:p>
            <a:pPr>
              <a:lnSpc>
                <a:spcPct val="150000"/>
              </a:lnSpc>
            </a:pPr>
            <a:endParaRPr lang="en-IN" dirty="0"/>
          </a:p>
        </p:txBody>
      </p:sp>
    </p:spTree>
    <p:extLst>
      <p:ext uri="{BB962C8B-B14F-4D97-AF65-F5344CB8AC3E}">
        <p14:creationId xmlns:p14="http://schemas.microsoft.com/office/powerpoint/2010/main" val="3269159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AI_phase3</Template>
  <TotalTime>93</TotalTime>
  <Words>2347</Words>
  <Application>Microsoft Office PowerPoint</Application>
  <PresentationFormat>Widescreen</PresentationFormat>
  <Paragraphs>180</Paragraphs>
  <Slides>19</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6" baseType="lpstr">
      <vt:lpstr>Arial</vt:lpstr>
      <vt:lpstr>Calibri</vt:lpstr>
      <vt:lpstr>Calibri Light</vt:lpstr>
      <vt:lpstr>Google Sans</vt:lpstr>
      <vt:lpstr>Times New Roman</vt:lpstr>
      <vt:lpstr>Office Theme</vt:lpstr>
      <vt:lpstr>Microsoft Excel Macro-Enabled Worksheet</vt:lpstr>
      <vt:lpstr>AI-Driven Exploration and Prediction of Company Registration Trends with RoC </vt:lpstr>
      <vt:lpstr>Introduction:</vt:lpstr>
      <vt:lpstr>PowerPoint Presentation</vt:lpstr>
      <vt:lpstr>Applications of AI-Driven Exploration and Prediction </vt:lpstr>
      <vt:lpstr> Dataset link: https://tn.data.gov.in/resource/company-master-data-tamil-nadu-upto-28th-february-2019  GIVEN DATASET:</vt:lpstr>
      <vt:lpstr>Here's a list of tools and software commonly used in theprocess:</vt:lpstr>
      <vt:lpstr>PowerPoint Presentation</vt:lpstr>
      <vt:lpstr>PowerPoint Presentation</vt:lpstr>
      <vt:lpstr>Necessary step to follow:  1.Import the necessary Libraries:</vt:lpstr>
      <vt:lpstr>2.Load the Dataset: </vt:lpstr>
      <vt:lpstr>4. Exploratory Data Analysis (EDA):</vt:lpstr>
      <vt:lpstr>PowerPoint Presentation</vt:lpstr>
      <vt:lpstr>PowerPoint Presentation</vt:lpstr>
      <vt:lpstr>PowerPoint Presentation</vt:lpstr>
      <vt:lpstr>Output:</vt:lpstr>
      <vt:lpstr>Data transformation:</vt:lpstr>
      <vt:lpstr>program: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AI-Driven Exploration and Prediction of Company Registration Trends with RoC </dc:title>
  <dc:creator>DEEPAK KUMAR</dc:creator>
  <cp:lastModifiedBy>DEEPAK KUMAR</cp:lastModifiedBy>
  <cp:revision>3</cp:revision>
  <dcterms:created xsi:type="dcterms:W3CDTF">2023-10-18T14:14:03Z</dcterms:created>
  <dcterms:modified xsi:type="dcterms:W3CDTF">2023-11-01T16:49:03Z</dcterms:modified>
</cp:coreProperties>
</file>