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Barlow ExtraLight"/>
      <p:regular r:id="rId31"/>
      <p:bold r:id="rId32"/>
      <p:italic r:id="rId33"/>
      <p:boldItalic r:id="rId34"/>
    </p:embeddedFont>
    <p:embeddedFont>
      <p:font typeface="Caveat"/>
      <p:regular r:id="rId35"/>
      <p:bold r:id="rId36"/>
    </p:embeddedFont>
    <p:embeddedFont>
      <p:font typeface="Hepta Slab Medium"/>
      <p:regular r:id="rId37"/>
      <p:bold r:id="rId38"/>
    </p:embeddedFont>
    <p:embeddedFont>
      <p:font typeface="Hepta Slab Light"/>
      <p:regular r:id="rId39"/>
      <p:bold r:id="rId40"/>
    </p:embeddedFont>
    <p:embeddedFont>
      <p:font typeface="Hepta Slab"/>
      <p:regular r:id="rId41"/>
      <p:bold r:id="rId42"/>
    </p:embeddedFont>
    <p:embeddedFont>
      <p:font typeface="Barlow Medium"/>
      <p:regular r:id="rId43"/>
      <p:bold r:id="rId44"/>
      <p:italic r:id="rId45"/>
      <p:boldItalic r:id="rId46"/>
    </p:embeddedFont>
    <p:embeddedFont>
      <p:font typeface="Barlow Light"/>
      <p:regular r:id="rId47"/>
      <p:bold r:id="rId48"/>
      <p:italic r:id="rId49"/>
      <p:boldItalic r:id="rId50"/>
    </p:embeddedFont>
    <p:embeddedFont>
      <p:font typeface="Barlow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ptaSlabLight-bold.fntdata"/><Relationship Id="rId42" Type="http://schemas.openxmlformats.org/officeDocument/2006/relationships/font" Target="fonts/HeptaSlab-bold.fntdata"/><Relationship Id="rId41" Type="http://schemas.openxmlformats.org/officeDocument/2006/relationships/font" Target="fonts/HeptaSlab-regular.fntdata"/><Relationship Id="rId44" Type="http://schemas.openxmlformats.org/officeDocument/2006/relationships/font" Target="fonts/BarlowMedium-bold.fntdata"/><Relationship Id="rId43" Type="http://schemas.openxmlformats.org/officeDocument/2006/relationships/font" Target="fonts/BarlowMedium-regular.fntdata"/><Relationship Id="rId46" Type="http://schemas.openxmlformats.org/officeDocument/2006/relationships/font" Target="fonts/BarlowMedium-boldItalic.fntdata"/><Relationship Id="rId45" Type="http://schemas.openxmlformats.org/officeDocument/2006/relationships/font" Target="fonts/Barlow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BarlowLight-bold.fntdata"/><Relationship Id="rId47" Type="http://schemas.openxmlformats.org/officeDocument/2006/relationships/font" Target="fonts/BarlowLight-regular.fntdata"/><Relationship Id="rId49" Type="http://schemas.openxmlformats.org/officeDocument/2006/relationships/font" Target="fonts/BarlowLigh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ExtraLight-regular.fntdata"/><Relationship Id="rId30" Type="http://schemas.openxmlformats.org/officeDocument/2006/relationships/slide" Target="slides/slide24.xml"/><Relationship Id="rId33" Type="http://schemas.openxmlformats.org/officeDocument/2006/relationships/font" Target="fonts/BarlowExtraLight-italic.fntdata"/><Relationship Id="rId32" Type="http://schemas.openxmlformats.org/officeDocument/2006/relationships/font" Target="fonts/BarlowExtraLight-bold.fntdata"/><Relationship Id="rId35" Type="http://schemas.openxmlformats.org/officeDocument/2006/relationships/font" Target="fonts/Caveat-regular.fntdata"/><Relationship Id="rId34" Type="http://schemas.openxmlformats.org/officeDocument/2006/relationships/font" Target="fonts/BarlowExtraLight-boldItalic.fntdata"/><Relationship Id="rId37" Type="http://schemas.openxmlformats.org/officeDocument/2006/relationships/font" Target="fonts/HeptaSlabMedium-regular.fntdata"/><Relationship Id="rId36" Type="http://schemas.openxmlformats.org/officeDocument/2006/relationships/font" Target="fonts/Caveat-bold.fntdata"/><Relationship Id="rId39" Type="http://schemas.openxmlformats.org/officeDocument/2006/relationships/font" Target="fonts/HeptaSlabLight-regular.fntdata"/><Relationship Id="rId38" Type="http://schemas.openxmlformats.org/officeDocument/2006/relationships/font" Target="fonts/HeptaSlabMedium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Barlow-regular.fntdata"/><Relationship Id="rId50" Type="http://schemas.openxmlformats.org/officeDocument/2006/relationships/font" Target="fonts/BarlowLight-boldItalic.fntdata"/><Relationship Id="rId53" Type="http://schemas.openxmlformats.org/officeDocument/2006/relationships/font" Target="fonts/Barlow-italic.fntdata"/><Relationship Id="rId52" Type="http://schemas.openxmlformats.org/officeDocument/2006/relationships/font" Target="fonts/Barlow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Barlow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1ad15b47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1ad15b47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b20ae5fe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b20ae5fe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1ad15b472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1ad15b472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1b22d678f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1b22d678f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1b20ae5fe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1b20ae5f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1ad15b4721_0_2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1ad15b4721_0_2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1ad15b4721_0_2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1ad15b4721_0_2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1ad15b472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1ad15b472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1ad15b472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1ad15b472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1ad15b4721_0_2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1ad15b4721_0_2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1ad15b4721_0_2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1ad15b4721_0_2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1ad15b472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1ad15b472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1b22d678f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31b22d678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1b22d678f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1b22d678f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1ad15b4721_0_2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31ad15b4721_0_2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1ad15b4721_0_2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1ad15b4721_0_2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1ad15b4721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1ad15b4721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1b22d678f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1b22d678f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1b22d678f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1b22d678f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1ad15b4721_0_2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1ad15b4721_0_2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1b22d678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1b22d678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1b22d678f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1b22d678f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1b22d678f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1b22d678f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ad15b472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ad15b472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7" name="Google Shape;187;p37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8" name="Google Shape;188;p37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0" name="Google Shape;190;p37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7" name="Google Shape;197;p37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9" name="Google Shape;199;p37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0" name="Google Shape;200;p37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1" name="Google Shape;201;p37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9" name="Google Shape;209;p38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9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0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0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0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0" name="Google Shape;230;p40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1" name="Google Shape;231;p40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4" name="Google Shape;234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6" name="Google Shape;246;p43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8" name="Google Shape;248;p43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0" name="Google Shape;250;p43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51" name="Google Shape;251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58" name="Google Shape;258;p4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6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3" name="Google Shape;263;p46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dk2"/>
                </a:solidFill>
              </a:defRPr>
            </a:lvl1pPr>
            <a:lvl2pPr lvl="1">
              <a:buNone/>
              <a:defRPr sz="1100">
                <a:solidFill>
                  <a:schemeClr val="dk2"/>
                </a:solidFill>
              </a:defRPr>
            </a:lvl2pPr>
            <a:lvl3pPr lvl="2">
              <a:buNone/>
              <a:defRPr sz="1100">
                <a:solidFill>
                  <a:schemeClr val="dk2"/>
                </a:solidFill>
              </a:defRPr>
            </a:lvl3pPr>
            <a:lvl4pPr lvl="3">
              <a:buNone/>
              <a:defRPr sz="1100">
                <a:solidFill>
                  <a:schemeClr val="dk2"/>
                </a:solidFill>
              </a:defRPr>
            </a:lvl4pPr>
            <a:lvl5pPr lvl="4">
              <a:buNone/>
              <a:defRPr sz="1100">
                <a:solidFill>
                  <a:schemeClr val="dk2"/>
                </a:solidFill>
              </a:defRPr>
            </a:lvl5pPr>
            <a:lvl6pPr lvl="5">
              <a:buNone/>
              <a:defRPr sz="1100">
                <a:solidFill>
                  <a:schemeClr val="dk2"/>
                </a:solidFill>
              </a:defRPr>
            </a:lvl6pPr>
            <a:lvl7pPr lvl="6">
              <a:buNone/>
              <a:defRPr sz="1100">
                <a:solidFill>
                  <a:schemeClr val="dk2"/>
                </a:solidFill>
              </a:defRPr>
            </a:lvl7pPr>
            <a:lvl8pPr lvl="7">
              <a:buNone/>
              <a:defRPr sz="1100">
                <a:solidFill>
                  <a:schemeClr val="dk2"/>
                </a:solidFill>
              </a:defRPr>
            </a:lvl8pPr>
            <a:lvl9pPr lvl="8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69" name="Google Shape;269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72" name="Google Shape;272;p47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3" name="Google Shape;273;p47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4" name="Google Shape;274;p4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dk2"/>
                </a:solidFill>
              </a:defRPr>
            </a:lvl1pPr>
            <a:lvl2pPr lvl="1">
              <a:buNone/>
              <a:defRPr sz="1100">
                <a:solidFill>
                  <a:schemeClr val="dk2"/>
                </a:solidFill>
              </a:defRPr>
            </a:lvl2pPr>
            <a:lvl3pPr lvl="2">
              <a:buNone/>
              <a:defRPr sz="1100">
                <a:solidFill>
                  <a:schemeClr val="dk2"/>
                </a:solidFill>
              </a:defRPr>
            </a:lvl3pPr>
            <a:lvl4pPr lvl="3">
              <a:buNone/>
              <a:defRPr sz="1100">
                <a:solidFill>
                  <a:schemeClr val="dk2"/>
                </a:solidFill>
              </a:defRPr>
            </a:lvl4pPr>
            <a:lvl5pPr lvl="4">
              <a:buNone/>
              <a:defRPr sz="1100">
                <a:solidFill>
                  <a:schemeClr val="dk2"/>
                </a:solidFill>
              </a:defRPr>
            </a:lvl5pPr>
            <a:lvl6pPr lvl="5">
              <a:buNone/>
              <a:defRPr sz="1100">
                <a:solidFill>
                  <a:schemeClr val="dk2"/>
                </a:solidFill>
              </a:defRPr>
            </a:lvl6pPr>
            <a:lvl7pPr lvl="6">
              <a:buNone/>
              <a:defRPr sz="1100">
                <a:solidFill>
                  <a:schemeClr val="dk2"/>
                </a:solidFill>
              </a:defRPr>
            </a:lvl7pPr>
            <a:lvl8pPr lvl="7">
              <a:buNone/>
              <a:defRPr sz="1100">
                <a:solidFill>
                  <a:schemeClr val="dk2"/>
                </a:solidFill>
              </a:defRPr>
            </a:lvl8pPr>
            <a:lvl9pPr lvl="8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7" name="Google Shape;277;p48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8" name="Google Shape;2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2" name="Google Shape;282;p4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1"/>
                </a:solidFill>
              </a:defRPr>
            </a:lvl1pPr>
            <a:lvl2pPr lvl="1">
              <a:buNone/>
              <a:defRPr sz="1100">
                <a:solidFill>
                  <a:schemeClr val="accent1"/>
                </a:solidFill>
              </a:defRPr>
            </a:lvl2pPr>
            <a:lvl3pPr lvl="2">
              <a:buNone/>
              <a:defRPr sz="1100">
                <a:solidFill>
                  <a:schemeClr val="accent1"/>
                </a:solidFill>
              </a:defRPr>
            </a:lvl3pPr>
            <a:lvl4pPr lvl="3">
              <a:buNone/>
              <a:defRPr sz="1100">
                <a:solidFill>
                  <a:schemeClr val="accent1"/>
                </a:solidFill>
              </a:defRPr>
            </a:lvl4pPr>
            <a:lvl5pPr lvl="4">
              <a:buNone/>
              <a:defRPr sz="1100">
                <a:solidFill>
                  <a:schemeClr val="accent1"/>
                </a:solidFill>
              </a:defRPr>
            </a:lvl5pPr>
            <a:lvl6pPr lvl="5">
              <a:buNone/>
              <a:defRPr sz="1100">
                <a:solidFill>
                  <a:schemeClr val="accent1"/>
                </a:solidFill>
              </a:defRPr>
            </a:lvl6pPr>
            <a:lvl7pPr lvl="6">
              <a:buNone/>
              <a:defRPr sz="1100">
                <a:solidFill>
                  <a:schemeClr val="accent1"/>
                </a:solidFill>
              </a:defRPr>
            </a:lvl7pPr>
            <a:lvl8pPr lvl="7">
              <a:buNone/>
              <a:defRPr sz="1100">
                <a:solidFill>
                  <a:schemeClr val="accent1"/>
                </a:solidFill>
              </a:defRPr>
            </a:lvl8pPr>
            <a:lvl9pPr lvl="8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7" name="Google Shape;287;p50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8" name="Google Shape;288;p50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9" name="Google Shape;28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2" name="Google Shape;292;p51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1"/>
                </a:solidFill>
              </a:defRPr>
            </a:lvl1pPr>
            <a:lvl2pPr lvl="1">
              <a:buNone/>
              <a:defRPr sz="1100">
                <a:solidFill>
                  <a:schemeClr val="accent1"/>
                </a:solidFill>
              </a:defRPr>
            </a:lvl2pPr>
            <a:lvl3pPr lvl="2">
              <a:buNone/>
              <a:defRPr sz="1100">
                <a:solidFill>
                  <a:schemeClr val="accent1"/>
                </a:solidFill>
              </a:defRPr>
            </a:lvl3pPr>
            <a:lvl4pPr lvl="3">
              <a:buNone/>
              <a:defRPr sz="1100">
                <a:solidFill>
                  <a:schemeClr val="accent1"/>
                </a:solidFill>
              </a:defRPr>
            </a:lvl4pPr>
            <a:lvl5pPr lvl="4">
              <a:buNone/>
              <a:defRPr sz="1100">
                <a:solidFill>
                  <a:schemeClr val="accent1"/>
                </a:solidFill>
              </a:defRPr>
            </a:lvl5pPr>
            <a:lvl6pPr lvl="5">
              <a:buNone/>
              <a:defRPr sz="1100">
                <a:solidFill>
                  <a:schemeClr val="accent1"/>
                </a:solidFill>
              </a:defRPr>
            </a:lvl6pPr>
            <a:lvl7pPr lvl="6">
              <a:buNone/>
              <a:defRPr sz="1100">
                <a:solidFill>
                  <a:schemeClr val="accent1"/>
                </a:solidFill>
              </a:defRPr>
            </a:lvl7pPr>
            <a:lvl8pPr lvl="7">
              <a:buNone/>
              <a:defRPr sz="1100">
                <a:solidFill>
                  <a:schemeClr val="accent1"/>
                </a:solidFill>
              </a:defRPr>
            </a:lvl8pPr>
            <a:lvl9pPr lvl="8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7" name="Google Shape;297;p52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8" name="Google Shape;298;p52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9" name="Google Shape;299;p52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0" name="Google Shape;300;p52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1" name="Google Shape;301;p52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02" name="Google Shape;302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52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4" name="Google Shape;304;p52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5" name="Google Shape;305;p52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6" name="Google Shape;306;p52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7" name="Google Shape;307;p52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8" name="Google Shape;308;p52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9" name="Google Shape;309;p52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10" name="Google Shape;310;p52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52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52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52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4" name="Google Shape;314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1"/>
                </a:solidFill>
              </a:defRPr>
            </a:lvl1pPr>
            <a:lvl2pPr lvl="1">
              <a:buNone/>
              <a:defRPr sz="1100">
                <a:solidFill>
                  <a:schemeClr val="accent1"/>
                </a:solidFill>
              </a:defRPr>
            </a:lvl2pPr>
            <a:lvl3pPr lvl="2">
              <a:buNone/>
              <a:defRPr sz="1100">
                <a:solidFill>
                  <a:schemeClr val="accent1"/>
                </a:solidFill>
              </a:defRPr>
            </a:lvl3pPr>
            <a:lvl4pPr lvl="3">
              <a:buNone/>
              <a:defRPr sz="1100">
                <a:solidFill>
                  <a:schemeClr val="accent1"/>
                </a:solidFill>
              </a:defRPr>
            </a:lvl4pPr>
            <a:lvl5pPr lvl="4">
              <a:buNone/>
              <a:defRPr sz="1100">
                <a:solidFill>
                  <a:schemeClr val="accent1"/>
                </a:solidFill>
              </a:defRPr>
            </a:lvl5pPr>
            <a:lvl6pPr lvl="5">
              <a:buNone/>
              <a:defRPr sz="1100">
                <a:solidFill>
                  <a:schemeClr val="accent1"/>
                </a:solidFill>
              </a:defRPr>
            </a:lvl6pPr>
            <a:lvl7pPr lvl="6">
              <a:buNone/>
              <a:defRPr sz="1100">
                <a:solidFill>
                  <a:schemeClr val="accent1"/>
                </a:solidFill>
              </a:defRPr>
            </a:lvl7pPr>
            <a:lvl8pPr lvl="7">
              <a:buNone/>
              <a:defRPr sz="1100">
                <a:solidFill>
                  <a:schemeClr val="accent1"/>
                </a:solidFill>
              </a:defRPr>
            </a:lvl8pPr>
            <a:lvl9pPr lvl="8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7" name="Google Shape;317;p53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18" name="Google Shape;318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1"/>
                </a:solidFill>
              </a:defRPr>
            </a:lvl1pPr>
            <a:lvl2pPr lvl="1">
              <a:buNone/>
              <a:defRPr sz="1100">
                <a:solidFill>
                  <a:schemeClr val="accent1"/>
                </a:solidFill>
              </a:defRPr>
            </a:lvl2pPr>
            <a:lvl3pPr lvl="2">
              <a:buNone/>
              <a:defRPr sz="1100">
                <a:solidFill>
                  <a:schemeClr val="accent1"/>
                </a:solidFill>
              </a:defRPr>
            </a:lvl3pPr>
            <a:lvl4pPr lvl="3">
              <a:buNone/>
              <a:defRPr sz="1100">
                <a:solidFill>
                  <a:schemeClr val="accent1"/>
                </a:solidFill>
              </a:defRPr>
            </a:lvl4pPr>
            <a:lvl5pPr lvl="4">
              <a:buNone/>
              <a:defRPr sz="1100">
                <a:solidFill>
                  <a:schemeClr val="accent1"/>
                </a:solidFill>
              </a:defRPr>
            </a:lvl5pPr>
            <a:lvl6pPr lvl="5">
              <a:buNone/>
              <a:defRPr sz="1100">
                <a:solidFill>
                  <a:schemeClr val="accent1"/>
                </a:solidFill>
              </a:defRPr>
            </a:lvl6pPr>
            <a:lvl7pPr lvl="6">
              <a:buNone/>
              <a:defRPr sz="1100">
                <a:solidFill>
                  <a:schemeClr val="accent1"/>
                </a:solidFill>
              </a:defRPr>
            </a:lvl7pPr>
            <a:lvl8pPr lvl="7">
              <a:buNone/>
              <a:defRPr sz="1100">
                <a:solidFill>
                  <a:schemeClr val="accent1"/>
                </a:solidFill>
              </a:defRPr>
            </a:lvl8pPr>
            <a:lvl9pPr lvl="8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54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22" name="Google Shape;32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6" name="Google Shape;326;p55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7" name="Google Shape;327;p55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8" name="Google Shape;328;p55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9" name="Google Shape;329;p55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0" name="Google Shape;330;p55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1" name="Google Shape;331;p55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2" name="Google Shape;332;p55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3" name="Google Shape;333;p55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4" name="Google Shape;334;p55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5" name="Google Shape;335;p55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6" name="Google Shape;336;p55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7" name="Google Shape;337;p55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8" name="Google Shape;338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2"/>
                </a:solidFill>
              </a:defRPr>
            </a:lvl1pPr>
            <a:lvl2pPr lvl="1">
              <a:buNone/>
              <a:defRPr sz="1100">
                <a:solidFill>
                  <a:schemeClr val="accent2"/>
                </a:solidFill>
              </a:defRPr>
            </a:lvl2pPr>
            <a:lvl3pPr lvl="2">
              <a:buNone/>
              <a:defRPr sz="1100">
                <a:solidFill>
                  <a:schemeClr val="accent2"/>
                </a:solidFill>
              </a:defRPr>
            </a:lvl3pPr>
            <a:lvl4pPr lvl="3">
              <a:buNone/>
              <a:defRPr sz="1100">
                <a:solidFill>
                  <a:schemeClr val="accent2"/>
                </a:solidFill>
              </a:defRPr>
            </a:lvl4pPr>
            <a:lvl5pPr lvl="4">
              <a:buNone/>
              <a:defRPr sz="1100">
                <a:solidFill>
                  <a:schemeClr val="accent2"/>
                </a:solidFill>
              </a:defRPr>
            </a:lvl5pPr>
            <a:lvl6pPr lvl="5">
              <a:buNone/>
              <a:defRPr sz="1100">
                <a:solidFill>
                  <a:schemeClr val="accent2"/>
                </a:solidFill>
              </a:defRPr>
            </a:lvl6pPr>
            <a:lvl7pPr lvl="6">
              <a:buNone/>
              <a:defRPr sz="1100">
                <a:solidFill>
                  <a:schemeClr val="accent2"/>
                </a:solidFill>
              </a:defRPr>
            </a:lvl7pPr>
            <a:lvl8pPr lvl="7">
              <a:buNone/>
              <a:defRPr sz="1100">
                <a:solidFill>
                  <a:schemeClr val="accent2"/>
                </a:solidFill>
              </a:defRPr>
            </a:lvl8pPr>
            <a:lvl9pPr lvl="8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1" name="Google Shape;341;p56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42" name="Google Shape;342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56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4" name="Google Shape;344;p56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5" name="Google Shape;345;p56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6" name="Google Shape;346;p56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7" name="Google Shape;347;p56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8" name="Google Shape;348;p56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9" name="Google Shape;349;p56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50" name="Google Shape;350;p56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3" name="Google Shape;353;p56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4" name="Google Shape;354;p56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5" name="Google Shape;355;p56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6" name="Google Shape;356;p56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7" name="Google Shape;357;p56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2"/>
                </a:solidFill>
              </a:defRPr>
            </a:lvl1pPr>
            <a:lvl2pPr lvl="1">
              <a:buNone/>
              <a:defRPr sz="1100">
                <a:solidFill>
                  <a:schemeClr val="accent2"/>
                </a:solidFill>
              </a:defRPr>
            </a:lvl2pPr>
            <a:lvl3pPr lvl="2">
              <a:buNone/>
              <a:defRPr sz="1100">
                <a:solidFill>
                  <a:schemeClr val="accent2"/>
                </a:solidFill>
              </a:defRPr>
            </a:lvl3pPr>
            <a:lvl4pPr lvl="3">
              <a:buNone/>
              <a:defRPr sz="1100">
                <a:solidFill>
                  <a:schemeClr val="accent2"/>
                </a:solidFill>
              </a:defRPr>
            </a:lvl4pPr>
            <a:lvl5pPr lvl="4">
              <a:buNone/>
              <a:defRPr sz="1100">
                <a:solidFill>
                  <a:schemeClr val="accent2"/>
                </a:solidFill>
              </a:defRPr>
            </a:lvl5pPr>
            <a:lvl6pPr lvl="5">
              <a:buNone/>
              <a:defRPr sz="1100">
                <a:solidFill>
                  <a:schemeClr val="accent2"/>
                </a:solidFill>
              </a:defRPr>
            </a:lvl6pPr>
            <a:lvl7pPr lvl="6">
              <a:buNone/>
              <a:defRPr sz="1100">
                <a:solidFill>
                  <a:schemeClr val="accent2"/>
                </a:solidFill>
              </a:defRPr>
            </a:lvl7pPr>
            <a:lvl8pPr lvl="7">
              <a:buNone/>
              <a:defRPr sz="1100">
                <a:solidFill>
                  <a:schemeClr val="accent2"/>
                </a:solidFill>
              </a:defRPr>
            </a:lvl8pPr>
            <a:lvl9pPr lvl="8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1" name="Google Shape;361;p57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2" name="Google Shape;362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2"/>
                </a:solidFill>
              </a:defRPr>
            </a:lvl1pPr>
            <a:lvl2pPr lvl="1">
              <a:buNone/>
              <a:defRPr sz="1100">
                <a:solidFill>
                  <a:schemeClr val="accent2"/>
                </a:solidFill>
              </a:defRPr>
            </a:lvl2pPr>
            <a:lvl3pPr lvl="2">
              <a:buNone/>
              <a:defRPr sz="1100">
                <a:solidFill>
                  <a:schemeClr val="accent2"/>
                </a:solidFill>
              </a:defRPr>
            </a:lvl3pPr>
            <a:lvl4pPr lvl="3">
              <a:buNone/>
              <a:defRPr sz="1100">
                <a:solidFill>
                  <a:schemeClr val="accent2"/>
                </a:solidFill>
              </a:defRPr>
            </a:lvl4pPr>
            <a:lvl5pPr lvl="4">
              <a:buNone/>
              <a:defRPr sz="1100">
                <a:solidFill>
                  <a:schemeClr val="accent2"/>
                </a:solidFill>
              </a:defRPr>
            </a:lvl5pPr>
            <a:lvl6pPr lvl="5">
              <a:buNone/>
              <a:defRPr sz="1100">
                <a:solidFill>
                  <a:schemeClr val="accent2"/>
                </a:solidFill>
              </a:defRPr>
            </a:lvl6pPr>
            <a:lvl7pPr lvl="6">
              <a:buNone/>
              <a:defRPr sz="1100">
                <a:solidFill>
                  <a:schemeClr val="accent2"/>
                </a:solidFill>
              </a:defRPr>
            </a:lvl7pPr>
            <a:lvl8pPr lvl="7">
              <a:buNone/>
              <a:defRPr sz="1100">
                <a:solidFill>
                  <a:schemeClr val="accent2"/>
                </a:solidFill>
              </a:defRPr>
            </a:lvl8pPr>
            <a:lvl9pPr lvl="8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5" name="Google Shape;365;p58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66" name="Google Shape;366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2"/>
                </a:solidFill>
              </a:defRPr>
            </a:lvl1pPr>
            <a:lvl2pPr lvl="1">
              <a:buNone/>
              <a:defRPr sz="1100">
                <a:solidFill>
                  <a:schemeClr val="accent2"/>
                </a:solidFill>
              </a:defRPr>
            </a:lvl2pPr>
            <a:lvl3pPr lvl="2">
              <a:buNone/>
              <a:defRPr sz="1100">
                <a:solidFill>
                  <a:schemeClr val="accent2"/>
                </a:solidFill>
              </a:defRPr>
            </a:lvl3pPr>
            <a:lvl4pPr lvl="3">
              <a:buNone/>
              <a:defRPr sz="1100">
                <a:solidFill>
                  <a:schemeClr val="accent2"/>
                </a:solidFill>
              </a:defRPr>
            </a:lvl4pPr>
            <a:lvl5pPr lvl="4">
              <a:buNone/>
              <a:defRPr sz="1100">
                <a:solidFill>
                  <a:schemeClr val="accent2"/>
                </a:solidFill>
              </a:defRPr>
            </a:lvl5pPr>
            <a:lvl6pPr lvl="5">
              <a:buNone/>
              <a:defRPr sz="1100">
                <a:solidFill>
                  <a:schemeClr val="accent2"/>
                </a:solidFill>
              </a:defRPr>
            </a:lvl6pPr>
            <a:lvl7pPr lvl="6">
              <a:buNone/>
              <a:defRPr sz="1100">
                <a:solidFill>
                  <a:schemeClr val="accent2"/>
                </a:solidFill>
              </a:defRPr>
            </a:lvl7pPr>
            <a:lvl8pPr lvl="7">
              <a:buNone/>
              <a:defRPr sz="1100">
                <a:solidFill>
                  <a:schemeClr val="accent2"/>
                </a:solidFill>
              </a:defRPr>
            </a:lvl8pPr>
            <a:lvl9pPr lvl="8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type="title"/>
          </p:nvPr>
        </p:nvSpPr>
        <p:spPr>
          <a:xfrm>
            <a:off x="632838" y="706025"/>
            <a:ext cx="7878300" cy="13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3800"/>
              <a:t>Financial Forecasting Dashboard Using Power BI</a:t>
            </a:r>
            <a:endParaRPr sz="3800"/>
          </a:p>
        </p:txBody>
      </p:sp>
      <p:sp>
        <p:nvSpPr>
          <p:cNvPr id="372" name="Google Shape;372;p59"/>
          <p:cNvSpPr txBox="1"/>
          <p:nvPr>
            <p:ph idx="2" type="subTitle"/>
          </p:nvPr>
        </p:nvSpPr>
        <p:spPr>
          <a:xfrm>
            <a:off x="6680050" y="3494275"/>
            <a:ext cx="2117100" cy="13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</a:rPr>
              <a:t>Team Members: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/>
              <a:t>Keerthi Sureka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/>
              <a:t>Keshav Ruhela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/>
              <a:t>Pratham Shenoy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/>
              <a:t>Shanmukha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/>
              <a:t>Durga Prasad</a:t>
            </a:r>
            <a:endParaRPr sz="1200"/>
          </a:p>
        </p:txBody>
      </p:sp>
      <p:pic>
        <p:nvPicPr>
          <p:cNvPr id="373" name="Google Shape;37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585" y="3864775"/>
            <a:ext cx="1358818" cy="97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9"/>
          <p:cNvSpPr txBox="1"/>
          <p:nvPr/>
        </p:nvSpPr>
        <p:spPr>
          <a:xfrm>
            <a:off x="2992950" y="2733774"/>
            <a:ext cx="31581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Internship Project Presentation</a:t>
            </a:r>
            <a:endParaRPr b="1"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under the guidance of</a:t>
            </a:r>
            <a:endParaRPr b="1" sz="15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Janarthanan R</a:t>
            </a:r>
            <a:endParaRPr b="1"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Offered by</a:t>
            </a:r>
            <a:endParaRPr b="1" sz="15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375" name="Google Shape;375;p59"/>
          <p:cNvSpPr txBox="1"/>
          <p:nvPr/>
        </p:nvSpPr>
        <p:spPr>
          <a:xfrm>
            <a:off x="632850" y="2297700"/>
            <a:ext cx="78783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An Analytical Approach to Data-Driven Financial Decision-Making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76" name="Google Shape;376;p59"/>
          <p:cNvCxnSpPr/>
          <p:nvPr/>
        </p:nvCxnSpPr>
        <p:spPr>
          <a:xfrm>
            <a:off x="1184875" y="2003400"/>
            <a:ext cx="671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9"/>
          <p:cNvSpPr txBox="1"/>
          <p:nvPr>
            <p:ph idx="1" type="subTitle"/>
          </p:nvPr>
        </p:nvSpPr>
        <p:spPr>
          <a:xfrm>
            <a:off x="2775895" y="61587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Hepta Slab"/>
                <a:ea typeface="Hepta Slab"/>
                <a:cs typeface="Hepta Slab"/>
                <a:sym typeface="Hepta Slab"/>
              </a:rPr>
              <a:t>Key Components of Power BI</a:t>
            </a:r>
            <a:endParaRPr b="1" sz="1600"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53" name="Google Shape;453;p69"/>
          <p:cNvSpPr txBox="1"/>
          <p:nvPr/>
        </p:nvSpPr>
        <p:spPr>
          <a:xfrm>
            <a:off x="5075675" y="1911125"/>
            <a:ext cx="35922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Data modeling tool for creating relationships between tables.</a:t>
            </a:r>
            <a:endParaRPr sz="20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54" name="Google Shape;454;p69"/>
          <p:cNvSpPr txBox="1"/>
          <p:nvPr/>
        </p:nvSpPr>
        <p:spPr>
          <a:xfrm>
            <a:off x="5075675" y="1576475"/>
            <a:ext cx="2201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2. Power Pivot</a:t>
            </a:r>
            <a:endParaRPr b="1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55" name="Google Shape;455;p69"/>
          <p:cNvSpPr txBox="1"/>
          <p:nvPr/>
        </p:nvSpPr>
        <p:spPr>
          <a:xfrm>
            <a:off x="5075675" y="3830075"/>
            <a:ext cx="35283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Online platform for sharing and collaborating on dashboards.</a:t>
            </a:r>
            <a:endParaRPr sz="20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56" name="Google Shape;456;p69"/>
          <p:cNvSpPr txBox="1"/>
          <p:nvPr/>
        </p:nvSpPr>
        <p:spPr>
          <a:xfrm>
            <a:off x="5075675" y="3482975"/>
            <a:ext cx="2201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4. Power BI Service</a:t>
            </a:r>
            <a:endParaRPr b="1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57" name="Google Shape;457;p69"/>
          <p:cNvSpPr txBox="1"/>
          <p:nvPr/>
        </p:nvSpPr>
        <p:spPr>
          <a:xfrm>
            <a:off x="536650" y="1911125"/>
            <a:ext cx="35283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ETL tool for data extraction, transformation, and loading.</a:t>
            </a:r>
            <a:endParaRPr sz="20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58" name="Google Shape;458;p69"/>
          <p:cNvSpPr txBox="1"/>
          <p:nvPr/>
        </p:nvSpPr>
        <p:spPr>
          <a:xfrm>
            <a:off x="536650" y="1576475"/>
            <a:ext cx="2019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1. Power Query</a:t>
            </a:r>
            <a:endParaRPr b="1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59" name="Google Shape;459;p69"/>
          <p:cNvSpPr txBox="1"/>
          <p:nvPr/>
        </p:nvSpPr>
        <p:spPr>
          <a:xfrm>
            <a:off x="472850" y="3830075"/>
            <a:ext cx="35922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Visualization engine with over 250 visual options.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60" name="Google Shape;460;p69"/>
          <p:cNvSpPr txBox="1"/>
          <p:nvPr/>
        </p:nvSpPr>
        <p:spPr>
          <a:xfrm>
            <a:off x="480425" y="3482975"/>
            <a:ext cx="2075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rPr>
              <a:t>3. Power View</a:t>
            </a:r>
            <a:endParaRPr b="1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61" name="Google Shape;461;p6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0"/>
          <p:cNvSpPr txBox="1"/>
          <p:nvPr>
            <p:ph type="title"/>
          </p:nvPr>
        </p:nvSpPr>
        <p:spPr>
          <a:xfrm>
            <a:off x="697350" y="30877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467" name="Google Shape;467;p70"/>
          <p:cNvSpPr txBox="1"/>
          <p:nvPr>
            <p:ph idx="2" type="title"/>
          </p:nvPr>
        </p:nvSpPr>
        <p:spPr>
          <a:xfrm>
            <a:off x="3278250" y="1194450"/>
            <a:ext cx="25875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04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1"/>
          <p:cNvSpPr txBox="1"/>
          <p:nvPr/>
        </p:nvSpPr>
        <p:spPr>
          <a:xfrm>
            <a:off x="347400" y="195750"/>
            <a:ext cx="8449200" cy="47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contains financial data across multiple dimensions, designed to track and analyze key performance indicators for a business. The columns include: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Represents the market segment (e.g., Government, Midmarket) where sales were made.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Country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Indicates the geographical region of the transaction.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Specifies the product category, such as Carretera or VTT.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Discount Band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Reflects the discount percentage applied to sales (e.g., None, Low, High).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Units Sold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Denotes the quantity of products sold in a particular transaction.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Manufacturing Price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Displays the cost incurred to manufacture each product.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 Price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price at which the product was sold to the customer.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Gross Sales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Total revenue generated before applying any discounts (</a:t>
            </a:r>
            <a:r>
              <a:rPr lang="en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Units Sold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× </a:t>
            </a:r>
            <a:r>
              <a:rPr lang="en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 Price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Discounts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monetary value of discounts provided.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Net revenue generated after accounting for discounts.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COGS (Cost of Goods Sold)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Total cost of producing the goods sold (</a:t>
            </a:r>
            <a:r>
              <a:rPr lang="en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Units Sold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× </a:t>
            </a:r>
            <a:r>
              <a:rPr lang="en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Manufacturing Price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Profit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Calculated as </a:t>
            </a:r>
            <a:r>
              <a:rPr lang="en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COGS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representing the net earnings from each transaction.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date of the transaction, enabling temporal analysis.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 Number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 Name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Additional fields derived from the </a:t>
            </a:r>
            <a:r>
              <a:rPr lang="en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column for ease of time-based analysis.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ne view over a field of solar panels at sunset." id="477" name="Google Shape;477;p7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770" l="0" r="0" t="7770"/>
          <a:stretch/>
        </p:blipFill>
        <p:spPr>
          <a:xfrm>
            <a:off x="0" y="0"/>
            <a:ext cx="9144003" cy="5143501"/>
          </a:xfrm>
          <a:prstGeom prst="rect">
            <a:avLst/>
          </a:prstGeom>
        </p:spPr>
      </p:pic>
      <p:sp>
        <p:nvSpPr>
          <p:cNvPr id="478" name="Google Shape;478;p72"/>
          <p:cNvSpPr txBox="1"/>
          <p:nvPr>
            <p:ph idx="1" type="body"/>
          </p:nvPr>
        </p:nvSpPr>
        <p:spPr>
          <a:xfrm>
            <a:off x="1519050" y="1939600"/>
            <a:ext cx="6105900" cy="1805400"/>
          </a:xfrm>
          <a:prstGeom prst="rect">
            <a:avLst/>
          </a:prstGeom>
        </p:spPr>
        <p:txBody>
          <a:bodyPr anchorCtr="0" anchor="t" bIns="274300" lIns="274300" spcFirstLastPara="1" rIns="274300" wrap="square" tIns="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Removed redundant or unwanted columns.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Adjusted data types (e.g., text to dates, numbers).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Split complex columns by delimiters for clarity.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Ensured a clean dataset for analysis.</a:t>
            </a:r>
            <a:endParaRPr sz="1800"/>
          </a:p>
        </p:txBody>
      </p:sp>
      <p:sp>
        <p:nvSpPr>
          <p:cNvPr id="479" name="Google Shape;479;p72"/>
          <p:cNvSpPr txBox="1"/>
          <p:nvPr>
            <p:ph idx="3" type="subTitle"/>
          </p:nvPr>
        </p:nvSpPr>
        <p:spPr>
          <a:xfrm>
            <a:off x="1668000" y="1073300"/>
            <a:ext cx="5808000" cy="600900"/>
          </a:xfrm>
          <a:prstGeom prst="rect">
            <a:avLst/>
          </a:prstGeom>
        </p:spPr>
        <p:txBody>
          <a:bodyPr anchorCtr="0" anchor="b" bIns="0" lIns="274300" spcFirstLastPara="1" rIns="274300" wrap="square" tIns="2743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None/>
            </a:pPr>
            <a:r>
              <a:rPr lang="en" sz="2000"/>
              <a:t>DATA PREPARATION STEPS TAKEN</a:t>
            </a:r>
            <a:endParaRPr sz="2000"/>
          </a:p>
        </p:txBody>
      </p:sp>
      <p:sp>
        <p:nvSpPr>
          <p:cNvPr id="480" name="Google Shape;480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3"/>
          <p:cNvSpPr txBox="1"/>
          <p:nvPr>
            <p:ph type="title"/>
          </p:nvPr>
        </p:nvSpPr>
        <p:spPr>
          <a:xfrm>
            <a:off x="697350" y="30877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486" name="Google Shape;486;p73"/>
          <p:cNvSpPr txBox="1"/>
          <p:nvPr>
            <p:ph idx="2" type="title"/>
          </p:nvPr>
        </p:nvSpPr>
        <p:spPr>
          <a:xfrm>
            <a:off x="3278250" y="1194450"/>
            <a:ext cx="25875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05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4"/>
          <p:cNvSpPr txBox="1"/>
          <p:nvPr>
            <p:ph idx="1" type="subTitle"/>
          </p:nvPr>
        </p:nvSpPr>
        <p:spPr>
          <a:xfrm>
            <a:off x="791150" y="522625"/>
            <a:ext cx="5496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ey Visual Elements</a:t>
            </a:r>
            <a:endParaRPr/>
          </a:p>
        </p:txBody>
      </p:sp>
      <p:sp>
        <p:nvSpPr>
          <p:cNvPr id="492" name="Google Shape;492;p74"/>
          <p:cNvSpPr txBox="1"/>
          <p:nvPr>
            <p:ph idx="2" type="body"/>
          </p:nvPr>
        </p:nvSpPr>
        <p:spPr>
          <a:xfrm>
            <a:off x="513400" y="1808300"/>
            <a:ext cx="3810000" cy="30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KPI Charts:</a:t>
            </a:r>
            <a:r>
              <a:rPr lang="en"/>
              <a:t> Track performance metrics against targets.</a:t>
            </a:r>
            <a:endParaRPr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Slicers:</a:t>
            </a:r>
            <a:r>
              <a:rPr lang="en"/>
              <a:t> Provide dynamic filtering options for users.</a:t>
            </a:r>
            <a:endParaRPr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Line and Ribbon Charts: </a:t>
            </a:r>
            <a:r>
              <a:rPr lang="en"/>
              <a:t>Showcase trends and category rankings over time.</a:t>
            </a:r>
            <a:endParaRPr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Funnel Chart:</a:t>
            </a:r>
            <a:r>
              <a:rPr lang="en"/>
              <a:t> Illustrate progressive reductions in data (e.g., sales pipelines).</a:t>
            </a:r>
            <a:endParaRPr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Pie Charts:</a:t>
            </a:r>
            <a:r>
              <a:rPr lang="en"/>
              <a:t> a circular chart, which could present values of a dataset in the form of slices of a circle.</a:t>
            </a:r>
            <a:endParaRPr/>
          </a:p>
        </p:txBody>
      </p:sp>
      <p:sp>
        <p:nvSpPr>
          <p:cNvPr id="493" name="Google Shape;493;p7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74"/>
          <p:cNvSpPr txBox="1"/>
          <p:nvPr/>
        </p:nvSpPr>
        <p:spPr>
          <a:xfrm>
            <a:off x="5569975" y="4246325"/>
            <a:ext cx="1770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95" name="Google Shape;495;p74"/>
          <p:cNvSpPr/>
          <p:nvPr/>
        </p:nvSpPr>
        <p:spPr>
          <a:xfrm rot="444408">
            <a:off x="5635390" y="2500450"/>
            <a:ext cx="1505663" cy="1505327"/>
          </a:xfrm>
          <a:prstGeom prst="pie">
            <a:avLst>
              <a:gd fmla="val 15835664" name="adj1"/>
              <a:gd fmla="val 8625628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496" name="Google Shape;496;p74"/>
          <p:cNvSpPr txBox="1"/>
          <p:nvPr/>
        </p:nvSpPr>
        <p:spPr>
          <a:xfrm>
            <a:off x="4853400" y="3115648"/>
            <a:ext cx="4794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SOCIAL 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22%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97" name="Google Shape;497;p74"/>
          <p:cNvSpPr txBox="1"/>
          <p:nvPr/>
        </p:nvSpPr>
        <p:spPr>
          <a:xfrm>
            <a:off x="4946100" y="2296298"/>
            <a:ext cx="386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PAID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10%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98" name="Google Shape;498;p74"/>
          <p:cNvSpPr txBox="1"/>
          <p:nvPr/>
        </p:nvSpPr>
        <p:spPr>
          <a:xfrm>
            <a:off x="7431500" y="3630102"/>
            <a:ext cx="603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ORGANIC SEARCH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70%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99" name="Google Shape;499;p74"/>
          <p:cNvSpPr txBox="1"/>
          <p:nvPr/>
        </p:nvSpPr>
        <p:spPr>
          <a:xfrm>
            <a:off x="7431500" y="2204873"/>
            <a:ext cx="629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REFERRAL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8%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grpSp>
        <p:nvGrpSpPr>
          <p:cNvPr id="500" name="Google Shape;500;p74"/>
          <p:cNvGrpSpPr/>
          <p:nvPr/>
        </p:nvGrpSpPr>
        <p:grpSpPr>
          <a:xfrm>
            <a:off x="5338775" y="2493398"/>
            <a:ext cx="604475" cy="156050"/>
            <a:chOff x="5154775" y="2487625"/>
            <a:chExt cx="604475" cy="156050"/>
          </a:xfrm>
        </p:grpSpPr>
        <p:cxnSp>
          <p:nvCxnSpPr>
            <p:cNvPr id="501" name="Google Shape;501;p74"/>
            <p:cNvCxnSpPr/>
            <p:nvPr/>
          </p:nvCxnSpPr>
          <p:spPr>
            <a:xfrm rot="10800000">
              <a:off x="5154775" y="2487625"/>
              <a:ext cx="476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74"/>
            <p:cNvCxnSpPr/>
            <p:nvPr/>
          </p:nvCxnSpPr>
          <p:spPr>
            <a:xfrm rot="10800000">
              <a:off x="5635050" y="2487975"/>
              <a:ext cx="124200" cy="15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3" name="Google Shape;503;p74"/>
          <p:cNvGrpSpPr/>
          <p:nvPr/>
        </p:nvGrpSpPr>
        <p:grpSpPr>
          <a:xfrm rot="10800000">
            <a:off x="6962150" y="3738548"/>
            <a:ext cx="469450" cy="138800"/>
            <a:chOff x="5241475" y="2487625"/>
            <a:chExt cx="469450" cy="138800"/>
          </a:xfrm>
        </p:grpSpPr>
        <p:cxnSp>
          <p:nvCxnSpPr>
            <p:cNvPr id="504" name="Google Shape;504;p74"/>
            <p:cNvCxnSpPr/>
            <p:nvPr/>
          </p:nvCxnSpPr>
          <p:spPr>
            <a:xfrm rot="10800000">
              <a:off x="5241475" y="2487625"/>
              <a:ext cx="389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74"/>
            <p:cNvCxnSpPr/>
            <p:nvPr/>
          </p:nvCxnSpPr>
          <p:spPr>
            <a:xfrm rot="10800000">
              <a:off x="5635025" y="2488125"/>
              <a:ext cx="75900" cy="13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06" name="Google Shape;506;p74"/>
          <p:cNvCxnSpPr/>
          <p:nvPr/>
        </p:nvCxnSpPr>
        <p:spPr>
          <a:xfrm rot="10800000">
            <a:off x="5339139" y="3233702"/>
            <a:ext cx="30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507" name="Google Shape;507;p74"/>
          <p:cNvGrpSpPr/>
          <p:nvPr/>
        </p:nvGrpSpPr>
        <p:grpSpPr>
          <a:xfrm flipH="1">
            <a:off x="6287571" y="2352773"/>
            <a:ext cx="1148675" cy="156050"/>
            <a:chOff x="4610575" y="2487625"/>
            <a:chExt cx="1148675" cy="156050"/>
          </a:xfrm>
        </p:grpSpPr>
        <p:cxnSp>
          <p:nvCxnSpPr>
            <p:cNvPr id="508" name="Google Shape;508;p74"/>
            <p:cNvCxnSpPr/>
            <p:nvPr/>
          </p:nvCxnSpPr>
          <p:spPr>
            <a:xfrm rot="10800000">
              <a:off x="4610575" y="2487625"/>
              <a:ext cx="102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74"/>
            <p:cNvCxnSpPr/>
            <p:nvPr/>
          </p:nvCxnSpPr>
          <p:spPr>
            <a:xfrm rot="10800000">
              <a:off x="5635050" y="2487975"/>
              <a:ext cx="124200" cy="15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510" name="Google Shape;510;p7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14147729" name="adj1"/>
              <a:gd fmla="val 1608409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511" name="Google Shape;511;p7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12024010" name="adj1"/>
              <a:gd fmla="val 14391045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512" name="Google Shape;512;p7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513" name="Google Shape;513;p7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50" y="475525"/>
            <a:ext cx="8307625" cy="39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75"/>
          <p:cNvSpPr txBox="1"/>
          <p:nvPr/>
        </p:nvSpPr>
        <p:spPr>
          <a:xfrm>
            <a:off x="360150" y="297950"/>
            <a:ext cx="39048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Line Chart</a:t>
            </a:r>
            <a:endParaRPr b="1"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0" name="Google Shape;520;p75"/>
          <p:cNvSpPr txBox="1"/>
          <p:nvPr/>
        </p:nvSpPr>
        <p:spPr>
          <a:xfrm>
            <a:off x="4264875" y="297950"/>
            <a:ext cx="44028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Clustered Bar Chart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21" name="Google Shape;521;p75"/>
          <p:cNvSpPr txBox="1"/>
          <p:nvPr/>
        </p:nvSpPr>
        <p:spPr>
          <a:xfrm>
            <a:off x="361025" y="4016925"/>
            <a:ext cx="40995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 decline in profit is observed after the peak, suggesting potential challenges such as increased competition, higher costs, or reduced demand in later quarters.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22" name="Google Shape;522;p75"/>
          <p:cNvSpPr txBox="1"/>
          <p:nvPr/>
        </p:nvSpPr>
        <p:spPr>
          <a:xfrm>
            <a:off x="4762875" y="4016925"/>
            <a:ext cx="39048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Channel Partners and Midmarket segments have significantly lower contributions to gross sales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87" y="519225"/>
            <a:ext cx="8076026" cy="41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76"/>
          <p:cNvSpPr txBox="1"/>
          <p:nvPr/>
        </p:nvSpPr>
        <p:spPr>
          <a:xfrm>
            <a:off x="360150" y="297950"/>
            <a:ext cx="39048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Stacked Bar </a:t>
            </a: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Chart</a:t>
            </a:r>
            <a:endParaRPr b="1"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9" name="Google Shape;529;p76"/>
          <p:cNvSpPr txBox="1"/>
          <p:nvPr/>
        </p:nvSpPr>
        <p:spPr>
          <a:xfrm>
            <a:off x="4264875" y="297950"/>
            <a:ext cx="44028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Pie</a:t>
            </a: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Chart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30" name="Google Shape;530;p76"/>
          <p:cNvSpPr txBox="1"/>
          <p:nvPr/>
        </p:nvSpPr>
        <p:spPr>
          <a:xfrm>
            <a:off x="578500" y="4190925"/>
            <a:ext cx="35994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Government segment contributes the highest to gross sales, followed by Small Business and Enterprise.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31" name="Google Shape;531;p76"/>
          <p:cNvSpPr txBox="1"/>
          <p:nvPr/>
        </p:nvSpPr>
        <p:spPr>
          <a:xfrm>
            <a:off x="4515075" y="4249575"/>
            <a:ext cx="41526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Analyzes the number of units sold of each product type (which </a:t>
            </a: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product</a:t>
            </a: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is sold the most?).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Google Shape;536;p77"/>
          <p:cNvPicPr preferRelativeResize="0"/>
          <p:nvPr/>
        </p:nvPicPr>
        <p:blipFill rotWithShape="1">
          <a:blip r:embed="rId3">
            <a:alphaModFix/>
          </a:blip>
          <a:srcRect b="0" l="1286" r="1286" t="0"/>
          <a:stretch/>
        </p:blipFill>
        <p:spPr>
          <a:xfrm>
            <a:off x="533987" y="519225"/>
            <a:ext cx="8076026" cy="4105051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77"/>
          <p:cNvSpPr txBox="1"/>
          <p:nvPr/>
        </p:nvSpPr>
        <p:spPr>
          <a:xfrm>
            <a:off x="360150" y="297950"/>
            <a:ext cx="39048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Ribbon </a:t>
            </a: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Chart</a:t>
            </a:r>
            <a:endParaRPr b="1"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8" name="Google Shape;538;p77"/>
          <p:cNvSpPr txBox="1"/>
          <p:nvPr/>
        </p:nvSpPr>
        <p:spPr>
          <a:xfrm>
            <a:off x="4264875" y="297950"/>
            <a:ext cx="44028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Key influencers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39" name="Google Shape;539;p77"/>
          <p:cNvSpPr txBox="1"/>
          <p:nvPr/>
        </p:nvSpPr>
        <p:spPr>
          <a:xfrm>
            <a:off x="667200" y="4277925"/>
            <a:ext cx="39048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Channel Partners and Midmarket segments have significantly lower contributions to gross sales.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40" name="Google Shape;540;p77"/>
          <p:cNvSpPr txBox="1"/>
          <p:nvPr/>
        </p:nvSpPr>
        <p:spPr>
          <a:xfrm>
            <a:off x="4710625" y="4277925"/>
            <a:ext cx="3899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Factors Affecting Profit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>
            <p:ph idx="1" type="subTitle"/>
          </p:nvPr>
        </p:nvSpPr>
        <p:spPr>
          <a:xfrm>
            <a:off x="934160" y="702421"/>
            <a:ext cx="27444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82" name="Google Shape;382;p60"/>
          <p:cNvSpPr txBox="1"/>
          <p:nvPr>
            <p:ph idx="2" type="body"/>
          </p:nvPr>
        </p:nvSpPr>
        <p:spPr>
          <a:xfrm>
            <a:off x="571500" y="1206252"/>
            <a:ext cx="8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3" name="Google Shape;383;p60"/>
          <p:cNvSpPr txBox="1"/>
          <p:nvPr>
            <p:ph idx="3" type="subTitle"/>
          </p:nvPr>
        </p:nvSpPr>
        <p:spPr>
          <a:xfrm>
            <a:off x="1420499" y="1205986"/>
            <a:ext cx="3770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Contribution</a:t>
            </a:r>
            <a:endParaRPr/>
          </a:p>
        </p:txBody>
      </p:sp>
      <p:sp>
        <p:nvSpPr>
          <p:cNvPr id="384" name="Google Shape;384;p60"/>
          <p:cNvSpPr txBox="1"/>
          <p:nvPr>
            <p:ph idx="5" type="body"/>
          </p:nvPr>
        </p:nvSpPr>
        <p:spPr>
          <a:xfrm>
            <a:off x="571500" y="1651891"/>
            <a:ext cx="8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5" name="Google Shape;385;p60"/>
          <p:cNvSpPr txBox="1"/>
          <p:nvPr>
            <p:ph idx="6" type="subTitle"/>
          </p:nvPr>
        </p:nvSpPr>
        <p:spPr>
          <a:xfrm>
            <a:off x="1420499" y="1651612"/>
            <a:ext cx="3770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386" name="Google Shape;386;p60"/>
          <p:cNvSpPr txBox="1"/>
          <p:nvPr>
            <p:ph idx="12" type="sldNum"/>
          </p:nvPr>
        </p:nvSpPr>
        <p:spPr>
          <a:xfrm>
            <a:off x="7234873" y="394750"/>
            <a:ext cx="324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60"/>
          <p:cNvSpPr txBox="1"/>
          <p:nvPr>
            <p:ph idx="5" type="body"/>
          </p:nvPr>
        </p:nvSpPr>
        <p:spPr>
          <a:xfrm>
            <a:off x="571500" y="2126167"/>
            <a:ext cx="8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8" name="Google Shape;388;p60"/>
          <p:cNvSpPr txBox="1"/>
          <p:nvPr>
            <p:ph idx="6" type="subTitle"/>
          </p:nvPr>
        </p:nvSpPr>
        <p:spPr>
          <a:xfrm>
            <a:off x="1420499" y="2125889"/>
            <a:ext cx="3770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BI</a:t>
            </a:r>
            <a:endParaRPr/>
          </a:p>
        </p:txBody>
      </p:sp>
      <p:sp>
        <p:nvSpPr>
          <p:cNvPr id="389" name="Google Shape;389;p60"/>
          <p:cNvSpPr txBox="1"/>
          <p:nvPr>
            <p:ph idx="5" type="body"/>
          </p:nvPr>
        </p:nvSpPr>
        <p:spPr>
          <a:xfrm>
            <a:off x="571500" y="2600719"/>
            <a:ext cx="8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0" name="Google Shape;390;p60"/>
          <p:cNvSpPr txBox="1"/>
          <p:nvPr>
            <p:ph idx="6" type="subTitle"/>
          </p:nvPr>
        </p:nvSpPr>
        <p:spPr>
          <a:xfrm>
            <a:off x="1420499" y="2600440"/>
            <a:ext cx="3770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391" name="Google Shape;391;p60"/>
          <p:cNvSpPr txBox="1"/>
          <p:nvPr>
            <p:ph idx="5" type="body"/>
          </p:nvPr>
        </p:nvSpPr>
        <p:spPr>
          <a:xfrm>
            <a:off x="571500" y="3046345"/>
            <a:ext cx="8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92" name="Google Shape;392;p60"/>
          <p:cNvSpPr txBox="1"/>
          <p:nvPr>
            <p:ph idx="6" type="subTitle"/>
          </p:nvPr>
        </p:nvSpPr>
        <p:spPr>
          <a:xfrm>
            <a:off x="1420499" y="3046217"/>
            <a:ext cx="3770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393" name="Google Shape;393;p60"/>
          <p:cNvSpPr txBox="1"/>
          <p:nvPr>
            <p:ph idx="5" type="body"/>
          </p:nvPr>
        </p:nvSpPr>
        <p:spPr>
          <a:xfrm>
            <a:off x="571500" y="3506709"/>
            <a:ext cx="8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94" name="Google Shape;394;p60"/>
          <p:cNvSpPr txBox="1"/>
          <p:nvPr>
            <p:ph idx="5" type="body"/>
          </p:nvPr>
        </p:nvSpPr>
        <p:spPr>
          <a:xfrm>
            <a:off x="571500" y="3967073"/>
            <a:ext cx="8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395" name="Google Shape;395;p60"/>
          <p:cNvSpPr txBox="1"/>
          <p:nvPr>
            <p:ph idx="6" type="subTitle"/>
          </p:nvPr>
        </p:nvSpPr>
        <p:spPr>
          <a:xfrm>
            <a:off x="1420499" y="3966794"/>
            <a:ext cx="3770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96" name="Google Shape;396;p60"/>
          <p:cNvSpPr txBox="1"/>
          <p:nvPr>
            <p:ph idx="6" type="subTitle"/>
          </p:nvPr>
        </p:nvSpPr>
        <p:spPr>
          <a:xfrm>
            <a:off x="1420499" y="3506430"/>
            <a:ext cx="3770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8"/>
          <p:cNvSpPr txBox="1"/>
          <p:nvPr>
            <p:ph type="title"/>
          </p:nvPr>
        </p:nvSpPr>
        <p:spPr>
          <a:xfrm>
            <a:off x="697350" y="30877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Enhancements</a:t>
            </a:r>
            <a:endParaRPr/>
          </a:p>
        </p:txBody>
      </p:sp>
      <p:sp>
        <p:nvSpPr>
          <p:cNvPr id="546" name="Google Shape;546;p78"/>
          <p:cNvSpPr txBox="1"/>
          <p:nvPr>
            <p:ph idx="2" type="title"/>
          </p:nvPr>
        </p:nvSpPr>
        <p:spPr>
          <a:xfrm>
            <a:off x="3278250" y="1194450"/>
            <a:ext cx="25875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06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r>
              <a:rPr lang="en"/>
              <a:t> Scope</a:t>
            </a:r>
            <a:endParaRPr/>
          </a:p>
        </p:txBody>
      </p:sp>
      <p:sp>
        <p:nvSpPr>
          <p:cNvPr id="552" name="Google Shape;552;p79"/>
          <p:cNvSpPr txBox="1"/>
          <p:nvPr>
            <p:ph idx="2" type="body"/>
          </p:nvPr>
        </p:nvSpPr>
        <p:spPr>
          <a:xfrm>
            <a:off x="802050" y="191297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Real-Time Data Integration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Advanced Predictive Analytics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Additional Metrics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Enhanced User Interactivity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Integration with Business Workflows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Scalability for Multi-Year Comparisons</a:t>
            </a:r>
            <a:endParaRPr sz="2000"/>
          </a:p>
        </p:txBody>
      </p:sp>
      <p:sp>
        <p:nvSpPr>
          <p:cNvPr id="553" name="Google Shape;553;p7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0"/>
          <p:cNvSpPr txBox="1"/>
          <p:nvPr>
            <p:ph type="title"/>
          </p:nvPr>
        </p:nvSpPr>
        <p:spPr>
          <a:xfrm>
            <a:off x="697350" y="30877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59" name="Google Shape;559;p80"/>
          <p:cNvSpPr txBox="1"/>
          <p:nvPr>
            <p:ph idx="2" type="title"/>
          </p:nvPr>
        </p:nvSpPr>
        <p:spPr>
          <a:xfrm>
            <a:off x="3278250" y="1194450"/>
            <a:ext cx="25875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07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6525"/>
            <a:ext cx="3127000" cy="312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565" name="Google Shape;565;p81"/>
          <p:cNvSpPr txBox="1"/>
          <p:nvPr>
            <p:ph idx="14" type="body"/>
          </p:nvPr>
        </p:nvSpPr>
        <p:spPr>
          <a:xfrm>
            <a:off x="3777500" y="1607375"/>
            <a:ext cx="4959900" cy="21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financial forecasting model enables 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proactive </a:t>
            </a:r>
            <a:r>
              <a:rPr lang="en" sz="1800"/>
              <a:t>financial management.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Helps businesses 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plan </a:t>
            </a:r>
            <a:r>
              <a:rPr lang="en" sz="1800"/>
              <a:t>better, anticipate risks, and ensure sustainable growth.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Power BI's seamless integration of data analysis and visualization ensures robust 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insights</a:t>
            </a:r>
            <a:r>
              <a:rPr lang="en" sz="1800"/>
              <a:t>.</a:t>
            </a:r>
            <a:endParaRPr sz="1800"/>
          </a:p>
        </p:txBody>
      </p:sp>
      <p:sp>
        <p:nvSpPr>
          <p:cNvPr id="566" name="Google Shape;566;p8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1"/>
          <p:cNvSpPr txBox="1"/>
          <p:nvPr>
            <p:ph type="title"/>
          </p:nvPr>
        </p:nvSpPr>
        <p:spPr>
          <a:xfrm>
            <a:off x="697350" y="30877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Contribution</a:t>
            </a:r>
            <a:endParaRPr/>
          </a:p>
        </p:txBody>
      </p:sp>
      <p:sp>
        <p:nvSpPr>
          <p:cNvPr id="402" name="Google Shape;402;p61"/>
          <p:cNvSpPr txBox="1"/>
          <p:nvPr>
            <p:ph idx="2" type="title"/>
          </p:nvPr>
        </p:nvSpPr>
        <p:spPr>
          <a:xfrm>
            <a:off x="3278250" y="1194450"/>
            <a:ext cx="25875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01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62"/>
          <p:cNvSpPr txBox="1"/>
          <p:nvPr/>
        </p:nvSpPr>
        <p:spPr>
          <a:xfrm>
            <a:off x="480425" y="429025"/>
            <a:ext cx="8010000" cy="4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was a collective effort by our team, where we worked together to design, develop, and analyze a Power BI financial forecasting dashboard. Each member brought their unique strengths and focus areas to ensure the project's success.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Planning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Analysis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Feedback and Iteration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3"/>
          <p:cNvSpPr txBox="1"/>
          <p:nvPr>
            <p:ph type="title"/>
          </p:nvPr>
        </p:nvSpPr>
        <p:spPr>
          <a:xfrm>
            <a:off x="697350" y="30877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414" name="Google Shape;414;p63"/>
          <p:cNvSpPr txBox="1"/>
          <p:nvPr>
            <p:ph idx="2" type="title"/>
          </p:nvPr>
        </p:nvSpPr>
        <p:spPr>
          <a:xfrm>
            <a:off x="3278250" y="1194450"/>
            <a:ext cx="25875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02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325" y="429023"/>
            <a:ext cx="3592200" cy="2053551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64"/>
          <p:cNvSpPr txBox="1"/>
          <p:nvPr>
            <p:ph idx="1" type="body"/>
          </p:nvPr>
        </p:nvSpPr>
        <p:spPr>
          <a:xfrm>
            <a:off x="567000" y="2193075"/>
            <a:ext cx="8010000" cy="227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Problem Statement: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Develop a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financial forecasting model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to predict revenue, expenses, and profit trends.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Leverage historical financial data for accurate cash flow predictions, budgeting, and risk mitigation.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Goal: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Enhance profitability and support sustainable growth through proactive planning.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64"/>
          <p:cNvSpPr txBox="1"/>
          <p:nvPr>
            <p:ph idx="4294967295" type="subTitle"/>
          </p:nvPr>
        </p:nvSpPr>
        <p:spPr>
          <a:xfrm>
            <a:off x="567000" y="1107849"/>
            <a:ext cx="35922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Project Overview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422" name="Google Shape;422;p6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rPr>
              <a:t>‹#›</a:t>
            </a:fld>
            <a:endParaRPr>
              <a:solidFill>
                <a:schemeClr val="accen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6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3100" r="23100" t="0"/>
          <a:stretch/>
        </p:blipFill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</p:spPr>
      </p:pic>
      <p:sp>
        <p:nvSpPr>
          <p:cNvPr id="428" name="Google Shape;428;p65"/>
          <p:cNvSpPr txBox="1"/>
          <p:nvPr>
            <p:ph type="title"/>
          </p:nvPr>
        </p:nvSpPr>
        <p:spPr>
          <a:xfrm>
            <a:off x="591450" y="391675"/>
            <a:ext cx="4397400" cy="14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Forecasting</a:t>
            </a:r>
            <a:endParaRPr/>
          </a:p>
        </p:txBody>
      </p:sp>
      <p:sp>
        <p:nvSpPr>
          <p:cNvPr id="429" name="Google Shape;429;p65"/>
          <p:cNvSpPr txBox="1"/>
          <p:nvPr>
            <p:ph idx="1" type="body"/>
          </p:nvPr>
        </p:nvSpPr>
        <p:spPr>
          <a:xfrm>
            <a:off x="591450" y="1828375"/>
            <a:ext cx="4661400" cy="207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Financial forecasting is the process of </a:t>
            </a:r>
            <a:r>
              <a:rPr b="1" i="1" lang="en" sz="1800">
                <a:latin typeface="Barlow"/>
                <a:ea typeface="Barlow"/>
                <a:cs typeface="Barlow"/>
                <a:sym typeface="Barlow"/>
              </a:rPr>
              <a:t>predicting </a:t>
            </a:r>
            <a:r>
              <a:rPr lang="en" sz="1800"/>
              <a:t>a company’s future financial performance based on historical data, current trends, and assumptions about future conditions. It involves estimating key metrics like revenue, expenses, profits, and cash flow over a specific time period.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6"/>
          <p:cNvSpPr txBox="1"/>
          <p:nvPr>
            <p:ph type="title"/>
          </p:nvPr>
        </p:nvSpPr>
        <p:spPr>
          <a:xfrm>
            <a:off x="697350" y="30877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BI</a:t>
            </a:r>
            <a:endParaRPr/>
          </a:p>
        </p:txBody>
      </p:sp>
      <p:sp>
        <p:nvSpPr>
          <p:cNvPr id="435" name="Google Shape;435;p66"/>
          <p:cNvSpPr txBox="1"/>
          <p:nvPr>
            <p:ph idx="2" type="title"/>
          </p:nvPr>
        </p:nvSpPr>
        <p:spPr>
          <a:xfrm>
            <a:off x="3278250" y="1194450"/>
            <a:ext cx="25875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03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850" y="649099"/>
            <a:ext cx="4021400" cy="15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67"/>
          <p:cNvSpPr txBox="1"/>
          <p:nvPr/>
        </p:nvSpPr>
        <p:spPr>
          <a:xfrm>
            <a:off x="480420" y="1452201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WHAT IS POWER BI?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42" name="Google Shape;442;p6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67"/>
          <p:cNvSpPr txBox="1"/>
          <p:nvPr/>
        </p:nvSpPr>
        <p:spPr>
          <a:xfrm>
            <a:off x="480425" y="2360150"/>
            <a:ext cx="8010000" cy="17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BI is a business intelligence tool used for cleaning, analyzing, and visualizing data.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Converts raw data into interactive visualizations and actionable insights.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Enables data-driven decision-making and collaboration across teams.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