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Barlow ExtraLight"/>
      <p:regular r:id="rId34"/>
      <p:bold r:id="rId35"/>
      <p:italic r:id="rId36"/>
      <p:boldItalic r:id="rId37"/>
    </p:embeddedFont>
    <p:embeddedFont>
      <p:font typeface="Caveat"/>
      <p:regular r:id="rId38"/>
      <p:bold r:id="rId39"/>
    </p:embeddedFont>
    <p:embeddedFont>
      <p:font typeface="Hepta Slab Medium"/>
      <p:regular r:id="rId40"/>
      <p:bold r:id="rId41"/>
    </p:embeddedFont>
    <p:embeddedFont>
      <p:font typeface="Hepta Slab Light"/>
      <p:regular r:id="rId42"/>
      <p:bold r:id="rId43"/>
    </p:embeddedFont>
    <p:embeddedFont>
      <p:font typeface="Hepta Slab"/>
      <p:regular r:id="rId44"/>
      <p:bold r:id="rId45"/>
    </p:embeddedFont>
    <p:embeddedFont>
      <p:font typeface="Barlow Medium"/>
      <p:regular r:id="rId46"/>
      <p:bold r:id="rId47"/>
      <p:italic r:id="rId48"/>
      <p:boldItalic r:id="rId49"/>
    </p:embeddedFont>
    <p:embeddedFont>
      <p:font typeface="Barlow Light"/>
      <p:regular r:id="rId50"/>
      <p:bold r:id="rId51"/>
      <p:italic r:id="rId52"/>
      <p:boldItalic r:id="rId53"/>
    </p:embeddedFont>
    <p:embeddedFont>
      <p:font typeface="Barl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Medium-regular.fntdata"/><Relationship Id="rId42" Type="http://schemas.openxmlformats.org/officeDocument/2006/relationships/font" Target="fonts/HeptaSlabLight-regular.fntdata"/><Relationship Id="rId41" Type="http://schemas.openxmlformats.org/officeDocument/2006/relationships/font" Target="fonts/HeptaSlabMedium-bold.fntdata"/><Relationship Id="rId44" Type="http://schemas.openxmlformats.org/officeDocument/2006/relationships/font" Target="fonts/HeptaSlab-regular.fntdata"/><Relationship Id="rId43" Type="http://schemas.openxmlformats.org/officeDocument/2006/relationships/font" Target="fonts/HeptaSlabLight-bold.fntdata"/><Relationship Id="rId46" Type="http://schemas.openxmlformats.org/officeDocument/2006/relationships/font" Target="fonts/BarlowMedium-regular.fntdata"/><Relationship Id="rId45" Type="http://schemas.openxmlformats.org/officeDocument/2006/relationships/font" Target="fonts/HeptaSlab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Medium-italic.fntdata"/><Relationship Id="rId47" Type="http://schemas.openxmlformats.org/officeDocument/2006/relationships/font" Target="fonts/BarlowMedium-bold.fntdata"/><Relationship Id="rId49" Type="http://schemas.openxmlformats.org/officeDocument/2006/relationships/font" Target="fonts/Barlow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BarlowExtraLight-bold.fntdata"/><Relationship Id="rId34" Type="http://schemas.openxmlformats.org/officeDocument/2006/relationships/font" Target="fonts/BarlowExtraLight-regular.fntdata"/><Relationship Id="rId37" Type="http://schemas.openxmlformats.org/officeDocument/2006/relationships/font" Target="fonts/BarlowExtraLight-boldItalic.fntdata"/><Relationship Id="rId36" Type="http://schemas.openxmlformats.org/officeDocument/2006/relationships/font" Target="fonts/BarlowExtraLight-italic.fntdata"/><Relationship Id="rId39" Type="http://schemas.openxmlformats.org/officeDocument/2006/relationships/font" Target="fonts/Caveat-bold.fntdata"/><Relationship Id="rId38" Type="http://schemas.openxmlformats.org/officeDocument/2006/relationships/font" Target="fonts/Cave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Light-bold.fntdata"/><Relationship Id="rId50" Type="http://schemas.openxmlformats.org/officeDocument/2006/relationships/font" Target="fonts/BarlowLight-regular.fntdata"/><Relationship Id="rId53" Type="http://schemas.openxmlformats.org/officeDocument/2006/relationships/font" Target="fonts/BarlowLight-boldItalic.fntdata"/><Relationship Id="rId52" Type="http://schemas.openxmlformats.org/officeDocument/2006/relationships/font" Target="fonts/BarlowLight-italic.fntdata"/><Relationship Id="rId11" Type="http://schemas.openxmlformats.org/officeDocument/2006/relationships/slide" Target="slides/slide5.xml"/><Relationship Id="rId55" Type="http://schemas.openxmlformats.org/officeDocument/2006/relationships/font" Target="fonts/Barlow-bold.fntdata"/><Relationship Id="rId10" Type="http://schemas.openxmlformats.org/officeDocument/2006/relationships/slide" Target="slides/slide4.xml"/><Relationship Id="rId54" Type="http://schemas.openxmlformats.org/officeDocument/2006/relationships/font" Target="fonts/Barlow-regular.fntdata"/><Relationship Id="rId13" Type="http://schemas.openxmlformats.org/officeDocument/2006/relationships/slide" Target="slides/slide7.xml"/><Relationship Id="rId57" Type="http://schemas.openxmlformats.org/officeDocument/2006/relationships/font" Target="fonts/Barlow-boldItalic.fntdata"/><Relationship Id="rId12" Type="http://schemas.openxmlformats.org/officeDocument/2006/relationships/slide" Target="slides/slide6.xml"/><Relationship Id="rId56" Type="http://schemas.openxmlformats.org/officeDocument/2006/relationships/font" Target="fonts/Barlow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ad15b47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ad15b47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ad15b4721_0_2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1ad15b4721_0_2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ad15b4721_0_2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1ad15b4721_0_2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ad15b472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ad15b472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ad15b4721_0_2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ad15b4721_0_2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ad15b4721_0_2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ad15b4721_0_2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ad15b4721_0_2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ad15b4721_0_2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1ad15b4721_0_2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1ad15b4721_0_2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1ad15b4721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1ad15b4721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1ad15b4721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1ad15b4721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1ad15b472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1ad15b472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ad15b47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ad15b47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ad15b4721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1ad15b4721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ad15b472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1ad15b472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1ad15b472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1ad15b47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1ad15b4721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1ad15b4721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1ad15b4721_0_2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1ad15b4721_0_2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ad15b4721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ad15b4721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ad15b4721_0_2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1ad15b4721_0_2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ad15b472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1ad15b472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ad15b472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ad15b47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ad15b47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ad15b47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ad15b4721_0_2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ad15b4721_0_2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ad15b472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ad15b472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ad15b4721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1ad15b4721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ad15b4721_0_2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1ad15b4721_0_2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ad15b4721_0_2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1ad15b4721_0_2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38" y="706025"/>
            <a:ext cx="78783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800"/>
              <a:t>Financial Forecasting Dashboard Using Power BI</a:t>
            </a:r>
            <a:endParaRPr sz="3800"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6680050" y="3494275"/>
            <a:ext cx="21171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Team Members: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Keerthi Sureka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Keshav Ruhela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Pratham Shenoy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Shanmukha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Durga Prasad</a:t>
            </a:r>
            <a:endParaRPr sz="1200"/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98" y="3696425"/>
            <a:ext cx="1358818" cy="9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9"/>
          <p:cNvSpPr txBox="1"/>
          <p:nvPr/>
        </p:nvSpPr>
        <p:spPr>
          <a:xfrm>
            <a:off x="2992950" y="2943813"/>
            <a:ext cx="3158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Internship Project Presentation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Offered by</a:t>
            </a:r>
            <a:endParaRPr b="1" sz="15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632850" y="2297700"/>
            <a:ext cx="7878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An Analytical Approach to Data-Driven Financial Decision-Making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6" name="Google Shape;376;p59"/>
          <p:cNvCxnSpPr/>
          <p:nvPr/>
        </p:nvCxnSpPr>
        <p:spPr>
          <a:xfrm>
            <a:off x="1184875" y="2003400"/>
            <a:ext cx="67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900" y="0"/>
            <a:ext cx="2416099" cy="9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9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</a:t>
            </a:r>
            <a:endParaRPr/>
          </a:p>
        </p:txBody>
      </p:sp>
      <p:sp>
        <p:nvSpPr>
          <p:cNvPr id="463" name="Google Shape;463;p69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05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idx="2" type="subTitle"/>
          </p:nvPr>
        </p:nvSpPr>
        <p:spPr>
          <a:xfrm>
            <a:off x="621050" y="3260600"/>
            <a:ext cx="2250300" cy="96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Expressions</a:t>
            </a:r>
            <a:endParaRPr/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2871450" y="2888875"/>
            <a:ext cx="5436300" cy="18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/>
              <a:t>A formula language for calculations in Power BI.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/>
              <a:t>Uses of DAX: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calculated columns for additional data points.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measures for aggregating and summarizing data.</a:t>
            </a:r>
            <a:endParaRPr sz="1800"/>
          </a:p>
        </p:txBody>
      </p:sp>
      <p:grpSp>
        <p:nvGrpSpPr>
          <p:cNvPr id="470" name="Google Shape;470;p70"/>
          <p:cNvGrpSpPr/>
          <p:nvPr/>
        </p:nvGrpSpPr>
        <p:grpSpPr>
          <a:xfrm>
            <a:off x="1769966" y="494936"/>
            <a:ext cx="5604072" cy="2076801"/>
            <a:chOff x="743750" y="246450"/>
            <a:chExt cx="7652700" cy="3476400"/>
          </a:xfrm>
        </p:grpSpPr>
        <p:sp>
          <p:nvSpPr>
            <p:cNvPr id="471" name="Google Shape;471;p70"/>
            <p:cNvSpPr/>
            <p:nvPr/>
          </p:nvSpPr>
          <p:spPr>
            <a:xfrm>
              <a:off x="743750" y="246450"/>
              <a:ext cx="7652700" cy="34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70"/>
            <p:cNvGrpSpPr/>
            <p:nvPr/>
          </p:nvGrpSpPr>
          <p:grpSpPr>
            <a:xfrm>
              <a:off x="827850" y="610320"/>
              <a:ext cx="7240775" cy="2868905"/>
              <a:chOff x="827850" y="483989"/>
              <a:chExt cx="7240775" cy="2868905"/>
            </a:xfrm>
          </p:grpSpPr>
          <p:cxnSp>
            <p:nvCxnSpPr>
              <p:cNvPr id="473" name="Google Shape;473;p70"/>
              <p:cNvCxnSpPr/>
              <p:nvPr/>
            </p:nvCxnSpPr>
            <p:spPr>
              <a:xfrm>
                <a:off x="1398673" y="678019"/>
                <a:ext cx="0" cy="2353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70"/>
              <p:cNvCxnSpPr/>
              <p:nvPr/>
            </p:nvCxnSpPr>
            <p:spPr>
              <a:xfrm>
                <a:off x="1340971" y="3031681"/>
                <a:ext cx="672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5" name="Google Shape;475;p70"/>
              <p:cNvSpPr txBox="1"/>
              <p:nvPr/>
            </p:nvSpPr>
            <p:spPr>
              <a:xfrm>
                <a:off x="893810" y="2878764"/>
                <a:ext cx="3840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2020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cxnSp>
            <p:nvCxnSpPr>
              <p:cNvPr id="476" name="Google Shape;476;p70"/>
              <p:cNvCxnSpPr/>
              <p:nvPr/>
            </p:nvCxnSpPr>
            <p:spPr>
              <a:xfrm>
                <a:off x="1341412" y="2638424"/>
                <a:ext cx="5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70"/>
              <p:cNvCxnSpPr/>
              <p:nvPr/>
            </p:nvCxnSpPr>
            <p:spPr>
              <a:xfrm>
                <a:off x="1341412" y="2245167"/>
                <a:ext cx="5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70"/>
              <p:cNvCxnSpPr/>
              <p:nvPr/>
            </p:nvCxnSpPr>
            <p:spPr>
              <a:xfrm>
                <a:off x="1341412" y="1851910"/>
                <a:ext cx="5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70"/>
              <p:cNvCxnSpPr/>
              <p:nvPr/>
            </p:nvCxnSpPr>
            <p:spPr>
              <a:xfrm>
                <a:off x="1341412" y="1457476"/>
                <a:ext cx="5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70"/>
              <p:cNvCxnSpPr/>
              <p:nvPr/>
            </p:nvCxnSpPr>
            <p:spPr>
              <a:xfrm>
                <a:off x="1341412" y="1066571"/>
                <a:ext cx="5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70"/>
              <p:cNvCxnSpPr/>
              <p:nvPr/>
            </p:nvCxnSpPr>
            <p:spPr>
              <a:xfrm>
                <a:off x="1341412" y="675667"/>
                <a:ext cx="5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70"/>
              <p:cNvCxnSpPr/>
              <p:nvPr/>
            </p:nvCxnSpPr>
            <p:spPr>
              <a:xfrm rot="10800000">
                <a:off x="1398725" y="2640090"/>
                <a:ext cx="666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70"/>
              <p:cNvCxnSpPr/>
              <p:nvPr/>
            </p:nvCxnSpPr>
            <p:spPr>
              <a:xfrm rot="10800000">
                <a:off x="1398725" y="2246490"/>
                <a:ext cx="666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70"/>
              <p:cNvCxnSpPr/>
              <p:nvPr/>
            </p:nvCxnSpPr>
            <p:spPr>
              <a:xfrm rot="10800000">
                <a:off x="1398725" y="1850783"/>
                <a:ext cx="666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70"/>
              <p:cNvCxnSpPr/>
              <p:nvPr/>
            </p:nvCxnSpPr>
            <p:spPr>
              <a:xfrm rot="10800000">
                <a:off x="1398725" y="1459192"/>
                <a:ext cx="666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70"/>
              <p:cNvCxnSpPr/>
              <p:nvPr/>
            </p:nvCxnSpPr>
            <p:spPr>
              <a:xfrm rot="10800000">
                <a:off x="1398725" y="1067601"/>
                <a:ext cx="666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70"/>
              <p:cNvCxnSpPr/>
              <p:nvPr/>
            </p:nvCxnSpPr>
            <p:spPr>
              <a:xfrm rot="10800000">
                <a:off x="1398725" y="676010"/>
                <a:ext cx="666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70"/>
              <p:cNvCxnSpPr>
                <a:stCxn id="489" idx="6"/>
                <a:endCxn id="490" idx="6"/>
              </p:cNvCxnSpPr>
              <p:nvPr/>
            </p:nvCxnSpPr>
            <p:spPr>
              <a:xfrm flipH="1" rot="10800000">
                <a:off x="1809390" y="2466374"/>
                <a:ext cx="1194600" cy="17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70"/>
              <p:cNvCxnSpPr/>
              <p:nvPr/>
            </p:nvCxnSpPr>
            <p:spPr>
              <a:xfrm flipH="1" rot="10800000">
                <a:off x="2956759" y="2030326"/>
                <a:ext cx="993600" cy="44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70"/>
              <p:cNvCxnSpPr/>
              <p:nvPr/>
            </p:nvCxnSpPr>
            <p:spPr>
              <a:xfrm flipH="1" rot="10800000">
                <a:off x="3946006" y="1894607"/>
                <a:ext cx="1139700" cy="13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70"/>
              <p:cNvCxnSpPr/>
              <p:nvPr/>
            </p:nvCxnSpPr>
            <p:spPr>
              <a:xfrm flipH="1" rot="10800000">
                <a:off x="5079324" y="1069683"/>
                <a:ext cx="2695800" cy="82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0" name="Google Shape;490;p70"/>
              <p:cNvSpPr/>
              <p:nvPr/>
            </p:nvSpPr>
            <p:spPr>
              <a:xfrm>
                <a:off x="2945856" y="2437213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70"/>
              <p:cNvSpPr/>
              <p:nvPr/>
            </p:nvSpPr>
            <p:spPr>
              <a:xfrm>
                <a:off x="3916579" y="2003994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70"/>
              <p:cNvSpPr/>
              <p:nvPr/>
            </p:nvSpPr>
            <p:spPr>
              <a:xfrm>
                <a:off x="5054136" y="1865925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70"/>
              <p:cNvSpPr/>
              <p:nvPr/>
            </p:nvSpPr>
            <p:spPr>
              <a:xfrm>
                <a:off x="7745737" y="1038492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70"/>
              <p:cNvSpPr/>
              <p:nvPr/>
            </p:nvSpPr>
            <p:spPr>
              <a:xfrm>
                <a:off x="1751190" y="2610974"/>
                <a:ext cx="58200" cy="58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7" name="Google Shape;497;p70"/>
              <p:cNvCxnSpPr/>
              <p:nvPr/>
            </p:nvCxnSpPr>
            <p:spPr>
              <a:xfrm flipH="1" rot="10800000">
                <a:off x="1782008" y="1693150"/>
                <a:ext cx="522000" cy="55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70"/>
              <p:cNvCxnSpPr/>
              <p:nvPr/>
            </p:nvCxnSpPr>
            <p:spPr>
              <a:xfrm>
                <a:off x="2293121" y="1700242"/>
                <a:ext cx="1834200" cy="91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70"/>
              <p:cNvCxnSpPr/>
              <p:nvPr/>
            </p:nvCxnSpPr>
            <p:spPr>
              <a:xfrm flipH="1" rot="10800000">
                <a:off x="4131486" y="1461110"/>
                <a:ext cx="1001700" cy="1158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70"/>
              <p:cNvCxnSpPr/>
              <p:nvPr/>
            </p:nvCxnSpPr>
            <p:spPr>
              <a:xfrm>
                <a:off x="5133229" y="1455075"/>
                <a:ext cx="1232400" cy="78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1" name="Google Shape;501;p70"/>
              <p:cNvSpPr/>
              <p:nvPr/>
            </p:nvSpPr>
            <p:spPr>
              <a:xfrm>
                <a:off x="2257838" y="1676279"/>
                <a:ext cx="58200" cy="58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70"/>
              <p:cNvSpPr/>
              <p:nvPr/>
            </p:nvSpPr>
            <p:spPr>
              <a:xfrm>
                <a:off x="4104436" y="2581873"/>
                <a:ext cx="58200" cy="58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70"/>
              <p:cNvSpPr/>
              <p:nvPr/>
            </p:nvSpPr>
            <p:spPr>
              <a:xfrm>
                <a:off x="5112353" y="1430083"/>
                <a:ext cx="58200" cy="58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70"/>
              <p:cNvSpPr/>
              <p:nvPr/>
            </p:nvSpPr>
            <p:spPr>
              <a:xfrm>
                <a:off x="6336550" y="2216328"/>
                <a:ext cx="58200" cy="58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70"/>
              <p:cNvSpPr/>
              <p:nvPr/>
            </p:nvSpPr>
            <p:spPr>
              <a:xfrm>
                <a:off x="1751184" y="2207458"/>
                <a:ext cx="58200" cy="582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6" name="Google Shape;506;p70"/>
              <p:cNvCxnSpPr/>
              <p:nvPr/>
            </p:nvCxnSpPr>
            <p:spPr>
              <a:xfrm>
                <a:off x="1809401" y="3000355"/>
                <a:ext cx="0" cy="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70"/>
              <p:cNvCxnSpPr/>
              <p:nvPr/>
            </p:nvCxnSpPr>
            <p:spPr>
              <a:xfrm>
                <a:off x="2945856" y="3000355"/>
                <a:ext cx="0" cy="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70"/>
              <p:cNvCxnSpPr/>
              <p:nvPr/>
            </p:nvCxnSpPr>
            <p:spPr>
              <a:xfrm>
                <a:off x="4081086" y="3000355"/>
                <a:ext cx="0" cy="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70"/>
              <p:cNvCxnSpPr/>
              <p:nvPr/>
            </p:nvCxnSpPr>
            <p:spPr>
              <a:xfrm>
                <a:off x="5216315" y="3000355"/>
                <a:ext cx="0" cy="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70"/>
              <p:cNvCxnSpPr/>
              <p:nvPr/>
            </p:nvCxnSpPr>
            <p:spPr>
              <a:xfrm>
                <a:off x="6351545" y="3000355"/>
                <a:ext cx="0" cy="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70"/>
              <p:cNvCxnSpPr/>
              <p:nvPr/>
            </p:nvCxnSpPr>
            <p:spPr>
              <a:xfrm>
                <a:off x="7486774" y="3000355"/>
                <a:ext cx="0" cy="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2" name="Google Shape;512;p70"/>
              <p:cNvSpPr txBox="1"/>
              <p:nvPr/>
            </p:nvSpPr>
            <p:spPr>
              <a:xfrm>
                <a:off x="1399972" y="3033690"/>
                <a:ext cx="819000" cy="1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PRICE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3" name="Google Shape;513;p70"/>
              <p:cNvSpPr txBox="1"/>
              <p:nvPr/>
            </p:nvSpPr>
            <p:spPr>
              <a:xfrm>
                <a:off x="2531866" y="3033690"/>
                <a:ext cx="819000" cy="1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QUALITY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4" name="Google Shape;514;p70"/>
              <p:cNvSpPr txBox="1"/>
              <p:nvPr/>
            </p:nvSpPr>
            <p:spPr>
              <a:xfrm>
                <a:off x="3669332" y="3033690"/>
                <a:ext cx="819000" cy="1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DISTRIBUTION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5" name="Google Shape;515;p70"/>
              <p:cNvSpPr txBox="1"/>
              <p:nvPr/>
            </p:nvSpPr>
            <p:spPr>
              <a:xfrm>
                <a:off x="4806874" y="3033690"/>
                <a:ext cx="819000" cy="1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EASE OF USE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6" name="Google Shape;516;p70"/>
              <p:cNvSpPr txBox="1"/>
              <p:nvPr/>
            </p:nvSpPr>
            <p:spPr>
              <a:xfrm>
                <a:off x="5887801" y="3033693"/>
                <a:ext cx="927600" cy="3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ENVIRONMENTAL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FRIENDLINESS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7" name="Google Shape;517;p70"/>
              <p:cNvSpPr txBox="1"/>
              <p:nvPr/>
            </p:nvSpPr>
            <p:spPr>
              <a:xfrm>
                <a:off x="7077335" y="3031681"/>
                <a:ext cx="819000" cy="1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ACCESSIBILITY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8" name="Google Shape;518;p70"/>
              <p:cNvSpPr txBox="1"/>
              <p:nvPr/>
            </p:nvSpPr>
            <p:spPr>
              <a:xfrm>
                <a:off x="876999" y="2486675"/>
                <a:ext cx="3840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2022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19" name="Google Shape;519;p70"/>
              <p:cNvSpPr txBox="1"/>
              <p:nvPr/>
            </p:nvSpPr>
            <p:spPr>
              <a:xfrm>
                <a:off x="877099" y="2100507"/>
                <a:ext cx="3840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2024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20" name="Google Shape;520;p70"/>
              <p:cNvSpPr txBox="1"/>
              <p:nvPr/>
            </p:nvSpPr>
            <p:spPr>
              <a:xfrm>
                <a:off x="877100" y="1714894"/>
                <a:ext cx="3840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2026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21" name="Google Shape;521;p70"/>
              <p:cNvSpPr txBox="1"/>
              <p:nvPr/>
            </p:nvSpPr>
            <p:spPr>
              <a:xfrm>
                <a:off x="877100" y="1324063"/>
                <a:ext cx="3840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2028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22" name="Google Shape;522;p70"/>
              <p:cNvSpPr txBox="1"/>
              <p:nvPr/>
            </p:nvSpPr>
            <p:spPr>
              <a:xfrm>
                <a:off x="827850" y="931663"/>
                <a:ext cx="4944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2032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23" name="Google Shape;523;p70"/>
              <p:cNvSpPr txBox="1"/>
              <p:nvPr/>
            </p:nvSpPr>
            <p:spPr>
              <a:xfrm>
                <a:off x="858516" y="539268"/>
                <a:ext cx="433200" cy="27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chemeClr val="dk1"/>
                    </a:solidFill>
                    <a:latin typeface="Barlow Medium"/>
                    <a:ea typeface="Barlow Medium"/>
                    <a:cs typeface="Barlow Medium"/>
                    <a:sym typeface="Barlow Medium"/>
                  </a:rPr>
                  <a:t>2034</a:t>
                </a:r>
                <a:endParaRPr sz="7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endParaRPr>
              </a:p>
            </p:txBody>
          </p:sp>
          <p:sp>
            <p:nvSpPr>
              <p:cNvPr id="524" name="Google Shape;524;p70"/>
              <p:cNvSpPr/>
              <p:nvPr/>
            </p:nvSpPr>
            <p:spPr>
              <a:xfrm>
                <a:off x="6015127" y="483989"/>
                <a:ext cx="62700" cy="6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0"/>
              <p:cNvSpPr/>
              <p:nvPr/>
            </p:nvSpPr>
            <p:spPr>
              <a:xfrm>
                <a:off x="7302492" y="483989"/>
                <a:ext cx="62700" cy="62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6" name="Google Shape;526;p70"/>
          <p:cNvSpPr txBox="1"/>
          <p:nvPr/>
        </p:nvSpPr>
        <p:spPr>
          <a:xfrm>
            <a:off x="6110800" y="586788"/>
            <a:ext cx="101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INDUSTRY VALUE CURVE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27" name="Google Shape;527;p70"/>
          <p:cNvSpPr txBox="1"/>
          <p:nvPr/>
        </p:nvSpPr>
        <p:spPr>
          <a:xfrm>
            <a:off x="7401762" y="586788"/>
            <a:ext cx="72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STRATEGIC MOVE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28" name="Google Shape;528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34" name="Google Shape;534;p71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06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25" y="429023"/>
            <a:ext cx="3592200" cy="20535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2"/>
          <p:cNvSpPr txBox="1"/>
          <p:nvPr>
            <p:ph idx="1" type="body"/>
          </p:nvPr>
        </p:nvSpPr>
        <p:spPr>
          <a:xfrm>
            <a:off x="567000" y="2193075"/>
            <a:ext cx="8010000" cy="22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 a financial forecasting model to predict revenue, expenses, and profit trends.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Leverage historical financial data for accurate cash flow predictions, budgeting, and risk mitigation.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Goal: Enhance profitability and support sustainable growth through proactive planning.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72"/>
          <p:cNvSpPr txBox="1"/>
          <p:nvPr>
            <p:ph idx="4294967295" type="subTitle"/>
          </p:nvPr>
        </p:nvSpPr>
        <p:spPr>
          <a:xfrm>
            <a:off x="567000" y="1107849"/>
            <a:ext cx="35922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Project Overview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42" name="Google Shape;542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100" r="23100" t="0"/>
          <a:stretch/>
        </p:blipFill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591450" y="391675"/>
            <a:ext cx="43974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Forecasting</a:t>
            </a:r>
            <a:endParaRPr/>
          </a:p>
        </p:txBody>
      </p:sp>
      <p:sp>
        <p:nvSpPr>
          <p:cNvPr id="549" name="Google Shape;549;p73"/>
          <p:cNvSpPr txBox="1"/>
          <p:nvPr>
            <p:ph idx="1" type="body"/>
          </p:nvPr>
        </p:nvSpPr>
        <p:spPr>
          <a:xfrm>
            <a:off x="591450" y="1828375"/>
            <a:ext cx="4661400" cy="20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Financial forecasting is the process of </a:t>
            </a:r>
            <a:r>
              <a:rPr b="1" i="1" lang="en" sz="1800">
                <a:latin typeface="Barlow"/>
                <a:ea typeface="Barlow"/>
                <a:cs typeface="Barlow"/>
                <a:sym typeface="Barlow"/>
              </a:rPr>
              <a:t>predicting </a:t>
            </a:r>
            <a:r>
              <a:rPr lang="en" sz="1800"/>
              <a:t>a company’s future financial performance based on historical data, current trends, and assumptions about future conditions. It involves estimating key metrics like revenue, expenses, profits, and cash flow over a specific time period.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4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Techniques</a:t>
            </a:r>
            <a:endParaRPr/>
          </a:p>
        </p:txBody>
      </p:sp>
      <p:sp>
        <p:nvSpPr>
          <p:cNvPr id="555" name="Google Shape;555;p74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07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ne view over a field of solar panels at sunset." id="560" name="Google Shape;560;p7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770" l="0" r="0" t="7770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61" name="Google Shape;561;p75"/>
          <p:cNvSpPr txBox="1"/>
          <p:nvPr>
            <p:ph idx="1" type="body"/>
          </p:nvPr>
        </p:nvSpPr>
        <p:spPr>
          <a:xfrm>
            <a:off x="1519050" y="1939600"/>
            <a:ext cx="6105900" cy="1805400"/>
          </a:xfrm>
          <a:prstGeom prst="rect">
            <a:avLst/>
          </a:prstGeom>
        </p:spPr>
        <p:txBody>
          <a:bodyPr anchorCtr="0" anchor="t" bIns="274300" lIns="274300" spcFirstLastPara="1" rIns="27430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redundant or unwanted columns.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Adjusted data types (e.g., text to dates, numbers).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Split complex columns by delimiters for clarity.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Ensured a clean dataset for analysis.</a:t>
            </a:r>
            <a:endParaRPr sz="1800"/>
          </a:p>
        </p:txBody>
      </p:sp>
      <p:sp>
        <p:nvSpPr>
          <p:cNvPr id="562" name="Google Shape;562;p75"/>
          <p:cNvSpPr txBox="1"/>
          <p:nvPr>
            <p:ph idx="3" type="subTitle"/>
          </p:nvPr>
        </p:nvSpPr>
        <p:spPr>
          <a:xfrm>
            <a:off x="1668000" y="1073300"/>
            <a:ext cx="5808000" cy="600900"/>
          </a:xfrm>
          <a:prstGeom prst="rect">
            <a:avLst/>
          </a:prstGeom>
        </p:spPr>
        <p:txBody>
          <a:bodyPr anchorCtr="0" anchor="b" bIns="0" lIns="274300" spcFirstLastPara="1" rIns="274300" wrap="square" tIns="2743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None/>
            </a:pPr>
            <a:r>
              <a:rPr lang="en" sz="2000"/>
              <a:t>DATA PREPARATION STEPS TAKEN</a:t>
            </a:r>
            <a:endParaRPr sz="2000"/>
          </a:p>
        </p:txBody>
      </p:sp>
      <p:sp>
        <p:nvSpPr>
          <p:cNvPr id="563" name="Google Shape;563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6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569" name="Google Shape;569;p76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08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75" name="Google Shape;575;p7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Established relationships (One-to-Many, One-to-One) between tables.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DAX (Data Analysis Expressions) for creating calculated columns and measures.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Emphasized on temporal analysis for forecasting trends over time.</a:t>
            </a:r>
            <a:endParaRPr sz="2000"/>
          </a:p>
        </p:txBody>
      </p:sp>
      <p:sp>
        <p:nvSpPr>
          <p:cNvPr id="576" name="Google Shape;576;p7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idx="1" type="subTitle"/>
          </p:nvPr>
        </p:nvSpPr>
        <p:spPr>
          <a:xfrm>
            <a:off x="495825" y="1611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2" name="Google Shape;382;p60"/>
          <p:cNvSpPr txBox="1"/>
          <p:nvPr>
            <p:ph idx="2" type="body"/>
          </p:nvPr>
        </p:nvSpPr>
        <p:spPr>
          <a:xfrm>
            <a:off x="571497" y="51899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3" name="Google Shape;383;p60"/>
          <p:cNvSpPr txBox="1"/>
          <p:nvPr>
            <p:ph idx="3" type="subTitle"/>
          </p:nvPr>
        </p:nvSpPr>
        <p:spPr>
          <a:xfrm>
            <a:off x="1483425" y="518725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Power BI</a:t>
            </a:r>
            <a:endParaRPr/>
          </a:p>
        </p:txBody>
      </p:sp>
      <p:sp>
        <p:nvSpPr>
          <p:cNvPr id="384" name="Google Shape;384;p60"/>
          <p:cNvSpPr txBox="1"/>
          <p:nvPr>
            <p:ph idx="5" type="body"/>
          </p:nvPr>
        </p:nvSpPr>
        <p:spPr>
          <a:xfrm>
            <a:off x="571497" y="9646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5" name="Google Shape;385;p60"/>
          <p:cNvSpPr txBox="1"/>
          <p:nvPr>
            <p:ph idx="6" type="subTitle"/>
          </p:nvPr>
        </p:nvSpPr>
        <p:spPr>
          <a:xfrm>
            <a:off x="1483425" y="964350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Power BI</a:t>
            </a:r>
            <a:endParaRPr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0"/>
          <p:cNvSpPr txBox="1"/>
          <p:nvPr>
            <p:ph idx="5" type="body"/>
          </p:nvPr>
        </p:nvSpPr>
        <p:spPr>
          <a:xfrm>
            <a:off x="571497" y="143890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60"/>
          <p:cNvSpPr txBox="1"/>
          <p:nvPr>
            <p:ph idx="6" type="subTitle"/>
          </p:nvPr>
        </p:nvSpPr>
        <p:spPr>
          <a:xfrm>
            <a:off x="1483425" y="1438625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Connectivity in Power BI</a:t>
            </a:r>
            <a:endParaRPr/>
          </a:p>
        </p:txBody>
      </p:sp>
      <p:sp>
        <p:nvSpPr>
          <p:cNvPr id="389" name="Google Shape;389;p60"/>
          <p:cNvSpPr txBox="1"/>
          <p:nvPr>
            <p:ph idx="5" type="body"/>
          </p:nvPr>
        </p:nvSpPr>
        <p:spPr>
          <a:xfrm>
            <a:off x="571497" y="19134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60"/>
          <p:cNvSpPr txBox="1"/>
          <p:nvPr>
            <p:ph idx="6" type="subTitle"/>
          </p:nvPr>
        </p:nvSpPr>
        <p:spPr>
          <a:xfrm>
            <a:off x="1483425" y="1913175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Platforms</a:t>
            </a:r>
            <a:endParaRPr/>
          </a:p>
        </p:txBody>
      </p:sp>
      <p:sp>
        <p:nvSpPr>
          <p:cNvPr id="391" name="Google Shape;391;p60"/>
          <p:cNvSpPr txBox="1"/>
          <p:nvPr>
            <p:ph idx="5" type="body"/>
          </p:nvPr>
        </p:nvSpPr>
        <p:spPr>
          <a:xfrm>
            <a:off x="571497" y="235907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60"/>
          <p:cNvSpPr txBox="1"/>
          <p:nvPr>
            <p:ph idx="6" type="subTitle"/>
          </p:nvPr>
        </p:nvSpPr>
        <p:spPr>
          <a:xfrm>
            <a:off x="1483425" y="2358950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</a:t>
            </a:r>
            <a:endParaRPr/>
          </a:p>
        </p:txBody>
      </p:sp>
      <p:sp>
        <p:nvSpPr>
          <p:cNvPr id="393" name="Google Shape;393;p60"/>
          <p:cNvSpPr txBox="1"/>
          <p:nvPr>
            <p:ph idx="5" type="body"/>
          </p:nvPr>
        </p:nvSpPr>
        <p:spPr>
          <a:xfrm>
            <a:off x="571497" y="281944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60"/>
          <p:cNvSpPr txBox="1"/>
          <p:nvPr>
            <p:ph idx="6" type="subTitle"/>
          </p:nvPr>
        </p:nvSpPr>
        <p:spPr>
          <a:xfrm>
            <a:off x="1483425" y="2819163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95" name="Google Shape;395;p60"/>
          <p:cNvSpPr txBox="1"/>
          <p:nvPr>
            <p:ph idx="5" type="body"/>
          </p:nvPr>
        </p:nvSpPr>
        <p:spPr>
          <a:xfrm>
            <a:off x="571497" y="327980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96" name="Google Shape;396;p60"/>
          <p:cNvSpPr txBox="1"/>
          <p:nvPr>
            <p:ph idx="6" type="subTitle"/>
          </p:nvPr>
        </p:nvSpPr>
        <p:spPr>
          <a:xfrm>
            <a:off x="1483425" y="3279525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techniques</a:t>
            </a:r>
            <a:endParaRPr/>
          </a:p>
        </p:txBody>
      </p:sp>
      <p:sp>
        <p:nvSpPr>
          <p:cNvPr id="397" name="Google Shape;397;p60"/>
          <p:cNvSpPr txBox="1"/>
          <p:nvPr>
            <p:ph idx="5" type="body"/>
          </p:nvPr>
        </p:nvSpPr>
        <p:spPr>
          <a:xfrm>
            <a:off x="571497" y="375327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98" name="Google Shape;398;p60"/>
          <p:cNvSpPr txBox="1"/>
          <p:nvPr>
            <p:ph idx="6" type="subTitle"/>
          </p:nvPr>
        </p:nvSpPr>
        <p:spPr>
          <a:xfrm>
            <a:off x="1483428" y="3753000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399" name="Google Shape;399;p60"/>
          <p:cNvSpPr txBox="1"/>
          <p:nvPr>
            <p:ph idx="5" type="body"/>
          </p:nvPr>
        </p:nvSpPr>
        <p:spPr>
          <a:xfrm>
            <a:off x="571497" y="42002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400" name="Google Shape;400;p60"/>
          <p:cNvSpPr txBox="1"/>
          <p:nvPr>
            <p:ph idx="6" type="subTitle"/>
          </p:nvPr>
        </p:nvSpPr>
        <p:spPr>
          <a:xfrm>
            <a:off x="1483425" y="4199975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Used</a:t>
            </a:r>
            <a:endParaRPr/>
          </a:p>
        </p:txBody>
      </p:sp>
      <p:sp>
        <p:nvSpPr>
          <p:cNvPr id="401" name="Google Shape;401;p60"/>
          <p:cNvSpPr txBox="1"/>
          <p:nvPr>
            <p:ph idx="5" type="body"/>
          </p:nvPr>
        </p:nvSpPr>
        <p:spPr>
          <a:xfrm>
            <a:off x="571497" y="464560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02" name="Google Shape;402;p60"/>
          <p:cNvSpPr txBox="1"/>
          <p:nvPr>
            <p:ph idx="6" type="subTitle"/>
          </p:nvPr>
        </p:nvSpPr>
        <p:spPr>
          <a:xfrm>
            <a:off x="1483425" y="4645600"/>
            <a:ext cx="4049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Used</a:t>
            </a:r>
            <a:endParaRPr/>
          </a:p>
        </p:txBody>
      </p:sp>
      <p:sp>
        <p:nvSpPr>
          <p:cNvPr id="582" name="Google Shape;582;p78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09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>
            <p:ph idx="1" type="subTitle"/>
          </p:nvPr>
        </p:nvSpPr>
        <p:spPr>
          <a:xfrm>
            <a:off x="791150" y="522625"/>
            <a:ext cx="5496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 Visual Elements</a:t>
            </a:r>
            <a:endParaRPr/>
          </a:p>
        </p:txBody>
      </p:sp>
      <p:sp>
        <p:nvSpPr>
          <p:cNvPr id="588" name="Google Shape;588;p79"/>
          <p:cNvSpPr txBox="1"/>
          <p:nvPr>
            <p:ph idx="2" type="body"/>
          </p:nvPr>
        </p:nvSpPr>
        <p:spPr>
          <a:xfrm>
            <a:off x="513400" y="1808300"/>
            <a:ext cx="38100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KPI Charts:</a:t>
            </a:r>
            <a:r>
              <a:rPr lang="en"/>
              <a:t> Track performance metrics against targets.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Slicers:</a:t>
            </a:r>
            <a:r>
              <a:rPr lang="en"/>
              <a:t> Provide dynamic filtering options for users.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Line and Ribbon Charts: </a:t>
            </a:r>
            <a:r>
              <a:rPr lang="en"/>
              <a:t>Showcase trends and category rankings over time.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Funnel Chart:</a:t>
            </a:r>
            <a:r>
              <a:rPr lang="en"/>
              <a:t> Illustrate progressive reductions in data (e.g., sales pipelines).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Pie Charts:</a:t>
            </a:r>
            <a:r>
              <a:rPr lang="en"/>
              <a:t> a circular chart, which could present values of a dataset in the form of slices of a circle.</a:t>
            </a:r>
            <a:endParaRPr/>
          </a:p>
        </p:txBody>
      </p:sp>
      <p:sp>
        <p:nvSpPr>
          <p:cNvPr id="589" name="Google Shape;589;p79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9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1" name="Google Shape;591;p79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fmla="val 15835664" name="adj1"/>
              <a:gd fmla="val 8625628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92" name="Google Shape;592;p79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3" name="Google Shape;593;p79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4" name="Google Shape;594;p79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5" name="Google Shape;595;p79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96" name="Google Shape;596;p79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97" name="Google Shape;597;p79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79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9" name="Google Shape;599;p79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600" name="Google Shape;600;p79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79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02" name="Google Shape;602;p79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03" name="Google Shape;603;p79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604" name="Google Shape;604;p79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79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606" name="Google Shape;606;p7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4147729" name="adj1"/>
              <a:gd fmla="val 1608409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07" name="Google Shape;607;p7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2024010" name="adj1"/>
              <a:gd fmla="val 1439104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08" name="Google Shape;608;p7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09" name="Google Shape;609;p7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0" y="475525"/>
            <a:ext cx="8307625" cy="39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87" y="519225"/>
            <a:ext cx="8076026" cy="4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82"/>
          <p:cNvPicPr preferRelativeResize="0"/>
          <p:nvPr/>
        </p:nvPicPr>
        <p:blipFill rotWithShape="1">
          <a:blip r:embed="rId3">
            <a:alphaModFix/>
          </a:blip>
          <a:srcRect b="0" l="1286" r="1286" t="0"/>
          <a:stretch/>
        </p:blipFill>
        <p:spPr>
          <a:xfrm>
            <a:off x="533987" y="519225"/>
            <a:ext cx="8076026" cy="41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30" name="Google Shape;630;p83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10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525"/>
            <a:ext cx="3127000" cy="312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36" name="Google Shape;636;p84"/>
          <p:cNvSpPr txBox="1"/>
          <p:nvPr>
            <p:ph idx="14" type="body"/>
          </p:nvPr>
        </p:nvSpPr>
        <p:spPr>
          <a:xfrm>
            <a:off x="3777500" y="1607375"/>
            <a:ext cx="49599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financial forecasting model enables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proactive </a:t>
            </a:r>
            <a:r>
              <a:rPr lang="en" sz="1800"/>
              <a:t>financial management.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Helps businesses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plan </a:t>
            </a:r>
            <a:r>
              <a:rPr lang="en" sz="1800"/>
              <a:t>better, anticipate risks, and ensure sustainable growth.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BI's seamless integration of data analysis and visualization ensures robust </a:t>
            </a: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insights</a:t>
            </a:r>
            <a:r>
              <a:rPr lang="en" sz="1800"/>
              <a:t>.</a:t>
            </a:r>
            <a:endParaRPr sz="1800"/>
          </a:p>
        </p:txBody>
      </p:sp>
      <p:sp>
        <p:nvSpPr>
          <p:cNvPr id="637" name="Google Shape;637;p8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5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Power BI</a:t>
            </a:r>
            <a:endParaRPr/>
          </a:p>
        </p:txBody>
      </p:sp>
      <p:sp>
        <p:nvSpPr>
          <p:cNvPr id="408" name="Google Shape;408;p61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850" y="649099"/>
            <a:ext cx="4021400" cy="15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2"/>
          <p:cNvSpPr txBox="1"/>
          <p:nvPr/>
        </p:nvSpPr>
        <p:spPr>
          <a:xfrm>
            <a:off x="480420" y="1452201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WHAT IS POWER BI?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5" name="Google Shape;415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62"/>
          <p:cNvSpPr txBox="1"/>
          <p:nvPr/>
        </p:nvSpPr>
        <p:spPr>
          <a:xfrm>
            <a:off x="480425" y="2360150"/>
            <a:ext cx="8010000" cy="1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is a business intelligence tool used for cleaning, analyzing, and visualizing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raw data into interactive visualizations and actionable insights.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data-driven decision-making and collaboration across teams.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Power BI</a:t>
            </a:r>
            <a:endParaRPr/>
          </a:p>
        </p:txBody>
      </p:sp>
      <p:sp>
        <p:nvSpPr>
          <p:cNvPr id="422" name="Google Shape;422;p63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idx="1" type="subTitle"/>
          </p:nvPr>
        </p:nvSpPr>
        <p:spPr>
          <a:xfrm>
            <a:off x="2775895" y="61587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Power BI</a:t>
            </a:r>
            <a:endParaRPr/>
          </a:p>
        </p:txBody>
      </p:sp>
      <p:sp>
        <p:nvSpPr>
          <p:cNvPr id="428" name="Google Shape;428;p64"/>
          <p:cNvSpPr txBox="1"/>
          <p:nvPr/>
        </p:nvSpPr>
        <p:spPr>
          <a:xfrm>
            <a:off x="5075675" y="1911125"/>
            <a:ext cx="35922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modeling tool for creating relationships between tables.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9" name="Google Shape;429;p64"/>
          <p:cNvSpPr txBox="1"/>
          <p:nvPr/>
        </p:nvSpPr>
        <p:spPr>
          <a:xfrm>
            <a:off x="50756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Power Pivot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30" name="Google Shape;430;p64"/>
          <p:cNvSpPr txBox="1"/>
          <p:nvPr/>
        </p:nvSpPr>
        <p:spPr>
          <a:xfrm>
            <a:off x="5075675" y="3830075"/>
            <a:ext cx="3528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Online platform for sharing and collaborating on dashboards.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1" name="Google Shape;431;p64"/>
          <p:cNvSpPr txBox="1"/>
          <p:nvPr/>
        </p:nvSpPr>
        <p:spPr>
          <a:xfrm>
            <a:off x="5075675" y="34829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Power BI Service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32" name="Google Shape;432;p64"/>
          <p:cNvSpPr txBox="1"/>
          <p:nvPr/>
        </p:nvSpPr>
        <p:spPr>
          <a:xfrm>
            <a:off x="536650" y="1911125"/>
            <a:ext cx="35283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ETL tool for data extraction, transformation, and loading.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3" name="Google Shape;433;p64"/>
          <p:cNvSpPr txBox="1"/>
          <p:nvPr/>
        </p:nvSpPr>
        <p:spPr>
          <a:xfrm>
            <a:off x="536650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Power Query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34" name="Google Shape;434;p64"/>
          <p:cNvSpPr txBox="1"/>
          <p:nvPr/>
        </p:nvSpPr>
        <p:spPr>
          <a:xfrm>
            <a:off x="472850" y="3830075"/>
            <a:ext cx="3592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Visualization engine with over 250 visual options.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5" name="Google Shape;435;p64"/>
          <p:cNvSpPr txBox="1"/>
          <p:nvPr/>
        </p:nvSpPr>
        <p:spPr>
          <a:xfrm>
            <a:off x="480425" y="3482982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Power View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36" name="Google Shape;436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Connectivity in Power BI</a:t>
            </a:r>
            <a:endParaRPr/>
          </a:p>
        </p:txBody>
      </p:sp>
      <p:sp>
        <p:nvSpPr>
          <p:cNvPr id="442" name="Google Shape;442;p65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Platforms</a:t>
            </a:r>
            <a:endParaRPr/>
          </a:p>
        </p:txBody>
      </p:sp>
      <p:sp>
        <p:nvSpPr>
          <p:cNvPr id="452" name="Google Shape;452;p67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