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ivasan" initials="k" lastIdx="1" clrIdx="0">
    <p:extLst>
      <p:ext uri="{19B8F6BF-5375-455C-9EA6-DF929625EA0E}">
        <p15:presenceInfo xmlns:p15="http://schemas.microsoft.com/office/powerpoint/2012/main" userId="keerthiva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5F637-7AD2-404D-8591-807EE28E4FB4}" type="datetimeFigureOut">
              <a:rPr lang="en-US" smtClean="0"/>
              <a:t>16-Dec-19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AF00-9785-46EC-BCBE-F33F90525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04D5-BC19-4A07-89E1-247D747DE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75EFD-217D-406E-B745-E51CF49C7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8458-155B-4ED7-A636-79094EE7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D7C3-06BF-4BE9-90F7-10B0D0A2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F395-94DB-41E0-8F0C-57A22E8A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1B4A-B5E4-479B-B0CB-A856A25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653CA-9AD2-4C1A-8F04-6172FE5A4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F55FF-A62E-4AED-A873-FD618994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C898-5E7B-4FF3-9FE9-6C87265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1703-E5D0-48A1-A81E-10987FED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A7851-64EC-4C8F-B8BD-648566B4F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F0A4-4C4F-48AC-87F2-8629A26E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7C941-6A90-40D1-9B23-9B34C690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9969-7CC8-4F29-9853-021F7773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F053-24DC-45AD-A086-85E73F51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95CB-429C-489E-BB34-015D11C2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18E-3E8F-455A-B6A1-D08519AF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E625-2BF9-4F01-AEBE-EB097405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BD0A2-770E-4225-A331-751488F5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4446-99DD-465B-BEBF-E704FA2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B3C0-0168-4A3A-AC8B-F1CD0161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8D6A-1184-4FFD-A435-C24F161B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050E8-1587-4D44-90CB-EE1D7F09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6F9C-451A-413D-961C-4426A745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5DC0-3B5E-46CC-B4C7-2CFCB7F8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F6DE-D002-4199-9C3F-CEC771FF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A9F6-C0B0-4515-B62B-5DD9CFC30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18701-B685-4A9E-BA4B-3FABAF139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80464-0218-4121-A013-CD84344D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C8CF-8D1D-405A-BBAC-49BCBA37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E498F-811C-462B-BFA1-EC8402E6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E0C7-961D-4305-8ED2-6938743C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62DB-4681-44B5-BD6B-0ED71F79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F3F3-81D5-4FAD-8FC4-4DC18FE78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E6135-F9A5-41A1-B430-600683FB4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1C052-C7AF-4C21-8D4E-90B01937E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5897D-E741-4373-82A3-3AACAB39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BBEBB-EEE7-4FB1-9702-CF7DEC15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2368A-3346-4749-BD26-DDBB0BFB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B036-3B4A-4976-A662-4FCA8C84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3AEF0-F8B7-4A36-90D2-D195CCDA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5A76B-91BF-4D33-897B-96B9D788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3DE5A-1ADC-4D1C-B868-DF0DA1D3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CFEA4-EAE9-4584-B4EB-6478D8F7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1A17-05F8-4B13-861F-E48A162B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52F10-7660-437F-BC45-A5E08BBD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D212-4E95-430C-B948-B77FAC0B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54DD-DDD7-4CB6-A63E-01768B77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2AEC1-708C-468A-998E-ABEF77D9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8F615-CA42-489E-B7B8-048F2D3E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7A155-680E-4951-B2FF-5B23665E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6750-C615-4E66-9C4B-D199251D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DFDE-97C6-4276-9300-1B032398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334DD-F58D-4360-8BEC-D06955ADE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29B3B-8362-4CE6-8F96-76FB10DE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79CE-3433-4D6C-8602-CE728A4F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4BBE-E20B-4E26-B74B-5717C1C3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7CCEF-B406-4B30-B56A-FA5E4808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2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903E0-CCE8-4FB7-84C5-617982C0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6C293-5E8F-4CF9-9CA9-07D57634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692C-FBD9-4CF0-A8A5-0C4E73B32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17-Dec-19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278A-248C-4DE0-AE61-D09C542C3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14F1-B1A0-45D7-950E-CBC283961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ACE2-9C7C-4BCF-B0C8-07CAA898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1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2726-A04D-442F-B49A-011338F83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848" y="2220355"/>
            <a:ext cx="9144000" cy="172354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AREA IMPLEMENTATION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SAO FILTER IN HEVC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ABD94-B038-45FF-AAF8-214245DA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848" y="4562528"/>
            <a:ext cx="3949521" cy="1175197"/>
          </a:xfrm>
        </p:spPr>
        <p:txBody>
          <a:bodyPr>
            <a:noAutofit/>
          </a:bodyPr>
          <a:lstStyle/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Janakiraman. B (210416106030)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Keerthivasan. G (201416106040)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3BDE2-7EE1-42ED-9D71-379102153A47}"/>
              </a:ext>
            </a:extLst>
          </p:cNvPr>
          <p:cNvSpPr txBox="1"/>
          <p:nvPr/>
        </p:nvSpPr>
        <p:spPr>
          <a:xfrm>
            <a:off x="7199290" y="4121848"/>
            <a:ext cx="37606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N.Archana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M.E.,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Department, CIT.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C29EC-D39F-4909-8929-0E50C63D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B3C6E-6A05-49AC-BD3E-E89C0DF5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819EA-C5E6-420F-9238-4E58A310B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0" y="736835"/>
            <a:ext cx="7804597" cy="14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7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8DA3-0D96-43D3-B719-27A6137A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50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9718-FE45-472A-A543-AE75FC1B4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Applications like Online Streaming uses HEVC Video Compression.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HEVC Video Compression uses adaptive band width during streaming and it uses reduced band width for Higher resolutions up to 8K.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 filter reduces the bit rate to 50% in HEVC when compared to previous video compression method like H.264.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CCF1-5F7B-4F57-BD25-1C212811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0C5D6-876D-46D3-8E05-DD0AEFD5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4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F30B-A340-4F7D-A48A-5CB0CB9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EF54-846F-47A9-A23A-8B40CBC1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32" y="2555875"/>
            <a:ext cx="8590208" cy="27032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SAO filter for HEVC with minimal number of gates in hardware design which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 lesser area for 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0FEE-C51E-4BF1-A1BB-8534619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0F4C-F2BB-4E15-B1EA-83C2F738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D9CD-ADCD-401C-9E40-506012E4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74FC-A997-46ED-B655-78F40A60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B77E4-5270-424E-B783-08DD4DBA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7852-A5FA-4349-9D1E-E068163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F69CF-BA79-4F58-AFEA-7E43C587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E8C4717-A67F-4F78-A5A0-F7D5E4D75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980407"/>
              </p:ext>
            </p:extLst>
          </p:nvPr>
        </p:nvGraphicFramePr>
        <p:xfrm>
          <a:off x="1828624" y="714358"/>
          <a:ext cx="8534752" cy="52368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2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00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AUTHOR/YEAR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TITLE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COMMENTS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Gary J. Sullivan, Jens-Rainer Ohm, Woo-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Han, Thomas Wiegand, 2012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Overview of the High Efficiency Video Coding (HEVC) Standard</a:t>
                      </a:r>
                    </a:p>
                    <a:p>
                      <a:pPr algn="just"/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Bit rate is reduced by 50% relative to the performance of previous standard</a:t>
                      </a:r>
                    </a:p>
                    <a:p>
                      <a:pPr algn="just"/>
                      <a:endParaRPr lang="en-I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67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-Ming Fu, Elena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Alshina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Alexander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Alshin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Yu-Wen Huang, Ching-Yeh Chen, and Chia-Yang Tsai,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-Wei Hsu, Shaw-Min Lei,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Jeong-Hoon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Park and Woo-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Han, 2012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Sample Adaptive Offset in the HEVC Standard</a:t>
                      </a:r>
                    </a:p>
                    <a:p>
                      <a:pPr algn="just"/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New in-loop filtering technique is introduced to reduce distortion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95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0AC3-76E0-40A2-B74E-D98E79F2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73E09-7F91-4E08-9BA5-8798D5D8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109522-31C1-42FE-8498-AE5CA6C1F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39335"/>
              </p:ext>
            </p:extLst>
          </p:nvPr>
        </p:nvGraphicFramePr>
        <p:xfrm>
          <a:off x="1828624" y="714356"/>
          <a:ext cx="8534752" cy="54938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2058">
                  <a:extLst>
                    <a:ext uri="{9D8B030D-6E8A-4147-A177-3AD203B41FA5}">
                      <a16:colId xmlns:a16="http://schemas.microsoft.com/office/drawing/2014/main" val="4004482078"/>
                    </a:ext>
                  </a:extLst>
                </a:gridCol>
                <a:gridCol w="3380284">
                  <a:extLst>
                    <a:ext uri="{9D8B030D-6E8A-4147-A177-3AD203B41FA5}">
                      <a16:colId xmlns:a16="http://schemas.microsoft.com/office/drawing/2014/main" val="3195513797"/>
                    </a:ext>
                  </a:extLst>
                </a:gridCol>
                <a:gridCol w="2792410">
                  <a:extLst>
                    <a:ext uri="{9D8B030D-6E8A-4147-A177-3AD203B41FA5}">
                      <a16:colId xmlns:a16="http://schemas.microsoft.com/office/drawing/2014/main" val="2031413194"/>
                    </a:ext>
                  </a:extLst>
                </a:gridCol>
              </a:tblGrid>
              <a:tr h="52564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AUTHOR/YEAR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TITLE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COMMENTS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174559"/>
                  </a:ext>
                </a:extLst>
              </a:tr>
              <a:tr h="1580470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 Zhang, Oscar C. Au,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Yongfang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Shi, Wenjing Zhu, Vinit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Jakhetiya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Luheng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Jia,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Improved Sample Adaptive Offset for HEVC</a:t>
                      </a:r>
                    </a:p>
                    <a:p>
                      <a:pPr algn="ctr"/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Improved Edge offset determination technique</a:t>
                      </a:r>
                    </a:p>
                    <a:p>
                      <a:pPr algn="just"/>
                      <a:endParaRPr lang="en-I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86951"/>
                  </a:ext>
                </a:extLst>
              </a:tr>
              <a:tr h="1232795">
                <a:tc>
                  <a:txBody>
                    <a:bodyPr/>
                    <a:lstStyle/>
                    <a:p>
                      <a:pPr algn="just"/>
                      <a:endParaRPr lang="en-IN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IN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Jiayi</a:t>
                      </a:r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 Zhu, </a:t>
                      </a:r>
                      <a:r>
                        <a:rPr lang="en-IN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Dajiang</a:t>
                      </a:r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 Zhou, Shinji Kimura, Satoshi </a:t>
                      </a:r>
                      <a:r>
                        <a:rPr lang="en-IN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,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Fast SAO estimation algorithm and its VLSI architecture</a:t>
                      </a:r>
                    </a:p>
                    <a:p>
                      <a:pPr algn="ctr"/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 map is used to improve offset selection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45672"/>
                  </a:ext>
                </a:extLst>
              </a:tr>
              <a:tr h="1771359">
                <a:tc>
                  <a:txBody>
                    <a:bodyPr/>
                    <a:lstStyle/>
                    <a:p>
                      <a:pPr algn="just"/>
                      <a:endParaRPr lang="en-IN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IN" sz="2000" i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Gaoxing</a:t>
                      </a:r>
                      <a:r>
                        <a:rPr lang="en-IN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Chen, </a:t>
                      </a:r>
                      <a:r>
                        <a:rPr lang="en-IN" sz="2000" i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Zhenyu</a:t>
                      </a:r>
                      <a:r>
                        <a:rPr lang="en-IN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Pei, </a:t>
                      </a:r>
                      <a:r>
                        <a:rPr lang="en-IN" sz="2000" i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Zhenyu</a:t>
                      </a:r>
                      <a:r>
                        <a:rPr lang="en-IN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i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Liuy</a:t>
                      </a:r>
                      <a:r>
                        <a:rPr lang="en-IN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Takeshi </a:t>
                      </a:r>
                      <a:r>
                        <a:rPr lang="en-IN" sz="2000" i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Ikenaga</a:t>
                      </a:r>
                      <a:r>
                        <a:rPr lang="en-IN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 complexity SAO in HEVC base on class combination, pre-decision and merge separation</a:t>
                      </a:r>
                    </a:p>
                    <a:p>
                      <a:pPr algn="ctr"/>
                      <a:endParaRPr lang="en-IN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Introduced techniques like Class combination for edge offset and Pre-decision for band offset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6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6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88E5-E8CA-44FC-9A0F-D2E10AC0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17-Dec-19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0F7B4-256D-4449-98EF-76A58CC7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ACE2-9C7C-4BCF-B0C8-07CAA898D7E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099400-F235-4404-9BC3-341616D2D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10335"/>
              </p:ext>
            </p:extLst>
          </p:nvPr>
        </p:nvGraphicFramePr>
        <p:xfrm>
          <a:off x="1828624" y="714356"/>
          <a:ext cx="8534752" cy="56416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2058">
                  <a:extLst>
                    <a:ext uri="{9D8B030D-6E8A-4147-A177-3AD203B41FA5}">
                      <a16:colId xmlns:a16="http://schemas.microsoft.com/office/drawing/2014/main" val="659702899"/>
                    </a:ext>
                  </a:extLst>
                </a:gridCol>
                <a:gridCol w="3380284">
                  <a:extLst>
                    <a:ext uri="{9D8B030D-6E8A-4147-A177-3AD203B41FA5}">
                      <a16:colId xmlns:a16="http://schemas.microsoft.com/office/drawing/2014/main" val="3293123071"/>
                    </a:ext>
                  </a:extLst>
                </a:gridCol>
                <a:gridCol w="2792410">
                  <a:extLst>
                    <a:ext uri="{9D8B030D-6E8A-4147-A177-3AD203B41FA5}">
                      <a16:colId xmlns:a16="http://schemas.microsoft.com/office/drawing/2014/main" val="390504894"/>
                    </a:ext>
                  </a:extLst>
                </a:gridCol>
              </a:tblGrid>
              <a:tr h="481941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AUTHOR/YEAR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TITLE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COMMENTS</a:t>
                      </a:r>
                      <a:endParaRPr lang="en-IN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486735"/>
                  </a:ext>
                </a:extLst>
              </a:tr>
              <a:tr h="1481121">
                <a:tc>
                  <a:txBody>
                    <a:bodyPr/>
                    <a:lstStyle/>
                    <a:p>
                      <a:pPr algn="just"/>
                      <a:endParaRPr lang="en-IN" sz="2000" dirty="0"/>
                    </a:p>
                    <a:p>
                      <a:pPr algn="just"/>
                      <a:r>
                        <a:rPr lang="en-IN" sz="2000" dirty="0"/>
                        <a:t>Kaustubh Shukla </a:t>
                      </a:r>
                      <a:r>
                        <a:rPr lang="en-IN" sz="2000" dirty="0" err="1"/>
                        <a:t>Baldev</a:t>
                      </a:r>
                      <a:r>
                        <a:rPr lang="en-IN" sz="2000" dirty="0"/>
                        <a:t> Swamy, </a:t>
                      </a:r>
                      <a:r>
                        <a:rPr lang="en-IN" sz="2000" dirty="0" err="1"/>
                        <a:t>P.Rangababu</a:t>
                      </a:r>
                      <a:r>
                        <a:rPr lang="en-IN" sz="2000" dirty="0"/>
                        <a:t>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Area efficient dataflow hardware design of SAO filter for HEVC</a:t>
                      </a:r>
                    </a:p>
                    <a:p>
                      <a:pPr algn="just"/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US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SAO implemented in Verilog-HDL at RTL level and synthesized with UMC 90nm library</a:t>
                      </a:r>
                    </a:p>
                    <a:p>
                      <a:pPr algn="just"/>
                      <a:endParaRPr lang="en-IN" sz="20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87193"/>
                  </a:ext>
                </a:extLst>
              </a:tr>
              <a:tr h="1481121">
                <a:tc>
                  <a:txBody>
                    <a:bodyPr/>
                    <a:lstStyle/>
                    <a:p>
                      <a:pPr algn="just"/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Johannes Erfurt, Wang- Q </a:t>
                      </a:r>
                      <a:r>
                        <a:rPr lang="en-IN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lim</a:t>
                      </a:r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, Heiko Schwarz, </a:t>
                      </a:r>
                      <a:r>
                        <a:rPr lang="en-IN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Detlev</a:t>
                      </a:r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="0" dirty="0" err="1">
                          <a:latin typeface="Times New Roman" pitchFamily="18" charset="0"/>
                          <a:cs typeface="Times New Roman" pitchFamily="18" charset="0"/>
                        </a:rPr>
                        <a:t>Marpe</a:t>
                      </a:r>
                      <a:r>
                        <a:rPr lang="en-IN" sz="2000" b="0" dirty="0">
                          <a:latin typeface="Times New Roman" pitchFamily="18" charset="0"/>
                          <a:cs typeface="Times New Roman" pitchFamily="18" charset="0"/>
                        </a:rPr>
                        <a:t>, Thomas Wiegand,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IN" sz="2000" b="0" i="0" dirty="0">
                          <a:latin typeface="Times New Roman" pitchFamily="18" charset="0"/>
                          <a:cs typeface="Times New Roman" pitchFamily="18" charset="0"/>
                        </a:rPr>
                        <a:t>Multiple Feature-based Classifications Adaptive Loop Filter</a:t>
                      </a:r>
                    </a:p>
                    <a:p>
                      <a:pPr algn="just"/>
                      <a:endParaRPr lang="en-IN" sz="2000" b="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Adaptive loop filter is improved.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88110"/>
                  </a:ext>
                </a:extLst>
              </a:tr>
              <a:tr h="1624076">
                <a:tc>
                  <a:txBody>
                    <a:bodyPr/>
                    <a:lstStyle/>
                    <a:p>
                      <a:pPr algn="just"/>
                      <a:endParaRPr lang="en-IN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r>
                        <a:rPr lang="en-IN" sz="2000" i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Dandan</a:t>
                      </a:r>
                      <a:r>
                        <a:rPr lang="en-IN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Ding, </a:t>
                      </a:r>
                      <a:r>
                        <a:rPr lang="en-IN" sz="2000" i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Junchao</a:t>
                      </a:r>
                      <a:r>
                        <a:rPr lang="en-IN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Tong &amp; </a:t>
                      </a:r>
                      <a:r>
                        <a:rPr lang="en-IN" sz="2000" i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Lingyi</a:t>
                      </a:r>
                      <a:r>
                        <a:rPr lang="en-IN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Kong,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Extracts extensive characteristics of video</a:t>
                      </a:r>
                    </a:p>
                    <a:p>
                      <a:pPr algn="just"/>
                      <a:endParaRPr lang="en-IN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 deep learning approach for quality enhancement of surveillance video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0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49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434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LOW AREA IMPLEMENTATION OF SAO FILTER IN HEVC </vt:lpstr>
      <vt:lpstr>INTRODUCTION</vt:lpstr>
      <vt:lpstr>OBJECTIVE</vt:lpstr>
      <vt:lpstr>LITERATURE SURVEY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AREA IMPLEMENTATION OF SAO FILTER IN HEVC</dc:title>
  <dc:creator>keerthivasan</dc:creator>
  <cp:lastModifiedBy>keerthivasan</cp:lastModifiedBy>
  <cp:revision>16</cp:revision>
  <dcterms:created xsi:type="dcterms:W3CDTF">2019-12-16T07:24:48Z</dcterms:created>
  <dcterms:modified xsi:type="dcterms:W3CDTF">2019-12-16T17:06:16Z</dcterms:modified>
</cp:coreProperties>
</file>