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753600" cy="7315200"/>
  <p:notesSz cx="6858000" cy="9144000"/>
  <p:embeddedFontLst>
    <p:embeddedFont>
      <p:font typeface="TT Rounds Condensed Bold" charset="1" panose="02000806030000020003"/>
      <p:regular r:id="rId32"/>
    </p:embeddedFont>
    <p:embeddedFont>
      <p:font typeface="TT Rounds Condensed" charset="1" panose="02000506030000020003"/>
      <p:regular r:id="rId36"/>
    </p:embeddedFont>
    <p:embeddedFont>
      <p:font typeface="Canva Sans Bold" charset="1" panose="020B0803030501040103"/>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notesMasters/notesMaster1.xml" Type="http://schemas.openxmlformats.org/officeDocument/2006/relationships/notesMaster"/><Relationship Id="rId34" Target="theme/theme2.xml" Type="http://schemas.openxmlformats.org/officeDocument/2006/relationships/theme"/><Relationship Id="rId35" Target="notesSlides/notesSlide1.xml" Type="http://schemas.openxmlformats.org/officeDocument/2006/relationships/notesSlide"/><Relationship Id="rId36" Target="fonts/font36.fntdata" Type="http://schemas.openxmlformats.org/officeDocument/2006/relationships/font"/><Relationship Id="rId37" Target="notesSlides/notesSlide2.xml" Type="http://schemas.openxmlformats.org/officeDocument/2006/relationships/notesSlide"/><Relationship Id="rId38" Target="notesSlides/notesSlide3.xml" Type="http://schemas.openxmlformats.org/officeDocument/2006/relationships/notesSlide"/><Relationship Id="rId39" Target="notesSlides/notesSlide4.xml" Type="http://schemas.openxmlformats.org/officeDocument/2006/relationships/notesSlide"/><Relationship Id="rId4" Target="theme/theme1.xml" Type="http://schemas.openxmlformats.org/officeDocument/2006/relationships/theme"/><Relationship Id="rId40" Target="notesSlides/notesSlide5.xml" Type="http://schemas.openxmlformats.org/officeDocument/2006/relationships/notesSlide"/><Relationship Id="rId41" Target="notesSlides/notesSlide6.xml" Type="http://schemas.openxmlformats.org/officeDocument/2006/relationships/notesSlide"/><Relationship Id="rId42" Target="notesSlides/notesSlide7.xml" Type="http://schemas.openxmlformats.org/officeDocument/2006/relationships/notesSlide"/><Relationship Id="rId43" Target="notesSlides/notesSlide8.xml" Type="http://schemas.openxmlformats.org/officeDocument/2006/relationships/notesSlide"/><Relationship Id="rId44" Target="notesSlides/notesSlide9.xml" Type="http://schemas.openxmlformats.org/officeDocument/2006/relationships/notesSlide"/><Relationship Id="rId45" Target="notesSlides/notesSlide10.xml" Type="http://schemas.openxmlformats.org/officeDocument/2006/relationships/notesSlide"/><Relationship Id="rId46" Target="fonts/font46.fntdata" Type="http://schemas.openxmlformats.org/officeDocument/2006/relationships/font"/><Relationship Id="rId47" Target="notesSlides/notesSlide11.xml" Type="http://schemas.openxmlformats.org/officeDocument/2006/relationships/notesSlide"/><Relationship Id="rId48" Target="notesSlides/notesSlide12.xml" Type="http://schemas.openxmlformats.org/officeDocument/2006/relationships/notesSlide"/><Relationship Id="rId49" Target="notesSlides/notesSlide13.xml" Type="http://schemas.openxmlformats.org/officeDocument/2006/relationships/notesSlide"/><Relationship Id="rId5" Target="tableStyles.xml" Type="http://schemas.openxmlformats.org/officeDocument/2006/relationships/tableStyles"/><Relationship Id="rId50" Target="notesSlides/notesSlide14.xml" Type="http://schemas.openxmlformats.org/officeDocument/2006/relationships/notesSlide"/><Relationship Id="rId51" Target="notesSlides/notesSlide15.xml" Type="http://schemas.openxmlformats.org/officeDocument/2006/relationships/notesSlide"/><Relationship Id="rId52" Target="notesSlides/notesSlide16.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7.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jpeg" Type="http://schemas.openxmlformats.org/officeDocument/2006/relationships/image"/></Relationships>
</file>

<file path=ppt/slides/_rels/slide18.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24.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s>
</file>

<file path=ppt/slides/_rels/slide25.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 Id="rId3" Target="../media/image28.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2"/>
            <a:stretch>
              <a:fillRect l="776" t="-94318" r="-775" b="45264"/>
            </a:stretch>
          </a:blipFill>
        </p:spPr>
      </p:sp>
      <p:sp>
        <p:nvSpPr>
          <p:cNvPr name="TextBox 3" id="3"/>
          <p:cNvSpPr txBox="true"/>
          <p:nvPr/>
        </p:nvSpPr>
        <p:spPr>
          <a:xfrm rot="0">
            <a:off x="281073" y="5178632"/>
            <a:ext cx="4427476" cy="1619250"/>
          </a:xfrm>
          <a:prstGeom prst="rect">
            <a:avLst/>
          </a:prstGeom>
        </p:spPr>
        <p:txBody>
          <a:bodyPr anchor="t" rtlCol="false" tIns="0" lIns="0" bIns="0" rIns="0">
            <a:spAutoFit/>
          </a:bodyPr>
          <a:lstStyle/>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Your Register No - 220701128</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Name - KEERTHIVASAN S</a:t>
            </a:r>
          </a:p>
          <a:p>
            <a:pPr algn="l">
              <a:lnSpc>
                <a:spcPts val="2559"/>
              </a:lnSpc>
            </a:pPr>
            <a:r>
              <a:rPr lang="en-US" b="true" sz="2133" spc="19">
                <a:solidFill>
                  <a:srgbClr val="000000"/>
                </a:solidFill>
                <a:latin typeface="TT Rounds Condensed Bold"/>
                <a:ea typeface="TT Rounds Condensed Bold"/>
                <a:cs typeface="TT Rounds Condensed Bold"/>
                <a:sym typeface="TT Rounds Condensed Bold"/>
              </a:rPr>
              <a:t>Guide Name - MRS.JINU SOPHIA </a:t>
            </a:r>
          </a:p>
          <a:p>
            <a:pPr algn="l">
              <a:lnSpc>
                <a:spcPts val="2559"/>
              </a:lnSpc>
            </a:pPr>
            <a:r>
              <a:rPr lang="en-US" b="true" sz="2133" spc="19">
                <a:solidFill>
                  <a:srgbClr val="000000"/>
                </a:solidFill>
                <a:latin typeface="TT Rounds Condensed Bold"/>
                <a:ea typeface="TT Rounds Condensed Bold"/>
                <a:cs typeface="TT Rounds Condensed Bold"/>
                <a:sym typeface="TT Rounds Condensed Bold"/>
              </a:rPr>
              <a:t>Designation and Department - B.E CSE</a:t>
            </a:r>
          </a:p>
          <a:p>
            <a:pPr algn="l">
              <a:lnSpc>
                <a:spcPts val="2560"/>
              </a:lnSpc>
            </a:pPr>
          </a:p>
        </p:txBody>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name="Group 6" id="6"/>
          <p:cNvGrpSpPr/>
          <p:nvPr/>
        </p:nvGrpSpPr>
        <p:grpSpPr>
          <a:xfrm rot="0">
            <a:off x="-13547" y="1617782"/>
            <a:ext cx="6154002" cy="3318933"/>
            <a:chOff x="0" y="0"/>
            <a:chExt cx="8205336" cy="4425244"/>
          </a:xfrm>
        </p:grpSpPr>
        <p:sp>
          <p:nvSpPr>
            <p:cNvPr name="Freeform 7" id="7"/>
            <p:cNvSpPr/>
            <p:nvPr/>
          </p:nvSpPr>
          <p:spPr>
            <a:xfrm flipH="false" flipV="false" rot="0">
              <a:off x="18034" y="18034"/>
              <a:ext cx="8169275" cy="4389120"/>
            </a:xfrm>
            <a:custGeom>
              <a:avLst/>
              <a:gdLst/>
              <a:ahLst/>
              <a:cxnLst/>
              <a:rect r="r" b="b" t="t" l="l"/>
              <a:pathLst>
                <a:path h="4389120" w="8169275">
                  <a:moveTo>
                    <a:pt x="0" y="0"/>
                  </a:moveTo>
                  <a:lnTo>
                    <a:pt x="5966333" y="0"/>
                  </a:lnTo>
                  <a:lnTo>
                    <a:pt x="8169275" y="2194560"/>
                  </a:lnTo>
                  <a:lnTo>
                    <a:pt x="5966333" y="4389120"/>
                  </a:lnTo>
                  <a:lnTo>
                    <a:pt x="0" y="4389120"/>
                  </a:lnTo>
                  <a:close/>
                </a:path>
              </a:pathLst>
            </a:custGeom>
            <a:solidFill>
              <a:srgbClr val="59595B"/>
            </a:solidFill>
          </p:spPr>
        </p:sp>
        <p:sp>
          <p:nvSpPr>
            <p:cNvPr name="Freeform 8" id="8"/>
            <p:cNvSpPr/>
            <p:nvPr/>
          </p:nvSpPr>
          <p:spPr>
            <a:xfrm flipH="false" flipV="false" rot="0">
              <a:off x="0" y="0"/>
              <a:ext cx="8205343" cy="4425188"/>
            </a:xfrm>
            <a:custGeom>
              <a:avLst/>
              <a:gdLst/>
              <a:ahLst/>
              <a:cxnLst/>
              <a:rect r="r" b="b" t="t" l="l"/>
              <a:pathLst>
                <a:path h="4425188" w="8205343">
                  <a:moveTo>
                    <a:pt x="18034" y="0"/>
                  </a:moveTo>
                  <a:lnTo>
                    <a:pt x="5984367" y="0"/>
                  </a:lnTo>
                  <a:cubicBezTo>
                    <a:pt x="5989193" y="0"/>
                    <a:pt x="5993765" y="1905"/>
                    <a:pt x="5997067" y="5207"/>
                  </a:cubicBezTo>
                  <a:lnTo>
                    <a:pt x="8200009" y="2199767"/>
                  </a:lnTo>
                  <a:cubicBezTo>
                    <a:pt x="8203438" y="2203196"/>
                    <a:pt x="8205343" y="2207768"/>
                    <a:pt x="8205343" y="2212594"/>
                  </a:cubicBezTo>
                  <a:cubicBezTo>
                    <a:pt x="8205343" y="2217420"/>
                    <a:pt x="8203438" y="2221992"/>
                    <a:pt x="8200009" y="2225421"/>
                  </a:cubicBezTo>
                  <a:lnTo>
                    <a:pt x="5997194" y="4419981"/>
                  </a:lnTo>
                  <a:cubicBezTo>
                    <a:pt x="5993765" y="4423410"/>
                    <a:pt x="5989193" y="4425188"/>
                    <a:pt x="5984494"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367" y="4389120"/>
                  </a:lnTo>
                  <a:lnTo>
                    <a:pt x="5984367" y="4407154"/>
                  </a:lnTo>
                  <a:lnTo>
                    <a:pt x="5971667" y="4394327"/>
                  </a:lnTo>
                  <a:lnTo>
                    <a:pt x="8174609" y="2199767"/>
                  </a:lnTo>
                  <a:lnTo>
                    <a:pt x="8187309" y="2212594"/>
                  </a:lnTo>
                  <a:lnTo>
                    <a:pt x="8174609" y="2225421"/>
                  </a:lnTo>
                  <a:lnTo>
                    <a:pt x="5971667" y="30861"/>
                  </a:lnTo>
                  <a:lnTo>
                    <a:pt x="5984367" y="18034"/>
                  </a:lnTo>
                  <a:lnTo>
                    <a:pt x="5984367" y="36068"/>
                  </a:lnTo>
                  <a:lnTo>
                    <a:pt x="18034" y="36068"/>
                  </a:lnTo>
                  <a:close/>
                </a:path>
              </a:pathLst>
            </a:custGeom>
            <a:solidFill>
              <a:srgbClr val="59595B"/>
            </a:solidFill>
          </p:spPr>
        </p:sp>
      </p:grpSp>
      <p:grpSp>
        <p:nvGrpSpPr>
          <p:cNvPr name="Group 9" id="9"/>
          <p:cNvGrpSpPr/>
          <p:nvPr/>
        </p:nvGrpSpPr>
        <p:grpSpPr>
          <a:xfrm rot="0">
            <a:off x="-15731" y="1052335"/>
            <a:ext cx="4282638" cy="1147657"/>
            <a:chOff x="0" y="0"/>
            <a:chExt cx="5710184" cy="1530209"/>
          </a:xfrm>
        </p:grpSpPr>
        <p:sp>
          <p:nvSpPr>
            <p:cNvPr name="Freeform 10" id="10"/>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1" id="11"/>
          <p:cNvSpPr txBox="true"/>
          <p:nvPr/>
        </p:nvSpPr>
        <p:spPr>
          <a:xfrm rot="0">
            <a:off x="283744" y="1294344"/>
            <a:ext cx="3209748" cy="663638"/>
          </a:xfrm>
          <a:prstGeom prst="rect">
            <a:avLst/>
          </a:prstGeom>
        </p:spPr>
        <p:txBody>
          <a:bodyPr anchor="t" rtlCol="false" tIns="0" lIns="0" bIns="0" rIns="0">
            <a:spAutoFit/>
          </a:bodyPr>
          <a:lstStyle/>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Introduction to </a:t>
            </a:r>
          </a:p>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Robotic Process Automation </a:t>
            </a:r>
          </a:p>
        </p:txBody>
      </p:sp>
      <p:sp>
        <p:nvSpPr>
          <p:cNvPr name="TextBox 12" id="12"/>
          <p:cNvSpPr txBox="true"/>
          <p:nvPr/>
        </p:nvSpPr>
        <p:spPr>
          <a:xfrm rot="0">
            <a:off x="281074" y="2277158"/>
            <a:ext cx="4809781" cy="3514725"/>
          </a:xfrm>
          <a:prstGeom prst="rect">
            <a:avLst/>
          </a:prstGeom>
        </p:spPr>
        <p:txBody>
          <a:bodyPr anchor="t" rtlCol="false" tIns="0" lIns="0" bIns="0" rIns="0">
            <a:spAutoFit/>
          </a:bodyPr>
          <a:lstStyle/>
          <a:p>
            <a:pPr algn="l">
              <a:lnSpc>
                <a:spcPts val="6911"/>
              </a:lnSpc>
            </a:pPr>
            <a:r>
              <a:rPr lang="en-US" sz="5759" spc="51" b="true">
                <a:solidFill>
                  <a:srgbClr val="FFFFFF"/>
                </a:solidFill>
                <a:latin typeface="TT Rounds Condensed Bold"/>
                <a:ea typeface="TT Rounds Condensed Bold"/>
                <a:cs typeface="TT Rounds Condensed Bold"/>
                <a:sym typeface="TT Rounds Condensed Bold"/>
              </a:rPr>
              <a:t>KYC VERIFICATION BOT</a:t>
            </a:r>
          </a:p>
          <a:p>
            <a:pPr algn="l">
              <a:lnSpc>
                <a:spcPts val="6911"/>
              </a:lnSpc>
            </a:pPr>
          </a:p>
        </p:txBody>
      </p:sp>
      <p:grpSp>
        <p:nvGrpSpPr>
          <p:cNvPr name="Group 13" id="13"/>
          <p:cNvGrpSpPr/>
          <p:nvPr/>
        </p:nvGrpSpPr>
        <p:grpSpPr>
          <a:xfrm rot="0">
            <a:off x="4962386" y="1631330"/>
            <a:ext cx="1783854" cy="3291839"/>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7603503" y="4737556"/>
            <a:ext cx="1934445" cy="1644278"/>
          </a:xfrm>
          <a:custGeom>
            <a:avLst/>
            <a:gdLst/>
            <a:ahLst/>
            <a:cxnLst/>
            <a:rect r="r" b="b" t="t" l="l"/>
            <a:pathLst>
              <a:path h="1644278" w="1934445">
                <a:moveTo>
                  <a:pt x="0" y="0"/>
                </a:moveTo>
                <a:lnTo>
                  <a:pt x="1934445" y="0"/>
                </a:lnTo>
                <a:lnTo>
                  <a:pt x="1934445" y="1644279"/>
                </a:lnTo>
                <a:lnTo>
                  <a:pt x="0" y="1644279"/>
                </a:lnTo>
                <a:lnTo>
                  <a:pt x="0" y="0"/>
                </a:lnTo>
                <a:close/>
              </a:path>
            </a:pathLst>
          </a:custGeom>
          <a:blipFill>
            <a:blip r:embed="rId3"/>
            <a:stretch>
              <a:fillRect l="0" t="-53" r="0" b="-5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6926374" y="4310037"/>
            <a:ext cx="2095706" cy="2095706"/>
          </a:xfrm>
          <a:custGeom>
            <a:avLst/>
            <a:gdLst/>
            <a:ahLst/>
            <a:cxnLst/>
            <a:rect r="r" b="b" t="t" l="l"/>
            <a:pathLst>
              <a:path h="2095706" w="2095706">
                <a:moveTo>
                  <a:pt x="0" y="0"/>
                </a:moveTo>
                <a:lnTo>
                  <a:pt x="2095706" y="0"/>
                </a:lnTo>
                <a:lnTo>
                  <a:pt x="2095706" y="2095706"/>
                </a:lnTo>
                <a:lnTo>
                  <a:pt x="0" y="20957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Functional Description</a:t>
            </a:r>
          </a:p>
        </p:txBody>
      </p:sp>
      <p:sp>
        <p:nvSpPr>
          <p:cNvPr name="TextBox 11" id="11"/>
          <p:cNvSpPr txBox="true"/>
          <p:nvPr/>
        </p:nvSpPr>
        <p:spPr>
          <a:xfrm rot="0">
            <a:off x="294640" y="1054735"/>
            <a:ext cx="9164320" cy="3498205"/>
          </a:xfrm>
          <a:prstGeom prst="rect">
            <a:avLst/>
          </a:prstGeom>
        </p:spPr>
        <p:txBody>
          <a:bodyPr anchor="t" rtlCol="false" tIns="0" lIns="0" bIns="0" rIns="0">
            <a:spAutoFit/>
          </a:bodyPr>
          <a:lstStyle/>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Input</a:t>
            </a:r>
            <a:r>
              <a:rPr lang="en-US" sz="2559" spc="23">
                <a:solidFill>
                  <a:srgbClr val="000000"/>
                </a:solidFill>
                <a:latin typeface="TT Rounds Condensed"/>
                <a:ea typeface="TT Rounds Condensed"/>
                <a:cs typeface="TT Rounds Condensed"/>
                <a:sym typeface="TT Rounds Condensed"/>
              </a:rPr>
              <a:t>: User uploads identity documents via the interface.</a:t>
            </a:r>
          </a:p>
          <a:p>
            <a:pPr algn="l">
              <a:lnSpc>
                <a:spcPts val="3502"/>
              </a:lnSpc>
            </a:pP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Processing: The bot extracts data using OCR, validates it, and cross-checks with external databases.</a:t>
            </a:r>
          </a:p>
          <a:p>
            <a:pPr algn="l">
              <a:lnSpc>
                <a:spcPts val="3502"/>
              </a:lnSpc>
            </a:pP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Output: Verified customer details are displayed or logged with an audit trail.</a:t>
            </a:r>
          </a:p>
          <a:p>
            <a:pPr algn="l" marL="329455" indent="-164727" lvl="1">
              <a:lnSpc>
                <a:spcPts val="350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3014918" y="1397348"/>
            <a:ext cx="3758015" cy="4562081"/>
          </a:xfrm>
          <a:custGeom>
            <a:avLst/>
            <a:gdLst/>
            <a:ahLst/>
            <a:cxnLst/>
            <a:rect r="r" b="b" t="t" l="l"/>
            <a:pathLst>
              <a:path h="4562081" w="3758015">
                <a:moveTo>
                  <a:pt x="0" y="0"/>
                </a:moveTo>
                <a:lnTo>
                  <a:pt x="3758014" y="0"/>
                </a:lnTo>
                <a:lnTo>
                  <a:pt x="3758014" y="4562082"/>
                </a:lnTo>
                <a:lnTo>
                  <a:pt x="0" y="4562082"/>
                </a:lnTo>
                <a:lnTo>
                  <a:pt x="0" y="0"/>
                </a:lnTo>
                <a:close/>
              </a:path>
            </a:pathLst>
          </a:custGeom>
          <a:blipFill>
            <a:blip r:embed="rId3"/>
            <a:stretch>
              <a:fillRect l="0" t="0" r="0" b="0"/>
            </a:stretch>
          </a:blipFill>
        </p:spPr>
      </p:sp>
      <p:sp>
        <p:nvSpPr>
          <p:cNvPr name="TextBox 10" id="10"/>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Table Design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Process Design</a:t>
            </a:r>
          </a:p>
        </p:txBody>
      </p:sp>
      <p:sp>
        <p:nvSpPr>
          <p:cNvPr name="TextBox 10" id="10"/>
          <p:cNvSpPr txBox="true"/>
          <p:nvPr/>
        </p:nvSpPr>
        <p:spPr>
          <a:xfrm rot="0">
            <a:off x="294640" y="1054735"/>
            <a:ext cx="9164320" cy="3498205"/>
          </a:xfrm>
          <a:prstGeom prst="rect">
            <a:avLst/>
          </a:prstGeom>
        </p:spPr>
        <p:txBody>
          <a:bodyPr anchor="t" rtlCol="false" tIns="0" lIns="0" bIns="0" rIns="0">
            <a:spAutoFit/>
          </a:bodyPr>
          <a:lstStyle/>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The KYC Bot extracts text data using OCR technology and validates the input.</a:t>
            </a:r>
          </a:p>
          <a:p>
            <a:pPr algn="l">
              <a:lnSpc>
                <a:spcPts val="3502"/>
              </a:lnSpc>
            </a:pP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UiPath automates data extraction and cross-verifies details with external databases.</a:t>
            </a:r>
          </a:p>
          <a:p>
            <a:pPr algn="l">
              <a:lnSpc>
                <a:spcPts val="3502"/>
              </a:lnSpc>
            </a:pP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The verified information is formatted and presented to the user, with an audit trail for compliance.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60921" y="1567968"/>
            <a:ext cx="6690500" cy="3939032"/>
          </a:xfrm>
          <a:custGeom>
            <a:avLst/>
            <a:gdLst/>
            <a:ahLst/>
            <a:cxnLst/>
            <a:rect r="r" b="b" t="t" l="l"/>
            <a:pathLst>
              <a:path h="3939032" w="6690500">
                <a:moveTo>
                  <a:pt x="0" y="0"/>
                </a:moveTo>
                <a:lnTo>
                  <a:pt x="6690500" y="0"/>
                </a:lnTo>
                <a:lnTo>
                  <a:pt x="6690500" y="3939031"/>
                </a:lnTo>
                <a:lnTo>
                  <a:pt x="0" y="3939031"/>
                </a:lnTo>
                <a:lnTo>
                  <a:pt x="0" y="0"/>
                </a:lnTo>
                <a:close/>
              </a:path>
            </a:pathLst>
          </a:custGeom>
          <a:blipFill>
            <a:blip r:embed="rId2"/>
            <a:stretch>
              <a:fillRect l="0" t="0" r="0" b="0"/>
            </a:stretch>
          </a:blipFill>
        </p:spPr>
      </p:sp>
      <p:sp>
        <p:nvSpPr>
          <p:cNvPr name="TextBox 3" id="3"/>
          <p:cNvSpPr txBox="true"/>
          <p:nvPr/>
        </p:nvSpPr>
        <p:spPr>
          <a:xfrm rot="0">
            <a:off x="408597" y="501272"/>
            <a:ext cx="5106171" cy="714578"/>
          </a:xfrm>
          <a:prstGeom prst="rect">
            <a:avLst/>
          </a:prstGeom>
        </p:spPr>
        <p:txBody>
          <a:bodyPr anchor="t" rtlCol="false" tIns="0" lIns="0" bIns="0" rIns="0">
            <a:spAutoFit/>
          </a:bodyPr>
          <a:lstStyle/>
          <a:p>
            <a:pPr algn="ctr">
              <a:lnSpc>
                <a:spcPts val="5864"/>
              </a:lnSpc>
            </a:pPr>
            <a:r>
              <a:rPr lang="en-US" sz="4188" b="true">
                <a:solidFill>
                  <a:srgbClr val="000000"/>
                </a:solidFill>
                <a:latin typeface="Canva Sans Bold"/>
                <a:ea typeface="Canva Sans Bold"/>
                <a:cs typeface="Canva Sans Bold"/>
                <a:sym typeface="Canva Sans Bold"/>
              </a:rPr>
              <a:t>IMPLEMENTATION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77636" y="1064434"/>
            <a:ext cx="4998327" cy="5186332"/>
          </a:xfrm>
          <a:custGeom>
            <a:avLst/>
            <a:gdLst/>
            <a:ahLst/>
            <a:cxnLst/>
            <a:rect r="r" b="b" t="t" l="l"/>
            <a:pathLst>
              <a:path h="5186332" w="4998327">
                <a:moveTo>
                  <a:pt x="0" y="0"/>
                </a:moveTo>
                <a:lnTo>
                  <a:pt x="4998328" y="0"/>
                </a:lnTo>
                <a:lnTo>
                  <a:pt x="4998328" y="5186332"/>
                </a:lnTo>
                <a:lnTo>
                  <a:pt x="0" y="5186332"/>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34143" y="242580"/>
            <a:ext cx="4285314" cy="6592790"/>
          </a:xfrm>
          <a:custGeom>
            <a:avLst/>
            <a:gdLst/>
            <a:ahLst/>
            <a:cxnLst/>
            <a:rect r="r" b="b" t="t" l="l"/>
            <a:pathLst>
              <a:path h="6592790" w="4285314">
                <a:moveTo>
                  <a:pt x="0" y="0"/>
                </a:moveTo>
                <a:lnTo>
                  <a:pt x="4285314" y="0"/>
                </a:lnTo>
                <a:lnTo>
                  <a:pt x="4285314" y="6592790"/>
                </a:lnTo>
                <a:lnTo>
                  <a:pt x="0" y="6592790"/>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7889" y="1381515"/>
            <a:ext cx="6377822" cy="4552170"/>
          </a:xfrm>
          <a:custGeom>
            <a:avLst/>
            <a:gdLst/>
            <a:ahLst/>
            <a:cxnLst/>
            <a:rect r="r" b="b" t="t" l="l"/>
            <a:pathLst>
              <a:path h="4552170" w="6377822">
                <a:moveTo>
                  <a:pt x="0" y="0"/>
                </a:moveTo>
                <a:lnTo>
                  <a:pt x="6377822" y="0"/>
                </a:lnTo>
                <a:lnTo>
                  <a:pt x="6377822" y="4552170"/>
                </a:lnTo>
                <a:lnTo>
                  <a:pt x="0" y="4552170"/>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98468" y="731520"/>
            <a:ext cx="5320654" cy="2760089"/>
          </a:xfrm>
          <a:custGeom>
            <a:avLst/>
            <a:gdLst/>
            <a:ahLst/>
            <a:cxnLst/>
            <a:rect r="r" b="b" t="t" l="l"/>
            <a:pathLst>
              <a:path h="2760089" w="5320654">
                <a:moveTo>
                  <a:pt x="0" y="0"/>
                </a:moveTo>
                <a:lnTo>
                  <a:pt x="5320654" y="0"/>
                </a:lnTo>
                <a:lnTo>
                  <a:pt x="5320654" y="2760089"/>
                </a:lnTo>
                <a:lnTo>
                  <a:pt x="0" y="2760089"/>
                </a:lnTo>
                <a:lnTo>
                  <a:pt x="0" y="0"/>
                </a:lnTo>
                <a:close/>
              </a:path>
            </a:pathLst>
          </a:custGeom>
          <a:blipFill>
            <a:blip r:embed="rId2"/>
            <a:stretch>
              <a:fillRect l="0" t="0" r="0" b="0"/>
            </a:stretch>
          </a:blipFill>
        </p:spPr>
      </p:sp>
      <p:sp>
        <p:nvSpPr>
          <p:cNvPr name="Freeform 3" id="3"/>
          <p:cNvSpPr/>
          <p:nvPr/>
        </p:nvSpPr>
        <p:spPr>
          <a:xfrm flipH="false" flipV="false" rot="0">
            <a:off x="2398468" y="3977973"/>
            <a:ext cx="5320654" cy="2839727"/>
          </a:xfrm>
          <a:custGeom>
            <a:avLst/>
            <a:gdLst/>
            <a:ahLst/>
            <a:cxnLst/>
            <a:rect r="r" b="b" t="t" l="l"/>
            <a:pathLst>
              <a:path h="2839727" w="5320654">
                <a:moveTo>
                  <a:pt x="0" y="0"/>
                </a:moveTo>
                <a:lnTo>
                  <a:pt x="5320654" y="0"/>
                </a:lnTo>
                <a:lnTo>
                  <a:pt x="5320654" y="2839727"/>
                </a:lnTo>
                <a:lnTo>
                  <a:pt x="0" y="2839727"/>
                </a:lnTo>
                <a:lnTo>
                  <a:pt x="0" y="0"/>
                </a:lnTo>
                <a:close/>
              </a:path>
            </a:pathLst>
          </a:custGeom>
          <a:blipFill>
            <a:blip r:embed="rId3"/>
            <a:stretch>
              <a:fillRect l="0" t="-1525" r="0" b="-1525"/>
            </a:stretch>
          </a:blipFill>
        </p:spPr>
      </p:sp>
      <p:sp>
        <p:nvSpPr>
          <p:cNvPr name="TextBox 4" id="4"/>
          <p:cNvSpPr txBox="true"/>
          <p:nvPr/>
        </p:nvSpPr>
        <p:spPr>
          <a:xfrm rot="0">
            <a:off x="3401430" y="3606204"/>
            <a:ext cx="2950741" cy="257175"/>
          </a:xfrm>
          <a:prstGeom prst="rect">
            <a:avLst/>
          </a:prstGeom>
        </p:spPr>
        <p:txBody>
          <a:bodyPr anchor="t" rtlCol="false" tIns="0" lIns="0" bIns="0" rIns="0">
            <a:spAutoFit/>
          </a:bodyPr>
          <a:lstStyle/>
          <a:p>
            <a:pPr algn="ctr">
              <a:lnSpc>
                <a:spcPts val="2048"/>
              </a:lnSpc>
              <a:spcBef>
                <a:spcPct val="0"/>
              </a:spcBef>
            </a:pPr>
            <a:r>
              <a:rPr lang="en-US" b="true" sz="1706" spc="15">
                <a:solidFill>
                  <a:srgbClr val="000000"/>
                </a:solidFill>
                <a:latin typeface="TT Rounds Condensed Bold"/>
                <a:ea typeface="TT Rounds Condensed Bold"/>
                <a:cs typeface="TT Rounds Condensed Bold"/>
                <a:sym typeface="TT Rounds Condensed Bold"/>
              </a:rPr>
              <a:t>Fig. List of number in Excelsheet</a:t>
            </a:r>
          </a:p>
        </p:txBody>
      </p:sp>
      <p:sp>
        <p:nvSpPr>
          <p:cNvPr name="TextBox 5" id="5"/>
          <p:cNvSpPr txBox="true"/>
          <p:nvPr/>
        </p:nvSpPr>
        <p:spPr>
          <a:xfrm rot="0">
            <a:off x="3977618" y="6932000"/>
            <a:ext cx="1798365" cy="257175"/>
          </a:xfrm>
          <a:prstGeom prst="rect">
            <a:avLst/>
          </a:prstGeom>
        </p:spPr>
        <p:txBody>
          <a:bodyPr anchor="t" rtlCol="false" tIns="0" lIns="0" bIns="0" rIns="0">
            <a:spAutoFit/>
          </a:bodyPr>
          <a:lstStyle/>
          <a:p>
            <a:pPr algn="ctr">
              <a:lnSpc>
                <a:spcPts val="2048"/>
              </a:lnSpc>
              <a:spcBef>
                <a:spcPct val="0"/>
              </a:spcBef>
            </a:pPr>
            <a:r>
              <a:rPr lang="en-US" b="true" sz="1706" spc="15">
                <a:solidFill>
                  <a:srgbClr val="000000"/>
                </a:solidFill>
                <a:latin typeface="TT Rounds Condensed Bold"/>
                <a:ea typeface="TT Rounds Condensed Bold"/>
                <a:cs typeface="TT Rounds Condensed Bold"/>
                <a:sym typeface="TT Rounds Condensed Bold"/>
              </a:rPr>
              <a:t>Fig. Emails received</a:t>
            </a:r>
          </a:p>
        </p:txBody>
      </p:sp>
      <p:sp>
        <p:nvSpPr>
          <p:cNvPr name="TextBox 6" id="6"/>
          <p:cNvSpPr txBox="true"/>
          <p:nvPr/>
        </p:nvSpPr>
        <p:spPr>
          <a:xfrm rot="0">
            <a:off x="121423" y="157757"/>
            <a:ext cx="2182373" cy="679207"/>
          </a:xfrm>
          <a:prstGeom prst="rect">
            <a:avLst/>
          </a:prstGeom>
        </p:spPr>
        <p:txBody>
          <a:bodyPr anchor="t" rtlCol="false" tIns="0" lIns="0" bIns="0" rIns="0">
            <a:spAutoFit/>
          </a:bodyPr>
          <a:lstStyle/>
          <a:p>
            <a:pPr algn="ctr">
              <a:lnSpc>
                <a:spcPts val="5461"/>
              </a:lnSpc>
              <a:spcBef>
                <a:spcPct val="0"/>
              </a:spcBef>
            </a:pPr>
            <a:r>
              <a:rPr lang="en-US" b="true" sz="3992" spc="37">
                <a:solidFill>
                  <a:srgbClr val="000000"/>
                </a:solidFill>
                <a:latin typeface="TT Rounds Condensed Bold"/>
                <a:ea typeface="TT Rounds Condensed Bold"/>
                <a:cs typeface="TT Rounds Condensed Bold"/>
                <a:sym typeface="TT Rounds Condensed Bold"/>
              </a:rPr>
              <a:t>TESTING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3131" y="1429484"/>
            <a:ext cx="6027338" cy="3744484"/>
          </a:xfrm>
          <a:custGeom>
            <a:avLst/>
            <a:gdLst/>
            <a:ahLst/>
            <a:cxnLst/>
            <a:rect r="r" b="b" t="t" l="l"/>
            <a:pathLst>
              <a:path h="3744484" w="6027338">
                <a:moveTo>
                  <a:pt x="0" y="0"/>
                </a:moveTo>
                <a:lnTo>
                  <a:pt x="6027338" y="0"/>
                </a:lnTo>
                <a:lnTo>
                  <a:pt x="6027338" y="3744483"/>
                </a:lnTo>
                <a:lnTo>
                  <a:pt x="0" y="3744483"/>
                </a:lnTo>
                <a:lnTo>
                  <a:pt x="0" y="0"/>
                </a:lnTo>
                <a:close/>
              </a:path>
            </a:pathLst>
          </a:custGeom>
          <a:blipFill>
            <a:blip r:embed="rId2"/>
            <a:stretch>
              <a:fillRect l="0" t="0" r="0" b="0"/>
            </a:stretch>
          </a:blipFill>
        </p:spPr>
      </p:sp>
      <p:sp>
        <p:nvSpPr>
          <p:cNvPr name="TextBox 3" id="3"/>
          <p:cNvSpPr txBox="true"/>
          <p:nvPr/>
        </p:nvSpPr>
        <p:spPr>
          <a:xfrm rot="0">
            <a:off x="3639443" y="5413830"/>
            <a:ext cx="2474714" cy="257175"/>
          </a:xfrm>
          <a:prstGeom prst="rect">
            <a:avLst/>
          </a:prstGeom>
        </p:spPr>
        <p:txBody>
          <a:bodyPr anchor="t" rtlCol="false" tIns="0" lIns="0" bIns="0" rIns="0">
            <a:spAutoFit/>
          </a:bodyPr>
          <a:lstStyle/>
          <a:p>
            <a:pPr algn="ctr">
              <a:lnSpc>
                <a:spcPts val="2048"/>
              </a:lnSpc>
              <a:spcBef>
                <a:spcPct val="0"/>
              </a:spcBef>
            </a:pPr>
            <a:r>
              <a:rPr lang="en-US" b="true" sz="1706" spc="15">
                <a:solidFill>
                  <a:srgbClr val="000000"/>
                </a:solidFill>
                <a:latin typeface="TT Rounds Condensed Bold"/>
                <a:ea typeface="TT Rounds Condensed Bold"/>
                <a:cs typeface="TT Rounds Condensed Bold"/>
                <a:sym typeface="TT Rounds Condensed Bold"/>
              </a:rPr>
              <a:t>Fig. Updated in Excel Sheet</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Conclusions</a:t>
            </a:r>
          </a:p>
        </p:txBody>
      </p:sp>
      <p:sp>
        <p:nvSpPr>
          <p:cNvPr name="TextBox 10" id="10"/>
          <p:cNvSpPr txBox="true"/>
          <p:nvPr/>
        </p:nvSpPr>
        <p:spPr>
          <a:xfrm rot="0">
            <a:off x="391160" y="496782"/>
            <a:ext cx="9164320" cy="5250805"/>
          </a:xfrm>
          <a:prstGeom prst="rect">
            <a:avLst/>
          </a:prstGeom>
        </p:spPr>
        <p:txBody>
          <a:bodyPr anchor="t" rtlCol="false" tIns="0" lIns="0" bIns="0" rIns="0">
            <a:spAutoFit/>
          </a:bodyPr>
          <a:lstStyle/>
          <a:p>
            <a:pPr algn="l">
              <a:lnSpc>
                <a:spcPts val="3502"/>
              </a:lnSpc>
            </a:pPr>
          </a:p>
          <a:p>
            <a:pPr algn="just">
              <a:lnSpc>
                <a:spcPts val="3502"/>
              </a:lnSpc>
            </a:pPr>
            <a:r>
              <a:rPr lang="en-US" sz="2559" spc="23">
                <a:solidFill>
                  <a:srgbClr val="000000"/>
                </a:solidFill>
                <a:latin typeface="TT Rounds Condensed"/>
                <a:ea typeface="TT Rounds Condensed"/>
                <a:cs typeface="TT Rounds Condensed"/>
                <a:sym typeface="TT Rounds Condensed"/>
              </a:rPr>
              <a:t>The KYC Verification Bot developed with UiPath Studio offers an efficient and reliable solution to streamline the identity verification process. By automating repetitive tasks and leveraging OCR technology, the bot significantly reduces manual errors, enhances accuracy, and ensures compliance with regulatory standards. Its ability to seamlessly integrate with external databases and provide robust error handling makes it a vital tool for businesses seeking to optimize their KYC procedures. This project not only revolutionizes identity verification but also sets a benchmark for automation in regulatory processes, delivering a secure and seamless experience for both businesses and customers.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054735"/>
            <a:ext cx="9164320" cy="306005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The UiPath Studio KYC Verification Bot automates identity verification with OCR for accurate data extraction and validation from documents like IDs and passports. Seamless integration with external systems enhances reliability, while error handling and audit trails ensure compliance. This efficient solution streamlines KYC processes, reducing errors and expediting verification across industries.</a:t>
            </a:r>
          </a:p>
        </p:txBody>
      </p:sp>
      <p:sp>
        <p:nvSpPr>
          <p:cNvPr name="Freeform 10" id="10"/>
          <p:cNvSpPr/>
          <p:nvPr/>
        </p:nvSpPr>
        <p:spPr>
          <a:xfrm flipH="false" flipV="false" rot="0">
            <a:off x="3413760" y="2194560"/>
            <a:ext cx="2926080" cy="2926080"/>
          </a:xfrm>
          <a:custGeom>
            <a:avLst/>
            <a:gdLst/>
            <a:ahLst/>
            <a:cxnLst/>
            <a:rect r="r" b="b" t="t" l="l"/>
            <a:pathLst>
              <a:path h="2926080" w="2926080">
                <a:moveTo>
                  <a:pt x="0" y="0"/>
                </a:moveTo>
                <a:lnTo>
                  <a:pt x="2926080" y="0"/>
                </a:lnTo>
                <a:lnTo>
                  <a:pt x="2926080" y="2926080"/>
                </a:lnTo>
                <a:lnTo>
                  <a:pt x="0" y="2926080"/>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Abstract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Future Enhancement</a:t>
            </a:r>
          </a:p>
        </p:txBody>
      </p:sp>
      <p:sp>
        <p:nvSpPr>
          <p:cNvPr name="TextBox 10" id="10"/>
          <p:cNvSpPr txBox="true"/>
          <p:nvPr/>
        </p:nvSpPr>
        <p:spPr>
          <a:xfrm rot="0">
            <a:off x="294640" y="978535"/>
            <a:ext cx="9164320" cy="3169636"/>
          </a:xfrm>
          <a:prstGeom prst="rect">
            <a:avLst/>
          </a:prstGeom>
        </p:spPr>
        <p:txBody>
          <a:bodyPr anchor="t" rtlCol="false" tIns="0" lIns="0" bIns="0" rIns="0">
            <a:spAutoFit/>
          </a:bodyPr>
          <a:lstStyle/>
          <a:p>
            <a:pPr algn="l" marL="329346" indent="-164673" lvl="1">
              <a:lnSpc>
                <a:spcPts val="4326"/>
              </a:lnSpc>
              <a:buFont typeface="Arial"/>
              <a:buChar char="•"/>
            </a:pPr>
            <a:r>
              <a:rPr lang="en-US" sz="2559" spc="23">
                <a:solidFill>
                  <a:srgbClr val="000000"/>
                </a:solidFill>
                <a:latin typeface="TT Rounds Condensed"/>
                <a:ea typeface="TT Rounds Condensed"/>
                <a:cs typeface="TT Rounds Condensed"/>
                <a:sym typeface="TT Rounds Condensed"/>
              </a:rPr>
              <a:t>AI/ML Integration for enhanced fraud detection and data validation.</a:t>
            </a:r>
          </a:p>
          <a:p>
            <a:pPr algn="l" marL="329346" indent="-164673" lvl="1">
              <a:lnSpc>
                <a:spcPts val="4326"/>
              </a:lnSpc>
              <a:buFont typeface="Arial"/>
              <a:buChar char="•"/>
            </a:pPr>
            <a:r>
              <a:rPr lang="en-US" sz="2559" spc="23">
                <a:solidFill>
                  <a:srgbClr val="000000"/>
                </a:solidFill>
                <a:latin typeface="TT Rounds Condensed"/>
                <a:ea typeface="TT Rounds Condensed"/>
                <a:cs typeface="TT Rounds Condensed"/>
                <a:sym typeface="TT Rounds Condensed"/>
              </a:rPr>
              <a:t>Multi-Language Support for global use.</a:t>
            </a:r>
          </a:p>
          <a:p>
            <a:pPr algn="l" marL="329346" indent="-164673" lvl="1">
              <a:lnSpc>
                <a:spcPts val="4326"/>
              </a:lnSpc>
              <a:buFont typeface="Arial"/>
              <a:buChar char="•"/>
            </a:pPr>
            <a:r>
              <a:rPr lang="en-US" sz="2559" spc="23">
                <a:solidFill>
                  <a:srgbClr val="000000"/>
                </a:solidFill>
                <a:latin typeface="TT Rounds Condensed"/>
                <a:ea typeface="TT Rounds Condensed"/>
                <a:cs typeface="TT Rounds Condensed"/>
                <a:sym typeface="TT Rounds Condensed"/>
              </a:rPr>
              <a:t>Real-Time Document Verification through live photo or video.</a:t>
            </a:r>
          </a:p>
          <a:p>
            <a:pPr algn="l" marL="329346" indent="-164673" lvl="1">
              <a:lnSpc>
                <a:spcPts val="4326"/>
              </a:lnSpc>
              <a:buFont typeface="Arial"/>
              <a:buChar char="•"/>
            </a:pPr>
            <a:r>
              <a:rPr lang="en-US" sz="2559" spc="23">
                <a:solidFill>
                  <a:srgbClr val="000000"/>
                </a:solidFill>
                <a:latin typeface="TT Rounds Condensed"/>
                <a:ea typeface="TT Rounds Condensed"/>
                <a:cs typeface="TT Rounds Condensed"/>
                <a:sym typeface="TT Rounds Condensed"/>
              </a:rPr>
              <a:t>Facial Recognition for added security.</a:t>
            </a:r>
          </a:p>
          <a:p>
            <a:pPr algn="l">
              <a:lnSpc>
                <a:spcPts val="3502"/>
              </a:lnSpc>
            </a:pP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IEEE Paper</a:t>
            </a:r>
          </a:p>
        </p:txBody>
      </p:sp>
      <p:sp>
        <p:nvSpPr>
          <p:cNvPr name="TextBox 10" id="10"/>
          <p:cNvSpPr txBox="true"/>
          <p:nvPr/>
        </p:nvSpPr>
        <p:spPr>
          <a:xfrm rot="0">
            <a:off x="294640" y="1476365"/>
            <a:ext cx="9164320" cy="1676400"/>
          </a:xfrm>
          <a:prstGeom prst="rect">
            <a:avLst/>
          </a:prstGeom>
        </p:spPr>
        <p:txBody>
          <a:bodyPr anchor="t" rtlCol="false" tIns="0" lIns="0" bIns="0" rIns="0">
            <a:spAutoFit/>
          </a:bodyPr>
          <a:lstStyle/>
          <a:p>
            <a:pPr algn="l"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a:t>
            </a:r>
            <a:r>
              <a:rPr lang="en-US" b="true" sz="2206" spc="20">
                <a:solidFill>
                  <a:srgbClr val="000000"/>
                </a:solidFill>
                <a:latin typeface="TT Rounds Condensed Bold"/>
                <a:ea typeface="TT Rounds Condensed Bold"/>
                <a:cs typeface="TT Rounds Condensed Bold"/>
                <a:sym typeface="TT Rounds Condensed Bold"/>
              </a:rPr>
              <a:t>Enabling Trust and Privacy-Preserving e-KYC System Using Blockchain</a:t>
            </a:r>
            <a:r>
              <a:rPr lang="en-US" sz="2206" spc="20">
                <a:solidFill>
                  <a:srgbClr val="000000"/>
                </a:solidFill>
                <a:latin typeface="TT Rounds Condensed"/>
                <a:ea typeface="TT Rounds Condensed"/>
                <a:cs typeface="TT Rounds Condensed"/>
                <a:sym typeface="TT Rounds Condensed"/>
              </a:rPr>
              <a:t>"</a:t>
            </a:r>
          </a:p>
          <a:p>
            <a:pPr algn="l">
              <a:lnSpc>
                <a:spcPts val="2647"/>
              </a:lnSpc>
              <a:spcBef>
                <a:spcPct val="0"/>
              </a:spcBef>
            </a:pPr>
            <a:r>
              <a:rPr lang="en-US" sz="2206" spc="19">
                <a:solidFill>
                  <a:srgbClr val="000000"/>
                </a:solidFill>
                <a:latin typeface="TT Rounds Condensed"/>
                <a:ea typeface="TT Rounds Condensed"/>
                <a:cs typeface="TT Rounds Condensed"/>
                <a:sym typeface="TT Rounds Condensed"/>
              </a:rPr>
              <a:t>          </a:t>
            </a:r>
            <a:r>
              <a:rPr lang="en-US" sz="2206" spc="19">
                <a:solidFill>
                  <a:srgbClr val="000000"/>
                </a:solidFill>
                <a:latin typeface="TT Rounds Condensed"/>
                <a:ea typeface="TT Rounds Condensed"/>
                <a:cs typeface="TT Rounds Condensed"/>
                <a:sym typeface="TT Rounds Condensed"/>
              </a:rPr>
              <a:t>Author: Multiple authors under IEEE Journals &amp; Magazine.</a:t>
            </a:r>
          </a:p>
          <a:p>
            <a:pPr algn="l">
              <a:lnSpc>
                <a:spcPts val="2647"/>
              </a:lnSpc>
              <a:spcBef>
                <a:spcPct val="0"/>
              </a:spcBef>
            </a:pPr>
          </a:p>
          <a:p>
            <a:pPr algn="l"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a:t>
            </a:r>
            <a:r>
              <a:rPr lang="en-US" b="true" sz="2206" spc="20">
                <a:solidFill>
                  <a:srgbClr val="000000"/>
                </a:solidFill>
                <a:latin typeface="TT Rounds Condensed Bold"/>
                <a:ea typeface="TT Rounds Condensed Bold"/>
                <a:cs typeface="TT Rounds Condensed Bold"/>
                <a:sym typeface="TT Rounds Condensed Bold"/>
              </a:rPr>
              <a:t>Automation of KYC Using Robotic Process Automation (RPA)</a:t>
            </a:r>
            <a:r>
              <a:rPr lang="en-US" sz="2206" spc="20">
                <a:solidFill>
                  <a:srgbClr val="000000"/>
                </a:solidFill>
                <a:latin typeface="TT Rounds Condensed"/>
                <a:ea typeface="TT Rounds Condensed"/>
                <a:cs typeface="TT Rounds Condensed"/>
                <a:sym typeface="TT Rounds Condensed"/>
              </a:rPr>
              <a:t>"</a:t>
            </a:r>
          </a:p>
          <a:p>
            <a:pPr algn="l">
              <a:lnSpc>
                <a:spcPts val="2647"/>
              </a:lnSpc>
              <a:spcBef>
                <a:spcPct val="0"/>
              </a:spcBef>
            </a:pPr>
            <a:r>
              <a:rPr lang="en-US" sz="2206" spc="20">
                <a:solidFill>
                  <a:srgbClr val="000000"/>
                </a:solidFill>
                <a:latin typeface="TT Rounds Condensed"/>
                <a:ea typeface="TT Rounds Condensed"/>
                <a:cs typeface="TT Rounds Condensed"/>
                <a:sym typeface="TT Rounds Condensed"/>
              </a:rPr>
              <a:t>          </a:t>
            </a:r>
            <a:r>
              <a:rPr lang="en-US" sz="2206" spc="20">
                <a:solidFill>
                  <a:srgbClr val="000000"/>
                </a:solidFill>
                <a:latin typeface="TT Rounds Condensed"/>
                <a:ea typeface="TT Rounds Condensed"/>
                <a:cs typeface="TT Rounds Condensed"/>
                <a:sym typeface="TT Rounds Condensed"/>
              </a:rPr>
              <a:t>Author: Refer to IEEE Xplore for detailed author information.</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References</a:t>
            </a:r>
          </a:p>
        </p:txBody>
      </p:sp>
      <p:sp>
        <p:nvSpPr>
          <p:cNvPr name="TextBox 10" id="10"/>
          <p:cNvSpPr txBox="true"/>
          <p:nvPr/>
        </p:nvSpPr>
        <p:spPr>
          <a:xfrm rot="0">
            <a:off x="1126257" y="929640"/>
            <a:ext cx="7501086" cy="4524375"/>
          </a:xfrm>
          <a:prstGeom prst="rect">
            <a:avLst/>
          </a:prstGeom>
        </p:spPr>
        <p:txBody>
          <a:bodyPr anchor="t" rtlCol="false" tIns="0" lIns="0" bIns="0" rIns="0">
            <a:spAutoFit/>
          </a:bodyPr>
          <a:lstStyle/>
          <a:p>
            <a:pPr algn="l">
              <a:lnSpc>
                <a:spcPts val="2048"/>
              </a:lnSpc>
            </a:pPr>
          </a:p>
          <a:p>
            <a:pPr algn="l" marL="433238" indent="-216619" lvl="1">
              <a:lnSpc>
                <a:spcPts val="2407"/>
              </a:lnSpc>
              <a:buFont typeface="Arial"/>
              <a:buChar char="•"/>
            </a:pPr>
            <a:r>
              <a:rPr lang="en-US" sz="2006" spc="18">
                <a:solidFill>
                  <a:srgbClr val="000000"/>
                </a:solidFill>
                <a:latin typeface="TT Rounds Condensed"/>
                <a:ea typeface="TT Rounds Condensed"/>
                <a:cs typeface="TT Rounds Condensed"/>
                <a:sym typeface="TT Rounds Condensed"/>
              </a:rPr>
              <a:t>Bicking, I. 2014. Virtualenv. Consulted 01.08.2016</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https://virtualenv.pypa.io/en/latest/</a:t>
            </a:r>
          </a:p>
          <a:p>
            <a:pPr algn="l" marL="433238" indent="-216619" lvl="1">
              <a:lnSpc>
                <a:spcPts val="2407"/>
              </a:lnSpc>
              <a:buFont typeface="Arial"/>
              <a:buChar char="•"/>
            </a:pPr>
            <a:r>
              <a:rPr lang="en-US" sz="2006" spc="18">
                <a:solidFill>
                  <a:srgbClr val="000000"/>
                </a:solidFill>
                <a:latin typeface="TT Rounds Condensed"/>
                <a:ea typeface="TT Rounds Condensed"/>
                <a:cs typeface="TT Rounds Condensed"/>
                <a:sym typeface="TT Rounds Condensed"/>
              </a:rPr>
              <a:t>Davidson, M. 2010. MySQL Server Hardening</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http://security.stackexchange.com/questions/1138/mysql-server-</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hardening</a:t>
            </a:r>
          </a:p>
          <a:p>
            <a:pPr algn="l" marL="433238" indent="-216619" lvl="1">
              <a:lnSpc>
                <a:spcPts val="2407"/>
              </a:lnSpc>
              <a:buFont typeface="Arial"/>
              <a:buChar char="•"/>
            </a:pPr>
            <a:r>
              <a:rPr lang="en-US" sz="2006" spc="18">
                <a:solidFill>
                  <a:srgbClr val="000000"/>
                </a:solidFill>
                <a:latin typeface="TT Rounds Condensed"/>
                <a:ea typeface="TT Rounds Condensed"/>
                <a:cs typeface="TT Rounds Condensed"/>
                <a:sym typeface="TT Rounds Condensed"/>
              </a:rPr>
              <a:t>"Mastering UiPath" by Alok Mani Tripathi: This book covers</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advanced UiPath concepts and best practices.</a:t>
            </a:r>
          </a:p>
          <a:p>
            <a:pPr algn="l" marL="433238" indent="-216619" lvl="1">
              <a:lnSpc>
                <a:spcPts val="2407"/>
              </a:lnSpc>
              <a:buFont typeface="Arial"/>
              <a:buChar char="•"/>
            </a:pPr>
            <a:r>
              <a:rPr lang="en-US" sz="2006" spc="18">
                <a:solidFill>
                  <a:srgbClr val="000000"/>
                </a:solidFill>
                <a:latin typeface="TT Rounds Condensed"/>
                <a:ea typeface="TT Rounds Condensed"/>
                <a:cs typeface="TT Rounds Condensed"/>
                <a:sym typeface="TT Rounds Condensed"/>
              </a:rPr>
              <a:t>"UiPath Robotic Process Automation - Second Edition" by Carl</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Daniel: A comprehensive guide to UiPath RPA development.</a:t>
            </a:r>
          </a:p>
          <a:p>
            <a:pPr algn="l" marL="433238" indent="-216619" lvl="1">
              <a:lnSpc>
                <a:spcPts val="2407"/>
              </a:lnSpc>
              <a:buFont typeface="Arial"/>
              <a:buChar char="•"/>
            </a:pPr>
            <a:r>
              <a:rPr lang="en-US" sz="2006" spc="18">
                <a:solidFill>
                  <a:srgbClr val="000000"/>
                </a:solidFill>
                <a:latin typeface="TT Rounds Condensed"/>
                <a:ea typeface="TT Rounds Condensed"/>
                <a:cs typeface="TT Rounds Condensed"/>
                <a:sym typeface="TT Rounds Condensed"/>
              </a:rPr>
              <a:t>"Robotic Process Automation - Simple Steps to Win,</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Insights and Opportunities for Maxing Out</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Success" by Gerard Blokdijk : Explores RPA</a:t>
            </a:r>
          </a:p>
          <a:p>
            <a:pPr algn="l">
              <a:lnSpc>
                <a:spcPts val="2407"/>
              </a:lnSpc>
            </a:pPr>
            <a:r>
              <a:rPr lang="en-US" sz="2006" spc="18">
                <a:solidFill>
                  <a:srgbClr val="000000"/>
                </a:solidFill>
                <a:latin typeface="TT Rounds Condensed"/>
                <a:ea typeface="TT Rounds Condensed"/>
                <a:cs typeface="TT Rounds Condensed"/>
                <a:sym typeface="TT Rounds Condensed"/>
              </a:rPr>
              <a:t>           </a:t>
            </a:r>
            <a:r>
              <a:rPr lang="en-US" sz="2006" spc="18">
                <a:solidFill>
                  <a:srgbClr val="000000"/>
                </a:solidFill>
                <a:latin typeface="TT Rounds Condensed"/>
                <a:ea typeface="TT Rounds Condensed"/>
                <a:cs typeface="TT Rounds Condensed"/>
                <a:sym typeface="TT Rounds Condensed"/>
              </a:rPr>
              <a:t>implementations and strategies.</a:t>
            </a:r>
          </a:p>
          <a:p>
            <a:pPr algn="l">
              <a:lnSpc>
                <a:spcPts val="2407"/>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08971" y="484358"/>
            <a:ext cx="1798787" cy="494323"/>
          </a:xfrm>
          <a:prstGeom prst="rect">
            <a:avLst/>
          </a:prstGeom>
        </p:spPr>
        <p:txBody>
          <a:bodyPr anchor="t" rtlCol="false" tIns="0" lIns="0" bIns="0" rIns="0">
            <a:spAutoFit/>
          </a:bodyPr>
          <a:lstStyle/>
          <a:p>
            <a:pPr algn="ctr">
              <a:lnSpc>
                <a:spcPts val="3953"/>
              </a:lnSpc>
            </a:pPr>
            <a:r>
              <a:rPr lang="en-US" b="true" sz="3294" spc="30">
                <a:solidFill>
                  <a:srgbClr val="000000"/>
                </a:solidFill>
                <a:latin typeface="TT Rounds Condensed Bold"/>
                <a:ea typeface="TT Rounds Condensed Bold"/>
                <a:cs typeface="TT Rounds Condensed Bold"/>
                <a:sym typeface="TT Rounds Condensed Bold"/>
              </a:rPr>
              <a:t>QUERIES</a:t>
            </a:r>
          </a:p>
        </p:txBody>
      </p:sp>
      <p:sp>
        <p:nvSpPr>
          <p:cNvPr name="TextBox 3" id="3"/>
          <p:cNvSpPr txBox="true"/>
          <p:nvPr/>
        </p:nvSpPr>
        <p:spPr>
          <a:xfrm rot="0">
            <a:off x="731520" y="1284922"/>
            <a:ext cx="7583868" cy="2667000"/>
          </a:xfrm>
          <a:prstGeom prst="rect">
            <a:avLst/>
          </a:prstGeom>
        </p:spPr>
        <p:txBody>
          <a:bodyPr anchor="t" rtlCol="false" tIns="0" lIns="0" bIns="0" rIns="0">
            <a:spAutoFit/>
          </a:bodyPr>
          <a:lstStyle/>
          <a:p>
            <a:pPr algn="just">
              <a:lnSpc>
                <a:spcPts val="2369"/>
              </a:lnSpc>
              <a:spcBef>
                <a:spcPct val="0"/>
              </a:spcBef>
            </a:pPr>
            <a:r>
              <a:rPr lang="en-US" b="true" sz="1974" spc="18">
                <a:solidFill>
                  <a:srgbClr val="000000"/>
                </a:solidFill>
                <a:latin typeface="TT Rounds Condensed Bold"/>
                <a:ea typeface="TT Rounds Condensed Bold"/>
                <a:cs typeface="TT Rounds Condensed Bold"/>
                <a:sym typeface="TT Rounds Condensed Bold"/>
              </a:rPr>
              <a:t>1. How does the KYC Verification Bot handle invalid documents?  </a:t>
            </a:r>
          </a:p>
          <a:p>
            <a:pPr algn="just">
              <a:lnSpc>
                <a:spcPts val="2369"/>
              </a:lnSpc>
              <a:spcBef>
                <a:spcPct val="0"/>
              </a:spcBef>
            </a:pPr>
            <a:r>
              <a:rPr lang="en-US" sz="1974" spc="18">
                <a:solidFill>
                  <a:srgbClr val="000000"/>
                </a:solidFill>
                <a:latin typeface="TT Rounds Condensed"/>
                <a:ea typeface="TT Rounds Condensed"/>
                <a:cs typeface="TT Rounds Condensed"/>
                <a:sym typeface="TT Rounds Condensed"/>
              </a:rPr>
              <a:t>   Answer: The bot uses OCR-based validation to detect inaccuracies and alerts the user for corrections while logging errors in the audit trail for compliance.</a:t>
            </a:r>
          </a:p>
          <a:p>
            <a:pPr algn="just">
              <a:lnSpc>
                <a:spcPts val="2369"/>
              </a:lnSpc>
              <a:spcBef>
                <a:spcPct val="0"/>
              </a:spcBef>
            </a:pPr>
          </a:p>
          <a:p>
            <a:pPr algn="just">
              <a:lnSpc>
                <a:spcPts val="2369"/>
              </a:lnSpc>
              <a:spcBef>
                <a:spcPct val="0"/>
              </a:spcBef>
            </a:pPr>
            <a:r>
              <a:rPr lang="en-US" b="true" sz="1974" spc="18">
                <a:solidFill>
                  <a:srgbClr val="000000"/>
                </a:solidFill>
                <a:latin typeface="TT Rounds Condensed Bold"/>
                <a:ea typeface="TT Rounds Condensed Bold"/>
                <a:cs typeface="TT Rounds Condensed Bold"/>
                <a:sym typeface="TT Rounds Condensed Bold"/>
              </a:rPr>
              <a:t>2. How does the KYC Verification Bot ensure user data security?</a:t>
            </a:r>
          </a:p>
          <a:p>
            <a:pPr algn="just">
              <a:lnSpc>
                <a:spcPts val="2369"/>
              </a:lnSpc>
              <a:spcBef>
                <a:spcPct val="0"/>
              </a:spcBef>
            </a:pPr>
            <a:r>
              <a:rPr lang="en-US" sz="1974" spc="18">
                <a:solidFill>
                  <a:srgbClr val="000000"/>
                </a:solidFill>
                <a:latin typeface="TT Rounds Condensed"/>
                <a:ea typeface="TT Rounds Condensed"/>
                <a:cs typeface="TT Rounds Condensed"/>
                <a:sym typeface="TT Rounds Condensed"/>
              </a:rPr>
              <a:t>   Answer: The bot encrypts data during transmission, adheres to GDPR standards, and uses role-based access control for secure information handling.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58547" y="1674122"/>
            <a:ext cx="6027338" cy="4015714"/>
          </a:xfrm>
          <a:custGeom>
            <a:avLst/>
            <a:gdLst/>
            <a:ahLst/>
            <a:cxnLst/>
            <a:rect r="r" b="b" t="t" l="l"/>
            <a:pathLst>
              <a:path h="4015714" w="6027338">
                <a:moveTo>
                  <a:pt x="0" y="0"/>
                </a:moveTo>
                <a:lnTo>
                  <a:pt x="6027338" y="0"/>
                </a:lnTo>
                <a:lnTo>
                  <a:pt x="6027338" y="4015714"/>
                </a:lnTo>
                <a:lnTo>
                  <a:pt x="0" y="4015714"/>
                </a:lnTo>
                <a:lnTo>
                  <a:pt x="0" y="0"/>
                </a:lnTo>
                <a:close/>
              </a:path>
            </a:pathLst>
          </a:custGeom>
          <a:blipFill>
            <a:blip r:embed="rId2"/>
            <a:stretch>
              <a:fillRect l="0" t="0" r="0" b="0"/>
            </a:stretch>
          </a:blipFill>
        </p:spPr>
      </p:sp>
      <p:sp>
        <p:nvSpPr>
          <p:cNvPr name="TextBox 3" id="3"/>
          <p:cNvSpPr txBox="true"/>
          <p:nvPr/>
        </p:nvSpPr>
        <p:spPr>
          <a:xfrm rot="0">
            <a:off x="4022972" y="5938278"/>
            <a:ext cx="2129433" cy="257175"/>
          </a:xfrm>
          <a:prstGeom prst="rect">
            <a:avLst/>
          </a:prstGeom>
        </p:spPr>
        <p:txBody>
          <a:bodyPr anchor="t" rtlCol="false" tIns="0" lIns="0" bIns="0" rIns="0">
            <a:spAutoFit/>
          </a:bodyPr>
          <a:lstStyle/>
          <a:p>
            <a:pPr algn="ctr">
              <a:lnSpc>
                <a:spcPts val="2048"/>
              </a:lnSpc>
              <a:spcBef>
                <a:spcPct val="0"/>
              </a:spcBef>
            </a:pPr>
            <a:r>
              <a:rPr lang="en-US" b="true" sz="1706" spc="15">
                <a:solidFill>
                  <a:srgbClr val="000000"/>
                </a:solidFill>
                <a:latin typeface="TT Rounds Condensed Bold"/>
                <a:ea typeface="TT Rounds Condensed Bold"/>
                <a:cs typeface="TT Rounds Condensed Bold"/>
                <a:sym typeface="TT Rounds Condensed Bold"/>
              </a:rPr>
              <a:t>Fig Uploading input file</a:t>
            </a:r>
          </a:p>
        </p:txBody>
      </p:sp>
      <p:sp>
        <p:nvSpPr>
          <p:cNvPr name="TextBox 4" id="4"/>
          <p:cNvSpPr txBox="true"/>
          <p:nvPr/>
        </p:nvSpPr>
        <p:spPr>
          <a:xfrm rot="0">
            <a:off x="459615" y="120189"/>
            <a:ext cx="5644679"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Demonstration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113" y="332760"/>
            <a:ext cx="5594176" cy="2978899"/>
          </a:xfrm>
          <a:custGeom>
            <a:avLst/>
            <a:gdLst/>
            <a:ahLst/>
            <a:cxnLst/>
            <a:rect r="r" b="b" t="t" l="l"/>
            <a:pathLst>
              <a:path h="2978899" w="5594176">
                <a:moveTo>
                  <a:pt x="0" y="0"/>
                </a:moveTo>
                <a:lnTo>
                  <a:pt x="5594176" y="0"/>
                </a:lnTo>
                <a:lnTo>
                  <a:pt x="5594176" y="2978899"/>
                </a:lnTo>
                <a:lnTo>
                  <a:pt x="0" y="2978899"/>
                </a:lnTo>
                <a:lnTo>
                  <a:pt x="0" y="0"/>
                </a:lnTo>
                <a:close/>
              </a:path>
            </a:pathLst>
          </a:custGeom>
          <a:blipFill>
            <a:blip r:embed="rId2"/>
            <a:stretch>
              <a:fillRect l="0" t="0" r="0" b="0"/>
            </a:stretch>
          </a:blipFill>
        </p:spPr>
      </p:sp>
      <p:sp>
        <p:nvSpPr>
          <p:cNvPr name="Freeform 3" id="3"/>
          <p:cNvSpPr/>
          <p:nvPr/>
        </p:nvSpPr>
        <p:spPr>
          <a:xfrm flipH="false" flipV="false" rot="0">
            <a:off x="2396719" y="3773678"/>
            <a:ext cx="5366963" cy="2978665"/>
          </a:xfrm>
          <a:custGeom>
            <a:avLst/>
            <a:gdLst/>
            <a:ahLst/>
            <a:cxnLst/>
            <a:rect r="r" b="b" t="t" l="l"/>
            <a:pathLst>
              <a:path h="2978665" w="5366963">
                <a:moveTo>
                  <a:pt x="0" y="0"/>
                </a:moveTo>
                <a:lnTo>
                  <a:pt x="5366963" y="0"/>
                </a:lnTo>
                <a:lnTo>
                  <a:pt x="5366963" y="2978664"/>
                </a:lnTo>
                <a:lnTo>
                  <a:pt x="0" y="2978664"/>
                </a:lnTo>
                <a:lnTo>
                  <a:pt x="0" y="0"/>
                </a:lnTo>
                <a:close/>
              </a:path>
            </a:pathLst>
          </a:custGeom>
          <a:blipFill>
            <a:blip r:embed="rId3"/>
            <a:stretch>
              <a:fillRect l="0" t="0" r="0" b="0"/>
            </a:stretch>
          </a:blipFill>
        </p:spPr>
      </p:sp>
      <p:sp>
        <p:nvSpPr>
          <p:cNvPr name="TextBox 4" id="4"/>
          <p:cNvSpPr txBox="true"/>
          <p:nvPr/>
        </p:nvSpPr>
        <p:spPr>
          <a:xfrm rot="0">
            <a:off x="3908933" y="3414081"/>
            <a:ext cx="1935733" cy="257175"/>
          </a:xfrm>
          <a:prstGeom prst="rect">
            <a:avLst/>
          </a:prstGeom>
        </p:spPr>
        <p:txBody>
          <a:bodyPr anchor="t" rtlCol="false" tIns="0" lIns="0" bIns="0" rIns="0">
            <a:spAutoFit/>
          </a:bodyPr>
          <a:lstStyle/>
          <a:p>
            <a:pPr algn="ctr">
              <a:lnSpc>
                <a:spcPts val="2048"/>
              </a:lnSpc>
              <a:spcBef>
                <a:spcPct val="0"/>
              </a:spcBef>
            </a:pPr>
            <a:r>
              <a:rPr lang="en-US" b="true" sz="1706" spc="15">
                <a:solidFill>
                  <a:srgbClr val="000000"/>
                </a:solidFill>
                <a:latin typeface="TT Rounds Condensed Bold"/>
                <a:ea typeface="TT Rounds Condensed Bold"/>
                <a:cs typeface="TT Rounds Condensed Bold"/>
                <a:sym typeface="TT Rounds Condensed Bold"/>
              </a:rPr>
              <a:t>Fig. Input File Search</a:t>
            </a:r>
          </a:p>
        </p:txBody>
      </p:sp>
      <p:sp>
        <p:nvSpPr>
          <p:cNvPr name="TextBox 5" id="5"/>
          <p:cNvSpPr txBox="true"/>
          <p:nvPr/>
        </p:nvSpPr>
        <p:spPr>
          <a:xfrm rot="0">
            <a:off x="3827785" y="6857117"/>
            <a:ext cx="2098030" cy="257175"/>
          </a:xfrm>
          <a:prstGeom prst="rect">
            <a:avLst/>
          </a:prstGeom>
        </p:spPr>
        <p:txBody>
          <a:bodyPr anchor="t" rtlCol="false" tIns="0" lIns="0" bIns="0" rIns="0">
            <a:spAutoFit/>
          </a:bodyPr>
          <a:lstStyle/>
          <a:p>
            <a:pPr algn="ctr">
              <a:lnSpc>
                <a:spcPts val="2048"/>
              </a:lnSpc>
              <a:spcBef>
                <a:spcPct val="0"/>
              </a:spcBef>
            </a:pPr>
            <a:r>
              <a:rPr lang="en-US" b="true" sz="1706" spc="15">
                <a:solidFill>
                  <a:srgbClr val="000000"/>
                </a:solidFill>
                <a:latin typeface="TT Rounds Condensed Bold"/>
                <a:ea typeface="TT Rounds Condensed Bold"/>
                <a:cs typeface="TT Rounds Condensed Bold"/>
                <a:sym typeface="TT Rounds Condensed Bold"/>
              </a:rPr>
              <a:t>Fig. Input file uploaded</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8623" y="2521459"/>
            <a:ext cx="5636354" cy="158286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054735"/>
            <a:ext cx="8026181" cy="306005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The proposed KYC Verification Bot automates identity verification using OCR, machine learning, and biometric authentication for accurate and secure data processing. With a user-friendly interface, integration with external databases, and robust security measures, it ensures compliance, scalability, and efficiency, revolutionizing KYC procedures for modern businesses.</a:t>
            </a:r>
          </a:p>
        </p:txBody>
      </p:sp>
      <p:sp>
        <p:nvSpPr>
          <p:cNvPr name="Freeform 10" id="10"/>
          <p:cNvSpPr/>
          <p:nvPr/>
        </p:nvSpPr>
        <p:spPr>
          <a:xfrm flipH="false" flipV="false" rot="0">
            <a:off x="3413760" y="2194560"/>
            <a:ext cx="2926080" cy="2926080"/>
          </a:xfrm>
          <a:custGeom>
            <a:avLst/>
            <a:gdLst/>
            <a:ahLst/>
            <a:cxnLst/>
            <a:rect r="r" b="b" t="t" l="l"/>
            <a:pathLst>
              <a:path h="2926080" w="2926080">
                <a:moveTo>
                  <a:pt x="0" y="0"/>
                </a:moveTo>
                <a:lnTo>
                  <a:pt x="2926080" y="0"/>
                </a:lnTo>
                <a:lnTo>
                  <a:pt x="2926080" y="2926080"/>
                </a:lnTo>
                <a:lnTo>
                  <a:pt x="0" y="2926080"/>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7312953" y="4328310"/>
            <a:ext cx="2015737" cy="2255370"/>
          </a:xfrm>
          <a:custGeom>
            <a:avLst/>
            <a:gdLst/>
            <a:ahLst/>
            <a:cxnLst/>
            <a:rect r="r" b="b" t="t" l="l"/>
            <a:pathLst>
              <a:path h="2255370" w="2015737">
                <a:moveTo>
                  <a:pt x="0" y="0"/>
                </a:moveTo>
                <a:lnTo>
                  <a:pt x="2015736" y="0"/>
                </a:lnTo>
                <a:lnTo>
                  <a:pt x="2015736" y="2255370"/>
                </a:lnTo>
                <a:lnTo>
                  <a:pt x="0" y="2255370"/>
                </a:lnTo>
                <a:lnTo>
                  <a:pt x="0" y="0"/>
                </a:lnTo>
                <a:close/>
              </a:path>
            </a:pathLst>
          </a:custGeom>
          <a:blipFill>
            <a:blip r:embed="rId5"/>
            <a:stretch>
              <a:fillRect l="0" t="0" r="0" b="0"/>
            </a:stretch>
          </a:blipFill>
        </p:spPr>
      </p:sp>
      <p:sp>
        <p:nvSpPr>
          <p:cNvPr name="TextBox 12" id="12"/>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Need for the Proposed System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054735"/>
            <a:ext cx="9458960" cy="3498205"/>
          </a:xfrm>
          <a:prstGeom prst="rect">
            <a:avLst/>
          </a:prstGeom>
        </p:spPr>
        <p:txBody>
          <a:bodyPr anchor="t" rtlCol="false" tIns="0" lIns="0" bIns="0" rIns="0">
            <a:spAutoFit/>
          </a:bodyPr>
          <a:lstStyle/>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Efficiency: Automates tasks to speed up onboarding and verification.</a:t>
            </a: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Accuracy: Uses OCR and AI to minimize data processing errors.</a:t>
            </a: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Security: Employs encryption and multi-factor authentication for protection.</a:t>
            </a: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Compliance: Adheres to regulations with real-time updates and audit trails.</a:t>
            </a:r>
          </a:p>
          <a:p>
            <a:pPr algn="l">
              <a:lnSpc>
                <a:spcPts val="3502"/>
              </a:lnSpc>
            </a:pPr>
          </a:p>
        </p:txBody>
      </p:sp>
      <p:sp>
        <p:nvSpPr>
          <p:cNvPr name="Freeform 10" id="10"/>
          <p:cNvSpPr/>
          <p:nvPr/>
        </p:nvSpPr>
        <p:spPr>
          <a:xfrm flipH="false" flipV="false" rot="0">
            <a:off x="3413760" y="2194560"/>
            <a:ext cx="2926080" cy="2926080"/>
          </a:xfrm>
          <a:custGeom>
            <a:avLst/>
            <a:gdLst/>
            <a:ahLst/>
            <a:cxnLst/>
            <a:rect r="r" b="b" t="t" l="l"/>
            <a:pathLst>
              <a:path h="2926080" w="2926080">
                <a:moveTo>
                  <a:pt x="0" y="0"/>
                </a:moveTo>
                <a:lnTo>
                  <a:pt x="2926080" y="0"/>
                </a:lnTo>
                <a:lnTo>
                  <a:pt x="2926080" y="2926080"/>
                </a:lnTo>
                <a:lnTo>
                  <a:pt x="0" y="2926080"/>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Advantages of the Proposed 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054735"/>
            <a:ext cx="9164320" cy="3936355"/>
          </a:xfrm>
          <a:prstGeom prst="rect">
            <a:avLst/>
          </a:prstGeom>
        </p:spPr>
        <p:txBody>
          <a:bodyPr anchor="t" rtlCol="false" tIns="0" lIns="0" bIns="0" rIns="0">
            <a:spAutoFit/>
          </a:bodyPr>
          <a:lstStyle/>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Paper 1</a:t>
            </a:r>
            <a:r>
              <a:rPr lang="en-US" sz="2559" spc="23">
                <a:solidFill>
                  <a:srgbClr val="000000"/>
                </a:solidFill>
                <a:latin typeface="TT Rounds Condensed"/>
                <a:ea typeface="TT Rounds Condensed"/>
                <a:cs typeface="TT Rounds Condensed"/>
                <a:sym typeface="TT Rounds Condensed"/>
              </a:rPr>
              <a:t>: "A Brief Overview to Know Your Customer" by Ali Batan</a:t>
            </a:r>
          </a:p>
          <a:p>
            <a:pPr algn="l">
              <a:lnSpc>
                <a:spcPts val="3502"/>
              </a:lnSpc>
            </a:pP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Advantage: Highlights the need for automating customer identity verification to improve efficiency.</a:t>
            </a:r>
          </a:p>
          <a:p>
            <a:pPr algn="l">
              <a:lnSpc>
                <a:spcPts val="3502"/>
              </a:lnSpc>
            </a:pP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Disadvantage: Manual KYC processes are time-consuming and prone to human error.</a:t>
            </a:r>
          </a:p>
          <a:p>
            <a:pPr algn="l" marL="329455" indent="-164727" lvl="1">
              <a:lnSpc>
                <a:spcPts val="3502"/>
              </a:lnSpc>
            </a:pPr>
          </a:p>
          <a:p>
            <a:pPr algn="l" marL="329455" indent="-164727" lvl="1">
              <a:lnSpc>
                <a:spcPts val="3502"/>
              </a:lnSpc>
            </a:pPr>
          </a:p>
        </p:txBody>
      </p:sp>
      <p:sp>
        <p:nvSpPr>
          <p:cNvPr name="Freeform 10" id="10"/>
          <p:cNvSpPr/>
          <p:nvPr/>
        </p:nvSpPr>
        <p:spPr>
          <a:xfrm flipH="false" flipV="false" rot="0">
            <a:off x="3413760" y="2194560"/>
            <a:ext cx="2926080" cy="2926080"/>
          </a:xfrm>
          <a:custGeom>
            <a:avLst/>
            <a:gdLst/>
            <a:ahLst/>
            <a:cxnLst/>
            <a:rect r="r" b="b" t="t" l="l"/>
            <a:pathLst>
              <a:path h="2926080" w="2926080">
                <a:moveTo>
                  <a:pt x="0" y="0"/>
                </a:moveTo>
                <a:lnTo>
                  <a:pt x="2926080" y="0"/>
                </a:lnTo>
                <a:lnTo>
                  <a:pt x="2926080" y="2926080"/>
                </a:lnTo>
                <a:lnTo>
                  <a:pt x="0" y="2926080"/>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6829092" y="4294832"/>
            <a:ext cx="2629868" cy="2393179"/>
          </a:xfrm>
          <a:custGeom>
            <a:avLst/>
            <a:gdLst/>
            <a:ahLst/>
            <a:cxnLst/>
            <a:rect r="r" b="b" t="t" l="l"/>
            <a:pathLst>
              <a:path h="2393179" w="2629868">
                <a:moveTo>
                  <a:pt x="0" y="0"/>
                </a:moveTo>
                <a:lnTo>
                  <a:pt x="2629868" y="0"/>
                </a:lnTo>
                <a:lnTo>
                  <a:pt x="2629868" y="2393179"/>
                </a:lnTo>
                <a:lnTo>
                  <a:pt x="0" y="2393179"/>
                </a:lnTo>
                <a:lnTo>
                  <a:pt x="0" y="0"/>
                </a:lnTo>
                <a:close/>
              </a:path>
            </a:pathLst>
          </a:custGeom>
          <a:blipFill>
            <a:blip r:embed="rId5"/>
            <a:stretch>
              <a:fillRect l="0" t="0" r="0" b="0"/>
            </a:stretch>
          </a:blipFill>
        </p:spPr>
      </p:sp>
      <p:sp>
        <p:nvSpPr>
          <p:cNvPr name="TextBox 12" id="12"/>
          <p:cNvSpPr txBox="true"/>
          <p:nvPr/>
        </p:nvSpPr>
        <p:spPr>
          <a:xfrm rot="0">
            <a:off x="294640" y="177694"/>
            <a:ext cx="9164320" cy="723900"/>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Literature Survey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33018" y="1764545"/>
            <a:ext cx="7887563" cy="2667000"/>
          </a:xfrm>
          <a:prstGeom prst="rect">
            <a:avLst/>
          </a:prstGeom>
        </p:spPr>
        <p:txBody>
          <a:bodyPr anchor="t" rtlCol="false" tIns="0" lIns="0" bIns="0" rIns="0">
            <a:spAutoFit/>
          </a:bodyPr>
          <a:lstStyle/>
          <a:p>
            <a:pPr algn="l" marL="548448" indent="-274224" lvl="1">
              <a:lnSpc>
                <a:spcPts val="3048"/>
              </a:lnSpc>
              <a:buFont typeface="Arial"/>
              <a:buChar char="•"/>
            </a:pPr>
            <a:r>
              <a:rPr lang="en-US" sz="2540" spc="22">
                <a:solidFill>
                  <a:srgbClr val="000000"/>
                </a:solidFill>
                <a:latin typeface="TT Rounds Condensed"/>
                <a:ea typeface="TT Rounds Condensed"/>
                <a:cs typeface="TT Rounds Condensed"/>
                <a:sym typeface="TT Rounds Condensed"/>
              </a:rPr>
              <a:t>Paper 2: "The New Era for KYC Process" by Laura Valo</a:t>
            </a:r>
          </a:p>
          <a:p>
            <a:pPr algn="l">
              <a:lnSpc>
                <a:spcPts val="3048"/>
              </a:lnSpc>
            </a:pPr>
          </a:p>
          <a:p>
            <a:pPr algn="l" marL="548448" indent="-274224" lvl="1">
              <a:lnSpc>
                <a:spcPts val="3048"/>
              </a:lnSpc>
              <a:buFont typeface="Arial"/>
              <a:buChar char="•"/>
            </a:pPr>
            <a:r>
              <a:rPr lang="en-US" sz="2540" spc="22">
                <a:solidFill>
                  <a:srgbClr val="000000"/>
                </a:solidFill>
                <a:latin typeface="TT Rounds Condensed"/>
                <a:ea typeface="TT Rounds Condensed"/>
                <a:cs typeface="TT Rounds Condensed"/>
                <a:sym typeface="TT Rounds Condensed"/>
              </a:rPr>
              <a:t>Advantage: Emphasizes enhanced accuracy and compliance through automated solutions.</a:t>
            </a:r>
          </a:p>
          <a:p>
            <a:pPr algn="l">
              <a:lnSpc>
                <a:spcPts val="3048"/>
              </a:lnSpc>
            </a:pPr>
          </a:p>
          <a:p>
            <a:pPr algn="l" marL="548448" indent="-274224" lvl="1">
              <a:lnSpc>
                <a:spcPts val="3048"/>
              </a:lnSpc>
              <a:buFont typeface="Arial"/>
              <a:buChar char="•"/>
            </a:pPr>
            <a:r>
              <a:rPr lang="en-US" sz="2540" spc="23">
                <a:solidFill>
                  <a:srgbClr val="000000"/>
                </a:solidFill>
                <a:latin typeface="TT Rounds Condensed"/>
                <a:ea typeface="TT Rounds Condensed"/>
                <a:cs typeface="TT Rounds Condensed"/>
                <a:sym typeface="TT Rounds Condensed"/>
              </a:rPr>
              <a:t>Disadvantage: Manual processes result in customer inconvenience and higher operational costs.</a:t>
            </a:r>
          </a:p>
        </p:txBody>
      </p:sp>
      <p:sp>
        <p:nvSpPr>
          <p:cNvPr name="Freeform 3" id="3"/>
          <p:cNvSpPr/>
          <p:nvPr/>
        </p:nvSpPr>
        <p:spPr>
          <a:xfrm flipH="false" flipV="false" rot="0">
            <a:off x="3413760" y="2194560"/>
            <a:ext cx="2926080" cy="2926080"/>
          </a:xfrm>
          <a:custGeom>
            <a:avLst/>
            <a:gdLst/>
            <a:ahLst/>
            <a:cxnLst/>
            <a:rect r="r" b="b" t="t" l="l"/>
            <a:pathLst>
              <a:path h="2926080" w="2926080">
                <a:moveTo>
                  <a:pt x="0" y="0"/>
                </a:moveTo>
                <a:lnTo>
                  <a:pt x="2926080" y="0"/>
                </a:lnTo>
                <a:lnTo>
                  <a:pt x="2926080" y="2926080"/>
                </a:lnTo>
                <a:lnTo>
                  <a:pt x="0" y="292608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781057" y="4765473"/>
            <a:ext cx="2499062" cy="2183555"/>
          </a:xfrm>
          <a:custGeom>
            <a:avLst/>
            <a:gdLst/>
            <a:ahLst/>
            <a:cxnLst/>
            <a:rect r="r" b="b" t="t" l="l"/>
            <a:pathLst>
              <a:path h="2183555" w="2499062">
                <a:moveTo>
                  <a:pt x="0" y="0"/>
                </a:moveTo>
                <a:lnTo>
                  <a:pt x="2499062" y="0"/>
                </a:lnTo>
                <a:lnTo>
                  <a:pt x="2499062" y="2183555"/>
                </a:lnTo>
                <a:lnTo>
                  <a:pt x="0" y="2183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51036" y="458384"/>
            <a:ext cx="4325764" cy="704850"/>
          </a:xfrm>
          <a:prstGeom prst="rect">
            <a:avLst/>
          </a:prstGeom>
        </p:spPr>
        <p:txBody>
          <a:bodyPr anchor="t" rtlCol="false" tIns="0" lIns="0" bIns="0" rIns="0">
            <a:spAutoFit/>
          </a:bodyPr>
          <a:lstStyle/>
          <a:p>
            <a:pPr algn="ctr">
              <a:lnSpc>
                <a:spcPts val="5527"/>
              </a:lnSpc>
              <a:spcBef>
                <a:spcPct val="0"/>
              </a:spcBef>
            </a:pPr>
            <a:r>
              <a:rPr lang="en-US" b="true" sz="4606" spc="43">
                <a:solidFill>
                  <a:srgbClr val="000000"/>
                </a:solidFill>
                <a:latin typeface="TT Rounds Condensed Bold"/>
                <a:ea typeface="TT Rounds Condensed Bold"/>
                <a:cs typeface="TT Rounds Condensed Bold"/>
                <a:sym typeface="TT Rounds Condensed Bold"/>
              </a:rPr>
              <a:t>Literature Survey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3413760" y="2194560"/>
            <a:ext cx="2926080" cy="2926080"/>
          </a:xfrm>
          <a:custGeom>
            <a:avLst/>
            <a:gdLst/>
            <a:ahLst/>
            <a:cxnLst/>
            <a:rect r="r" b="b" t="t" l="l"/>
            <a:pathLst>
              <a:path h="2926080" w="2926080">
                <a:moveTo>
                  <a:pt x="0" y="0"/>
                </a:moveTo>
                <a:lnTo>
                  <a:pt x="2926080" y="0"/>
                </a:lnTo>
                <a:lnTo>
                  <a:pt x="2926080" y="2926080"/>
                </a:lnTo>
                <a:lnTo>
                  <a:pt x="0" y="2926080"/>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Main Objective</a:t>
            </a:r>
          </a:p>
        </p:txBody>
      </p:sp>
      <p:sp>
        <p:nvSpPr>
          <p:cNvPr name="TextBox 11" id="11"/>
          <p:cNvSpPr txBox="true"/>
          <p:nvPr/>
        </p:nvSpPr>
        <p:spPr>
          <a:xfrm rot="0">
            <a:off x="294640" y="1054735"/>
            <a:ext cx="9164320" cy="262190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The primary objective of the KYC Verification Bot is to automate the identity verification process, reducing manual effort, minimizing errors, and ensuring compliance with regulatory standards. This solution aims to enhance efficiency and accuracy while providing a seamless and reliable KYC experience for businesses and their customers.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509316" y="1763204"/>
            <a:ext cx="8789894" cy="3812617"/>
          </a:xfrm>
          <a:custGeom>
            <a:avLst/>
            <a:gdLst/>
            <a:ahLst/>
            <a:cxnLst/>
            <a:rect r="r" b="b" t="t" l="l"/>
            <a:pathLst>
              <a:path h="3812617" w="8789894">
                <a:moveTo>
                  <a:pt x="0" y="0"/>
                </a:moveTo>
                <a:lnTo>
                  <a:pt x="8789894" y="0"/>
                </a:lnTo>
                <a:lnTo>
                  <a:pt x="8789894" y="3812616"/>
                </a:lnTo>
                <a:lnTo>
                  <a:pt x="0" y="3812616"/>
                </a:lnTo>
                <a:lnTo>
                  <a:pt x="0" y="0"/>
                </a:lnTo>
                <a:close/>
              </a:path>
            </a:pathLst>
          </a:custGeom>
          <a:blipFill>
            <a:blip r:embed="rId3"/>
            <a:stretch>
              <a:fillRect l="0" t="0" r="0" b="0"/>
            </a:stretch>
          </a:blipFill>
        </p:spPr>
      </p:sp>
      <p:sp>
        <p:nvSpPr>
          <p:cNvPr name="TextBox 10" id="10"/>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Architecture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40" y="1054735"/>
            <a:ext cx="9164320" cy="4374505"/>
          </a:xfrm>
          <a:prstGeom prst="rect">
            <a:avLst/>
          </a:prstGeom>
        </p:spPr>
        <p:txBody>
          <a:bodyPr anchor="t" rtlCol="false" tIns="0" lIns="0" bIns="0" rIns="0">
            <a:spAutoFit/>
          </a:bodyPr>
          <a:lstStyle/>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Hardware</a:t>
            </a:r>
          </a:p>
          <a:p>
            <a:pPr algn="l">
              <a:lnSpc>
                <a:spcPts val="3502"/>
              </a:lnSpc>
            </a:pPr>
            <a:r>
              <a:rPr lang="en-US" sz="2559" spc="23">
                <a:solidFill>
                  <a:srgbClr val="000000"/>
                </a:solidFill>
                <a:latin typeface="TT Rounds Condensed"/>
                <a:ea typeface="TT Rounds Condensed"/>
                <a:cs typeface="TT Rounds Condensed"/>
                <a:sym typeface="TT Rounds Condensed"/>
              </a:rPr>
              <a:t>         </a:t>
            </a:r>
            <a:r>
              <a:rPr lang="en-US" sz="2559" spc="23">
                <a:solidFill>
                  <a:srgbClr val="000000"/>
                </a:solidFill>
                <a:latin typeface="TT Rounds Condensed"/>
                <a:ea typeface="TT Rounds Condensed"/>
                <a:cs typeface="TT Rounds Condensed"/>
                <a:sym typeface="TT Rounds Condensed"/>
              </a:rPr>
              <a:t>Processor: Intel Core i5 or higher</a:t>
            </a:r>
          </a:p>
          <a:p>
            <a:pPr algn="l">
              <a:lnSpc>
                <a:spcPts val="3502"/>
              </a:lnSpc>
            </a:pPr>
            <a:r>
              <a:rPr lang="en-US" sz="2559" spc="23">
                <a:solidFill>
                  <a:srgbClr val="000000"/>
                </a:solidFill>
                <a:latin typeface="TT Rounds Condensed"/>
                <a:ea typeface="TT Rounds Condensed"/>
                <a:cs typeface="TT Rounds Condensed"/>
                <a:sym typeface="TT Rounds Condensed"/>
              </a:rPr>
              <a:t>         </a:t>
            </a:r>
            <a:r>
              <a:rPr lang="en-US" sz="2559" spc="23">
                <a:solidFill>
                  <a:srgbClr val="000000"/>
                </a:solidFill>
                <a:latin typeface="TT Rounds Condensed"/>
                <a:ea typeface="TT Rounds Condensed"/>
                <a:cs typeface="TT Rounds Condensed"/>
                <a:sym typeface="TT Rounds Condensed"/>
              </a:rPr>
              <a:t>RAM: 8 GB minimum (16 GB recommended)</a:t>
            </a:r>
          </a:p>
          <a:p>
            <a:pPr algn="l">
              <a:lnSpc>
                <a:spcPts val="3502"/>
              </a:lnSpc>
            </a:pPr>
            <a:r>
              <a:rPr lang="en-US" sz="2559" spc="23">
                <a:solidFill>
                  <a:srgbClr val="000000"/>
                </a:solidFill>
                <a:latin typeface="TT Rounds Condensed"/>
                <a:ea typeface="TT Rounds Condensed"/>
                <a:cs typeface="TT Rounds Condensed"/>
                <a:sym typeface="TT Rounds Condensed"/>
              </a:rPr>
              <a:t>         </a:t>
            </a:r>
            <a:r>
              <a:rPr lang="en-US" sz="2559" spc="23">
                <a:solidFill>
                  <a:srgbClr val="000000"/>
                </a:solidFill>
                <a:latin typeface="TT Rounds Condensed"/>
                <a:ea typeface="TT Rounds Condensed"/>
                <a:cs typeface="TT Rounds Condensed"/>
                <a:sym typeface="TT Rounds Condensed"/>
              </a:rPr>
              <a:t>Storage: 20 GB of free disk space</a:t>
            </a:r>
          </a:p>
          <a:p>
            <a:pPr algn="l">
              <a:lnSpc>
                <a:spcPts val="3502"/>
              </a:lnSpc>
            </a:pPr>
          </a:p>
          <a:p>
            <a:pPr algn="l" marL="329346"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Software</a:t>
            </a:r>
          </a:p>
          <a:p>
            <a:pPr algn="l">
              <a:lnSpc>
                <a:spcPts val="3502"/>
              </a:lnSpc>
            </a:pPr>
            <a:r>
              <a:rPr lang="en-US" sz="2559" spc="23">
                <a:solidFill>
                  <a:srgbClr val="000000"/>
                </a:solidFill>
                <a:latin typeface="TT Rounds Condensed"/>
                <a:ea typeface="TT Rounds Condensed"/>
                <a:cs typeface="TT Rounds Condensed"/>
                <a:sym typeface="TT Rounds Condensed"/>
              </a:rPr>
              <a:t>        </a:t>
            </a:r>
            <a:r>
              <a:rPr lang="en-US" sz="2559" spc="23">
                <a:solidFill>
                  <a:srgbClr val="000000"/>
                </a:solidFill>
                <a:latin typeface="TT Rounds Condensed"/>
                <a:ea typeface="TT Rounds Condensed"/>
                <a:cs typeface="TT Rounds Condensed"/>
                <a:sym typeface="TT Rounds Condensed"/>
              </a:rPr>
              <a:t>OCR Technology: Tesseract OCR or Google Cloud Vision API</a:t>
            </a:r>
          </a:p>
          <a:p>
            <a:pPr algn="l">
              <a:lnSpc>
                <a:spcPts val="3502"/>
              </a:lnSpc>
            </a:pPr>
            <a:r>
              <a:rPr lang="en-US" sz="2559" spc="23">
                <a:solidFill>
                  <a:srgbClr val="000000"/>
                </a:solidFill>
                <a:latin typeface="TT Rounds Condensed"/>
                <a:ea typeface="TT Rounds Condensed"/>
                <a:cs typeface="TT Rounds Condensed"/>
                <a:sym typeface="TT Rounds Condensed"/>
              </a:rPr>
              <a:t>        </a:t>
            </a:r>
            <a:r>
              <a:rPr lang="en-US" sz="2559" spc="23">
                <a:solidFill>
                  <a:srgbClr val="000000"/>
                </a:solidFill>
                <a:latin typeface="TT Rounds Condensed"/>
                <a:ea typeface="TT Rounds Condensed"/>
                <a:cs typeface="TT Rounds Condensed"/>
                <a:sym typeface="TT Rounds Condensed"/>
              </a:rPr>
              <a:t>UiPath Studio: For designing workflows</a:t>
            </a:r>
          </a:p>
          <a:p>
            <a:pPr algn="l">
              <a:lnSpc>
                <a:spcPts val="3502"/>
              </a:lnSpc>
            </a:pPr>
            <a:r>
              <a:rPr lang="en-US" sz="2559" spc="23">
                <a:solidFill>
                  <a:srgbClr val="000000"/>
                </a:solidFill>
                <a:latin typeface="TT Rounds Condensed"/>
                <a:ea typeface="TT Rounds Condensed"/>
                <a:cs typeface="TT Rounds Condensed"/>
                <a:sym typeface="TT Rounds Condensed"/>
              </a:rPr>
              <a:t>        </a:t>
            </a:r>
            <a:r>
              <a:rPr lang="en-US" sz="2559" spc="23">
                <a:solidFill>
                  <a:srgbClr val="000000"/>
                </a:solidFill>
                <a:latin typeface="TT Rounds Condensed"/>
                <a:ea typeface="TT Rounds Condensed"/>
                <a:cs typeface="TT Rounds Condensed"/>
                <a:sym typeface="TT Rounds Condensed"/>
              </a:rPr>
              <a:t>UiPath Robot: For running automated processes</a:t>
            </a:r>
          </a:p>
          <a:p>
            <a:pPr algn="l">
              <a:lnSpc>
                <a:spcPts val="3502"/>
              </a:lnSpc>
            </a:pPr>
          </a:p>
        </p:txBody>
      </p:sp>
      <p:sp>
        <p:nvSpPr>
          <p:cNvPr name="Freeform 10" id="10"/>
          <p:cNvSpPr/>
          <p:nvPr/>
        </p:nvSpPr>
        <p:spPr>
          <a:xfrm flipH="false" flipV="false" rot="0">
            <a:off x="7005457" y="1102360"/>
            <a:ext cx="1891408" cy="1891408"/>
          </a:xfrm>
          <a:custGeom>
            <a:avLst/>
            <a:gdLst/>
            <a:ahLst/>
            <a:cxnLst/>
            <a:rect r="r" b="b" t="t" l="l"/>
            <a:pathLst>
              <a:path h="1891408" w="1891408">
                <a:moveTo>
                  <a:pt x="0" y="0"/>
                </a:moveTo>
                <a:lnTo>
                  <a:pt x="1891408" y="0"/>
                </a:lnTo>
                <a:lnTo>
                  <a:pt x="1891408" y="1891408"/>
                </a:lnTo>
                <a:lnTo>
                  <a:pt x="0" y="189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7115403" y="4572593"/>
            <a:ext cx="2343557" cy="2156073"/>
          </a:xfrm>
          <a:custGeom>
            <a:avLst/>
            <a:gdLst/>
            <a:ahLst/>
            <a:cxnLst/>
            <a:rect r="r" b="b" t="t" l="l"/>
            <a:pathLst>
              <a:path h="2156073" w="2343557">
                <a:moveTo>
                  <a:pt x="0" y="0"/>
                </a:moveTo>
                <a:lnTo>
                  <a:pt x="2343557" y="0"/>
                </a:lnTo>
                <a:lnTo>
                  <a:pt x="2343557" y="2156073"/>
                </a:lnTo>
                <a:lnTo>
                  <a:pt x="0" y="21560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94640" y="149649"/>
            <a:ext cx="9164320" cy="77999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System Requirements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DAGXIsPSNwc</dc:identifier>
  <dcterms:modified xsi:type="dcterms:W3CDTF">2011-08-01T06:04:30Z</dcterms:modified>
  <cp:revision>1</cp:revision>
  <dc:title>keerthivasan rpa ppt</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969345</vt:lpwstr>
  </property>
  <property fmtid="{D5CDD505-2E9C-101B-9397-08002B2CF9AE}" name="NXPowerLiteSettings" pid="3">
    <vt:lpwstr>F7000400038000</vt:lpwstr>
  </property>
  <property fmtid="{D5CDD505-2E9C-101B-9397-08002B2CF9AE}" name="NXPowerLiteVersion" pid="4">
    <vt:lpwstr>S10.3.1</vt:lpwstr>
  </property>
</Properties>
</file>