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5" r:id="rId2"/>
  </p:sldMasterIdLst>
  <p:sldIdLst>
    <p:sldId id="256" r:id="rId3"/>
    <p:sldId id="257" r:id="rId4"/>
    <p:sldId id="263" r:id="rId5"/>
    <p:sldId id="258" r:id="rId6"/>
    <p:sldId id="260" r:id="rId7"/>
    <p:sldId id="262" r:id="rId8"/>
    <p:sldId id="276" r:id="rId9"/>
    <p:sldId id="269" r:id="rId10"/>
    <p:sldId id="270" r:id="rId11"/>
    <p:sldId id="271" r:id="rId12"/>
    <p:sldId id="264"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5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FE0EAC-85DC-4685-AE41-452CB5BD9BFC}"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88060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58511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8718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522002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1694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3610596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E0EAC-85DC-4685-AE41-452CB5BD9BFC}"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915103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E0EAC-85DC-4685-AE41-452CB5BD9BFC}"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460322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9D3E-D75E-DE8B-8C94-76E9A55138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03E290-A56B-352D-8744-22DDE537C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0076C3-B556-4941-AB89-DFFB1BD1CF09}"/>
              </a:ext>
            </a:extLst>
          </p:cNvPr>
          <p:cNvSpPr>
            <a:spLocks noGrp="1"/>
          </p:cNvSpPr>
          <p:nvPr>
            <p:ph type="dt" sz="half" idx="10"/>
          </p:nvPr>
        </p:nvSpPr>
        <p:spPr/>
        <p:txBody>
          <a:bodyPr/>
          <a:lstStyle/>
          <a:p>
            <a:fld id="{48A87A34-81AB-432B-8DAE-1953F412C126}" type="datetimeFigureOut">
              <a:rPr lang="en-US" smtClean="0"/>
              <a:t>3/19/2025</a:t>
            </a:fld>
            <a:endParaRPr lang="en-US" dirty="0"/>
          </a:p>
        </p:txBody>
      </p:sp>
      <p:sp>
        <p:nvSpPr>
          <p:cNvPr id="5" name="Footer Placeholder 4">
            <a:extLst>
              <a:ext uri="{FF2B5EF4-FFF2-40B4-BE49-F238E27FC236}">
                <a16:creationId xmlns:a16="http://schemas.microsoft.com/office/drawing/2014/main" id="{EA4C65A4-6502-3D8F-1E49-D7831A2497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468188-5AA9-FEF8-B741-3825F9168E9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8786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C8BB-5E8A-FE1E-95D2-0CD0010CFD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291596-D4A4-D338-35EA-FC8A9994D8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744E3A-4E45-EC2E-98CF-C3449A70D3A3}"/>
              </a:ext>
            </a:extLst>
          </p:cNvPr>
          <p:cNvSpPr>
            <a:spLocks noGrp="1"/>
          </p:cNvSpPr>
          <p:nvPr>
            <p:ph type="dt" sz="half" idx="10"/>
          </p:nvPr>
        </p:nvSpPr>
        <p:spPr/>
        <p:txBody>
          <a:bodyPr/>
          <a:lstStyle/>
          <a:p>
            <a:fld id="{48A87A34-81AB-432B-8DAE-1953F412C126}" type="datetimeFigureOut">
              <a:rPr lang="en-US" smtClean="0"/>
              <a:t>3/19/2025</a:t>
            </a:fld>
            <a:endParaRPr lang="en-US" dirty="0"/>
          </a:p>
        </p:txBody>
      </p:sp>
      <p:sp>
        <p:nvSpPr>
          <p:cNvPr id="5" name="Footer Placeholder 4">
            <a:extLst>
              <a:ext uri="{FF2B5EF4-FFF2-40B4-BE49-F238E27FC236}">
                <a16:creationId xmlns:a16="http://schemas.microsoft.com/office/drawing/2014/main" id="{26FBF6B9-41CD-16FE-D9A3-3176BDEBD8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BBC654-A483-7B95-E6E2-212DB4D388A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31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1BBA-8AFA-B434-523E-45B7F74AD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EBE159-5F58-9B9C-1741-109BCCFAD1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648A20-9CA9-A67F-24B8-E8606E7B56D4}"/>
              </a:ext>
            </a:extLst>
          </p:cNvPr>
          <p:cNvSpPr>
            <a:spLocks noGrp="1"/>
          </p:cNvSpPr>
          <p:nvPr>
            <p:ph type="dt" sz="half" idx="10"/>
          </p:nvPr>
        </p:nvSpPr>
        <p:spPr/>
        <p:txBody>
          <a:bodyPr/>
          <a:lstStyle/>
          <a:p>
            <a:fld id="{48A87A34-81AB-432B-8DAE-1953F412C126}" type="datetimeFigureOut">
              <a:rPr lang="en-US" smtClean="0"/>
              <a:t>3/19/2025</a:t>
            </a:fld>
            <a:endParaRPr lang="en-US" dirty="0"/>
          </a:p>
        </p:txBody>
      </p:sp>
      <p:sp>
        <p:nvSpPr>
          <p:cNvPr id="5" name="Footer Placeholder 4">
            <a:extLst>
              <a:ext uri="{FF2B5EF4-FFF2-40B4-BE49-F238E27FC236}">
                <a16:creationId xmlns:a16="http://schemas.microsoft.com/office/drawing/2014/main" id="{B38D535C-DF47-8BF7-7231-0C88EA0BF9F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4DDDA4-8192-879A-F30A-B6AFDBC3625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48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E0EAC-85DC-4685-AE41-452CB5BD9BFC}"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7931165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4216-A45F-6828-BFD5-AED2C79009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385CAA-98C8-C95C-A809-BD7D5FEA0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DA262E-FF7E-C09E-7C37-ADC18740C6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0ADFB2-C856-C2C8-AE25-578FFB2AA9AD}"/>
              </a:ext>
            </a:extLst>
          </p:cNvPr>
          <p:cNvSpPr>
            <a:spLocks noGrp="1"/>
          </p:cNvSpPr>
          <p:nvPr>
            <p:ph type="dt" sz="half" idx="10"/>
          </p:nvPr>
        </p:nvSpPr>
        <p:spPr/>
        <p:txBody>
          <a:bodyPr/>
          <a:lstStyle/>
          <a:p>
            <a:fld id="{48A87A34-81AB-432B-8DAE-1953F412C126}" type="datetimeFigureOut">
              <a:rPr lang="en-US" smtClean="0"/>
              <a:t>3/19/2025</a:t>
            </a:fld>
            <a:endParaRPr lang="en-US" dirty="0"/>
          </a:p>
        </p:txBody>
      </p:sp>
      <p:sp>
        <p:nvSpPr>
          <p:cNvPr id="6" name="Footer Placeholder 5">
            <a:extLst>
              <a:ext uri="{FF2B5EF4-FFF2-40B4-BE49-F238E27FC236}">
                <a16:creationId xmlns:a16="http://schemas.microsoft.com/office/drawing/2014/main" id="{73BBA15A-7008-CF6C-7658-E20F6B2B00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97867F-59F9-28A9-DD47-89852CC61C9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2520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C42B-74DB-02EC-EA71-28068A60A9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51186C-DD8A-504A-223D-7B4E6047A1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67C91A-9995-0205-0664-E2953FEF54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97F95-E9F6-EF7D-E3FC-FC7BF55F6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A97B8B-DB61-5E0D-3CB9-2B53860AAE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6D0564-1438-DB28-5AF4-B4B1C6A9C8B9}"/>
              </a:ext>
            </a:extLst>
          </p:cNvPr>
          <p:cNvSpPr>
            <a:spLocks noGrp="1"/>
          </p:cNvSpPr>
          <p:nvPr>
            <p:ph type="dt" sz="half" idx="10"/>
          </p:nvPr>
        </p:nvSpPr>
        <p:spPr/>
        <p:txBody>
          <a:bodyPr/>
          <a:lstStyle/>
          <a:p>
            <a:fld id="{48A87A34-81AB-432B-8DAE-1953F412C126}" type="datetimeFigureOut">
              <a:rPr lang="en-US" smtClean="0"/>
              <a:t>3/19/2025</a:t>
            </a:fld>
            <a:endParaRPr lang="en-US" dirty="0"/>
          </a:p>
        </p:txBody>
      </p:sp>
      <p:sp>
        <p:nvSpPr>
          <p:cNvPr id="8" name="Footer Placeholder 7">
            <a:extLst>
              <a:ext uri="{FF2B5EF4-FFF2-40B4-BE49-F238E27FC236}">
                <a16:creationId xmlns:a16="http://schemas.microsoft.com/office/drawing/2014/main" id="{DDF8E28E-4691-AB57-4AC1-4EFF5574693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816A8F-F2B7-F1CC-218E-A60EB31B03C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642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19EF-CB66-48F0-EA5B-34E284D842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3517FB-0F0C-671D-609C-D5767871AF53}"/>
              </a:ext>
            </a:extLst>
          </p:cNvPr>
          <p:cNvSpPr>
            <a:spLocks noGrp="1"/>
          </p:cNvSpPr>
          <p:nvPr>
            <p:ph type="dt" sz="half" idx="10"/>
          </p:nvPr>
        </p:nvSpPr>
        <p:spPr/>
        <p:txBody>
          <a:bodyPr/>
          <a:lstStyle/>
          <a:p>
            <a:fld id="{48A87A34-81AB-432B-8DAE-1953F412C126}" type="datetimeFigureOut">
              <a:rPr lang="en-US" smtClean="0"/>
              <a:t>3/19/2025</a:t>
            </a:fld>
            <a:endParaRPr lang="en-US" dirty="0"/>
          </a:p>
        </p:txBody>
      </p:sp>
      <p:sp>
        <p:nvSpPr>
          <p:cNvPr id="4" name="Footer Placeholder 3">
            <a:extLst>
              <a:ext uri="{FF2B5EF4-FFF2-40B4-BE49-F238E27FC236}">
                <a16:creationId xmlns:a16="http://schemas.microsoft.com/office/drawing/2014/main" id="{35D29C87-64BC-2762-21FA-308724F2CDD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2B22DDA-43F8-0B7F-840B-B742DE4CA24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38136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CF0326-845B-976B-671B-FBDF33F3601E}"/>
              </a:ext>
            </a:extLst>
          </p:cNvPr>
          <p:cNvSpPr>
            <a:spLocks noGrp="1"/>
          </p:cNvSpPr>
          <p:nvPr>
            <p:ph type="dt" sz="half" idx="10"/>
          </p:nvPr>
        </p:nvSpPr>
        <p:spPr/>
        <p:txBody>
          <a:bodyPr/>
          <a:lstStyle/>
          <a:p>
            <a:fld id="{48A87A34-81AB-432B-8DAE-1953F412C126}" type="datetimeFigureOut">
              <a:rPr lang="en-US" smtClean="0"/>
              <a:t>3/19/2025</a:t>
            </a:fld>
            <a:endParaRPr lang="en-US" dirty="0"/>
          </a:p>
        </p:txBody>
      </p:sp>
      <p:sp>
        <p:nvSpPr>
          <p:cNvPr id="3" name="Footer Placeholder 2">
            <a:extLst>
              <a:ext uri="{FF2B5EF4-FFF2-40B4-BE49-F238E27FC236}">
                <a16:creationId xmlns:a16="http://schemas.microsoft.com/office/drawing/2014/main" id="{1F6B8579-887B-4A9B-306F-04F57DA02A0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B7BC2F4-7F62-39EF-CE54-335DEB9C165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09869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930F-F10C-5CFF-0F88-955B0D91A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1E64BF-0EAD-CDF2-C9AD-A79387DEB3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F358F3-8DFF-083E-5C85-ED22AAD20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C58ED5-D643-375F-AC75-6265489AAD63}"/>
              </a:ext>
            </a:extLst>
          </p:cNvPr>
          <p:cNvSpPr>
            <a:spLocks noGrp="1"/>
          </p:cNvSpPr>
          <p:nvPr>
            <p:ph type="dt" sz="half" idx="10"/>
          </p:nvPr>
        </p:nvSpPr>
        <p:spPr/>
        <p:txBody>
          <a:bodyPr/>
          <a:lstStyle/>
          <a:p>
            <a:fld id="{48A87A34-81AB-432B-8DAE-1953F412C126}" type="datetimeFigureOut">
              <a:rPr lang="en-US" smtClean="0"/>
              <a:t>3/19/2025</a:t>
            </a:fld>
            <a:endParaRPr lang="en-US" dirty="0"/>
          </a:p>
        </p:txBody>
      </p:sp>
      <p:sp>
        <p:nvSpPr>
          <p:cNvPr id="6" name="Footer Placeholder 5">
            <a:extLst>
              <a:ext uri="{FF2B5EF4-FFF2-40B4-BE49-F238E27FC236}">
                <a16:creationId xmlns:a16="http://schemas.microsoft.com/office/drawing/2014/main" id="{41BC85B4-757A-BF73-63C4-87E4F1A21CD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2091758-1202-6D95-59E8-784527E5CF1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3050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16ED-FB61-D73D-5988-B69348CF4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A86D11-6296-DE77-B49C-48556DDE2A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9AB77A-E7B0-0833-95E2-E52873EC1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3ED35-5C47-506C-1E3D-56CFD8444403}"/>
              </a:ext>
            </a:extLst>
          </p:cNvPr>
          <p:cNvSpPr>
            <a:spLocks noGrp="1"/>
          </p:cNvSpPr>
          <p:nvPr>
            <p:ph type="dt" sz="half" idx="10"/>
          </p:nvPr>
        </p:nvSpPr>
        <p:spPr/>
        <p:txBody>
          <a:bodyPr/>
          <a:lstStyle/>
          <a:p>
            <a:fld id="{48A87A34-81AB-432B-8DAE-1953F412C126}" type="datetimeFigureOut">
              <a:rPr lang="en-US" smtClean="0"/>
              <a:pPr/>
              <a:t>3/19/2025</a:t>
            </a:fld>
            <a:endParaRPr lang="en-US" dirty="0"/>
          </a:p>
        </p:txBody>
      </p:sp>
      <p:sp>
        <p:nvSpPr>
          <p:cNvPr id="6" name="Footer Placeholder 5">
            <a:extLst>
              <a:ext uri="{FF2B5EF4-FFF2-40B4-BE49-F238E27FC236}">
                <a16:creationId xmlns:a16="http://schemas.microsoft.com/office/drawing/2014/main" id="{9102787F-20F4-3438-927A-C0968FF69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205BF5-98FB-2FDC-880A-02E3F2D0BB6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0435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7251-D6C8-DE47-474F-E631E9521A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5DAB97-FD9B-94A5-BB0B-364A65B523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CB95D4-3FCD-6EA0-2CE0-564578EE59B8}"/>
              </a:ext>
            </a:extLst>
          </p:cNvPr>
          <p:cNvSpPr>
            <a:spLocks noGrp="1"/>
          </p:cNvSpPr>
          <p:nvPr>
            <p:ph type="dt" sz="half" idx="10"/>
          </p:nvPr>
        </p:nvSpPr>
        <p:spPr/>
        <p:txBody>
          <a:bodyPr/>
          <a:lstStyle/>
          <a:p>
            <a:fld id="{48A87A34-81AB-432B-8DAE-1953F412C126}" type="datetimeFigureOut">
              <a:rPr lang="en-US" smtClean="0"/>
              <a:t>3/19/2025</a:t>
            </a:fld>
            <a:endParaRPr lang="en-US" dirty="0"/>
          </a:p>
        </p:txBody>
      </p:sp>
      <p:sp>
        <p:nvSpPr>
          <p:cNvPr id="5" name="Footer Placeholder 4">
            <a:extLst>
              <a:ext uri="{FF2B5EF4-FFF2-40B4-BE49-F238E27FC236}">
                <a16:creationId xmlns:a16="http://schemas.microsoft.com/office/drawing/2014/main" id="{7BA94AF0-017E-DE41-2D98-18A117F32B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A3A0D0-5857-7A4B-943B-23DC2812A90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1359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C0BCF7-66DF-AF99-30FB-B54EF11281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5D5AA2-7A3B-59EF-5434-D41C57C6C4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1B5EB2-5C39-35DA-F809-18DC2B352B25}"/>
              </a:ext>
            </a:extLst>
          </p:cNvPr>
          <p:cNvSpPr>
            <a:spLocks noGrp="1"/>
          </p:cNvSpPr>
          <p:nvPr>
            <p:ph type="dt" sz="half" idx="10"/>
          </p:nvPr>
        </p:nvSpPr>
        <p:spPr/>
        <p:txBody>
          <a:bodyPr/>
          <a:lstStyle/>
          <a:p>
            <a:fld id="{48A87A34-81AB-432B-8DAE-1953F412C126}" type="datetimeFigureOut">
              <a:rPr lang="en-US" smtClean="0"/>
              <a:t>3/19/2025</a:t>
            </a:fld>
            <a:endParaRPr lang="en-US" dirty="0"/>
          </a:p>
        </p:txBody>
      </p:sp>
      <p:sp>
        <p:nvSpPr>
          <p:cNvPr id="5" name="Footer Placeholder 4">
            <a:extLst>
              <a:ext uri="{FF2B5EF4-FFF2-40B4-BE49-F238E27FC236}">
                <a16:creationId xmlns:a16="http://schemas.microsoft.com/office/drawing/2014/main" id="{B74B31F3-037F-811E-EBFE-6853553090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1C4153-6F6E-8CBD-AACA-B3EB1F98E4D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785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4059481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FE0EAC-85DC-4685-AE41-452CB5BD9BFC}"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314066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FE0EAC-85DC-4685-AE41-452CB5BD9BFC}" type="datetimeFigureOut">
              <a:rPr lang="en-IN" smtClean="0"/>
              <a:t>19-03-2025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81709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FE0EAC-85DC-4685-AE41-452CB5BD9BFC}" type="datetimeFigureOut">
              <a:rPr lang="en-IN" smtClean="0"/>
              <a:t>19-03-2025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255342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E0EAC-85DC-4685-AE41-452CB5BD9BFC}" type="datetimeFigureOut">
              <a:rPr lang="en-IN" smtClean="0"/>
              <a:t>19-03-2025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633879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FE0EAC-85DC-4685-AE41-452CB5BD9BFC}"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56739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E0EAC-85DC-4685-AE41-452CB5BD9BFC}"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977492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FE0EAC-85DC-4685-AE41-452CB5BD9BFC}" type="datetimeFigureOut">
              <a:rPr lang="en-IN" smtClean="0"/>
              <a:t>19-03-2025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02F958-37F6-4C5E-AA51-CF754735D7B8}" type="slidenum">
              <a:rPr lang="en-IN" smtClean="0"/>
              <a:t>‹#›</a:t>
            </a:fld>
            <a:endParaRPr lang="en-IN"/>
          </a:p>
        </p:txBody>
      </p:sp>
    </p:spTree>
    <p:extLst>
      <p:ext uri="{BB962C8B-B14F-4D97-AF65-F5344CB8AC3E}">
        <p14:creationId xmlns:p14="http://schemas.microsoft.com/office/powerpoint/2010/main" val="1251275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E25D29-4076-351E-97A4-019FA3F773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DA4A8D-1BFE-54FF-198E-AA02F96A32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036ACE-2B1C-4E4A-2771-1BC1A0404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3/19/2025</a:t>
            </a:fld>
            <a:endParaRPr lang="en-US" dirty="0"/>
          </a:p>
        </p:txBody>
      </p:sp>
      <p:sp>
        <p:nvSpPr>
          <p:cNvPr id="5" name="Footer Placeholder 4">
            <a:extLst>
              <a:ext uri="{FF2B5EF4-FFF2-40B4-BE49-F238E27FC236}">
                <a16:creationId xmlns:a16="http://schemas.microsoft.com/office/drawing/2014/main" id="{E5EE5B76-D86D-332B-56A0-E7129065A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CD8BC8A-1DF2-3063-A279-067DCD3667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698969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795" y="-201167"/>
            <a:ext cx="8614509" cy="2624327"/>
          </a:xfrm>
        </p:spPr>
        <p:txBody>
          <a:bodyPr/>
          <a:lstStyle/>
          <a:p>
            <a:r>
              <a:rPr lang="en-AU" sz="4000" b="1" dirty="0">
                <a:latin typeface="Times New Roman" panose="02020603050405020304" pitchFamily="18" charset="0"/>
                <a:cs typeface="Times New Roman" panose="02020603050405020304" pitchFamily="18" charset="0"/>
              </a:rPr>
              <a:t>NEUROFUSION ADVANCING BRAIN TUMOR DIAGNOSIS</a:t>
            </a:r>
            <a:br>
              <a:rPr lang="en-IN" sz="4000" dirty="0">
                <a:latin typeface="Times New Roman" panose="02020603050405020304" pitchFamily="18" charset="0"/>
                <a:cs typeface="Times New Roman" panose="02020603050405020304" pitchFamily="18" charset="0"/>
              </a:rPr>
            </a:br>
            <a:r>
              <a:rPr lang="en-AU" sz="4000" b="1" dirty="0">
                <a:latin typeface="Times New Roman" panose="02020603050405020304" pitchFamily="18" charset="0"/>
                <a:cs typeface="Times New Roman" panose="02020603050405020304" pitchFamily="18" charset="0"/>
              </a:rPr>
              <a:t>USING CNN ARCHITECTURES</a:t>
            </a:r>
            <a:endParaRPr lang="en-AU"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B2C8749-9FB2-87D0-37D1-5FDD1A1E81D4}"/>
              </a:ext>
            </a:extLst>
          </p:cNvPr>
          <p:cNvSpPr txBox="1"/>
          <p:nvPr/>
        </p:nvSpPr>
        <p:spPr>
          <a:xfrm>
            <a:off x="6336792" y="3429000"/>
            <a:ext cx="2273808" cy="1477328"/>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Submitted by</a:t>
            </a:r>
          </a:p>
          <a:p>
            <a:endParaRPr lang="en-US" dirty="0">
              <a:latin typeface="Algerian" panose="04020705040A02060702" pitchFamily="82" charset="0"/>
            </a:endParaRPr>
          </a:p>
          <a:p>
            <a:endParaRPr lang="en-US" dirty="0">
              <a:latin typeface="Algerian" panose="04020705040A02060702" pitchFamily="82" charset="0"/>
            </a:endParaRPr>
          </a:p>
          <a:p>
            <a:endParaRPr lang="en-US" dirty="0">
              <a:latin typeface="Algerian" panose="04020705040A02060702" pitchFamily="82" charset="0"/>
            </a:endParaRPr>
          </a:p>
          <a:p>
            <a:endParaRPr lang="en-IN" dirty="0">
              <a:latin typeface="Algerian" panose="04020705040A02060702" pitchFamily="82" charset="0"/>
            </a:endParaRPr>
          </a:p>
        </p:txBody>
      </p:sp>
      <p:sp>
        <p:nvSpPr>
          <p:cNvPr id="4" name="TextBox 3">
            <a:extLst>
              <a:ext uri="{FF2B5EF4-FFF2-40B4-BE49-F238E27FC236}">
                <a16:creationId xmlns:a16="http://schemas.microsoft.com/office/drawing/2014/main" id="{A7B91DCC-5DBA-A94A-7111-4B1EF6C0E0B8}"/>
              </a:ext>
            </a:extLst>
          </p:cNvPr>
          <p:cNvSpPr txBox="1"/>
          <p:nvPr/>
        </p:nvSpPr>
        <p:spPr>
          <a:xfrm>
            <a:off x="5943600" y="3950208"/>
            <a:ext cx="4096512" cy="1477328"/>
          </a:xfrm>
          <a:prstGeom prst="rect">
            <a:avLst/>
          </a:prstGeom>
          <a:noFill/>
        </p:spPr>
        <p:txBody>
          <a:bodyPr wrap="square" rtlCol="0">
            <a:spAutoFit/>
          </a:bodyPr>
          <a:lstStyle/>
          <a:p>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D.Keerthana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[210221104016]</a:t>
            </a:r>
          </a:p>
          <a:p>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E.Keerthi</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[210221104017]</a:t>
            </a:r>
          </a:p>
          <a:p>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N.Manimegalai</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[210221104022]</a:t>
            </a:r>
          </a:p>
          <a:p>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R.Mythily</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[210221104308]</a:t>
            </a:r>
          </a:p>
          <a:p>
            <a:endParaRPr lang="en-IN" dirty="0">
              <a:latin typeface="Algerian" panose="04020705040A02060702" pitchFamily="82" charset="0"/>
            </a:endParaRPr>
          </a:p>
        </p:txBody>
      </p:sp>
      <p:sp>
        <p:nvSpPr>
          <p:cNvPr id="6" name="TextBox 5">
            <a:extLst>
              <a:ext uri="{FF2B5EF4-FFF2-40B4-BE49-F238E27FC236}">
                <a16:creationId xmlns:a16="http://schemas.microsoft.com/office/drawing/2014/main" id="{5EBCD554-7C6B-14BA-295E-190980981741}"/>
              </a:ext>
            </a:extLst>
          </p:cNvPr>
          <p:cNvSpPr txBox="1"/>
          <p:nvPr/>
        </p:nvSpPr>
        <p:spPr>
          <a:xfrm>
            <a:off x="1453896" y="3429000"/>
            <a:ext cx="1152880" cy="369332"/>
          </a:xfrm>
          <a:prstGeom prst="rect">
            <a:avLst/>
          </a:prstGeom>
          <a:noFill/>
        </p:spPr>
        <p:txBody>
          <a:bodyPr wrap="non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Guided by</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007538A-A972-2CEB-FED6-9D61E57D4875}"/>
              </a:ext>
            </a:extLst>
          </p:cNvPr>
          <p:cNvSpPr txBox="1"/>
          <p:nvPr/>
        </p:nvSpPr>
        <p:spPr>
          <a:xfrm>
            <a:off x="1572768" y="3798332"/>
            <a:ext cx="2273808" cy="646331"/>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SUDHA R, M.TECH</a:t>
            </a:r>
          </a:p>
          <a:p>
            <a:r>
              <a:rPr lang="en-US" dirty="0">
                <a:solidFill>
                  <a:schemeClr val="tx1">
                    <a:lumMod val="75000"/>
                    <a:lumOff val="25000"/>
                  </a:schemeClr>
                </a:solidFill>
                <a:latin typeface="Arial Rounded MT Bold" panose="020F0704030504030204" pitchFamily="34" charset="0"/>
              </a:rPr>
              <a:t> </a:t>
            </a:r>
          </a:p>
        </p:txBody>
      </p:sp>
    </p:spTree>
    <p:extLst>
      <p:ext uri="{BB962C8B-B14F-4D97-AF65-F5344CB8AC3E}">
        <p14:creationId xmlns:p14="http://schemas.microsoft.com/office/powerpoint/2010/main" val="4078689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972B-4868-1E6A-B86E-153AD158831B}"/>
              </a:ext>
            </a:extLst>
          </p:cNvPr>
          <p:cNvSpPr>
            <a:spLocks noGrp="1"/>
          </p:cNvSpPr>
          <p:nvPr>
            <p:ph type="title"/>
          </p:nvPr>
        </p:nvSpPr>
        <p:spPr>
          <a:xfrm>
            <a:off x="347472" y="-685800"/>
            <a:ext cx="11006328" cy="2441447"/>
          </a:xfrm>
        </p:spPr>
        <p:txBody>
          <a:bodyPr>
            <a:normAutofit/>
          </a:bodyPr>
          <a:lstStyle/>
          <a:p>
            <a:r>
              <a:rPr lang="en-US" sz="3400" dirty="0">
                <a:solidFill>
                  <a:schemeClr val="accent1"/>
                </a:solidFill>
                <a:latin typeface="Times New Roman" panose="02020603050405020304" pitchFamily="18" charset="0"/>
                <a:cs typeface="Times New Roman" panose="02020603050405020304" pitchFamily="18" charset="0"/>
              </a:rPr>
              <a:t>LITERATURE SURVEY</a:t>
            </a:r>
            <a:endParaRPr lang="en-IN" sz="340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1C5CAAD2-271F-02B4-3339-671B8AAE87E6}"/>
              </a:ext>
            </a:extLst>
          </p:cNvPr>
          <p:cNvGraphicFramePr>
            <a:graphicFrameLocks noGrp="1"/>
          </p:cNvGraphicFramePr>
          <p:nvPr>
            <p:extLst>
              <p:ext uri="{D42A27DB-BD31-4B8C-83A1-F6EECF244321}">
                <p14:modId xmlns:p14="http://schemas.microsoft.com/office/powerpoint/2010/main" val="224839943"/>
              </p:ext>
            </p:extLst>
          </p:nvPr>
        </p:nvGraphicFramePr>
        <p:xfrm>
          <a:off x="587248" y="978407"/>
          <a:ext cx="11526094" cy="5609206"/>
        </p:xfrm>
        <a:graphic>
          <a:graphicData uri="http://schemas.openxmlformats.org/drawingml/2006/table">
            <a:tbl>
              <a:tblPr firstRow="1" bandRow="1">
                <a:tableStyleId>{5C22544A-7EE6-4342-B048-85BDC9FD1C3A}</a:tableStyleId>
              </a:tblPr>
              <a:tblGrid>
                <a:gridCol w="626083">
                  <a:extLst>
                    <a:ext uri="{9D8B030D-6E8A-4147-A177-3AD203B41FA5}">
                      <a16:colId xmlns:a16="http://schemas.microsoft.com/office/drawing/2014/main" val="2439842024"/>
                    </a:ext>
                  </a:extLst>
                </a:gridCol>
                <a:gridCol w="2257079">
                  <a:extLst>
                    <a:ext uri="{9D8B030D-6E8A-4147-A177-3AD203B41FA5}">
                      <a16:colId xmlns:a16="http://schemas.microsoft.com/office/drawing/2014/main" val="2218543959"/>
                    </a:ext>
                  </a:extLst>
                </a:gridCol>
                <a:gridCol w="2383819">
                  <a:extLst>
                    <a:ext uri="{9D8B030D-6E8A-4147-A177-3AD203B41FA5}">
                      <a16:colId xmlns:a16="http://schemas.microsoft.com/office/drawing/2014/main" val="2877122041"/>
                    </a:ext>
                  </a:extLst>
                </a:gridCol>
                <a:gridCol w="2334156">
                  <a:extLst>
                    <a:ext uri="{9D8B030D-6E8A-4147-A177-3AD203B41FA5}">
                      <a16:colId xmlns:a16="http://schemas.microsoft.com/office/drawing/2014/main" val="3014731287"/>
                    </a:ext>
                  </a:extLst>
                </a:gridCol>
                <a:gridCol w="1879847">
                  <a:extLst>
                    <a:ext uri="{9D8B030D-6E8A-4147-A177-3AD203B41FA5}">
                      <a16:colId xmlns:a16="http://schemas.microsoft.com/office/drawing/2014/main" val="2447281233"/>
                    </a:ext>
                  </a:extLst>
                </a:gridCol>
                <a:gridCol w="2045110">
                  <a:extLst>
                    <a:ext uri="{9D8B030D-6E8A-4147-A177-3AD203B41FA5}">
                      <a16:colId xmlns:a16="http://schemas.microsoft.com/office/drawing/2014/main" val="1790170408"/>
                    </a:ext>
                  </a:extLst>
                </a:gridCol>
              </a:tblGrid>
              <a:tr h="688850">
                <a:tc>
                  <a:txBody>
                    <a:bodyPr/>
                    <a:lstStyle/>
                    <a:p>
                      <a:r>
                        <a:rPr lang="en-US" dirty="0">
                          <a:latin typeface="Times New Roman" panose="02020603050405020304" pitchFamily="18" charset="0"/>
                          <a:cs typeface="Times New Roman" panose="02020603050405020304" pitchFamily="18" charset="0"/>
                        </a:rPr>
                        <a:t>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AUTHOR&amp;YEAR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METHODOLGY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ADVANTAGE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DISADVANTAGE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7974925"/>
                  </a:ext>
                </a:extLst>
              </a:tr>
              <a:tr h="2460178">
                <a:tc>
                  <a:txBody>
                    <a:bodyPr/>
                    <a:lstStyle/>
                    <a:p>
                      <a:r>
                        <a:rPr lang="en-US" dirty="0"/>
                        <a:t>4.</a:t>
                      </a:r>
                      <a:endParaRPr lang="en-IN" dirty="0"/>
                    </a:p>
                  </a:txBody>
                  <a:tcPr/>
                </a:tc>
                <a:tc>
                  <a:txBody>
                    <a:bodyPr/>
                    <a:lstStyle/>
                    <a:p>
                      <a:r>
                        <a:rPr lang="en-US" dirty="0" err="1">
                          <a:latin typeface="Times New Roman" panose="02020603050405020304" pitchFamily="18" charset="0"/>
                          <a:cs typeface="Times New Roman" panose="02020603050405020304" pitchFamily="18" charset="0"/>
                        </a:rPr>
                        <a:t>Elastix</a:t>
                      </a:r>
                      <a:r>
                        <a:rPr lang="en-US" dirty="0">
                          <a:latin typeface="Times New Roman" panose="02020603050405020304" pitchFamily="18" charset="0"/>
                          <a:cs typeface="Times New Roman" panose="02020603050405020304" pitchFamily="18" charset="0"/>
                        </a:rPr>
                        <a:t>: A Toolbox for Intensity-Based Medical Image Registration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 Klein, M. Staring, K. Murphy, M. </a:t>
                      </a:r>
                      <a:r>
                        <a:rPr lang="en-US" dirty="0" err="1">
                          <a:latin typeface="Times New Roman" panose="02020603050405020304" pitchFamily="18" charset="0"/>
                          <a:cs typeface="Times New Roman" panose="02020603050405020304" pitchFamily="18" charset="0"/>
                        </a:rPr>
                        <a:t>Viergever</a:t>
                      </a:r>
                      <a:r>
                        <a:rPr lang="en-US" dirty="0">
                          <a:latin typeface="Times New Roman" panose="02020603050405020304" pitchFamily="18" charset="0"/>
                          <a:cs typeface="Times New Roman" panose="02020603050405020304" pitchFamily="18" charset="0"/>
                        </a:rPr>
                        <a:t>, and J. </a:t>
                      </a:r>
                      <a:r>
                        <a:rPr lang="en-US" dirty="0" err="1">
                          <a:latin typeface="Times New Roman" panose="02020603050405020304" pitchFamily="18" charset="0"/>
                          <a:cs typeface="Times New Roman" panose="02020603050405020304" pitchFamily="18" charset="0"/>
                        </a:rPr>
                        <a:t>Pluim</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Year:</a:t>
                      </a:r>
                      <a:r>
                        <a:rPr lang="en-US" dirty="0">
                          <a:latin typeface="Times New Roman" panose="02020603050405020304" pitchFamily="18" charset="0"/>
                          <a:cs typeface="Times New Roman" panose="02020603050405020304" pitchFamily="18" charset="0"/>
                        </a:rPr>
                        <a:t> 2010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Developed </a:t>
                      </a:r>
                      <a:r>
                        <a:rPr lang="en-US" b="0" dirty="0" err="1">
                          <a:latin typeface="Times New Roman" panose="02020603050405020304" pitchFamily="18" charset="0"/>
                          <a:cs typeface="Times New Roman" panose="02020603050405020304" pitchFamily="18" charset="0"/>
                        </a:rPr>
                        <a:t>Elastix</a:t>
                      </a:r>
                      <a:r>
                        <a:rPr lang="en-US" b="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an open-source toolbox for </a:t>
                      </a:r>
                      <a:r>
                        <a:rPr lang="en-US" b="0" dirty="0">
                          <a:latin typeface="Times New Roman" panose="02020603050405020304" pitchFamily="18" charset="0"/>
                          <a:cs typeface="Times New Roman" panose="02020603050405020304" pitchFamily="18" charset="0"/>
                        </a:rPr>
                        <a:t>non-rigid image registration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Applied to medical imaging to improve tumor alignment across time points.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t>Elastix</a:t>
                      </a:r>
                      <a:r>
                        <a:rPr lang="en-US" dirty="0"/>
                        <a:t> improves tumor alignment across time points in medical imaging,</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Elastix</a:t>
                      </a:r>
                      <a:r>
                        <a:rPr lang="en-US" dirty="0"/>
                        <a:t> can be complex to use and may require advanced expertise</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7377128"/>
                  </a:ext>
                </a:extLst>
              </a:tr>
              <a:tr h="2460178">
                <a:tc>
                  <a:txBody>
                    <a:bodyPr/>
                    <a:lstStyle/>
                    <a:p>
                      <a:r>
                        <a:rPr lang="en-US" dirty="0"/>
                        <a:t>5.</a:t>
                      </a:r>
                      <a:endParaRPr lang="en-IN" dirty="0"/>
                    </a:p>
                  </a:txBody>
                  <a:tcPr/>
                </a:tc>
                <a:tc>
                  <a:txBody>
                    <a:bodyPr/>
                    <a:lstStyle/>
                    <a:p>
                      <a:r>
                        <a:rPr lang="en-US" dirty="0" err="1">
                          <a:latin typeface="Times New Roman" panose="02020603050405020304" pitchFamily="18" charset="0"/>
                          <a:cs typeface="Times New Roman" panose="02020603050405020304" pitchFamily="18" charset="0"/>
                        </a:rPr>
                        <a:t>NnU</a:t>
                      </a:r>
                      <a:r>
                        <a:rPr lang="en-US" dirty="0">
                          <a:latin typeface="Times New Roman" panose="02020603050405020304" pitchFamily="18" charset="0"/>
                          <a:cs typeface="Times New Roman" panose="02020603050405020304" pitchFamily="18" charset="0"/>
                        </a:rPr>
                        <a:t>-Net: A Self-Configuring Method for Deep Learning-Based Biomedical Image Segmentation</a:t>
                      </a:r>
                      <a:endParaRPr lang="en-IN" dirty="0">
                        <a:latin typeface="Times New Roman" panose="02020603050405020304" pitchFamily="18" charset="0"/>
                        <a:cs typeface="Times New Roman" panose="02020603050405020304" pitchFamily="18" charset="0"/>
                      </a:endParaRPr>
                    </a:p>
                  </a:txBody>
                  <a:tcPr/>
                </a:tc>
                <a:tc>
                  <a:txBody>
                    <a:bodyPr/>
                    <a:lstStyle/>
                    <a:p>
                      <a:r>
                        <a:rPr lang="de-DE" dirty="0">
                          <a:latin typeface="Times New Roman" panose="02020603050405020304" pitchFamily="18" charset="0"/>
                          <a:cs typeface="Times New Roman" panose="02020603050405020304" pitchFamily="18" charset="0"/>
                        </a:rPr>
                        <a:t>F. Isensee, P. F. Jaeger, S. A. A. Kohl, J. Petersen, and K. H. Maier-Hein.</a:t>
                      </a:r>
                    </a:p>
                    <a:p>
                      <a:r>
                        <a:rPr lang="de-DE" b="1" dirty="0">
                          <a:latin typeface="Times New Roman" panose="02020603050405020304" pitchFamily="18" charset="0"/>
                          <a:cs typeface="Times New Roman" panose="02020603050405020304" pitchFamily="18" charset="0"/>
                        </a:rPr>
                        <a:t>Year:</a:t>
                      </a:r>
                      <a:r>
                        <a:rPr lang="de-DE" dirty="0">
                          <a:latin typeface="Times New Roman" panose="02020603050405020304" pitchFamily="18" charset="0"/>
                          <a:cs typeface="Times New Roman" panose="02020603050405020304" pitchFamily="18" charset="0"/>
                        </a:rPr>
                        <a:t> 2021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Developed </a:t>
                      </a:r>
                      <a:r>
                        <a:rPr lang="en-US" b="0" dirty="0" err="1">
                          <a:latin typeface="Times New Roman" panose="02020603050405020304" pitchFamily="18" charset="0"/>
                          <a:cs typeface="Times New Roman" panose="02020603050405020304" pitchFamily="18" charset="0"/>
                        </a:rPr>
                        <a:t>NnU</a:t>
                      </a:r>
                      <a:r>
                        <a:rPr lang="en-US" b="0" dirty="0">
                          <a:latin typeface="Times New Roman" panose="02020603050405020304" pitchFamily="18" charset="0"/>
                          <a:cs typeface="Times New Roman" panose="02020603050405020304" pitchFamily="18" charset="0"/>
                        </a:rPr>
                        <a:t>-Net,</a:t>
                      </a:r>
                      <a:r>
                        <a:rPr lang="en-US" dirty="0">
                          <a:latin typeface="Times New Roman" panose="02020603050405020304" pitchFamily="18" charset="0"/>
                          <a:cs typeface="Times New Roman" panose="02020603050405020304" pitchFamily="18" charset="0"/>
                        </a:rPr>
                        <a:t> a self-configuring deep learning framework for medical image segmentation.</a:t>
                      </a:r>
                    </a:p>
                    <a:p>
                      <a:r>
                        <a:rPr lang="en-US" dirty="0">
                          <a:latin typeface="Times New Roman" panose="02020603050405020304" pitchFamily="18" charset="0"/>
                          <a:cs typeface="Times New Roman" panose="02020603050405020304" pitchFamily="18" charset="0"/>
                        </a:rPr>
                        <a:t>Applied to various tumor segmentation challenges.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t>NnU</a:t>
                      </a:r>
                      <a:r>
                        <a:rPr lang="en-US" dirty="0"/>
                        <a:t>-Net automates the configuration process for deep learning models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The computational resources required for </a:t>
                      </a:r>
                      <a:r>
                        <a:rPr lang="en-US" dirty="0" err="1"/>
                        <a:t>NnU</a:t>
                      </a:r>
                      <a:r>
                        <a:rPr lang="en-US" dirty="0"/>
                        <a:t>-Net can be substantial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0945612"/>
                  </a:ext>
                </a:extLst>
              </a:tr>
            </a:tbl>
          </a:graphicData>
        </a:graphic>
      </p:graphicFrame>
    </p:spTree>
    <p:extLst>
      <p:ext uri="{BB962C8B-B14F-4D97-AF65-F5344CB8AC3E}">
        <p14:creationId xmlns:p14="http://schemas.microsoft.com/office/powerpoint/2010/main" val="131452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BFE5-A9D0-C1B4-3762-3F86A5C73EA0}"/>
              </a:ext>
            </a:extLst>
          </p:cNvPr>
          <p:cNvSpPr>
            <a:spLocks noGrp="1"/>
          </p:cNvSpPr>
          <p:nvPr>
            <p:ph type="title"/>
          </p:nvPr>
        </p:nvSpPr>
        <p:spPr>
          <a:xfrm>
            <a:off x="677334" y="609600"/>
            <a:ext cx="8596668" cy="780288"/>
          </a:xfrm>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B1D3C-1D3B-3881-0F69-8929F125F311}"/>
              </a:ext>
            </a:extLst>
          </p:cNvPr>
          <p:cNvSpPr>
            <a:spLocks noGrp="1"/>
          </p:cNvSpPr>
          <p:nvPr>
            <p:ph idx="1"/>
          </p:nvPr>
        </p:nvSpPr>
        <p:spPr>
          <a:xfrm>
            <a:off x="677334" y="1527049"/>
            <a:ext cx="8596668" cy="4514314"/>
          </a:xfrm>
        </p:spPr>
        <p:txBody>
          <a:bodyPr>
            <a:normAutofit/>
          </a:bodyPr>
          <a:lstStyle/>
          <a:p>
            <a:pPr marL="457200" indent="-457200" algn="just">
              <a:buClr>
                <a:schemeClr val="tx1">
                  <a:lumMod val="75000"/>
                  <a:lumOff val="25000"/>
                </a:schemeClr>
              </a:buClr>
              <a:buFont typeface="+mj-lt"/>
              <a:buAutoNum type="arabicPeriod"/>
            </a:pPr>
            <a:r>
              <a:rPr lang="en-US" sz="2000" dirty="0">
                <a:latin typeface="Times New Roman" panose="02020603050405020304" pitchFamily="18" charset="0"/>
                <a:cs typeface="Times New Roman" panose="02020603050405020304" pitchFamily="18" charset="0"/>
              </a:rPr>
              <a:t>Data Collection and Preprocessing </a:t>
            </a:r>
          </a:p>
          <a:p>
            <a:pPr marL="457200" indent="-457200" algn="just">
              <a:buClr>
                <a:schemeClr val="tx1">
                  <a:lumMod val="75000"/>
                  <a:lumOff val="25000"/>
                </a:schemeClr>
              </a:buClr>
              <a:buFont typeface="+mj-lt"/>
              <a:buAutoNum type="arabicPeriod"/>
            </a:pPr>
            <a:r>
              <a:rPr lang="en-US" sz="2000" dirty="0">
                <a:latin typeface="Times New Roman" panose="02020603050405020304" pitchFamily="18" charset="0"/>
                <a:cs typeface="Times New Roman" panose="02020603050405020304" pitchFamily="18" charset="0"/>
              </a:rPr>
              <a:t>Feature Extraction and Selection</a:t>
            </a:r>
          </a:p>
          <a:p>
            <a:pPr marL="457200" indent="-457200" algn="just">
              <a:buClr>
                <a:schemeClr val="tx1">
                  <a:lumMod val="75000"/>
                  <a:lumOff val="25000"/>
                </a:schemeClr>
              </a:buClr>
              <a:buFont typeface="+mj-lt"/>
              <a:buAutoNum type="arabicPeriod"/>
            </a:pPr>
            <a:r>
              <a:rPr lang="en-IN" sz="2000" dirty="0">
                <a:latin typeface="Times New Roman" panose="02020603050405020304" pitchFamily="18" charset="0"/>
                <a:cs typeface="Times New Roman" panose="02020603050405020304" pitchFamily="18" charset="0"/>
              </a:rPr>
              <a:t>Model Training</a:t>
            </a:r>
            <a:endParaRPr lang="en-US" sz="2000" dirty="0">
              <a:latin typeface="Times New Roman" panose="02020603050405020304" pitchFamily="18" charset="0"/>
              <a:cs typeface="Times New Roman" panose="02020603050405020304" pitchFamily="18" charset="0"/>
            </a:endParaRPr>
          </a:p>
          <a:p>
            <a:pPr marL="457200" indent="-457200" algn="just">
              <a:buClr>
                <a:schemeClr val="tx1">
                  <a:lumMod val="75000"/>
                  <a:lumOff val="25000"/>
                </a:schemeClr>
              </a:buClr>
              <a:buFont typeface="+mj-lt"/>
              <a:buAutoNum type="arabicPeriod"/>
            </a:pPr>
            <a:r>
              <a:rPr lang="en-US" sz="2000" dirty="0">
                <a:latin typeface="Times New Roman" panose="02020603050405020304" pitchFamily="18" charset="0"/>
                <a:cs typeface="Times New Roman" panose="02020603050405020304" pitchFamily="18" charset="0"/>
              </a:rPr>
              <a:t>Tumor Detection and Classification </a:t>
            </a:r>
          </a:p>
          <a:p>
            <a:pPr marL="457200" indent="-457200" algn="just">
              <a:buClr>
                <a:schemeClr val="tx1">
                  <a:lumMod val="75000"/>
                  <a:lumOff val="25000"/>
                </a:schemeClr>
              </a:buClr>
              <a:buFont typeface="+mj-lt"/>
              <a:buAutoNum type="arabicPeriod"/>
            </a:pPr>
            <a:r>
              <a:rPr lang="en-IN" sz="2000" dirty="0">
                <a:latin typeface="Times New Roman" panose="02020603050405020304" pitchFamily="18" charset="0"/>
                <a:cs typeface="Times New Roman" panose="02020603050405020304" pitchFamily="18" charset="0"/>
              </a:rPr>
              <a:t>Evaluation</a:t>
            </a:r>
          </a:p>
        </p:txBody>
      </p:sp>
    </p:spTree>
    <p:extLst>
      <p:ext uri="{BB962C8B-B14F-4D97-AF65-F5344CB8AC3E}">
        <p14:creationId xmlns:p14="http://schemas.microsoft.com/office/powerpoint/2010/main" val="18804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DCE5-976C-AFA7-8E69-1A2AFD3C9E1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List of Modules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083D80-216E-FB8D-8918-DED3A0A9B0D6}"/>
              </a:ext>
            </a:extLst>
          </p:cNvPr>
          <p:cNvSpPr>
            <a:spLocks noGrp="1"/>
          </p:cNvSpPr>
          <p:nvPr>
            <p:ph idx="1"/>
          </p:nvPr>
        </p:nvSpPr>
        <p:spPr>
          <a:xfrm>
            <a:off x="677334" y="1508761"/>
            <a:ext cx="8596668" cy="4532602"/>
          </a:xfrm>
        </p:spPr>
        <p:txBody>
          <a:bodyPr/>
          <a:lstStyle/>
          <a:p>
            <a:pPr marL="0" indent="0">
              <a:buNone/>
            </a:pPr>
            <a:r>
              <a:rPr lang="en-US" b="1" dirty="0">
                <a:latin typeface="Times New Roman" panose="02020603050405020304" pitchFamily="18" charset="0"/>
                <a:cs typeface="Times New Roman" panose="02020603050405020304" pitchFamily="18" charset="0"/>
              </a:rPr>
              <a:t>1.Data Collection and Preprocessing </a:t>
            </a:r>
          </a:p>
          <a:p>
            <a:pPr marL="0" indent="0">
              <a:buNone/>
            </a:pPr>
            <a:r>
              <a:rPr lang="en-US" dirty="0">
                <a:latin typeface="Times New Roman" panose="02020603050405020304" pitchFamily="18" charset="0"/>
                <a:cs typeface="Times New Roman" panose="02020603050405020304" pitchFamily="18" charset="0"/>
              </a:rPr>
              <a:t>Gathers MRI images of the brain.</a:t>
            </a:r>
          </a:p>
          <a:p>
            <a:pPr marL="0" indent="0">
              <a:buNone/>
            </a:pPr>
            <a:r>
              <a:rPr lang="en-US" dirty="0">
                <a:latin typeface="Times New Roman" panose="02020603050405020304" pitchFamily="18" charset="0"/>
                <a:cs typeface="Times New Roman" panose="02020603050405020304" pitchFamily="18" charset="0"/>
              </a:rPr>
              <a:t>Applies preprocessing techniques such as noise reduction, normalization, and resizing for uniformity.</a:t>
            </a:r>
          </a:p>
          <a:p>
            <a:pPr marL="0" indent="0">
              <a:buNone/>
            </a:pPr>
            <a:r>
              <a:rPr lang="en-US" b="1" dirty="0">
                <a:latin typeface="Times New Roman" panose="02020603050405020304" pitchFamily="18" charset="0"/>
                <a:cs typeface="Times New Roman" panose="02020603050405020304" pitchFamily="18" charset="0"/>
              </a:rPr>
              <a:t>2. Feature Extraction and Selection</a:t>
            </a:r>
          </a:p>
          <a:p>
            <a:pPr marL="0" indent="0">
              <a:buNone/>
            </a:pPr>
            <a:r>
              <a:rPr lang="en-US" dirty="0">
                <a:latin typeface="Times New Roman" panose="02020603050405020304" pitchFamily="18" charset="0"/>
                <a:cs typeface="Times New Roman" panose="02020603050405020304" pitchFamily="18" charset="0"/>
              </a:rPr>
              <a:t>Extracts key patterns and features from MRI images.</a:t>
            </a:r>
          </a:p>
          <a:p>
            <a:pPr marL="0" indent="0">
              <a:buNone/>
            </a:pPr>
            <a:r>
              <a:rPr lang="en-US" dirty="0">
                <a:latin typeface="Times New Roman" panose="02020603050405020304" pitchFamily="18" charset="0"/>
                <a:cs typeface="Times New Roman" panose="02020603050405020304" pitchFamily="18" charset="0"/>
              </a:rPr>
              <a:t>Uses CNN to identify tumor-related characteristics.</a:t>
            </a:r>
          </a:p>
          <a:p>
            <a:pPr marL="0" indent="0">
              <a:buNone/>
            </a:pPr>
            <a:r>
              <a:rPr lang="en-US" b="1" dirty="0">
                <a:latin typeface="Times New Roman" panose="02020603050405020304" pitchFamily="18" charset="0"/>
                <a:cs typeface="Times New Roman" panose="02020603050405020304" pitchFamily="18" charset="0"/>
              </a:rPr>
              <a:t>3. Model Training</a:t>
            </a:r>
          </a:p>
          <a:p>
            <a:pPr marL="0" indent="0">
              <a:buNone/>
            </a:pPr>
            <a:r>
              <a:rPr lang="en-US" dirty="0">
                <a:latin typeface="Times New Roman" panose="02020603050405020304" pitchFamily="18" charset="0"/>
                <a:cs typeface="Times New Roman" panose="02020603050405020304" pitchFamily="18" charset="0"/>
              </a:rPr>
              <a:t>Trains the deep learning model using TensorFlow.</a:t>
            </a:r>
          </a:p>
          <a:p>
            <a:pPr marL="0" indent="0">
              <a:buNone/>
            </a:pPr>
            <a:r>
              <a:rPr lang="en-US" dirty="0">
                <a:latin typeface="Times New Roman" panose="02020603050405020304" pitchFamily="18" charset="0"/>
                <a:cs typeface="Times New Roman" panose="02020603050405020304" pitchFamily="18" charset="0"/>
              </a:rPr>
              <a:t>Optimizes CNN architecture to improve classification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768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8839-BCD2-063D-F416-E4A7A74BA69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List of Modules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BFDE08-D2EF-ABDB-63F8-EFA512C57076}"/>
              </a:ext>
            </a:extLst>
          </p:cNvPr>
          <p:cNvSpPr>
            <a:spLocks noGrp="1"/>
          </p:cNvSpPr>
          <p:nvPr>
            <p:ph idx="1"/>
          </p:nvPr>
        </p:nvSpPr>
        <p:spPr>
          <a:xfrm>
            <a:off x="677334" y="1499617"/>
            <a:ext cx="8596668" cy="454174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4. Tumor Detection and Classification </a:t>
            </a:r>
          </a:p>
          <a:p>
            <a:pPr marL="0" indent="0">
              <a:buNone/>
            </a:pPr>
            <a:r>
              <a:rPr lang="en-US" dirty="0">
                <a:latin typeface="Times New Roman" panose="02020603050405020304" pitchFamily="18" charset="0"/>
                <a:cs typeface="Times New Roman" panose="02020603050405020304" pitchFamily="18" charset="0"/>
              </a:rPr>
              <a:t>Uses the trained CNN model to detect the presence of a tumor.</a:t>
            </a:r>
          </a:p>
          <a:p>
            <a:pPr marL="0" indent="0">
              <a:buNone/>
            </a:pPr>
            <a:r>
              <a:rPr lang="en-US" dirty="0">
                <a:latin typeface="Times New Roman" panose="02020603050405020304" pitchFamily="18" charset="0"/>
                <a:cs typeface="Times New Roman" panose="02020603050405020304" pitchFamily="18" charset="0"/>
              </a:rPr>
              <a:t>Classifies tumors into different categories based on extracted features.</a:t>
            </a:r>
          </a:p>
          <a:p>
            <a:pPr marL="0" indent="0">
              <a:buNone/>
            </a:pPr>
            <a:r>
              <a:rPr lang="en-IN" b="1" dirty="0">
                <a:latin typeface="Times New Roman" panose="02020603050405020304" pitchFamily="18" charset="0"/>
                <a:cs typeface="Times New Roman" panose="02020603050405020304" pitchFamily="18" charset="0"/>
              </a:rPr>
              <a:t>5.Evaluation Module</a:t>
            </a:r>
          </a:p>
          <a:p>
            <a:pPr marL="0" indent="0">
              <a:buNone/>
            </a:pPr>
            <a:r>
              <a:rPr lang="en-IN" dirty="0">
                <a:latin typeface="Times New Roman" panose="02020603050405020304" pitchFamily="18" charset="0"/>
                <a:cs typeface="Times New Roman" panose="02020603050405020304" pitchFamily="18" charset="0"/>
              </a:rPr>
              <a:t>Evaluates model performance using metrics like accuracy, sensitivity, and specificity.</a:t>
            </a:r>
          </a:p>
          <a:p>
            <a:pPr marL="0" indent="0">
              <a:buNone/>
            </a:pPr>
            <a:r>
              <a:rPr lang="en-IN" dirty="0">
                <a:latin typeface="Times New Roman" panose="02020603050405020304" pitchFamily="18" charset="0"/>
                <a:cs typeface="Times New Roman" panose="02020603050405020304" pitchFamily="18" charset="0"/>
              </a:rPr>
              <a:t>Provides explainable AI insights for better interpretability of results.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158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C7CC8-651A-7643-3E0D-B172B640EB87}"/>
              </a:ext>
            </a:extLst>
          </p:cNvPr>
          <p:cNvSpPr>
            <a:spLocks noGrp="1"/>
          </p:cNvSpPr>
          <p:nvPr>
            <p:ph type="title"/>
          </p:nvPr>
        </p:nvSpPr>
        <p:spPr>
          <a:xfrm>
            <a:off x="677334" y="609600"/>
            <a:ext cx="8596668" cy="789432"/>
          </a:xfrm>
        </p:spPr>
        <p:txBody>
          <a:bodyPr/>
          <a:lstStyle/>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7D3923-7B82-B2FF-6B45-B7DE19BC7756}"/>
              </a:ext>
            </a:extLst>
          </p:cNvPr>
          <p:cNvSpPr>
            <a:spLocks noGrp="1"/>
          </p:cNvSpPr>
          <p:nvPr>
            <p:ph idx="1"/>
          </p:nvPr>
        </p:nvSpPr>
        <p:spPr>
          <a:xfrm>
            <a:off x="677334" y="1399033"/>
            <a:ext cx="8596668" cy="4642330"/>
          </a:xfrm>
        </p:spPr>
        <p:txBody>
          <a:bodyPr>
            <a:normAutofit fontScale="77500" lnSpcReduction="20000"/>
          </a:bodyPr>
          <a:lstStyle/>
          <a:p>
            <a:pPr marL="0" indent="0">
              <a:buNone/>
            </a:pPr>
            <a:r>
              <a:rPr lang="en-IN" dirty="0">
                <a:latin typeface="Times New Roman" panose="02020603050405020304" pitchFamily="18" charset="0"/>
                <a:cs typeface="Times New Roman" panose="02020603050405020304" pitchFamily="18" charset="0"/>
              </a:rPr>
              <a:t>[1]S. Bakas et al., “Identifying the best machine learning algorithms for brain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segmentation, progression assessment, and overall survival prediction in the BRATS challenge,” 2018, arXiv:1811.02629. </a:t>
            </a:r>
          </a:p>
          <a:p>
            <a:pPr marL="0" indent="0">
              <a:buNone/>
            </a:pPr>
            <a:r>
              <a:rPr lang="en-IN" dirty="0">
                <a:latin typeface="Times New Roman" panose="02020603050405020304" pitchFamily="18" charset="0"/>
                <a:cs typeface="Times New Roman" panose="02020603050405020304" pitchFamily="18" charset="0"/>
              </a:rPr>
              <a:t>[2]A. Mang, S. Bakas, S. Subramanian, C. </a:t>
            </a:r>
            <a:r>
              <a:rPr lang="en-IN" dirty="0" err="1">
                <a:latin typeface="Times New Roman" panose="02020603050405020304" pitchFamily="18" charset="0"/>
                <a:cs typeface="Times New Roman" panose="02020603050405020304" pitchFamily="18" charset="0"/>
              </a:rPr>
              <a:t>Davatzikos</a:t>
            </a:r>
            <a:r>
              <a:rPr lang="en-IN" dirty="0">
                <a:latin typeface="Times New Roman" panose="02020603050405020304" pitchFamily="18" charset="0"/>
                <a:cs typeface="Times New Roman" panose="02020603050405020304" pitchFamily="18" charset="0"/>
              </a:rPr>
              <a:t>, and G. Biros, “Integrated biophysical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and image analysis: Application to neuro-oncology,” Annu. Rev. Biomed. Eng., vol. 22, no. 1, pp. 309–341, Jun. 2020.  </a:t>
            </a:r>
          </a:p>
          <a:p>
            <a:pPr marL="0" indent="0">
              <a:buNone/>
            </a:pPr>
            <a:r>
              <a:rPr lang="en-IN" dirty="0">
                <a:latin typeface="Times New Roman" panose="02020603050405020304" pitchFamily="18" charset="0"/>
                <a:cs typeface="Times New Roman" panose="02020603050405020304" pitchFamily="18" charset="0"/>
              </a:rPr>
              <a:t>[3]J. </a:t>
            </a:r>
            <a:r>
              <a:rPr lang="en-IN" dirty="0" err="1">
                <a:latin typeface="Times New Roman" panose="02020603050405020304" pitchFamily="18" charset="0"/>
                <a:cs typeface="Times New Roman" panose="02020603050405020304" pitchFamily="18" charset="0"/>
              </a:rPr>
              <a:t>Lipková</a:t>
            </a:r>
            <a:r>
              <a:rPr lang="en-IN" dirty="0">
                <a:latin typeface="Times New Roman" panose="02020603050405020304" pitchFamily="18" charset="0"/>
                <a:cs typeface="Times New Roman" panose="02020603050405020304" pitchFamily="18" charset="0"/>
              </a:rPr>
              <a:t> et al., “Personalized radiotherapy design for glioblastoma: Integrating mathematical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models, multimodal scans, and Bayesian inference,” IEEE Trans. Med. </a:t>
            </a:r>
            <a:r>
              <a:rPr lang="en-IN" dirty="0" err="1">
                <a:latin typeface="Times New Roman" panose="02020603050405020304" pitchFamily="18" charset="0"/>
                <a:cs typeface="Times New Roman" panose="02020603050405020304" pitchFamily="18" charset="0"/>
              </a:rPr>
              <a:t>Imag</a:t>
            </a:r>
            <a:r>
              <a:rPr lang="en-IN" dirty="0">
                <a:latin typeface="Times New Roman" panose="02020603050405020304" pitchFamily="18" charset="0"/>
                <a:cs typeface="Times New Roman" panose="02020603050405020304" pitchFamily="18" charset="0"/>
              </a:rPr>
              <a:t>., vol. 38, no. 8, pp. 1875–1884, Aug. 2019.</a:t>
            </a:r>
          </a:p>
          <a:p>
            <a:pPr marL="0" indent="0">
              <a:buNone/>
            </a:pPr>
            <a:r>
              <a:rPr lang="en-IN" dirty="0">
                <a:latin typeface="Times New Roman" panose="02020603050405020304" pitchFamily="18" charset="0"/>
                <a:cs typeface="Times New Roman" panose="02020603050405020304" pitchFamily="18" charset="0"/>
              </a:rPr>
              <a:t> [4]N. </a:t>
            </a:r>
            <a:r>
              <a:rPr lang="en-IN" dirty="0" err="1">
                <a:latin typeface="Times New Roman" panose="02020603050405020304" pitchFamily="18" charset="0"/>
                <a:cs typeface="Times New Roman" panose="02020603050405020304" pitchFamily="18" charset="0"/>
              </a:rPr>
              <a:t>Gaw</a:t>
            </a:r>
            <a:r>
              <a:rPr lang="en-IN" dirty="0">
                <a:latin typeface="Times New Roman" panose="02020603050405020304" pitchFamily="18" charset="0"/>
                <a:cs typeface="Times New Roman" panose="02020603050405020304" pitchFamily="18" charset="0"/>
              </a:rPr>
              <a:t> et al., “Integration of machine learning and mechanistic models accurately predicts variation in cell density of glioblastoma using multiparametric MRI,” Sci. Rep., vol. 9, no. 1, pp. 1–9, Jul. 2019. </a:t>
            </a:r>
          </a:p>
          <a:p>
            <a:pPr marL="0" indent="0">
              <a:buNone/>
            </a:pPr>
            <a:r>
              <a:rPr lang="en-IN" dirty="0">
                <a:latin typeface="Times New Roman" panose="02020603050405020304" pitchFamily="18" charset="0"/>
                <a:cs typeface="Times New Roman" panose="02020603050405020304" pitchFamily="18" charset="0"/>
              </a:rPr>
              <a:t>[5] A. K. Trip, M. B. Jensen, J. F. </a:t>
            </a:r>
            <a:r>
              <a:rPr lang="en-IN" dirty="0" err="1">
                <a:latin typeface="Times New Roman" panose="02020603050405020304" pitchFamily="18" charset="0"/>
                <a:cs typeface="Times New Roman" panose="02020603050405020304" pitchFamily="18" charset="0"/>
              </a:rPr>
              <a:t>Kallehauge</a:t>
            </a:r>
            <a:r>
              <a:rPr lang="en-IN" dirty="0">
                <a:latin typeface="Times New Roman" panose="02020603050405020304" pitchFamily="18" charset="0"/>
                <a:cs typeface="Times New Roman" panose="02020603050405020304" pitchFamily="18" charset="0"/>
              </a:rPr>
              <a:t>, and S. </a:t>
            </a:r>
            <a:r>
              <a:rPr lang="en-IN" dirty="0" err="1">
                <a:latin typeface="Times New Roman" panose="02020603050405020304" pitchFamily="18" charset="0"/>
                <a:cs typeface="Times New Roman" panose="02020603050405020304" pitchFamily="18" charset="0"/>
              </a:rPr>
              <a:t>Lukacova</a:t>
            </a:r>
            <a:r>
              <a:rPr lang="en-IN" dirty="0">
                <a:latin typeface="Times New Roman" panose="02020603050405020304" pitchFamily="18" charset="0"/>
                <a:cs typeface="Times New Roman" panose="02020603050405020304" pitchFamily="18" charset="0"/>
              </a:rPr>
              <a:t>, “Individualizing the radiotherapy target volume for glioblastoma using DTI-MRI: A phase 0 study on coverage of recurrences,” Acta </a:t>
            </a:r>
            <a:r>
              <a:rPr lang="en-IN" dirty="0" err="1">
                <a:latin typeface="Times New Roman" panose="02020603050405020304" pitchFamily="18" charset="0"/>
                <a:cs typeface="Times New Roman" panose="02020603050405020304" pitchFamily="18" charset="0"/>
              </a:rPr>
              <a:t>Oncologica</a:t>
            </a:r>
            <a:r>
              <a:rPr lang="en-IN" dirty="0">
                <a:latin typeface="Times New Roman" panose="02020603050405020304" pitchFamily="18" charset="0"/>
                <a:cs typeface="Times New Roman" panose="02020603050405020304" pitchFamily="18" charset="0"/>
              </a:rPr>
              <a:t>, vol. 58, no. 10, pp. 1532–1535, Oct. 2019. </a:t>
            </a:r>
          </a:p>
          <a:p>
            <a:pPr marL="0" indent="0">
              <a:buNone/>
            </a:pPr>
            <a:r>
              <a:rPr lang="en-IN" dirty="0">
                <a:latin typeface="Times New Roman" panose="02020603050405020304" pitchFamily="18" charset="0"/>
                <a:cs typeface="Times New Roman" panose="02020603050405020304" pitchFamily="18" charset="0"/>
              </a:rPr>
              <a:t> [6]S. Bakas et al., “</a:t>
            </a:r>
            <a:r>
              <a:rPr lang="en-IN" dirty="0" err="1">
                <a:latin typeface="Times New Roman" panose="02020603050405020304" pitchFamily="18" charset="0"/>
                <a:cs typeface="Times New Roman" panose="02020603050405020304" pitchFamily="18" charset="0"/>
              </a:rPr>
              <a:t>GLISTRboost</a:t>
            </a:r>
            <a:r>
              <a:rPr lang="en-IN" dirty="0">
                <a:latin typeface="Times New Roman" panose="02020603050405020304" pitchFamily="18" charset="0"/>
                <a:cs typeface="Times New Roman" panose="02020603050405020304" pitchFamily="18" charset="0"/>
              </a:rPr>
              <a:t>: Combining multimodal MRI segmentation, registration, and biophysical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growth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with gradient boosting machines for glioma segmentation,” in </a:t>
            </a:r>
            <a:r>
              <a:rPr lang="en-IN" dirty="0" err="1">
                <a:latin typeface="Times New Roman" panose="02020603050405020304" pitchFamily="18" charset="0"/>
                <a:cs typeface="Times New Roman" panose="02020603050405020304" pitchFamily="18" charset="0"/>
              </a:rPr>
              <a:t>Brainlesion</a:t>
            </a:r>
            <a:r>
              <a:rPr lang="en-IN" dirty="0">
                <a:latin typeface="Times New Roman" panose="02020603050405020304" pitchFamily="18" charset="0"/>
                <a:cs typeface="Times New Roman" panose="02020603050405020304" pitchFamily="18" charset="0"/>
              </a:rPr>
              <a:t>: Glioma, Multiple Sclerosis, Stroke and Traumatic Brain Injuries (Lecture Notes in Computer Science), vol. 9556. 2016, pp. 144–155. </a:t>
            </a:r>
          </a:p>
          <a:p>
            <a:pPr marL="0" indent="0">
              <a:buNone/>
            </a:pPr>
            <a:r>
              <a:rPr lang="en-IN" dirty="0">
                <a:latin typeface="Times New Roman" panose="02020603050405020304" pitchFamily="18" charset="0"/>
                <a:cs typeface="Times New Roman" panose="02020603050405020304" pitchFamily="18" charset="0"/>
              </a:rPr>
              <a:t> [7]D. Kwon, M. </a:t>
            </a:r>
            <a:r>
              <a:rPr lang="en-IN" dirty="0" err="1">
                <a:latin typeface="Times New Roman" panose="02020603050405020304" pitchFamily="18" charset="0"/>
                <a:cs typeface="Times New Roman" panose="02020603050405020304" pitchFamily="18" charset="0"/>
              </a:rPr>
              <a:t>Niethammer</a:t>
            </a:r>
            <a:r>
              <a:rPr lang="en-IN" dirty="0">
                <a:latin typeface="Times New Roman" panose="02020603050405020304" pitchFamily="18" charset="0"/>
                <a:cs typeface="Times New Roman" panose="02020603050405020304" pitchFamily="18" charset="0"/>
              </a:rPr>
              <a:t>, H. Akbari, M. </a:t>
            </a:r>
            <a:r>
              <a:rPr lang="en-IN" dirty="0" err="1">
                <a:latin typeface="Times New Roman" panose="02020603050405020304" pitchFamily="18" charset="0"/>
                <a:cs typeface="Times New Roman" panose="02020603050405020304" pitchFamily="18" charset="0"/>
              </a:rPr>
              <a:t>Bilello</a:t>
            </a:r>
            <a:r>
              <a:rPr lang="en-IN" dirty="0">
                <a:latin typeface="Times New Roman" panose="02020603050405020304" pitchFamily="18" charset="0"/>
                <a:cs typeface="Times New Roman" panose="02020603050405020304" pitchFamily="18" charset="0"/>
              </a:rPr>
              <a:t>, C. </a:t>
            </a:r>
            <a:r>
              <a:rPr lang="en-IN" dirty="0" err="1">
                <a:latin typeface="Times New Roman" panose="02020603050405020304" pitchFamily="18" charset="0"/>
                <a:cs typeface="Times New Roman" panose="02020603050405020304" pitchFamily="18" charset="0"/>
              </a:rPr>
              <a:t>Davatzikos</a:t>
            </a:r>
            <a:r>
              <a:rPr lang="en-IN" dirty="0">
                <a:latin typeface="Times New Roman" panose="02020603050405020304" pitchFamily="18" charset="0"/>
                <a:cs typeface="Times New Roman" panose="02020603050405020304" pitchFamily="18" charset="0"/>
              </a:rPr>
              <a:t>, and K. M. Pohl, “PORTR: Pre-operative and post-recurrence brain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registration,” IEEE Trans. Med. </a:t>
            </a:r>
            <a:r>
              <a:rPr lang="en-IN" dirty="0" err="1">
                <a:latin typeface="Times New Roman" panose="02020603050405020304" pitchFamily="18" charset="0"/>
                <a:cs typeface="Times New Roman" panose="02020603050405020304" pitchFamily="18" charset="0"/>
              </a:rPr>
              <a:t>Imag</a:t>
            </a:r>
            <a:r>
              <a:rPr lang="en-IN" dirty="0">
                <a:latin typeface="Times New Roman" panose="02020603050405020304" pitchFamily="18" charset="0"/>
                <a:cs typeface="Times New Roman" panose="02020603050405020304" pitchFamily="18" charset="0"/>
              </a:rPr>
              <a:t>., vol. 33, no. 3, pp. 651–667, Mar. 2014. </a:t>
            </a:r>
          </a:p>
          <a:p>
            <a:pPr marL="0" indent="0">
              <a:buNone/>
            </a:pPr>
            <a:r>
              <a:rPr lang="en-IN" dirty="0">
                <a:latin typeface="Times New Roman" panose="02020603050405020304" pitchFamily="18" charset="0"/>
                <a:cs typeface="Times New Roman" panose="02020603050405020304" pitchFamily="18" charset="0"/>
              </a:rPr>
              <a:t> [8]F. Raman, E. Scribner, O. Saut, C. Wenger, T. Colin, and H. M. Fathallah-Shaykh, “Computational trials: </a:t>
            </a:r>
            <a:r>
              <a:rPr lang="en-IN" dirty="0" err="1">
                <a:latin typeface="Times New Roman" panose="02020603050405020304" pitchFamily="18" charset="0"/>
                <a:cs typeface="Times New Roman" panose="02020603050405020304" pitchFamily="18" charset="0"/>
              </a:rPr>
              <a:t>Unraveling</a:t>
            </a:r>
            <a:r>
              <a:rPr lang="en-IN" dirty="0">
                <a:latin typeface="Times New Roman" panose="02020603050405020304" pitchFamily="18" charset="0"/>
                <a:cs typeface="Times New Roman" panose="02020603050405020304" pitchFamily="18" charset="0"/>
              </a:rPr>
              <a:t> motility phenotypes, progression patterns, and treatment options for glioblastoma multiforme,” </a:t>
            </a:r>
            <a:r>
              <a:rPr lang="en-IN" dirty="0" err="1">
                <a:latin typeface="Times New Roman" panose="02020603050405020304" pitchFamily="18" charset="0"/>
                <a:cs typeface="Times New Roman" panose="02020603050405020304" pitchFamily="18" charset="0"/>
              </a:rPr>
              <a:t>PLoS</a:t>
            </a:r>
            <a:r>
              <a:rPr lang="en-IN" dirty="0">
                <a:latin typeface="Times New Roman" panose="02020603050405020304" pitchFamily="18" charset="0"/>
                <a:cs typeface="Times New Roman" panose="02020603050405020304" pitchFamily="18" charset="0"/>
              </a:rPr>
              <a:t> ONE, vol. 11, no. 1, Jan. 2016, Art. no. e0146617. </a:t>
            </a:r>
          </a:p>
        </p:txBody>
      </p:sp>
    </p:spTree>
    <p:extLst>
      <p:ext uri="{BB962C8B-B14F-4D97-AF65-F5344CB8AC3E}">
        <p14:creationId xmlns:p14="http://schemas.microsoft.com/office/powerpoint/2010/main" val="2005086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C961-A5C1-810C-694D-E579FA0036C8}"/>
              </a:ext>
            </a:extLst>
          </p:cNvPr>
          <p:cNvSpPr>
            <a:spLocks noGrp="1"/>
          </p:cNvSpPr>
          <p:nvPr>
            <p:ph type="title"/>
          </p:nvPr>
        </p:nvSpPr>
        <p:spPr>
          <a:xfrm>
            <a:off x="677334" y="609600"/>
            <a:ext cx="8596668" cy="697992"/>
          </a:xfrm>
        </p:spPr>
        <p:txBody>
          <a:bodyPr/>
          <a:lstStyle/>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5D303C-2700-4CF8-2C29-EA5EF5EAB91C}"/>
              </a:ext>
            </a:extLst>
          </p:cNvPr>
          <p:cNvSpPr>
            <a:spLocks noGrp="1"/>
          </p:cNvSpPr>
          <p:nvPr>
            <p:ph idx="1"/>
          </p:nvPr>
        </p:nvSpPr>
        <p:spPr>
          <a:xfrm>
            <a:off x="677334" y="1399033"/>
            <a:ext cx="8596668" cy="4642330"/>
          </a:xfrm>
        </p:spPr>
        <p:txBody>
          <a:bodyPr>
            <a:normAutofit/>
          </a:bodyPr>
          <a:lstStyle/>
          <a:p>
            <a:pPr marL="0" indent="0">
              <a:buNone/>
            </a:pPr>
            <a:r>
              <a:rPr lang="en-IN" sz="1400" dirty="0">
                <a:latin typeface="Times New Roman" panose="02020603050405020304" pitchFamily="18" charset="0"/>
                <a:cs typeface="Times New Roman" panose="02020603050405020304" pitchFamily="18" charset="0"/>
              </a:rPr>
              <a:t>[9]E. </a:t>
            </a:r>
            <a:r>
              <a:rPr lang="en-IN" sz="1400" dirty="0" err="1">
                <a:latin typeface="Times New Roman" panose="02020603050405020304" pitchFamily="18" charset="0"/>
                <a:cs typeface="Times New Roman" panose="02020603050405020304" pitchFamily="18" charset="0"/>
              </a:rPr>
              <a:t>Mandonnet</a:t>
            </a:r>
            <a:r>
              <a:rPr lang="en-IN" sz="1400" dirty="0">
                <a:latin typeface="Times New Roman" panose="02020603050405020304" pitchFamily="18" charset="0"/>
                <a:cs typeface="Times New Roman" panose="02020603050405020304" pitchFamily="18" charset="0"/>
              </a:rPr>
              <a:t> et al., “Computational </a:t>
            </a:r>
            <a:r>
              <a:rPr lang="en-IN" sz="1400" dirty="0" err="1">
                <a:latin typeface="Times New Roman" panose="02020603050405020304" pitchFamily="18" charset="0"/>
                <a:cs typeface="Times New Roman" panose="02020603050405020304" pitchFamily="18" charset="0"/>
              </a:rPr>
              <a:t>modeling</a:t>
            </a:r>
            <a:r>
              <a:rPr lang="en-IN" sz="1400" dirty="0">
                <a:latin typeface="Times New Roman" panose="02020603050405020304" pitchFamily="18" charset="0"/>
                <a:cs typeface="Times New Roman" panose="02020603050405020304" pitchFamily="18" charset="0"/>
              </a:rPr>
              <a:t> of the WHO grade II glioma dynamics: Principles and applications to management paradigm,” Neurosurgical Rev., vol. 31, no. 3, pp. 263–269, Jul. 2008. </a:t>
            </a:r>
          </a:p>
          <a:p>
            <a:pPr marL="0" indent="0">
              <a:buNone/>
            </a:pPr>
            <a:r>
              <a:rPr lang="en-IN" sz="1400" dirty="0">
                <a:latin typeface="Times New Roman" panose="02020603050405020304" pitchFamily="18" charset="0"/>
                <a:cs typeface="Times New Roman" panose="02020603050405020304" pitchFamily="18" charset="0"/>
              </a:rPr>
              <a:t>[10]M. L. Neal et al., “Response classification based on a minimal model of glioblastoma growth is prognostic for clinical outcomes and distinguishes progression from </a:t>
            </a:r>
            <a:r>
              <a:rPr lang="en-IN" sz="1400" dirty="0" err="1">
                <a:latin typeface="Times New Roman" panose="02020603050405020304" pitchFamily="18" charset="0"/>
                <a:cs typeface="Times New Roman" panose="02020603050405020304" pitchFamily="18" charset="0"/>
              </a:rPr>
              <a:t>pseudoprogression</a:t>
            </a:r>
            <a:r>
              <a:rPr lang="en-IN" sz="1400" dirty="0">
                <a:latin typeface="Times New Roman" panose="02020603050405020304" pitchFamily="18" charset="0"/>
                <a:cs typeface="Times New Roman" panose="02020603050405020304" pitchFamily="18" charset="0"/>
              </a:rPr>
              <a:t>,” Cancer Res., vol. 73, no. 10, pp. 2976–2986, May 2013.</a:t>
            </a:r>
          </a:p>
          <a:p>
            <a:pPr marL="0" indent="0">
              <a:buNone/>
            </a:pPr>
            <a:r>
              <a:rPr lang="en-IN" sz="1400" dirty="0">
                <a:latin typeface="Times New Roman" panose="02020603050405020304" pitchFamily="18" charset="0"/>
                <a:cs typeface="Times New Roman" panose="02020603050405020304" pitchFamily="18" charset="0"/>
              </a:rPr>
              <a:t> [11]K. M. Field, M. A. Rosenthal, M. </a:t>
            </a:r>
            <a:r>
              <a:rPr lang="en-IN" sz="1400" dirty="0" err="1">
                <a:latin typeface="Times New Roman" panose="02020603050405020304" pitchFamily="18" charset="0"/>
                <a:cs typeface="Times New Roman" panose="02020603050405020304" pitchFamily="18" charset="0"/>
              </a:rPr>
              <a:t>Khasraw</a:t>
            </a:r>
            <a:r>
              <a:rPr lang="en-IN" sz="1400" dirty="0">
                <a:latin typeface="Times New Roman" panose="02020603050405020304" pitchFamily="18" charset="0"/>
                <a:cs typeface="Times New Roman" panose="02020603050405020304" pitchFamily="18" charset="0"/>
              </a:rPr>
              <a:t>, K. Sawkins, and A. K. Nowak, “Evolving management of low grade glioma: No consensus amongst treating clinicians,” J. Clin. </a:t>
            </a:r>
            <a:r>
              <a:rPr lang="en-IN" sz="1400" dirty="0" err="1">
                <a:latin typeface="Times New Roman" panose="02020603050405020304" pitchFamily="18" charset="0"/>
                <a:cs typeface="Times New Roman" panose="02020603050405020304" pitchFamily="18" charset="0"/>
              </a:rPr>
              <a:t>Neurosci</a:t>
            </a:r>
            <a:r>
              <a:rPr lang="en-IN" sz="1400" dirty="0">
                <a:latin typeface="Times New Roman" panose="02020603050405020304" pitchFamily="18" charset="0"/>
                <a:cs typeface="Times New Roman" panose="02020603050405020304" pitchFamily="18" charset="0"/>
              </a:rPr>
              <a:t>., vol. 23, pp. 81–87, Jan. 2016. </a:t>
            </a:r>
          </a:p>
          <a:p>
            <a:pPr marL="0" indent="0">
              <a:buNone/>
            </a:pPr>
            <a:r>
              <a:rPr lang="en-IN" sz="1400" dirty="0">
                <a:latin typeface="Times New Roman" panose="02020603050405020304" pitchFamily="18" charset="0"/>
                <a:cs typeface="Times New Roman" panose="02020603050405020304" pitchFamily="18" charset="0"/>
              </a:rPr>
              <a:t>[12]L. S. Hu, A. Hawkins-</a:t>
            </a:r>
            <a:r>
              <a:rPr lang="en-IN" sz="1400" dirty="0" err="1">
                <a:latin typeface="Times New Roman" panose="02020603050405020304" pitchFamily="18" charset="0"/>
                <a:cs typeface="Times New Roman" panose="02020603050405020304" pitchFamily="18" charset="0"/>
              </a:rPr>
              <a:t>Daarud</a:t>
            </a:r>
            <a:r>
              <a:rPr lang="en-IN" sz="1400" dirty="0">
                <a:latin typeface="Times New Roman" panose="02020603050405020304" pitchFamily="18" charset="0"/>
                <a:cs typeface="Times New Roman" panose="02020603050405020304" pitchFamily="18" charset="0"/>
              </a:rPr>
              <a:t>, L. Wang, J. Li, and K. R. Swanson, “Imaging of </a:t>
            </a:r>
            <a:r>
              <a:rPr lang="en-IN" sz="1400" dirty="0" err="1">
                <a:latin typeface="Times New Roman" panose="02020603050405020304" pitchFamily="18" charset="0"/>
                <a:cs typeface="Times New Roman" panose="02020603050405020304" pitchFamily="18" charset="0"/>
              </a:rPr>
              <a:t>intratumoral</a:t>
            </a:r>
            <a:r>
              <a:rPr lang="en-IN" sz="1400" dirty="0">
                <a:latin typeface="Times New Roman" panose="02020603050405020304" pitchFamily="18" charset="0"/>
                <a:cs typeface="Times New Roman" panose="02020603050405020304" pitchFamily="18" charset="0"/>
              </a:rPr>
              <a:t> heterogeneity in high-grade glioma,” Cancer Lett., vol. 477, pp. 97–106, May 2020. </a:t>
            </a:r>
          </a:p>
          <a:p>
            <a:pPr marL="0" indent="0">
              <a:buNone/>
            </a:pPr>
            <a:r>
              <a:rPr lang="en-IN" sz="1400" dirty="0">
                <a:latin typeface="Times New Roman" panose="02020603050405020304" pitchFamily="18" charset="0"/>
                <a:cs typeface="Times New Roman" panose="02020603050405020304" pitchFamily="18" charset="0"/>
              </a:rPr>
              <a:t>[13]D. L. </a:t>
            </a:r>
            <a:r>
              <a:rPr lang="en-IN" sz="1400" dirty="0" err="1">
                <a:latin typeface="Times New Roman" panose="02020603050405020304" pitchFamily="18" charset="0"/>
                <a:cs typeface="Times New Roman" panose="02020603050405020304" pitchFamily="18" charset="0"/>
              </a:rPr>
              <a:t>Silbergeld</a:t>
            </a:r>
            <a:r>
              <a:rPr lang="en-IN" sz="1400" dirty="0">
                <a:latin typeface="Times New Roman" panose="02020603050405020304" pitchFamily="18" charset="0"/>
                <a:cs typeface="Times New Roman" panose="02020603050405020304" pitchFamily="18" charset="0"/>
              </a:rPr>
              <a:t> and M. R. Chicoine, “Isolation and characterization of human malignant glioma cells from histologically normal brain,” J. </a:t>
            </a:r>
            <a:r>
              <a:rPr lang="en-IN" sz="1400" dirty="0" err="1">
                <a:latin typeface="Times New Roman" panose="02020603050405020304" pitchFamily="18" charset="0"/>
                <a:cs typeface="Times New Roman" panose="02020603050405020304" pitchFamily="18" charset="0"/>
              </a:rPr>
              <a:t>Neurosurg</a:t>
            </a:r>
            <a:r>
              <a:rPr lang="en-IN" sz="1400" dirty="0">
                <a:latin typeface="Times New Roman" panose="02020603050405020304" pitchFamily="18" charset="0"/>
                <a:cs typeface="Times New Roman" panose="02020603050405020304" pitchFamily="18" charset="0"/>
              </a:rPr>
              <a:t>., vol. 86, no. 3, pp. 525–531, Mar. 1997. </a:t>
            </a:r>
          </a:p>
          <a:p>
            <a:pPr marL="0" indent="0">
              <a:buNone/>
            </a:pPr>
            <a:r>
              <a:rPr lang="en-IN" sz="1400" dirty="0">
                <a:latin typeface="Times New Roman" panose="02020603050405020304" pitchFamily="18" charset="0"/>
                <a:cs typeface="Times New Roman" panose="02020603050405020304" pitchFamily="18" charset="0"/>
              </a:rPr>
              <a:t>[14]S. </a:t>
            </a:r>
            <a:r>
              <a:rPr lang="en-IN" sz="1400" dirty="0" err="1">
                <a:latin typeface="Times New Roman" panose="02020603050405020304" pitchFamily="18" charset="0"/>
                <a:cs typeface="Times New Roman" panose="02020603050405020304" pitchFamily="18" charset="0"/>
              </a:rPr>
              <a:t>Jbabdi</a:t>
            </a:r>
            <a:r>
              <a:rPr lang="en-IN" sz="1400" dirty="0">
                <a:latin typeface="Times New Roman" panose="02020603050405020304" pitchFamily="18" charset="0"/>
                <a:cs typeface="Times New Roman" panose="02020603050405020304" pitchFamily="18" charset="0"/>
              </a:rPr>
              <a:t> et al., “Simulation of anisotropic growth of low-grade gliomas using diffusion tensor imaging,” </a:t>
            </a:r>
            <a:r>
              <a:rPr lang="en-IN" sz="1400" dirty="0" err="1">
                <a:latin typeface="Times New Roman" panose="02020603050405020304" pitchFamily="18" charset="0"/>
                <a:cs typeface="Times New Roman" panose="02020603050405020304" pitchFamily="18" charset="0"/>
              </a:rPr>
              <a:t>Magn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Reson</a:t>
            </a:r>
            <a:r>
              <a:rPr lang="en-IN" sz="1400" dirty="0">
                <a:latin typeface="Times New Roman" panose="02020603050405020304" pitchFamily="18" charset="0"/>
                <a:cs typeface="Times New Roman" panose="02020603050405020304" pitchFamily="18" charset="0"/>
              </a:rPr>
              <a:t>. Med., vol. 54, no. 3, pp. 616–624, 2005.</a:t>
            </a:r>
          </a:p>
          <a:p>
            <a:pPr marL="0" indent="0">
              <a:buNone/>
            </a:pPr>
            <a:r>
              <a:rPr lang="en-IN" sz="1400" dirty="0">
                <a:latin typeface="Times New Roman" panose="02020603050405020304" pitchFamily="18" charset="0"/>
                <a:cs typeface="Times New Roman" panose="02020603050405020304" pitchFamily="18" charset="0"/>
              </a:rPr>
              <a:t>[15]E. </a:t>
            </a:r>
            <a:r>
              <a:rPr lang="en-IN" sz="1400" dirty="0" err="1">
                <a:latin typeface="Times New Roman" panose="02020603050405020304" pitchFamily="18" charset="0"/>
                <a:cs typeface="Times New Roman" panose="02020603050405020304" pitchFamily="18" charset="0"/>
              </a:rPr>
              <a:t>Konukoglu</a:t>
            </a:r>
            <a:r>
              <a:rPr lang="en-IN" sz="1400" dirty="0">
                <a:latin typeface="Times New Roman" panose="02020603050405020304" pitchFamily="18" charset="0"/>
                <a:cs typeface="Times New Roman" panose="02020603050405020304" pitchFamily="18" charset="0"/>
              </a:rPr>
              <a:t> et al., “Image guided personalization of reaction-diffusion type </a:t>
            </a:r>
            <a:r>
              <a:rPr lang="en-IN" sz="1400" dirty="0" err="1">
                <a:latin typeface="Times New Roman" panose="02020603050405020304" pitchFamily="18" charset="0"/>
                <a:cs typeface="Times New Roman" panose="02020603050405020304" pitchFamily="18" charset="0"/>
              </a:rPr>
              <a:t>tumor</a:t>
            </a:r>
            <a:r>
              <a:rPr lang="en-IN" sz="1400" dirty="0">
                <a:latin typeface="Times New Roman" panose="02020603050405020304" pitchFamily="18" charset="0"/>
                <a:cs typeface="Times New Roman" panose="02020603050405020304" pitchFamily="18" charset="0"/>
              </a:rPr>
              <a:t> growth models using modified anisotropic </a:t>
            </a:r>
            <a:r>
              <a:rPr lang="en-IN" sz="1400" dirty="0" err="1">
                <a:latin typeface="Times New Roman" panose="02020603050405020304" pitchFamily="18" charset="0"/>
                <a:cs typeface="Times New Roman" panose="02020603050405020304" pitchFamily="18" charset="0"/>
              </a:rPr>
              <a:t>Eikonal</a:t>
            </a:r>
            <a:r>
              <a:rPr lang="en-IN" sz="1400" dirty="0">
                <a:latin typeface="Times New Roman" panose="02020603050405020304" pitchFamily="18" charset="0"/>
                <a:cs typeface="Times New Roman" panose="02020603050405020304" pitchFamily="18" charset="0"/>
              </a:rPr>
              <a:t> equations,” IEEE Trans. Med. </a:t>
            </a:r>
            <a:r>
              <a:rPr lang="en-IN" sz="1400" dirty="0" err="1">
                <a:latin typeface="Times New Roman" panose="02020603050405020304" pitchFamily="18" charset="0"/>
                <a:cs typeface="Times New Roman" panose="02020603050405020304" pitchFamily="18" charset="0"/>
              </a:rPr>
              <a:t>Imag</a:t>
            </a:r>
            <a:r>
              <a:rPr lang="en-IN" sz="1400" dirty="0">
                <a:latin typeface="Times New Roman" panose="02020603050405020304" pitchFamily="18" charset="0"/>
                <a:cs typeface="Times New Roman" panose="02020603050405020304" pitchFamily="18" charset="0"/>
              </a:rPr>
              <a:t>., vol. 29, no. 1, pp. 77–95, Jan. 2010.</a:t>
            </a:r>
          </a:p>
        </p:txBody>
      </p:sp>
    </p:spTree>
    <p:extLst>
      <p:ext uri="{BB962C8B-B14F-4D97-AF65-F5344CB8AC3E}">
        <p14:creationId xmlns:p14="http://schemas.microsoft.com/office/powerpoint/2010/main" val="65646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313"/>
            <a:ext cx="8596668" cy="967409"/>
          </a:xfrm>
        </p:spPr>
        <p:txBody>
          <a:bodyPr>
            <a:normAutofit fontScale="90000"/>
          </a:bodyPr>
          <a:lstStyle/>
          <a:p>
            <a:br>
              <a:rPr lang="en-AU" dirty="0"/>
            </a:br>
            <a:r>
              <a:rPr lang="en-AU" b="1" dirty="0">
                <a:latin typeface="Times New Roman" panose="02020603050405020304" pitchFamily="18" charset="0"/>
                <a:cs typeface="Times New Roman" panose="02020603050405020304" pitchFamily="18" charset="0"/>
              </a:rPr>
              <a:t>ABSTRACT:</a:t>
            </a:r>
            <a:br>
              <a:rPr lang="en-AU" dirty="0"/>
            </a:br>
            <a:endParaRPr lang="en-AU" dirty="0"/>
          </a:p>
        </p:txBody>
      </p:sp>
      <p:sp>
        <p:nvSpPr>
          <p:cNvPr id="3" name="Content Placeholder 2"/>
          <p:cNvSpPr>
            <a:spLocks noGrp="1"/>
          </p:cNvSpPr>
          <p:nvPr>
            <p:ph idx="1"/>
          </p:nvPr>
        </p:nvSpPr>
        <p:spPr>
          <a:xfrm>
            <a:off x="677335" y="1559541"/>
            <a:ext cx="8692807" cy="4799695"/>
          </a:xfrm>
        </p:spPr>
        <p:txBody>
          <a:bodyPr>
            <a:noAutofit/>
          </a:bodyPr>
          <a:lstStyle/>
          <a:p>
            <a:pPr marL="0" indent="0" algn="just">
              <a:lnSpc>
                <a:spcPct val="150000"/>
              </a:lnSpc>
              <a:buNone/>
            </a:pPr>
            <a:r>
              <a:rPr lang="en-AU" sz="1600" dirty="0">
                <a:effectLst/>
                <a:latin typeface="Times New Roman" panose="02020603050405020304" pitchFamily="18" charset="0"/>
                <a:cs typeface="Times New Roman" panose="02020603050405020304" pitchFamily="18" charset="0"/>
              </a:rPr>
              <a:t>	Glioma growth models help predict </a:t>
            </a:r>
            <a:r>
              <a:rPr lang="en-AU" sz="1600" dirty="0" err="1">
                <a:effectLst/>
                <a:latin typeface="Times New Roman" panose="02020603050405020304" pitchFamily="18" charset="0"/>
                <a:cs typeface="Times New Roman" panose="02020603050405020304" pitchFamily="18" charset="0"/>
              </a:rPr>
              <a:t>tumor</a:t>
            </a:r>
            <a:r>
              <a:rPr lang="en-AU" sz="1600" dirty="0">
                <a:effectLst/>
                <a:latin typeface="Times New Roman" panose="02020603050405020304" pitchFamily="18" charset="0"/>
                <a:cs typeface="Times New Roman" panose="02020603050405020304" pitchFamily="18" charset="0"/>
              </a:rPr>
              <a:t> progression after surgery, with Diffusion Tensor Imaging (DTI) improving accuracy by mapping </a:t>
            </a:r>
            <a:r>
              <a:rPr lang="en-AU" sz="1600" dirty="0" err="1">
                <a:effectLst/>
                <a:latin typeface="Times New Roman" panose="02020603050405020304" pitchFamily="18" charset="0"/>
                <a:cs typeface="Times New Roman" panose="02020603050405020304" pitchFamily="18" charset="0"/>
              </a:rPr>
              <a:t>tumor</a:t>
            </a:r>
            <a:r>
              <a:rPr lang="en-AU" sz="1600" dirty="0">
                <a:effectLst/>
                <a:latin typeface="Times New Roman" panose="02020603050405020304" pitchFamily="18" charset="0"/>
                <a:cs typeface="Times New Roman" panose="02020603050405020304" pitchFamily="18" charset="0"/>
              </a:rPr>
              <a:t> spread along white matter tracts. Traditional segmentation struggles with precise prediction, leading to the use of ranking-based methods like Average Precision (AP). Studies show that DTI-informed models enhance post-surgical </a:t>
            </a:r>
            <a:r>
              <a:rPr lang="en-AU" sz="1600" dirty="0" err="1">
                <a:effectLst/>
                <a:latin typeface="Times New Roman" panose="02020603050405020304" pitchFamily="18" charset="0"/>
                <a:cs typeface="Times New Roman" panose="02020603050405020304" pitchFamily="18" charset="0"/>
              </a:rPr>
              <a:t>tumor</a:t>
            </a:r>
            <a:r>
              <a:rPr lang="en-AU" sz="1600" dirty="0">
                <a:effectLst/>
                <a:latin typeface="Times New Roman" panose="02020603050405020304" pitchFamily="18" charset="0"/>
                <a:cs typeface="Times New Roman" panose="02020603050405020304" pitchFamily="18" charset="0"/>
              </a:rPr>
              <a:t> shape prediction compared to isotropic models . This project leverages Convolutional Neural Networks (CNNs) with TensorFlow for automated brain </a:t>
            </a:r>
            <a:r>
              <a:rPr lang="en-AU" sz="1600" dirty="0" err="1">
                <a:effectLst/>
                <a:latin typeface="Times New Roman" panose="02020603050405020304" pitchFamily="18" charset="0"/>
                <a:cs typeface="Times New Roman" panose="02020603050405020304" pitchFamily="18" charset="0"/>
              </a:rPr>
              <a:t>tumor</a:t>
            </a:r>
            <a:r>
              <a:rPr lang="en-AU" sz="1600" dirty="0">
                <a:effectLst/>
                <a:latin typeface="Times New Roman" panose="02020603050405020304" pitchFamily="18" charset="0"/>
                <a:cs typeface="Times New Roman" panose="02020603050405020304" pitchFamily="18" charset="0"/>
              </a:rPr>
              <a:t> segmentation. By integrating clustering techniques and DTI-based diffusion modelling , the approach improves segmentation accuracy and </a:t>
            </a:r>
            <a:r>
              <a:rPr lang="en-AU" sz="1600" dirty="0" err="1">
                <a:effectLst/>
                <a:latin typeface="Times New Roman" panose="02020603050405020304" pitchFamily="18" charset="0"/>
                <a:cs typeface="Times New Roman" panose="02020603050405020304" pitchFamily="18" charset="0"/>
              </a:rPr>
              <a:t>tumor</a:t>
            </a:r>
            <a:r>
              <a:rPr lang="en-AU" sz="1600" dirty="0">
                <a:effectLst/>
                <a:latin typeface="Times New Roman" panose="02020603050405020304" pitchFamily="18" charset="0"/>
                <a:cs typeface="Times New Roman" panose="02020603050405020304" pitchFamily="18" charset="0"/>
              </a:rPr>
              <a:t> growth prediction. This AI-driven method accelerates diagnosis, aiding early detection and enhancing treatment planning for better patient outcomes.</a:t>
            </a:r>
          </a:p>
        </p:txBody>
      </p:sp>
    </p:spTree>
    <p:extLst>
      <p:ext uri="{BB962C8B-B14F-4D97-AF65-F5344CB8AC3E}">
        <p14:creationId xmlns:p14="http://schemas.microsoft.com/office/powerpoint/2010/main" val="95201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452F-18A5-EA7B-8FF2-7667F7B02F21}"/>
              </a:ext>
            </a:extLst>
          </p:cNvPr>
          <p:cNvSpPr>
            <a:spLocks noGrp="1"/>
          </p:cNvSpPr>
          <p:nvPr>
            <p:ph type="title"/>
          </p:nvPr>
        </p:nvSpPr>
        <p:spPr>
          <a:xfrm>
            <a:off x="677334" y="609600"/>
            <a:ext cx="8596668" cy="588264"/>
          </a:xfrm>
        </p:spPr>
        <p:txBody>
          <a:bodyPr>
            <a:normAutofit/>
          </a:bodyPr>
          <a:lstStyle/>
          <a:p>
            <a:r>
              <a:rPr lang="en-US" sz="3200" dirty="0">
                <a:latin typeface="Times New Roman" panose="02020603050405020304" pitchFamily="18" charset="0"/>
                <a:cs typeface="Times New Roman" panose="02020603050405020304" pitchFamily="18" charset="0"/>
              </a:rPr>
              <a:t>AIM:</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D38390-4D6D-946B-B61E-7988A5394FB2}"/>
              </a:ext>
            </a:extLst>
          </p:cNvPr>
          <p:cNvSpPr>
            <a:spLocks noGrp="1"/>
          </p:cNvSpPr>
          <p:nvPr>
            <p:ph idx="1"/>
          </p:nvPr>
        </p:nvSpPr>
        <p:spPr>
          <a:xfrm>
            <a:off x="677334" y="1399033"/>
            <a:ext cx="8596668" cy="4642330"/>
          </a:xfrm>
        </p:spPr>
        <p:txBody>
          <a:bodyPr>
            <a:normAutofit/>
          </a:bodyPr>
          <a:lstStyle/>
          <a:p>
            <a:pPr marL="0" indent="0" algn="just">
              <a:buNone/>
            </a:pPr>
            <a:r>
              <a:rPr lang="en-US" sz="2000" dirty="0"/>
              <a:t>	</a:t>
            </a:r>
            <a:r>
              <a:rPr lang="en-US" sz="2000" dirty="0">
                <a:latin typeface="Times New Roman" panose="02020603050405020304" pitchFamily="18" charset="0"/>
                <a:cs typeface="Times New Roman" panose="02020603050405020304" pitchFamily="18" charset="0"/>
              </a:rPr>
              <a:t>To develop an accurate and efficient brain tumor diagnosis system using Convolutional Neural Networks (CNNs) with TensorFlow.</a:t>
            </a:r>
          </a:p>
          <a:p>
            <a:pPr marL="0" indent="0" algn="just">
              <a:buNone/>
            </a:pPr>
            <a:endParaRPr lang="en-IN" sz="2000" dirty="0"/>
          </a:p>
          <a:p>
            <a:pPr marL="0" indent="0" algn="just">
              <a:buNone/>
            </a:pPr>
            <a:r>
              <a:rPr lang="en-IN" sz="3200" dirty="0">
                <a:solidFill>
                  <a:schemeClr val="accent1"/>
                </a:solidFill>
                <a:latin typeface="Times New Roman" panose="02020603050405020304" pitchFamily="18" charset="0"/>
                <a:cs typeface="Times New Roman" panose="02020603050405020304" pitchFamily="18" charset="0"/>
              </a:rPr>
              <a:t>SCOPE:</a:t>
            </a:r>
          </a:p>
          <a:p>
            <a:pPr marL="0" indent="0" algn="just">
              <a:buNone/>
            </a:pPr>
            <a:r>
              <a:rPr lang="en-US" sz="2000" dirty="0">
                <a:latin typeface="Times New Roman" panose="02020603050405020304" pitchFamily="18" charset="0"/>
                <a:cs typeface="Times New Roman" panose="02020603050405020304" pitchFamily="18" charset="0"/>
              </a:rPr>
              <a:t>This project focuses on developing a CNN-based brain tumor detection system using TensorFlow. It processes large-scale MRI datasets to improve classification accuracy and evaluates performance using key metrics like accuracy, sensitivity, and specificity. The system aims for real-world clinical integration, enhancing diagnostic workflows and aiding in early tumor detection.</a:t>
            </a:r>
          </a:p>
          <a:p>
            <a:pPr marL="0" indent="0" algn="just">
              <a:buNone/>
            </a:pPr>
            <a:endParaRPr lang="en-IN" sz="2000" dirty="0">
              <a:solidFill>
                <a:schemeClr val="tx1"/>
              </a:solidFill>
            </a:endParaRPr>
          </a:p>
          <a:p>
            <a:pPr marL="0" indent="0">
              <a:buNone/>
            </a:pPr>
            <a:endParaRPr lang="en-IN" sz="3200" dirty="0">
              <a:solidFill>
                <a:schemeClr val="accent1"/>
              </a:solidFill>
            </a:endParaRPr>
          </a:p>
          <a:p>
            <a:pPr marL="0" indent="0">
              <a:buNone/>
            </a:pPr>
            <a:endParaRPr lang="en-US" sz="3200" dirty="0">
              <a:solidFill>
                <a:schemeClr val="accent1"/>
              </a:solidFill>
            </a:endParaRPr>
          </a:p>
        </p:txBody>
      </p:sp>
    </p:spTree>
    <p:extLst>
      <p:ext uri="{BB962C8B-B14F-4D97-AF65-F5344CB8AC3E}">
        <p14:creationId xmlns:p14="http://schemas.microsoft.com/office/powerpoint/2010/main" val="79230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897" y="231011"/>
            <a:ext cx="8596668" cy="1320800"/>
          </a:xfrm>
        </p:spPr>
        <p:txBody>
          <a:bodyPr>
            <a:normAutofit fontScale="90000"/>
          </a:bodyPr>
          <a:lstStyle/>
          <a:p>
            <a:br>
              <a:rPr lang="en-AU" dirty="0"/>
            </a:br>
            <a:r>
              <a:rPr lang="en-AU" b="1" dirty="0">
                <a:latin typeface="Times New Roman" panose="02020603050405020304" pitchFamily="18" charset="0"/>
                <a:cs typeface="Times New Roman" panose="02020603050405020304" pitchFamily="18" charset="0"/>
              </a:rPr>
              <a:t>EXISTING SYSTEM:</a:t>
            </a:r>
            <a:br>
              <a:rPr lang="en-AU" dirty="0">
                <a:latin typeface="Times New Roman" panose="02020603050405020304" pitchFamily="18" charset="0"/>
                <a:cs typeface="Times New Roman" panose="02020603050405020304" pitchFamily="18" charset="0"/>
              </a:rPr>
            </a:br>
            <a:endParaRPr lang="en-AU"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2AC3270-B420-790C-FF51-FD2BB0BC04D3}"/>
              </a:ext>
            </a:extLst>
          </p:cNvPr>
          <p:cNvSpPr>
            <a:spLocks noGrp="1" noChangeArrowheads="1"/>
          </p:cNvSpPr>
          <p:nvPr>
            <p:ph idx="1"/>
          </p:nvPr>
        </p:nvSpPr>
        <p:spPr bwMode="auto">
          <a:xfrm>
            <a:off x="795723" y="1440698"/>
            <a:ext cx="869473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defTabSz="914400" eaLnBrk="0" fontAlgn="base" hangingPunct="0">
              <a:spcBef>
                <a:spcPct val="0"/>
              </a:spcBef>
              <a:spcAft>
                <a:spcPct val="0"/>
              </a:spcAft>
              <a:buClrTx/>
              <a:buSzTx/>
              <a:buNone/>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Current methods primarily use segmentation-based approaches, assuming uniform tumor growth and relying on structural MRI without fully integrating Diffusion Tensor Imaging (DTI). These models face challenges in personalizing tumor predictions and struggle with real patient data validation</a:t>
            </a:r>
          </a:p>
        </p:txBody>
      </p:sp>
      <p:sp>
        <p:nvSpPr>
          <p:cNvPr id="3" name="TextBox 2">
            <a:extLst>
              <a:ext uri="{FF2B5EF4-FFF2-40B4-BE49-F238E27FC236}">
                <a16:creationId xmlns:a16="http://schemas.microsoft.com/office/drawing/2014/main" id="{2211A748-C356-B746-C00D-B8D82EBBBBCA}"/>
              </a:ext>
            </a:extLst>
          </p:cNvPr>
          <p:cNvSpPr txBox="1"/>
          <p:nvPr/>
        </p:nvSpPr>
        <p:spPr>
          <a:xfrm>
            <a:off x="726897" y="3320845"/>
            <a:ext cx="5624052" cy="1354217"/>
          </a:xfrm>
          <a:prstGeom prst="rect">
            <a:avLst/>
          </a:prstGeom>
          <a:noFill/>
        </p:spPr>
        <p:txBody>
          <a:bodyPr wrap="squar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Disadvantages:</a:t>
            </a:r>
          </a:p>
          <a:p>
            <a:pPr marL="285750" indent="-285750">
              <a:buFont typeface="Wingdings" panose="05000000000000000000" pitchFamily="2" charset="2"/>
              <a:buChar char="Ø"/>
            </a:pPr>
            <a:r>
              <a:rPr lang="en-US" dirty="0"/>
              <a:t>Uses only one architecture</a:t>
            </a:r>
          </a:p>
          <a:p>
            <a:pPr marL="285750" indent="-285750">
              <a:buFont typeface="Wingdings" panose="05000000000000000000" pitchFamily="2" charset="2"/>
              <a:buChar char="Ø"/>
            </a:pPr>
            <a:r>
              <a:rPr lang="en-US" dirty="0"/>
              <a:t>High computational time.</a:t>
            </a:r>
          </a:p>
          <a:p>
            <a:pPr marL="285750" indent="-285750">
              <a:buFont typeface="Wingdings" panose="05000000000000000000" pitchFamily="2" charset="2"/>
              <a:buChar char="Ø"/>
            </a:pPr>
            <a:r>
              <a:rPr lang="en-US" dirty="0"/>
              <a:t>No Django-based deployment.</a:t>
            </a:r>
            <a:endParaRPr lang="en-IN" dirty="0"/>
          </a:p>
        </p:txBody>
      </p:sp>
    </p:spTree>
    <p:extLst>
      <p:ext uri="{BB962C8B-B14F-4D97-AF65-F5344CB8AC3E}">
        <p14:creationId xmlns:p14="http://schemas.microsoft.com/office/powerpoint/2010/main" val="42219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6949"/>
            <a:ext cx="8596668" cy="1320800"/>
          </a:xfrm>
        </p:spPr>
        <p:txBody>
          <a:bodyPr>
            <a:normAutofit fontScale="90000"/>
          </a:bodyPr>
          <a:lstStyle/>
          <a:p>
            <a:br>
              <a:rPr lang="en-AU" dirty="0"/>
            </a:br>
            <a:r>
              <a:rPr lang="en-US" b="1" dirty="0">
                <a:latin typeface="Times New Roman" panose="02020603050405020304" pitchFamily="18" charset="0"/>
                <a:cs typeface="Times New Roman" panose="02020603050405020304" pitchFamily="18" charset="0"/>
              </a:rPr>
              <a:t>PROPOSED SYSTEM:</a:t>
            </a:r>
            <a:br>
              <a:rPr lang="en-AU" dirty="0">
                <a:latin typeface="Times New Roman" panose="02020603050405020304" pitchFamily="18" charset="0"/>
                <a:cs typeface="Times New Roman" panose="02020603050405020304" pitchFamily="18" charset="0"/>
              </a:rPr>
            </a:br>
            <a:endParaRPr lang="en-AU"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3B1622B-8A65-2889-681C-505E193FE0F2}"/>
              </a:ext>
            </a:extLst>
          </p:cNvPr>
          <p:cNvSpPr>
            <a:spLocks noGrp="1" noChangeArrowheads="1"/>
          </p:cNvSpPr>
          <p:nvPr>
            <p:ph idx="1"/>
          </p:nvPr>
        </p:nvSpPr>
        <p:spPr bwMode="auto">
          <a:xfrm>
            <a:off x="677334" y="1630106"/>
            <a:ext cx="907878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defTabSz="914400" eaLnBrk="0" fontAlgn="base" hangingPunct="0">
              <a:spcBef>
                <a:spcPct val="0"/>
              </a:spcBef>
              <a:spcAft>
                <a:spcPct val="0"/>
              </a:spcAft>
              <a:buClrTx/>
              <a:buSzTx/>
              <a:buNone/>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The proposed system leverages CNNs and TensorFlow for precise tumor detection, incorporating image preprocessing and feature extraction for improved classification. A Django-based framework ensures user-friendly interaction, allowing MRI uploads for automated analysis with visual result representation. Advantages include multi-architecture comparison for better accuracy, reduced computational power, and enhanced classification capabilities.</a:t>
            </a:r>
          </a:p>
        </p:txBody>
      </p:sp>
      <p:sp>
        <p:nvSpPr>
          <p:cNvPr id="3" name="TextBox 2">
            <a:extLst>
              <a:ext uri="{FF2B5EF4-FFF2-40B4-BE49-F238E27FC236}">
                <a16:creationId xmlns:a16="http://schemas.microsoft.com/office/drawing/2014/main" id="{8B29343B-CA24-ACD2-B640-33168D67DF08}"/>
              </a:ext>
            </a:extLst>
          </p:cNvPr>
          <p:cNvSpPr txBox="1"/>
          <p:nvPr/>
        </p:nvSpPr>
        <p:spPr>
          <a:xfrm>
            <a:off x="845574" y="3746090"/>
            <a:ext cx="8052620" cy="138499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Advantages: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Compares multiple architectures for better accuracy.</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Requires less computational power.</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Supports classification of more than four tumor types.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AU" dirty="0"/>
            </a:br>
            <a:r>
              <a:rPr lang="en-US" b="1" dirty="0">
                <a:latin typeface="Times New Roman" panose="02020603050405020304" pitchFamily="18" charset="0"/>
                <a:cs typeface="Times New Roman" panose="02020603050405020304" pitchFamily="18" charset="0"/>
              </a:rPr>
              <a:t>ENVIRONMENT REQUIREMENTS</a:t>
            </a:r>
            <a:r>
              <a:rPr lang="en-US" b="1" dirty="0"/>
              <a:t>:</a:t>
            </a:r>
            <a:br>
              <a:rPr lang="en-AU" dirty="0"/>
            </a:br>
            <a:endParaRPr lang="en-AU" dirty="0"/>
          </a:p>
        </p:txBody>
      </p:sp>
      <p:sp>
        <p:nvSpPr>
          <p:cNvPr id="3" name="Content Placeholder 2"/>
          <p:cNvSpPr>
            <a:spLocks noGrp="1"/>
          </p:cNvSpPr>
          <p:nvPr>
            <p:ph idx="1"/>
          </p:nvPr>
        </p:nvSpPr>
        <p:spPr/>
        <p:txBody>
          <a:bodyPr/>
          <a:lstStyle/>
          <a:p>
            <a:pPr marL="0" indent="0">
              <a:buNone/>
            </a:pPr>
            <a:r>
              <a:rPr lang="en-AU" dirty="0">
                <a:latin typeface="Times New Roman" panose="02020603050405020304" pitchFamily="18" charset="0"/>
                <a:cs typeface="Times New Roman" panose="02020603050405020304" pitchFamily="18" charset="0"/>
              </a:rPr>
              <a:t>1. Software Requirements:</a:t>
            </a:r>
          </a:p>
          <a:p>
            <a:pPr marL="0" indent="0">
              <a:buNone/>
            </a:pPr>
            <a:r>
              <a:rPr lang="en-AU" dirty="0">
                <a:latin typeface="Times New Roman" panose="02020603050405020304" pitchFamily="18" charset="0"/>
                <a:cs typeface="Times New Roman" panose="02020603050405020304" pitchFamily="18" charset="0"/>
              </a:rPr>
              <a:t>	Operating System 		: Windows </a:t>
            </a:r>
          </a:p>
          <a:p>
            <a:pPr marL="0" indent="0">
              <a:buNone/>
            </a:pPr>
            <a:r>
              <a:rPr lang="en-AU" dirty="0">
                <a:latin typeface="Times New Roman" panose="02020603050405020304" pitchFamily="18" charset="0"/>
                <a:cs typeface="Times New Roman" panose="02020603050405020304" pitchFamily="18" charset="0"/>
              </a:rPr>
              <a:t> 	Tool   					: Anaconda with </a:t>
            </a:r>
            <a:r>
              <a:rPr lang="en-AU" dirty="0" err="1">
                <a:latin typeface="Times New Roman" panose="02020603050405020304" pitchFamily="18" charset="0"/>
                <a:cs typeface="Times New Roman" panose="02020603050405020304" pitchFamily="18" charset="0"/>
              </a:rPr>
              <a:t>Jupyter</a:t>
            </a:r>
            <a:r>
              <a:rPr lang="en-AU" dirty="0">
                <a:latin typeface="Times New Roman" panose="02020603050405020304" pitchFamily="18" charset="0"/>
                <a:cs typeface="Times New Roman" panose="02020603050405020304" pitchFamily="18" charset="0"/>
              </a:rPr>
              <a:t> Notebook</a:t>
            </a:r>
          </a:p>
          <a:p>
            <a:pPr marL="0" indent="0">
              <a:buNone/>
            </a:pPr>
            <a:r>
              <a:rPr lang="en-AU" dirty="0">
                <a:latin typeface="Times New Roman" panose="02020603050405020304" pitchFamily="18" charset="0"/>
                <a:cs typeface="Times New Roman" panose="02020603050405020304" pitchFamily="18" charset="0"/>
              </a:rPr>
              <a:t>2. Hardware requirements:</a:t>
            </a:r>
          </a:p>
          <a:p>
            <a:pPr marL="0" indent="0">
              <a:buNone/>
            </a:pPr>
            <a:r>
              <a:rPr lang="en-AU" dirty="0">
                <a:latin typeface="Times New Roman" panose="02020603050405020304" pitchFamily="18" charset="0"/>
                <a:cs typeface="Times New Roman" panose="02020603050405020304" pitchFamily="18" charset="0"/>
              </a:rPr>
              <a:t>	Processor   				: Pentium IV/III</a:t>
            </a:r>
          </a:p>
          <a:p>
            <a:pPr marL="0" indent="0">
              <a:buNone/>
            </a:pPr>
            <a:r>
              <a:rPr lang="en-AU" dirty="0">
                <a:latin typeface="Times New Roman" panose="02020603050405020304" pitchFamily="18" charset="0"/>
                <a:cs typeface="Times New Roman" panose="02020603050405020304" pitchFamily="18" charset="0"/>
              </a:rPr>
              <a:t>	Hard disk   				: minimum 80 GB</a:t>
            </a:r>
          </a:p>
          <a:p>
            <a:pPr marL="0" indent="0">
              <a:buNone/>
            </a:pPr>
            <a:r>
              <a:rPr lang="en-AU" dirty="0">
                <a:latin typeface="Times New Roman" panose="02020603050405020304" pitchFamily="18" charset="0"/>
                <a:cs typeface="Times New Roman" panose="02020603050405020304" pitchFamily="18" charset="0"/>
              </a:rPr>
              <a:t>	RAM        				: minimum 4 GB</a:t>
            </a:r>
          </a:p>
        </p:txBody>
      </p:sp>
    </p:spTree>
    <p:extLst>
      <p:ext uri="{BB962C8B-B14F-4D97-AF65-F5344CB8AC3E}">
        <p14:creationId xmlns:p14="http://schemas.microsoft.com/office/powerpoint/2010/main" val="1646703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D361CD-CC0F-A0F7-3BB5-B069ED3F0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725" y="580102"/>
            <a:ext cx="10068540" cy="5506065"/>
          </a:xfrm>
          <a:prstGeom prst="rect">
            <a:avLst/>
          </a:prstGeom>
        </p:spPr>
      </p:pic>
    </p:spTree>
    <p:extLst>
      <p:ext uri="{BB962C8B-B14F-4D97-AF65-F5344CB8AC3E}">
        <p14:creationId xmlns:p14="http://schemas.microsoft.com/office/powerpoint/2010/main" val="294225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A9D4FCA-85A4-0CC3-A411-044F408C213B}"/>
              </a:ext>
            </a:extLst>
          </p:cNvPr>
          <p:cNvGraphicFramePr>
            <a:graphicFrameLocks noGrp="1"/>
          </p:cNvGraphicFramePr>
          <p:nvPr>
            <p:extLst>
              <p:ext uri="{D42A27DB-BD31-4B8C-83A1-F6EECF244321}">
                <p14:modId xmlns:p14="http://schemas.microsoft.com/office/powerpoint/2010/main" val="788990068"/>
              </p:ext>
            </p:extLst>
          </p:nvPr>
        </p:nvGraphicFramePr>
        <p:xfrm>
          <a:off x="512064" y="743568"/>
          <a:ext cx="11326040" cy="5913263"/>
        </p:xfrm>
        <a:graphic>
          <a:graphicData uri="http://schemas.openxmlformats.org/drawingml/2006/table">
            <a:tbl>
              <a:tblPr firstRow="1" bandRow="1">
                <a:tableStyleId>{5C22544A-7EE6-4342-B048-85BDC9FD1C3A}</a:tableStyleId>
              </a:tblPr>
              <a:tblGrid>
                <a:gridCol w="540068">
                  <a:extLst>
                    <a:ext uri="{9D8B030D-6E8A-4147-A177-3AD203B41FA5}">
                      <a16:colId xmlns:a16="http://schemas.microsoft.com/office/drawing/2014/main" val="922989840"/>
                    </a:ext>
                  </a:extLst>
                </a:gridCol>
                <a:gridCol w="2098759">
                  <a:extLst>
                    <a:ext uri="{9D8B030D-6E8A-4147-A177-3AD203B41FA5}">
                      <a16:colId xmlns:a16="http://schemas.microsoft.com/office/drawing/2014/main" val="4163295414"/>
                    </a:ext>
                  </a:extLst>
                </a:gridCol>
                <a:gridCol w="2269586">
                  <a:extLst>
                    <a:ext uri="{9D8B030D-6E8A-4147-A177-3AD203B41FA5}">
                      <a16:colId xmlns:a16="http://schemas.microsoft.com/office/drawing/2014/main" val="1272629443"/>
                    </a:ext>
                  </a:extLst>
                </a:gridCol>
                <a:gridCol w="2342801">
                  <a:extLst>
                    <a:ext uri="{9D8B030D-6E8A-4147-A177-3AD203B41FA5}">
                      <a16:colId xmlns:a16="http://schemas.microsoft.com/office/drawing/2014/main" val="434294802"/>
                    </a:ext>
                  </a:extLst>
                </a:gridCol>
                <a:gridCol w="2044484">
                  <a:extLst>
                    <a:ext uri="{9D8B030D-6E8A-4147-A177-3AD203B41FA5}">
                      <a16:colId xmlns:a16="http://schemas.microsoft.com/office/drawing/2014/main" val="3749343261"/>
                    </a:ext>
                  </a:extLst>
                </a:gridCol>
                <a:gridCol w="2030342">
                  <a:extLst>
                    <a:ext uri="{9D8B030D-6E8A-4147-A177-3AD203B41FA5}">
                      <a16:colId xmlns:a16="http://schemas.microsoft.com/office/drawing/2014/main" val="3634635415"/>
                    </a:ext>
                  </a:extLst>
                </a:gridCol>
              </a:tblGrid>
              <a:tr h="386339">
                <a:tc>
                  <a:txBody>
                    <a:bodyPr/>
                    <a:lstStyle/>
                    <a:p>
                      <a:r>
                        <a:rPr lang="en-US" dirty="0"/>
                        <a:t>NO</a:t>
                      </a:r>
                      <a:endParaRPr lang="en-IN" dirty="0"/>
                    </a:p>
                  </a:txBody>
                  <a:tcPr/>
                </a:tc>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AUTHOR&amp;YEAR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ADVANTAGE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DISADVANTAGE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949987"/>
                  </a:ext>
                </a:extLst>
              </a:tr>
              <a:tr h="5526924">
                <a:tc>
                  <a:txBody>
                    <a:bodyPr/>
                    <a:lstStyle/>
                    <a:p>
                      <a:r>
                        <a:rPr lang="en-US"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Evaluating the Predictive Value of Glioma Growth Models for Low-Grade Glioma After Tumor Resection</a:t>
                      </a:r>
                      <a:endParaRPr lang="en-IN" sz="18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Karin A. van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Garderen, Sebastian R. van der Voort, etc..(2024)</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The study used tumor growth models to predict glioma evolution after resection, incorporating MRI and Diffusion Tensor Imaging (DTI) data. It introduced Average Precision (AP) as a ranking-based evaluation metric instead of traditional segmentation. The model was tested on 14 low-grade glioma (LGG) patients.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MRI and DTI enhance prediction accuracy by providing detailed structural and functional data. Helps identify patients at higher risk of recurrence, guiding follow-up strategies. Provides a foundation for future, larger-scale studies.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The study’s reliance on just 14 patients limits generalizability. High-quality MRI and DTI data are required, which may not always be available. Predicting tumor growth over time is complex and uncertain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8167226"/>
                  </a:ext>
                </a:extLst>
              </a:tr>
            </a:tbl>
          </a:graphicData>
        </a:graphic>
      </p:graphicFrame>
      <p:sp>
        <p:nvSpPr>
          <p:cNvPr id="4" name="TextBox 3">
            <a:extLst>
              <a:ext uri="{FF2B5EF4-FFF2-40B4-BE49-F238E27FC236}">
                <a16:creationId xmlns:a16="http://schemas.microsoft.com/office/drawing/2014/main" id="{94984094-80A0-B05A-AA26-ED1329107A35}"/>
              </a:ext>
            </a:extLst>
          </p:cNvPr>
          <p:cNvSpPr txBox="1"/>
          <p:nvPr/>
        </p:nvSpPr>
        <p:spPr>
          <a:xfrm>
            <a:off x="365760" y="128016"/>
            <a:ext cx="5596128" cy="615553"/>
          </a:xfrm>
          <a:prstGeom prst="rect">
            <a:avLst/>
          </a:prstGeom>
          <a:noFill/>
        </p:spPr>
        <p:txBody>
          <a:bodyPr wrap="square" rtlCol="0">
            <a:spAutoFit/>
          </a:bodyPr>
          <a:lstStyle/>
          <a:p>
            <a:r>
              <a:rPr lang="en-US" sz="3400" dirty="0">
                <a:solidFill>
                  <a:schemeClr val="accent1"/>
                </a:solidFill>
                <a:latin typeface="Times New Roman" panose="02020603050405020304" pitchFamily="18" charset="0"/>
                <a:cs typeface="Times New Roman" panose="02020603050405020304" pitchFamily="18" charset="0"/>
              </a:rPr>
              <a:t>LITERATURE SURVEY:</a:t>
            </a:r>
            <a:endParaRPr lang="en-IN" sz="3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692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DB130-2712-BC46-157A-999F34D0A6DF}"/>
              </a:ext>
            </a:extLst>
          </p:cNvPr>
          <p:cNvSpPr>
            <a:spLocks noGrp="1"/>
          </p:cNvSpPr>
          <p:nvPr>
            <p:ph type="title"/>
          </p:nvPr>
        </p:nvSpPr>
        <p:spPr>
          <a:xfrm>
            <a:off x="277367" y="91441"/>
            <a:ext cx="11076433" cy="640079"/>
          </a:xfrm>
        </p:spPr>
        <p:txBody>
          <a:bodyPr>
            <a:normAutofit/>
          </a:bodyPr>
          <a:lstStyle/>
          <a:p>
            <a:r>
              <a:rPr lang="en-US" sz="3400" dirty="0">
                <a:solidFill>
                  <a:schemeClr val="accent1"/>
                </a:solidFill>
                <a:latin typeface="Times New Roman" panose="02020603050405020304" pitchFamily="18" charset="0"/>
                <a:cs typeface="Times New Roman" panose="02020603050405020304" pitchFamily="18" charset="0"/>
              </a:rPr>
              <a:t>LITERATURE SURVEY:</a:t>
            </a:r>
            <a:endParaRPr lang="en-IN" sz="340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8EB74C16-FD27-7472-43A3-EA0FE3DABFCB}"/>
              </a:ext>
            </a:extLst>
          </p:cNvPr>
          <p:cNvGraphicFramePr>
            <a:graphicFrameLocks noGrp="1"/>
          </p:cNvGraphicFramePr>
          <p:nvPr>
            <p:extLst>
              <p:ext uri="{D42A27DB-BD31-4B8C-83A1-F6EECF244321}">
                <p14:modId xmlns:p14="http://schemas.microsoft.com/office/powerpoint/2010/main" val="1685300709"/>
              </p:ext>
            </p:extLst>
          </p:nvPr>
        </p:nvGraphicFramePr>
        <p:xfrm>
          <a:off x="277367" y="731519"/>
          <a:ext cx="11661450" cy="5954415"/>
        </p:xfrm>
        <a:graphic>
          <a:graphicData uri="http://schemas.openxmlformats.org/drawingml/2006/table">
            <a:tbl>
              <a:tblPr firstRow="1" bandRow="1">
                <a:tableStyleId>{5C22544A-7EE6-4342-B048-85BDC9FD1C3A}</a:tableStyleId>
              </a:tblPr>
              <a:tblGrid>
                <a:gridCol w="732341">
                  <a:extLst>
                    <a:ext uri="{9D8B030D-6E8A-4147-A177-3AD203B41FA5}">
                      <a16:colId xmlns:a16="http://schemas.microsoft.com/office/drawing/2014/main" val="3986145998"/>
                    </a:ext>
                  </a:extLst>
                </a:gridCol>
                <a:gridCol w="2230825">
                  <a:extLst>
                    <a:ext uri="{9D8B030D-6E8A-4147-A177-3AD203B41FA5}">
                      <a16:colId xmlns:a16="http://schemas.microsoft.com/office/drawing/2014/main" val="858079612"/>
                    </a:ext>
                  </a:extLst>
                </a:gridCol>
                <a:gridCol w="2230825">
                  <a:extLst>
                    <a:ext uri="{9D8B030D-6E8A-4147-A177-3AD203B41FA5}">
                      <a16:colId xmlns:a16="http://schemas.microsoft.com/office/drawing/2014/main" val="2850444594"/>
                    </a:ext>
                  </a:extLst>
                </a:gridCol>
                <a:gridCol w="2413786">
                  <a:extLst>
                    <a:ext uri="{9D8B030D-6E8A-4147-A177-3AD203B41FA5}">
                      <a16:colId xmlns:a16="http://schemas.microsoft.com/office/drawing/2014/main" val="2442639555"/>
                    </a:ext>
                  </a:extLst>
                </a:gridCol>
                <a:gridCol w="2056587">
                  <a:extLst>
                    <a:ext uri="{9D8B030D-6E8A-4147-A177-3AD203B41FA5}">
                      <a16:colId xmlns:a16="http://schemas.microsoft.com/office/drawing/2014/main" val="3847606048"/>
                    </a:ext>
                  </a:extLst>
                </a:gridCol>
                <a:gridCol w="1997086">
                  <a:extLst>
                    <a:ext uri="{9D8B030D-6E8A-4147-A177-3AD203B41FA5}">
                      <a16:colId xmlns:a16="http://schemas.microsoft.com/office/drawing/2014/main" val="3079484784"/>
                    </a:ext>
                  </a:extLst>
                </a:gridCol>
              </a:tblGrid>
              <a:tr h="386147">
                <a:tc>
                  <a:txBody>
                    <a:bodyPr/>
                    <a:lstStyle/>
                    <a:p>
                      <a:r>
                        <a:rPr lang="en-US" dirty="0"/>
                        <a:t>NO</a:t>
                      </a:r>
                      <a:endParaRPr lang="en-IN" dirty="0"/>
                    </a:p>
                  </a:txBody>
                  <a:tcPr/>
                </a:tc>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AUTHOR&amp;YEAR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ADVANTAGE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DISADVANTAGE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492161"/>
                  </a:ext>
                </a:extLst>
              </a:tr>
              <a:tr h="3149378">
                <a:tc>
                  <a:txBody>
                    <a:bodyPr/>
                    <a:lstStyle/>
                    <a:p>
                      <a:r>
                        <a:rPr lang="en-US" dirty="0"/>
                        <a:t>2.</a:t>
                      </a:r>
                      <a:endParaRPr lang="en-IN" dirty="0"/>
                    </a:p>
                  </a:txBody>
                  <a:tcPr/>
                </a:tc>
                <a:tc>
                  <a:txBody>
                    <a:bodyPr/>
                    <a:lstStyle/>
                    <a:p>
                      <a:r>
                        <a:rPr lang="en-US" dirty="0">
                          <a:latin typeface="Times New Roman" panose="02020603050405020304" pitchFamily="18" charset="0"/>
                          <a:cs typeface="Times New Roman" panose="02020603050405020304" pitchFamily="18" charset="0"/>
                        </a:rPr>
                        <a:t>Integrated Biophysical Modeling and Image Analysis: Application to Neuro-Oncology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 Mang, S. Bakas, S. Subramanian, C. </a:t>
                      </a:r>
                      <a:r>
                        <a:rPr lang="en-IN" dirty="0" err="1">
                          <a:latin typeface="Times New Roman" panose="02020603050405020304" pitchFamily="18" charset="0"/>
                          <a:cs typeface="Times New Roman" panose="02020603050405020304" pitchFamily="18" charset="0"/>
                        </a:rPr>
                        <a:t>Davatzikos</a:t>
                      </a:r>
                      <a:r>
                        <a:rPr lang="en-IN" dirty="0">
                          <a:latin typeface="Times New Roman" panose="02020603050405020304" pitchFamily="18" charset="0"/>
                          <a:cs typeface="Times New Roman" panose="02020603050405020304" pitchFamily="18" charset="0"/>
                        </a:rPr>
                        <a:t>, and G. Biros.</a:t>
                      </a:r>
                    </a:p>
                    <a:p>
                      <a:r>
                        <a:rPr lang="en-IN" b="1" dirty="0">
                          <a:latin typeface="Times New Roman" panose="02020603050405020304" pitchFamily="18" charset="0"/>
                          <a:cs typeface="Times New Roman" panose="02020603050405020304" pitchFamily="18" charset="0"/>
                        </a:rPr>
                        <a:t>Year:</a:t>
                      </a:r>
                      <a:r>
                        <a:rPr lang="en-IN" dirty="0">
                          <a:latin typeface="Times New Roman" panose="02020603050405020304" pitchFamily="18" charset="0"/>
                          <a:cs typeface="Times New Roman" panose="02020603050405020304" pitchFamily="18" charset="0"/>
                        </a:rPr>
                        <a:t> 2020</a:t>
                      </a:r>
                    </a:p>
                  </a:txBody>
                  <a:tcPr/>
                </a:tc>
                <a:tc>
                  <a:txBody>
                    <a:bodyPr/>
                    <a:lstStyle/>
                    <a:p>
                      <a:r>
                        <a:rPr lang="en-IN" dirty="0">
                          <a:latin typeface="Times New Roman" panose="02020603050405020304" pitchFamily="18" charset="0"/>
                          <a:cs typeface="Times New Roman" panose="02020603050405020304" pitchFamily="18" charset="0"/>
                        </a:rPr>
                        <a:t>Combined biophysical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growth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with image analysis.</a:t>
                      </a:r>
                    </a:p>
                    <a:p>
                      <a:r>
                        <a:rPr lang="en-IN" dirty="0">
                          <a:latin typeface="Times New Roman" panose="02020603050405020304" pitchFamily="18" charset="0"/>
                          <a:cs typeface="Times New Roman" panose="02020603050405020304" pitchFamily="18" charset="0"/>
                        </a:rPr>
                        <a:t>Integrated machine learning for personalized neuro-oncology models.</a:t>
                      </a:r>
                    </a:p>
                    <a:p>
                      <a:r>
                        <a:rPr lang="en-IN" dirty="0">
                          <a:latin typeface="Times New Roman" panose="02020603050405020304" pitchFamily="18" charset="0"/>
                          <a:cs typeface="Times New Roman" panose="02020603050405020304" pitchFamily="18" charset="0"/>
                        </a:rPr>
                        <a:t>Used multimodal imaging datasets for validation.</a:t>
                      </a:r>
                    </a:p>
                  </a:txBody>
                  <a:tcPr/>
                </a:tc>
                <a:tc>
                  <a:txBody>
                    <a:bodyPr/>
                    <a:lstStyle/>
                    <a:p>
                      <a:r>
                        <a:rPr lang="en-US" dirty="0"/>
                        <a:t>Combines quantitative tumor growth dynamics with visual data, improving prediction accuracy..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Combining biophysical modeling with image analysis and machine learning can lead to complex models that are harder to interpret and apply in clinical settings.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5571362"/>
                  </a:ext>
                </a:extLst>
              </a:tr>
              <a:tr h="2418890">
                <a:tc>
                  <a:txBody>
                    <a:bodyPr/>
                    <a:lstStyle/>
                    <a:p>
                      <a:r>
                        <a:rPr lang="en-US" dirty="0"/>
                        <a:t>3.</a:t>
                      </a:r>
                      <a:endParaRPr lang="en-IN" dirty="0"/>
                    </a:p>
                  </a:txBody>
                  <a:tcPr/>
                </a:tc>
                <a:tc>
                  <a:txBody>
                    <a:bodyPr/>
                    <a:lstStyle/>
                    <a:p>
                      <a:r>
                        <a:rPr lang="en-US" dirty="0">
                          <a:latin typeface="Times New Roman" panose="02020603050405020304" pitchFamily="18" charset="0"/>
                          <a:cs typeface="Times New Roman" panose="02020603050405020304" pitchFamily="18" charset="0"/>
                        </a:rPr>
                        <a:t>Simulation of Anisotropic Growth of Low-Grade Gliomas Using Diffusion Tensor Imaging</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 </a:t>
                      </a:r>
                      <a:r>
                        <a:rPr lang="en-IN" dirty="0" err="1">
                          <a:latin typeface="Times New Roman" panose="02020603050405020304" pitchFamily="18" charset="0"/>
                          <a:cs typeface="Times New Roman" panose="02020603050405020304" pitchFamily="18" charset="0"/>
                        </a:rPr>
                        <a:t>Jbabdi</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Pélégrini</a:t>
                      </a:r>
                      <a:r>
                        <a:rPr lang="en-IN" dirty="0">
                          <a:latin typeface="Times New Roman" panose="02020603050405020304" pitchFamily="18" charset="0"/>
                          <a:cs typeface="Times New Roman" panose="02020603050405020304" pitchFamily="18" charset="0"/>
                        </a:rPr>
                        <a:t>-Issac, H. </a:t>
                      </a:r>
                      <a:r>
                        <a:rPr lang="en-IN" dirty="0" err="1">
                          <a:latin typeface="Times New Roman" panose="02020603050405020304" pitchFamily="18" charset="0"/>
                          <a:cs typeface="Times New Roman" panose="02020603050405020304" pitchFamily="18" charset="0"/>
                        </a:rPr>
                        <a:t>Duffau</a:t>
                      </a:r>
                      <a:r>
                        <a:rPr lang="en-IN" dirty="0">
                          <a:latin typeface="Times New Roman" panose="02020603050405020304" pitchFamily="18" charset="0"/>
                          <a:cs typeface="Times New Roman" panose="02020603050405020304" pitchFamily="18" charset="0"/>
                        </a:rPr>
                        <a:t>, and K. R. Swanson.</a:t>
                      </a:r>
                    </a:p>
                    <a:p>
                      <a:r>
                        <a:rPr lang="en-IN" b="1" dirty="0">
                          <a:latin typeface="Times New Roman" panose="02020603050405020304" pitchFamily="18" charset="0"/>
                          <a:cs typeface="Times New Roman" panose="02020603050405020304" pitchFamily="18" charset="0"/>
                        </a:rPr>
                        <a:t>Year:</a:t>
                      </a:r>
                      <a:r>
                        <a:rPr lang="en-IN" dirty="0">
                          <a:latin typeface="Times New Roman" panose="02020603050405020304" pitchFamily="18" charset="0"/>
                          <a:cs typeface="Times New Roman" panose="02020603050405020304" pitchFamily="18" charset="0"/>
                        </a:rPr>
                        <a:t> 2005</a:t>
                      </a:r>
                    </a:p>
                  </a:txBody>
                  <a:tcPr/>
                </a:tc>
                <a:tc>
                  <a:txBody>
                    <a:bodyPr/>
                    <a:lstStyle/>
                    <a:p>
                      <a:r>
                        <a:rPr lang="en-IN" dirty="0">
                          <a:latin typeface="Times New Roman" panose="02020603050405020304" pitchFamily="18" charset="0"/>
                          <a:cs typeface="Times New Roman" panose="02020603050405020304" pitchFamily="18" charset="0"/>
                        </a:rPr>
                        <a:t>Used </a:t>
                      </a:r>
                      <a:r>
                        <a:rPr lang="en-IN" b="0" dirty="0">
                          <a:latin typeface="Times New Roman" panose="02020603050405020304" pitchFamily="18" charset="0"/>
                          <a:cs typeface="Times New Roman" panose="02020603050405020304" pitchFamily="18" charset="0"/>
                        </a:rPr>
                        <a:t>Diffusion Tensor Imaging (DTI) </a:t>
                      </a:r>
                      <a:r>
                        <a:rPr lang="en-IN" dirty="0">
                          <a:latin typeface="Times New Roman" panose="02020603050405020304" pitchFamily="18" charset="0"/>
                          <a:cs typeface="Times New Roman" panose="02020603050405020304" pitchFamily="18" charset="0"/>
                        </a:rPr>
                        <a:t>to model glioma growth along white matter </a:t>
                      </a:r>
                      <a:r>
                        <a:rPr lang="en-IN" dirty="0" err="1">
                          <a:latin typeface="Times New Roman" panose="02020603050405020304" pitchFamily="18" charset="0"/>
                          <a:cs typeface="Times New Roman" panose="02020603050405020304" pitchFamily="18" charset="0"/>
                        </a:rPr>
                        <a:t>tracts.Compared</a:t>
                      </a:r>
                      <a:r>
                        <a:rPr lang="en-IN" dirty="0">
                          <a:latin typeface="Times New Roman" panose="02020603050405020304" pitchFamily="18" charset="0"/>
                          <a:cs typeface="Times New Roman" panose="02020603050405020304" pitchFamily="18" charset="0"/>
                        </a:rPr>
                        <a:t> isotropic vs. anisotropic growth patterns in simulations.</a:t>
                      </a:r>
                    </a:p>
                  </a:txBody>
                  <a:tcPr/>
                </a:tc>
                <a:tc>
                  <a:txBody>
                    <a:bodyPr/>
                    <a:lstStyle/>
                    <a:p>
                      <a:r>
                        <a:rPr lang="en-US" b="0" dirty="0"/>
                        <a:t>DTI provides precise modeling of glioma growth along white matter tracts</a:t>
                      </a:r>
                      <a:endParaRPr lang="en-IN" b="0" dirty="0">
                        <a:latin typeface="Times New Roman" panose="02020603050405020304" pitchFamily="18" charset="0"/>
                        <a:cs typeface="Times New Roman" panose="02020603050405020304" pitchFamily="18" charset="0"/>
                      </a:endParaRPr>
                    </a:p>
                  </a:txBody>
                  <a:tcPr/>
                </a:tc>
                <a:tc>
                  <a:txBody>
                    <a:bodyPr/>
                    <a:lstStyle/>
                    <a:p>
                      <a:r>
                        <a:rPr lang="en-US" b="0" dirty="0"/>
                        <a:t>DTI data analysis can be complex and requires high-quality imaging</a:t>
                      </a:r>
                      <a:r>
                        <a:rPr lang="en-US" b="1" dirty="0"/>
                        <a:t>,</a:t>
                      </a:r>
                      <a:r>
                        <a:rPr lang="en-US" dirty="0"/>
                        <a:t> which may not always be available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1832981"/>
                  </a:ext>
                </a:extLst>
              </a:tr>
            </a:tbl>
          </a:graphicData>
        </a:graphic>
      </p:graphicFrame>
    </p:spTree>
    <p:extLst>
      <p:ext uri="{BB962C8B-B14F-4D97-AF65-F5344CB8AC3E}">
        <p14:creationId xmlns:p14="http://schemas.microsoft.com/office/powerpoint/2010/main" val="1118604329"/>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552</TotalTime>
  <Words>1960</Words>
  <Application>Microsoft Office PowerPoint</Application>
  <PresentationFormat>Widescreen</PresentationFormat>
  <Paragraphs>139</Paragraphs>
  <Slides>15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Algerian</vt:lpstr>
      <vt:lpstr>Arial</vt:lpstr>
      <vt:lpstr>Arial Rounded MT Bold</vt:lpstr>
      <vt:lpstr>Calibri</vt:lpstr>
      <vt:lpstr>Calibri Light</vt:lpstr>
      <vt:lpstr>Times New Roman</vt:lpstr>
      <vt:lpstr>Trebuchet MS</vt:lpstr>
      <vt:lpstr>Wingdings</vt:lpstr>
      <vt:lpstr>Wingdings 3</vt:lpstr>
      <vt:lpstr>Facet</vt:lpstr>
      <vt:lpstr>Office Theme</vt:lpstr>
      <vt:lpstr>NEUROFUSION ADVANCING BRAIN TUMOR DIAGNOSIS USING CNN ARCHITECTURES</vt:lpstr>
      <vt:lpstr> ABSTRACT: </vt:lpstr>
      <vt:lpstr>AIM:</vt:lpstr>
      <vt:lpstr> EXISTING SYSTEM: </vt:lpstr>
      <vt:lpstr> PROPOSED SYSTEM: </vt:lpstr>
      <vt:lpstr> ENVIRONMENT REQUIREMENTS: </vt:lpstr>
      <vt:lpstr>PowerPoint Presentation</vt:lpstr>
      <vt:lpstr>PowerPoint Presentation</vt:lpstr>
      <vt:lpstr>LITERATURE SURVEY:</vt:lpstr>
      <vt:lpstr>LITERATURE SURVEY</vt:lpstr>
      <vt:lpstr>MODULES</vt:lpstr>
      <vt:lpstr>List of Modules</vt:lpstr>
      <vt:lpstr>List of Modules</vt:lpstr>
      <vt:lpstr>Reference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ANDROID RANSOMWARE ATTACK USING CATEGORICAL CLASSIFICATION.</dc:title>
  <dc:creator>SPIRO-PYTHON</dc:creator>
  <cp:lastModifiedBy>Manimegalai Natarajan</cp:lastModifiedBy>
  <cp:revision>55</cp:revision>
  <dcterms:created xsi:type="dcterms:W3CDTF">2023-07-15T05:09:13Z</dcterms:created>
  <dcterms:modified xsi:type="dcterms:W3CDTF">2025-03-19T05:40:07Z</dcterms:modified>
</cp:coreProperties>
</file>