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351" r:id="rId5"/>
    <p:sldId id="352" r:id="rId6"/>
    <p:sldId id="353" r:id="rId7"/>
    <p:sldId id="354" r:id="rId8"/>
    <p:sldId id="376" r:id="rId9"/>
    <p:sldId id="377" r:id="rId10"/>
    <p:sldId id="373" r:id="rId11"/>
    <p:sldId id="356" r:id="rId12"/>
    <p:sldId id="374" r:id="rId13"/>
    <p:sldId id="378" r:id="rId14"/>
    <p:sldId id="375" r:id="rId15"/>
    <p:sldId id="379" r:id="rId16"/>
    <p:sldId id="380" r:id="rId17"/>
    <p:sldId id="361" r:id="rId18"/>
    <p:sldId id="357" r:id="rId19"/>
    <p:sldId id="355" r:id="rId20"/>
    <p:sldId id="382" r:id="rId21"/>
    <p:sldId id="368" r:id="rId22"/>
    <p:sldId id="363" r:id="rId23"/>
    <p:sldId id="362" r:id="rId24"/>
    <p:sldId id="364" r:id="rId25"/>
    <p:sldId id="381" r:id="rId26"/>
    <p:sldId id="3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34" autoAdjust="0"/>
  </p:normalViewPr>
  <p:slideViewPr>
    <p:cSldViewPr snapToGrid="0">
      <p:cViewPr varScale="1">
        <p:scale>
          <a:sx n="67" d="100"/>
          <a:sy n="67" d="100"/>
        </p:scale>
        <p:origin x="6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publication/228084519_Data_Preprocessing_for_Supervised_Learning" TargetMode="External"/><Relationship Id="rId2" Type="http://schemas.openxmlformats.org/officeDocument/2006/relationships/hyperlink" Target="https://www.researchgate.net/publication/282365998_A_Novel_Machine_Learning_Data_Preprocessing_Method_for_Enhancing_Classification_Algorithms_Performance#:~:text=In%20this%20paper%2C%20a%20novel,average%20performance%20lower%20than%2075%25"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lossary/#one-hot_encoding" TargetMode="External"/><Relationship Id="rId7" Type="http://schemas.openxmlformats.org/officeDocument/2006/relationships/hyperlink" Target="https://developers.google.com/machine-learning/glossary/#feature_cross" TargetMode="External"/><Relationship Id="rId2" Type="http://schemas.openxmlformats.org/officeDocument/2006/relationships/hyperlink" Target="https://wikipedia.org/wiki/Training,_test,_and_validation_sets" TargetMode="External"/><Relationship Id="rId1" Type="http://schemas.openxmlformats.org/officeDocument/2006/relationships/slideLayout" Target="../slideLayouts/slideLayout3.xml"/><Relationship Id="rId6" Type="http://schemas.openxmlformats.org/officeDocument/2006/relationships/hyperlink" Target="https://wikipedia.org/wiki/Polynomial_expansion" TargetMode="External"/><Relationship Id="rId5" Type="http://schemas.openxmlformats.org/officeDocument/2006/relationships/hyperlink" Target="https://wikipedia.org/wiki/Feature_selection" TargetMode="External"/><Relationship Id="rId4" Type="http://schemas.openxmlformats.org/officeDocument/2006/relationships/hyperlink" Target="https://blogs.technet.microsoft.com/machinelearning/2015/02/17/big-learning-made-easy-with-cou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66800" y="790574"/>
            <a:ext cx="10153650" cy="8391526"/>
          </a:xfrm>
        </p:spPr>
        <p:txBody>
          <a:bodyPr>
            <a:normAutofit fontScale="90000"/>
          </a:bodyPr>
          <a:lstStyle/>
          <a:p>
            <a:r>
              <a:rPr lang="en-GB" sz="4400" b="1" dirty="0">
                <a:solidFill>
                  <a:schemeClr val="tx1"/>
                </a:solidFill>
                <a:latin typeface="CGOMEGA"/>
              </a:rPr>
              <a:t>             </a:t>
            </a:r>
            <a:br>
              <a:rPr lang="en-GB" sz="4400" b="1" dirty="0">
                <a:solidFill>
                  <a:schemeClr val="tx1"/>
                </a:solidFill>
                <a:latin typeface="CGOMEGA"/>
              </a:rPr>
            </a:br>
            <a:br>
              <a:rPr lang="en-GB" sz="4400" b="1" dirty="0">
                <a:solidFill>
                  <a:schemeClr val="tx1"/>
                </a:solidFill>
                <a:latin typeface="CGOMEGA"/>
              </a:rPr>
            </a:br>
            <a:br>
              <a:rPr lang="en-GB" sz="4400" b="1" dirty="0">
                <a:solidFill>
                  <a:schemeClr val="tx1"/>
                </a:solidFill>
                <a:latin typeface="CGOMEGA"/>
              </a:rPr>
            </a:br>
            <a:br>
              <a:rPr lang="en-GB" sz="4400" b="1" dirty="0">
                <a:solidFill>
                  <a:schemeClr val="tx1"/>
                </a:solidFill>
                <a:latin typeface="CGOMEGA"/>
              </a:rPr>
            </a:br>
            <a:br>
              <a:rPr lang="en-GB" sz="4400" b="1" dirty="0">
                <a:solidFill>
                  <a:schemeClr val="tx1"/>
                </a:solidFill>
                <a:latin typeface="CGOMEGA"/>
              </a:rPr>
            </a:br>
            <a:r>
              <a:rPr lang="en-GB" sz="3600" b="1" dirty="0">
                <a:solidFill>
                  <a:schemeClr val="tx1"/>
                </a:solidFill>
                <a:latin typeface="CGOMEGA"/>
              </a:rPr>
              <a:t>               CVR COLLEGE OF ENGINEERING</a:t>
            </a:r>
            <a:br>
              <a:rPr lang="en-GB" sz="3600" b="1" dirty="0">
                <a:solidFill>
                  <a:schemeClr val="tx1"/>
                </a:solidFill>
                <a:latin typeface="CGOMEGA"/>
              </a:rPr>
            </a:br>
            <a:r>
              <a:rPr lang="en-GB" sz="3600" dirty="0">
                <a:solidFill>
                  <a:schemeClr val="tx1"/>
                </a:solidFill>
              </a:rPr>
              <a:t>                </a:t>
            </a:r>
            <a:r>
              <a:rPr lang="en-GB" sz="800" dirty="0">
                <a:solidFill>
                  <a:schemeClr val="tx1"/>
                </a:solidFill>
              </a:rPr>
              <a:t>    </a:t>
            </a:r>
            <a:r>
              <a:rPr lang="en-GB" sz="2000" b="1" dirty="0">
                <a:solidFill>
                  <a:schemeClr val="tx1"/>
                </a:solidFill>
              </a:rPr>
              <a:t>DEPARTMENT OF COMPUTER SCIENCE AND ENGINEERING</a:t>
            </a:r>
            <a:br>
              <a:rPr lang="en-GB" sz="2000" b="1" dirty="0">
                <a:solidFill>
                  <a:schemeClr val="tx1"/>
                </a:solidFill>
              </a:rPr>
            </a:br>
            <a:br>
              <a:rPr lang="en-GB" sz="2000" b="1" dirty="0">
                <a:solidFill>
                  <a:schemeClr val="tx1"/>
                </a:solidFill>
              </a:rPr>
            </a:br>
            <a:br>
              <a:rPr lang="en-GB" sz="2000" b="1" dirty="0">
                <a:solidFill>
                  <a:schemeClr val="tx1"/>
                </a:solidFill>
              </a:rPr>
            </a:br>
            <a:r>
              <a:rPr lang="en-GB" sz="2000" b="1" dirty="0">
                <a:solidFill>
                  <a:schemeClr val="tx1"/>
                </a:solidFill>
              </a:rPr>
              <a:t>                  </a:t>
            </a:r>
            <a:r>
              <a:rPr lang="en-GB" sz="2000" dirty="0">
                <a:latin typeface="Bahnschrift" panose="020B0502040204020203" pitchFamily="34" charset="0"/>
                <a:cs typeface="Times New Roman" panose="02020603050405020304" pitchFamily="18" charset="0"/>
              </a:rPr>
              <a:t>DATA PREPROCESSING FRAMEWORK FOR SUPERVISIED MACHINE </a:t>
            </a:r>
            <a:r>
              <a:rPr lang="en-GB" sz="2000" dirty="0" err="1">
                <a:latin typeface="Bahnschrift" panose="020B0502040204020203" pitchFamily="34" charset="0"/>
                <a:cs typeface="Times New Roman" panose="02020603050405020304" pitchFamily="18" charset="0"/>
              </a:rPr>
              <a:t>LEARNIng</a:t>
            </a:r>
            <a:br>
              <a:rPr lang="en-GB" sz="2000" dirty="0">
                <a:latin typeface="Bahnschrift" panose="020B0502040204020203" pitchFamily="34" charset="0"/>
                <a:cs typeface="Times New Roman" panose="02020603050405020304" pitchFamily="18" charset="0"/>
              </a:rPr>
            </a:br>
            <a:r>
              <a:rPr lang="en-GB" sz="2000" dirty="0">
                <a:latin typeface="Bahnschrift" panose="020B0502040204020203" pitchFamily="34" charset="0"/>
                <a:cs typeface="Times New Roman" panose="02020603050405020304" pitchFamily="18" charset="0"/>
              </a:rPr>
              <a:t>                                                                                          </a:t>
            </a:r>
            <a:br>
              <a:rPr lang="en-GB" sz="2000" dirty="0">
                <a:latin typeface="Bahnschrift" panose="020B0502040204020203" pitchFamily="34" charset="0"/>
                <a:cs typeface="Times New Roman" panose="02020603050405020304" pitchFamily="18" charset="0"/>
              </a:rPr>
            </a:br>
            <a:r>
              <a:rPr lang="en-GB" sz="2000" dirty="0">
                <a:latin typeface="Bahnschrift" panose="020B0502040204020203" pitchFamily="34" charset="0"/>
                <a:cs typeface="Times New Roman" panose="02020603050405020304" pitchFamily="18" charset="0"/>
              </a:rPr>
              <a:t>                                                                               </a:t>
            </a:r>
            <a:r>
              <a:rPr lang="en-GB" sz="2000" dirty="0">
                <a:latin typeface="Bahnschrift" panose="020B0502040204020203" pitchFamily="34" charset="0"/>
              </a:rPr>
              <a:t>by </a:t>
            </a:r>
            <a:br>
              <a:rPr lang="en-GB" sz="2000" dirty="0">
                <a:latin typeface="Bahnschrift" panose="020B0502040204020203" pitchFamily="34" charset="0"/>
              </a:rPr>
            </a:br>
            <a:r>
              <a:rPr lang="en-GB" sz="2000" dirty="0">
                <a:latin typeface="Bahnschrift" panose="020B0502040204020203" pitchFamily="34" charset="0"/>
              </a:rPr>
              <a:t> </a:t>
            </a:r>
            <a:br>
              <a:rPr lang="en-GB" sz="2000" dirty="0">
                <a:latin typeface="Bahnschrift" panose="020B0502040204020203" pitchFamily="34" charset="0"/>
              </a:rPr>
            </a:br>
            <a:br>
              <a:rPr lang="en-GB" sz="2000" dirty="0">
                <a:latin typeface="Bahnschrift" panose="020B0502040204020203" pitchFamily="34" charset="0"/>
              </a:rPr>
            </a:br>
            <a:r>
              <a:rPr lang="en-GB" sz="2000" dirty="0">
                <a:latin typeface="Bahnschrift" panose="020B0502040204020203" pitchFamily="34" charset="0"/>
              </a:rPr>
              <a:t>                                                  </a:t>
            </a:r>
            <a:r>
              <a:rPr lang="en-GB" sz="2000" dirty="0" err="1">
                <a:latin typeface="Arial" panose="020B0604020202020204" pitchFamily="34" charset="0"/>
                <a:cs typeface="Arial" panose="020B0604020202020204" pitchFamily="34" charset="0"/>
              </a:rPr>
              <a:t>Yerrabachu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Keerthy</a:t>
            </a:r>
            <a:r>
              <a:rPr lang="en-GB" sz="2000" dirty="0">
                <a:latin typeface="Arial" panose="020B0604020202020204" pitchFamily="34" charset="0"/>
                <a:cs typeface="Arial" panose="020B0604020202020204" pitchFamily="34" charset="0"/>
              </a:rPr>
              <a:t> Rao  – 17B81A0595</a:t>
            </a:r>
            <a:br>
              <a:rPr lang="en-GB" sz="2000" dirty="0">
                <a:latin typeface="Arial" panose="020B0604020202020204" pitchFamily="34" charset="0"/>
                <a:cs typeface="Arial" panose="020B0604020202020204" pitchFamily="34" charset="0"/>
              </a:rPr>
            </a:b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                                                 Bandanadam Madhuri  – 17B81A05A8</a:t>
            </a:r>
            <a:br>
              <a:rPr lang="en-GB" sz="2000" dirty="0">
                <a:latin typeface="Arial" panose="020B0604020202020204" pitchFamily="34" charset="0"/>
                <a:cs typeface="Arial" panose="020B0604020202020204" pitchFamily="34" charset="0"/>
              </a:rPr>
            </a:b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                                                 Naga </a:t>
            </a:r>
            <a:r>
              <a:rPr lang="en-GB" sz="2000" dirty="0" err="1">
                <a:latin typeface="Arial" panose="020B0604020202020204" pitchFamily="34" charset="0"/>
                <a:cs typeface="Arial" panose="020B0604020202020204" pitchFamily="34" charset="0"/>
              </a:rPr>
              <a:t>Jahnavi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Kommareddy</a:t>
            </a:r>
            <a:r>
              <a:rPr lang="en-GB" sz="2000" dirty="0">
                <a:latin typeface="Arial" panose="020B0604020202020204" pitchFamily="34" charset="0"/>
                <a:cs typeface="Arial" panose="020B0604020202020204" pitchFamily="34" charset="0"/>
              </a:rPr>
              <a:t>  – 17B81A05B9</a:t>
            </a:r>
            <a:br>
              <a:rPr lang="en-GB" sz="1800" dirty="0"/>
            </a:br>
            <a:br>
              <a:rPr lang="en-GB" sz="1800" dirty="0"/>
            </a:br>
            <a:r>
              <a:rPr lang="en-GB" sz="2000" b="1" dirty="0">
                <a:latin typeface="Arial" panose="020B0604020202020204" pitchFamily="34" charset="0"/>
                <a:cs typeface="Arial" panose="020B0604020202020204" pitchFamily="34" charset="0"/>
              </a:rPr>
              <a:t>                                                                  </a:t>
            </a:r>
            <a:r>
              <a:rPr lang="en-GB" sz="2000" b="1" dirty="0">
                <a:latin typeface="Bahnschrift Light" panose="020B0502040204020203" pitchFamily="34" charset="0"/>
                <a:cs typeface="Arial" panose="020B0604020202020204" pitchFamily="34" charset="0"/>
              </a:rPr>
              <a:t>Under THE guidance of</a:t>
            </a:r>
            <a:br>
              <a:rPr lang="en-GB" sz="1800" dirty="0">
                <a:latin typeface="Arial Black" panose="020B0A04020102020204" pitchFamily="34" charset="0"/>
              </a:rPr>
            </a:br>
            <a:r>
              <a:rPr lang="en-GB" sz="1800" dirty="0">
                <a:latin typeface="Arial Black" panose="020B0A04020102020204" pitchFamily="34" charset="0"/>
              </a:rPr>
              <a:t>   </a:t>
            </a:r>
            <a:br>
              <a:rPr lang="en-GB" sz="1800" dirty="0">
                <a:latin typeface="Arial Black" panose="020B0A04020102020204" pitchFamily="34" charset="0"/>
              </a:rPr>
            </a:br>
            <a:r>
              <a:rPr lang="en-GB" sz="2200" b="1" dirty="0"/>
              <a:t>                                            </a:t>
            </a:r>
            <a:r>
              <a:rPr lang="en-US" sz="2200" b="1" dirty="0"/>
              <a:t>U . </a:t>
            </a:r>
            <a:r>
              <a:rPr lang="en-US" sz="2200" b="1" dirty="0" err="1"/>
              <a:t>Jhashuva</a:t>
            </a:r>
            <a:r>
              <a:rPr lang="en-US" sz="2200" b="1" dirty="0"/>
              <a:t> – Asst Professor</a:t>
            </a:r>
            <a:br>
              <a:rPr lang="en-US" sz="1800" dirty="0"/>
            </a:br>
            <a:br>
              <a:rPr lang="en-GB" sz="1800" dirty="0">
                <a:latin typeface="Bahnschrift" panose="020B0502040204020203" pitchFamily="34" charset="0"/>
              </a:rPr>
            </a:br>
            <a:br>
              <a:rPr lang="en-GB" sz="2000" dirty="0">
                <a:latin typeface="Bahnschrift" panose="020B0502040204020203" pitchFamily="34" charset="0"/>
              </a:rPr>
            </a:br>
            <a:r>
              <a:rPr lang="en-GB" sz="2000" dirty="0">
                <a:latin typeface="Bahnschrift" panose="020B0502040204020203" pitchFamily="34" charset="0"/>
              </a:rPr>
              <a:t>                                                                   </a:t>
            </a:r>
            <a:br>
              <a:rPr lang="en-IN" sz="2000" dirty="0">
                <a:latin typeface="Bahnschrift" panose="020B0502040204020203" pitchFamily="34" charset="0"/>
              </a:rPr>
            </a:br>
            <a:br>
              <a:rPr lang="en-IN" sz="2000" dirty="0">
                <a:latin typeface="Bahnschrift" panose="020B0502040204020203" pitchFamily="34" charset="0"/>
              </a:rPr>
            </a:br>
            <a:br>
              <a:rPr lang="en-IN" sz="2000" dirty="0">
                <a:latin typeface="Bahnschrift" panose="020B0502040204020203" pitchFamily="34" charset="0"/>
              </a:rPr>
            </a:br>
            <a:r>
              <a:rPr lang="en-IN" sz="2000" dirty="0">
                <a:latin typeface="Bahnschrift" panose="020B0502040204020203" pitchFamily="34" charset="0"/>
              </a:rPr>
              <a:t>                                                              </a:t>
            </a:r>
            <a:br>
              <a:rPr lang="en-GB" sz="2000" b="1" dirty="0">
                <a:solidFill>
                  <a:schemeClr val="tx1"/>
                </a:solidFill>
              </a:rPr>
            </a:br>
            <a:br>
              <a:rPr lang="en-GB" sz="2000" b="1" dirty="0">
                <a:solidFill>
                  <a:schemeClr val="tx1"/>
                </a:solidFill>
              </a:rPr>
            </a:br>
            <a:br>
              <a:rPr lang="en-GB" sz="2000" b="1" dirty="0">
                <a:solidFill>
                  <a:schemeClr val="tx1"/>
                </a:solidFill>
              </a:rPr>
            </a:br>
            <a:br>
              <a:rPr lang="en-GB" sz="2000" b="1" dirty="0">
                <a:solidFill>
                  <a:schemeClr val="tx1"/>
                </a:solidFill>
              </a:rPr>
            </a:br>
            <a:br>
              <a:rPr lang="en-GB" sz="2000" b="1" dirty="0">
                <a:solidFill>
                  <a:schemeClr val="tx1"/>
                </a:solidFill>
              </a:rPr>
            </a:br>
            <a:br>
              <a:rPr lang="en-GB" sz="2000" b="1" dirty="0">
                <a:solidFill>
                  <a:schemeClr val="tx1"/>
                </a:solidFill>
              </a:rPr>
            </a:br>
            <a:br>
              <a:rPr lang="en-GB" sz="2000" b="1" dirty="0">
                <a:solidFill>
                  <a:schemeClr val="tx1"/>
                </a:solidFill>
              </a:rPr>
            </a:br>
            <a:br>
              <a:rPr lang="en-GB" sz="2000" b="1" dirty="0">
                <a:solidFill>
                  <a:schemeClr val="tx1"/>
                </a:solidFill>
              </a:rPr>
            </a:br>
            <a:br>
              <a:rPr lang="en-US" sz="2000" b="1" dirty="0">
                <a:solidFill>
                  <a:schemeClr val="tx1"/>
                </a:solidFill>
              </a:rPr>
            </a:br>
            <a:endParaRPr lang="en-US" sz="2000" dirty="0"/>
          </a:p>
        </p:txBody>
      </p:sp>
      <p:pic>
        <p:nvPicPr>
          <p:cNvPr id="6" name="Picture 5">
            <a:extLst>
              <a:ext uri="{FF2B5EF4-FFF2-40B4-BE49-F238E27FC236}">
                <a16:creationId xmlns:a16="http://schemas.microsoft.com/office/drawing/2014/main" id="{2C34BF24-65B6-4206-B34E-DC5337638A37}"/>
              </a:ext>
            </a:extLst>
          </p:cNvPr>
          <p:cNvPicPr>
            <a:picLocks noChangeAspect="1"/>
          </p:cNvPicPr>
          <p:nvPr/>
        </p:nvPicPr>
        <p:blipFill>
          <a:blip r:embed="rId2"/>
          <a:stretch>
            <a:fillRect/>
          </a:stretch>
        </p:blipFill>
        <p:spPr>
          <a:xfrm>
            <a:off x="1315582" y="681933"/>
            <a:ext cx="1167619" cy="922998"/>
          </a:xfrm>
          <a:prstGeom prst="rect">
            <a:avLst/>
          </a:prstGeom>
        </p:spPr>
      </p:pic>
    </p:spTree>
    <p:extLst>
      <p:ext uri="{BB962C8B-B14F-4D97-AF65-F5344CB8AC3E}">
        <p14:creationId xmlns:p14="http://schemas.microsoft.com/office/powerpoint/2010/main" val="1833365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5164" y="206028"/>
            <a:ext cx="763221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Limitations of the existing work</a:t>
            </a:r>
          </a:p>
        </p:txBody>
      </p:sp>
      <p:sp>
        <p:nvSpPr>
          <p:cNvPr id="4" name="Rectangle 3"/>
          <p:cNvSpPr/>
          <p:nvPr/>
        </p:nvSpPr>
        <p:spPr>
          <a:xfrm>
            <a:off x="522145" y="1591209"/>
            <a:ext cx="10496938" cy="415498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t>Though lot of research has taken place on data pre-processing techniques still there is lot of scope for improvement in getting the data ready for efficient supervised learning due to the continuously evolving Machine Learning algorithms.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Choosing relevant Machine Learning algorithm is an important task as it is not a straightforward one. Therefore it is felt that further research is required in this area of data preprocessing.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Every step implemented in data pre-processing is very crucial and directly impacts the performance of Machine Learning algorithm</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196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C2266A-7587-42DE-AB2C-EB44B457D0D2}"/>
              </a:ext>
            </a:extLst>
          </p:cNvPr>
          <p:cNvSpPr>
            <a:spLocks noGrp="1"/>
          </p:cNvSpPr>
          <p:nvPr>
            <p:ph idx="1"/>
          </p:nvPr>
        </p:nvSpPr>
        <p:spPr>
          <a:xfrm>
            <a:off x="1097280" y="1530455"/>
            <a:ext cx="10058400" cy="4338637"/>
          </a:xfrm>
        </p:spPr>
        <p:txBody>
          <a:bodyPr/>
          <a:lstStyle/>
          <a:p>
            <a:pPr marL="0" indent="0">
              <a:buClr>
                <a:srgbClr val="002060"/>
              </a:buClr>
              <a:buNone/>
            </a:pPr>
            <a:endParaRPr lang="en-IN" dirty="0"/>
          </a:p>
          <a:p>
            <a:pPr>
              <a:buClr>
                <a:srgbClr val="002060"/>
              </a:buClr>
              <a:buFont typeface="Wingdings" panose="05000000000000000000" pitchFamily="2" charset="2"/>
              <a:buChar char="§"/>
            </a:pPr>
            <a:r>
              <a:rPr lang="en-IN" dirty="0"/>
              <a:t>Operating System: Windows 7 or higher version</a:t>
            </a:r>
          </a:p>
          <a:p>
            <a:pPr>
              <a:buClr>
                <a:srgbClr val="191919"/>
              </a:buClr>
              <a:buFont typeface="Wingdings" panose="05000000000000000000" pitchFamily="2" charset="2"/>
              <a:buChar char="§"/>
            </a:pPr>
            <a:r>
              <a:rPr lang="en-IN" dirty="0"/>
              <a:t>Platform: </a:t>
            </a:r>
            <a:r>
              <a:rPr lang="en-IN" dirty="0" err="1"/>
              <a:t>Jupyter</a:t>
            </a:r>
            <a:r>
              <a:rPr lang="en-IN" dirty="0"/>
              <a:t> Note Book or </a:t>
            </a:r>
            <a:r>
              <a:rPr lang="en-IN" dirty="0" err="1"/>
              <a:t>Jupyter</a:t>
            </a:r>
            <a:r>
              <a:rPr lang="en-IN" dirty="0"/>
              <a:t> Lab </a:t>
            </a:r>
          </a:p>
          <a:p>
            <a:pPr>
              <a:buClr>
                <a:srgbClr val="191919"/>
              </a:buClr>
              <a:buFont typeface="Wingdings" panose="05000000000000000000" pitchFamily="2" charset="2"/>
              <a:buChar char="§"/>
            </a:pPr>
            <a:r>
              <a:rPr lang="en-IN" dirty="0"/>
              <a:t>Programming Language: Python 3.5</a:t>
            </a:r>
          </a:p>
          <a:p>
            <a:pPr>
              <a:buClr>
                <a:srgbClr val="191919"/>
              </a:buClr>
              <a:buFont typeface="Wingdings" panose="05000000000000000000" pitchFamily="2" charset="2"/>
              <a:buChar char="§"/>
            </a:pPr>
            <a:r>
              <a:rPr lang="en-IN" dirty="0"/>
              <a:t>Python Libraries: </a:t>
            </a:r>
            <a:r>
              <a:rPr lang="en-IN" dirty="0" err="1"/>
              <a:t>NumPy</a:t>
            </a:r>
            <a:r>
              <a:rPr lang="en-IN" dirty="0"/>
              <a:t>, Pandas, MATPLOT LIB, SK Learn </a:t>
            </a:r>
          </a:p>
          <a:p>
            <a:pPr>
              <a:buClr>
                <a:srgbClr val="191919"/>
              </a:buClr>
              <a:buFont typeface="Wingdings" panose="05000000000000000000" pitchFamily="2" charset="2"/>
              <a:buChar char="§"/>
            </a:pPr>
            <a:r>
              <a:rPr lang="en-IN" dirty="0"/>
              <a:t>Anaconda Navigator</a:t>
            </a:r>
          </a:p>
        </p:txBody>
      </p:sp>
      <p:sp>
        <p:nvSpPr>
          <p:cNvPr id="3" name="Title 2">
            <a:extLst>
              <a:ext uri="{FF2B5EF4-FFF2-40B4-BE49-F238E27FC236}">
                <a16:creationId xmlns:a16="http://schemas.microsoft.com/office/drawing/2014/main" id="{CA8C72CE-AF29-4774-B44C-1B550877DC70}"/>
              </a:ext>
            </a:extLst>
          </p:cNvPr>
          <p:cNvSpPr>
            <a:spLocks noGrp="1"/>
          </p:cNvSpPr>
          <p:nvPr>
            <p:ph type="title"/>
          </p:nvPr>
        </p:nvSpPr>
        <p:spPr/>
        <p:txBody>
          <a:bodyPr>
            <a:normAutofit/>
          </a:bodyPr>
          <a:lstStyle/>
          <a:p>
            <a:r>
              <a:rPr lang="en-IN" dirty="0"/>
              <a:t>                                     </a:t>
            </a:r>
            <a:r>
              <a:rPr lang="en-IN" b="1" dirty="0"/>
              <a:t>SOFTWARE Requirements</a:t>
            </a:r>
          </a:p>
        </p:txBody>
      </p:sp>
    </p:spTree>
    <p:extLst>
      <p:ext uri="{BB962C8B-B14F-4D97-AF65-F5344CB8AC3E}">
        <p14:creationId xmlns:p14="http://schemas.microsoft.com/office/powerpoint/2010/main" val="1355746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685" y="233188"/>
            <a:ext cx="620875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HARDWARE REQUIREMENTS</a:t>
            </a:r>
          </a:p>
        </p:txBody>
      </p:sp>
      <p:sp>
        <p:nvSpPr>
          <p:cNvPr id="3" name="Rectangle 2"/>
          <p:cNvSpPr/>
          <p:nvPr/>
        </p:nvSpPr>
        <p:spPr>
          <a:xfrm>
            <a:off x="451171" y="1814773"/>
            <a:ext cx="11307778" cy="4401205"/>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800" dirty="0"/>
              <a:t>Computer System: A minimum configuration with  Pentium IV , Intel Core i3 with 2 GHz processor </a:t>
            </a:r>
          </a:p>
          <a:p>
            <a:endParaRPr lang="en-US" sz="2800" dirty="0"/>
          </a:p>
          <a:p>
            <a:r>
              <a:rPr lang="en-US" sz="2800" dirty="0"/>
              <a:t>• A RAM of 512 MB or above </a:t>
            </a:r>
          </a:p>
          <a:p>
            <a:endParaRPr lang="en-US" sz="2800" dirty="0"/>
          </a:p>
          <a:p>
            <a:r>
              <a:rPr lang="en-US" sz="2800" dirty="0"/>
              <a:t>• Hard Disc Capacity of 10 GB or above </a:t>
            </a:r>
          </a:p>
          <a:p>
            <a:endParaRPr lang="en-US" sz="2800" dirty="0"/>
          </a:p>
          <a:p>
            <a:r>
              <a:rPr lang="en-US" sz="2800" dirty="0"/>
              <a:t>• Input device: Key board and Mouse </a:t>
            </a:r>
          </a:p>
          <a:p>
            <a:endParaRPr lang="en-US" sz="2800" dirty="0"/>
          </a:p>
          <a:p>
            <a:r>
              <a:rPr lang="en-US" sz="2800" dirty="0"/>
              <a:t>• Output Device: Monitor or PC</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9412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1055" y="0"/>
            <a:ext cx="74334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Architecture diagram</a:t>
            </a:r>
          </a:p>
        </p:txBody>
      </p:sp>
      <p:pic>
        <p:nvPicPr>
          <p:cNvPr id="3" name="Picture 2" descr="C:\Users\SRINIVAS REDDY\Desktop\WhatsApp Image 2021-05-23 at 23.39.56.jpeg"/>
          <p:cNvPicPr/>
          <p:nvPr/>
        </p:nvPicPr>
        <p:blipFill>
          <a:blip r:embed="rId2"/>
          <a:srcRect/>
          <a:stretch>
            <a:fillRect/>
          </a:stretch>
        </p:blipFill>
        <p:spPr bwMode="auto">
          <a:xfrm>
            <a:off x="2697934" y="1276539"/>
            <a:ext cx="6627136" cy="4789283"/>
          </a:xfrm>
          <a:prstGeom prst="rect">
            <a:avLst/>
          </a:prstGeom>
          <a:noFill/>
          <a:ln w="9525">
            <a:noFill/>
            <a:miter lim="800000"/>
            <a:headEnd/>
            <a:tailEnd/>
          </a:ln>
        </p:spPr>
      </p:pic>
    </p:spTree>
    <p:extLst>
      <p:ext uri="{BB962C8B-B14F-4D97-AF65-F5344CB8AC3E}">
        <p14:creationId xmlns:p14="http://schemas.microsoft.com/office/powerpoint/2010/main" val="93854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848" y="0"/>
            <a:ext cx="4650632"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USE CASE DIAGRAM</a:t>
            </a:r>
          </a:p>
        </p:txBody>
      </p:sp>
      <p:pic>
        <p:nvPicPr>
          <p:cNvPr id="3" name="Picture 2" descr="C:\Users\SRINIVAS REDDY\Downloads\diagrams-Page-122.jpg"/>
          <p:cNvPicPr/>
          <p:nvPr/>
        </p:nvPicPr>
        <p:blipFill>
          <a:blip r:embed="rId2"/>
          <a:srcRect b="40414"/>
          <a:stretch>
            <a:fillRect/>
          </a:stretch>
        </p:blipFill>
        <p:spPr bwMode="auto">
          <a:xfrm>
            <a:off x="2797520" y="552262"/>
            <a:ext cx="6482281" cy="6210677"/>
          </a:xfrm>
          <a:prstGeom prst="rect">
            <a:avLst/>
          </a:prstGeom>
          <a:noFill/>
          <a:ln w="9525">
            <a:noFill/>
            <a:miter lim="800000"/>
            <a:headEnd/>
            <a:tailEnd/>
          </a:ln>
        </p:spPr>
      </p:pic>
    </p:spTree>
    <p:extLst>
      <p:ext uri="{BB962C8B-B14F-4D97-AF65-F5344CB8AC3E}">
        <p14:creationId xmlns:p14="http://schemas.microsoft.com/office/powerpoint/2010/main" val="267676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1318" y="124547"/>
            <a:ext cx="3990195"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ACTIVITY DIAGRAM</a:t>
            </a:r>
          </a:p>
        </p:txBody>
      </p:sp>
      <p:pic>
        <p:nvPicPr>
          <p:cNvPr id="3" name="Picture 2" descr="C:\Users\SRINIVAS REDDY\Desktop\diagrams-Page-2 (1).jpg"/>
          <p:cNvPicPr/>
          <p:nvPr/>
        </p:nvPicPr>
        <p:blipFill>
          <a:blip r:embed="rId2"/>
          <a:srcRect t="16089"/>
          <a:stretch>
            <a:fillRect/>
          </a:stretch>
        </p:blipFill>
        <p:spPr bwMode="auto">
          <a:xfrm>
            <a:off x="2516863" y="1530036"/>
            <a:ext cx="6925901" cy="4463358"/>
          </a:xfrm>
          <a:prstGeom prst="rect">
            <a:avLst/>
          </a:prstGeom>
          <a:noFill/>
          <a:ln w="9525">
            <a:noFill/>
            <a:miter lim="800000"/>
            <a:headEnd/>
            <a:tailEnd/>
          </a:ln>
        </p:spPr>
      </p:pic>
    </p:spTree>
    <p:extLst>
      <p:ext uri="{BB962C8B-B14F-4D97-AF65-F5344CB8AC3E}">
        <p14:creationId xmlns:p14="http://schemas.microsoft.com/office/powerpoint/2010/main" val="35817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683" y="97386"/>
            <a:ext cx="441338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SEQUENCE DIAGRAM</a:t>
            </a:r>
          </a:p>
        </p:txBody>
      </p:sp>
      <p:pic>
        <p:nvPicPr>
          <p:cNvPr id="3" name="Picture 2" descr="C:\Users\SRINIVAS REDDY\Desktop\seqqqqqqq (1)1111.jpg"/>
          <p:cNvPicPr/>
          <p:nvPr/>
        </p:nvPicPr>
        <p:blipFill>
          <a:blip r:embed="rId2"/>
          <a:srcRect/>
          <a:stretch>
            <a:fillRect/>
          </a:stretch>
        </p:blipFill>
        <p:spPr bwMode="auto">
          <a:xfrm>
            <a:off x="2362954" y="1122630"/>
            <a:ext cx="7613965" cy="5404919"/>
          </a:xfrm>
          <a:prstGeom prst="rect">
            <a:avLst/>
          </a:prstGeom>
          <a:noFill/>
          <a:ln w="9525">
            <a:noFill/>
            <a:miter lim="800000"/>
            <a:headEnd/>
            <a:tailEnd/>
          </a:ln>
        </p:spPr>
      </p:pic>
    </p:spTree>
    <p:extLst>
      <p:ext uri="{BB962C8B-B14F-4D97-AF65-F5344CB8AC3E}">
        <p14:creationId xmlns:p14="http://schemas.microsoft.com/office/powerpoint/2010/main" val="341453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27F42A-E2F4-463A-A72A-D23F62FD883E}"/>
              </a:ext>
            </a:extLst>
          </p:cNvPr>
          <p:cNvSpPr>
            <a:spLocks noGrp="1"/>
          </p:cNvSpPr>
          <p:nvPr>
            <p:ph idx="1"/>
          </p:nvPr>
        </p:nvSpPr>
        <p:spPr>
          <a:xfrm>
            <a:off x="769545" y="1530455"/>
            <a:ext cx="10679505" cy="4536970"/>
          </a:xfrm>
        </p:spPr>
        <p:txBody>
          <a:bodyPr>
            <a:normAutofit/>
          </a:bodyPr>
          <a:lstStyle/>
          <a:p>
            <a:pPr algn="l" fontAlgn="base"/>
            <a:endParaRPr lang="en-US" b="0" i="0" dirty="0">
              <a:solidFill>
                <a:srgbClr val="000000"/>
              </a:solidFill>
              <a:effectLst/>
              <a:latin typeface="Inter"/>
            </a:endParaRPr>
          </a:p>
          <a:p>
            <a:pPr marL="0" indent="0" algn="l" fontAlgn="base">
              <a:buNone/>
            </a:pPr>
            <a:r>
              <a:rPr lang="en-US" b="0" i="0" dirty="0">
                <a:solidFill>
                  <a:srgbClr val="000000"/>
                </a:solidFill>
                <a:effectLst/>
                <a:latin typeface="Inter"/>
              </a:rPr>
              <a:t> Context: </a:t>
            </a:r>
            <a:r>
              <a:rPr lang="en-US" b="0" i="0" dirty="0">
                <a:effectLst/>
                <a:latin typeface="Inter"/>
              </a:rPr>
              <a:t>Predict </a:t>
            </a:r>
            <a:r>
              <a:rPr lang="en-US" b="0" i="0" dirty="0">
                <a:effectLst/>
                <a:latin typeface="inherit"/>
              </a:rPr>
              <a:t>next-day rain</a:t>
            </a:r>
            <a:r>
              <a:rPr lang="en-US" b="0" i="0" dirty="0">
                <a:effectLst/>
                <a:latin typeface="Inter"/>
              </a:rPr>
              <a:t> by training classification models on the target variable </a:t>
            </a:r>
            <a:r>
              <a:rPr lang="en-US" b="0" i="0" dirty="0" err="1">
                <a:effectLst/>
                <a:latin typeface="inherit"/>
              </a:rPr>
              <a:t>RainTomorrow</a:t>
            </a:r>
            <a:r>
              <a:rPr lang="en-US" b="0" i="0" dirty="0">
                <a:effectLst/>
                <a:latin typeface="Inter"/>
              </a:rPr>
              <a:t>.</a:t>
            </a:r>
          </a:p>
          <a:p>
            <a:pPr algn="l" fontAlgn="base"/>
            <a:r>
              <a:rPr lang="en-US" b="0" i="0" dirty="0">
                <a:solidFill>
                  <a:srgbClr val="000000"/>
                </a:solidFill>
                <a:effectLst/>
                <a:latin typeface="Inter"/>
              </a:rPr>
              <a:t>Content: </a:t>
            </a:r>
            <a:r>
              <a:rPr lang="en-US" b="0" i="0" dirty="0">
                <a:effectLst/>
                <a:latin typeface="Inter"/>
              </a:rPr>
              <a:t>This dataset contains about 10 years of daily weather observations from many locations across Australia. </a:t>
            </a:r>
            <a:r>
              <a:rPr lang="en-US" b="0" i="0" dirty="0" err="1">
                <a:effectLst/>
                <a:latin typeface="inherit"/>
              </a:rPr>
              <a:t>RainTomorrow</a:t>
            </a:r>
            <a:r>
              <a:rPr lang="en-US" b="0" i="0" dirty="0">
                <a:effectLst/>
                <a:latin typeface="inherit"/>
              </a:rPr>
              <a:t> is the target variable to predict. It means -- did it rain the next day, Yes or No? This column is Yes if the rain for that day was 1mm or more.</a:t>
            </a:r>
          </a:p>
          <a:p>
            <a:pPr algn="l" fontAlgn="base"/>
            <a:r>
              <a:rPr lang="en-US" dirty="0">
                <a:latin typeface="inherit"/>
              </a:rPr>
              <a:t>There are 23 features in the data set. </a:t>
            </a:r>
          </a:p>
          <a:p>
            <a:pPr fontAlgn="base"/>
            <a:r>
              <a:rPr lang="en-US" dirty="0">
                <a:latin typeface="Inter"/>
              </a:rPr>
              <a:t>['Location','MinTemp','MaxTemp','Rainfall','Evaporation','Sunshine','WindGustDir','WindGustSpeed','WindDir9am','WindDir3pm','WindSpeed9am','WindSpeed3pm','Humidity9am','Humidity3pm','Pressure9am','Pressure3pm','Cloud9am','Cloud3pm','Temp9am','Temp3pm','RainToday‘,’RainTomorrow’]</a:t>
            </a:r>
          </a:p>
          <a:p>
            <a:pPr fontAlgn="base"/>
            <a:r>
              <a:rPr lang="en-US" b="0" i="0" dirty="0">
                <a:effectLst/>
                <a:latin typeface="Inter"/>
              </a:rPr>
              <a:t>There are 1,45,460 rows in the data set.</a:t>
            </a:r>
          </a:p>
          <a:p>
            <a:endParaRPr lang="en-IN" dirty="0"/>
          </a:p>
        </p:txBody>
      </p:sp>
      <p:sp>
        <p:nvSpPr>
          <p:cNvPr id="3" name="Title 2">
            <a:extLst>
              <a:ext uri="{FF2B5EF4-FFF2-40B4-BE49-F238E27FC236}">
                <a16:creationId xmlns:a16="http://schemas.microsoft.com/office/drawing/2014/main" id="{A5466C00-6EF9-408B-B4C5-B2AFC95106DE}"/>
              </a:ext>
            </a:extLst>
          </p:cNvPr>
          <p:cNvSpPr>
            <a:spLocks noGrp="1"/>
          </p:cNvSpPr>
          <p:nvPr>
            <p:ph type="title"/>
          </p:nvPr>
        </p:nvSpPr>
        <p:spPr>
          <a:xfrm>
            <a:off x="1066800" y="942871"/>
            <a:ext cx="10058400" cy="587584"/>
          </a:xfrm>
        </p:spPr>
        <p:txBody>
          <a:bodyPr/>
          <a:lstStyle/>
          <a:p>
            <a:pPr algn="ctr"/>
            <a:r>
              <a:rPr lang="en-IN" sz="3600" b="1" dirty="0"/>
              <a:t>TEST CASES (DATA SET)</a:t>
            </a:r>
          </a:p>
        </p:txBody>
      </p:sp>
    </p:spTree>
    <p:extLst>
      <p:ext uri="{BB962C8B-B14F-4D97-AF65-F5344CB8AC3E}">
        <p14:creationId xmlns:p14="http://schemas.microsoft.com/office/powerpoint/2010/main" val="19598691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32009B-B2D0-408A-BA31-9996D8A57367}"/>
              </a:ext>
            </a:extLst>
          </p:cNvPr>
          <p:cNvSpPr>
            <a:spLocks noGrp="1"/>
          </p:cNvSpPr>
          <p:nvPr>
            <p:ph type="title"/>
          </p:nvPr>
        </p:nvSpPr>
        <p:spPr>
          <a:xfrm>
            <a:off x="1228725" y="942871"/>
            <a:ext cx="9534526" cy="45719"/>
          </a:xfrm>
        </p:spPr>
        <p:txBody>
          <a:bodyPr>
            <a:normAutofit fontScale="90000"/>
          </a:bodyPr>
          <a:lstStyle/>
          <a:p>
            <a:r>
              <a:rPr lang="en-IN" dirty="0"/>
              <a:t>                                     </a:t>
            </a:r>
            <a:endParaRPr lang="en-IN" b="1" dirty="0"/>
          </a:p>
        </p:txBody>
      </p:sp>
      <p:pic>
        <p:nvPicPr>
          <p:cNvPr id="7" name="Content Placeholder 6">
            <a:extLst>
              <a:ext uri="{FF2B5EF4-FFF2-40B4-BE49-F238E27FC236}">
                <a16:creationId xmlns:a16="http://schemas.microsoft.com/office/drawing/2014/main" id="{B98A213B-BF56-4D20-AA50-B6E54A4FB1F8}"/>
              </a:ext>
            </a:extLst>
          </p:cNvPr>
          <p:cNvPicPr>
            <a:picLocks noGrp="1" noChangeAspect="1"/>
          </p:cNvPicPr>
          <p:nvPr>
            <p:ph idx="1"/>
          </p:nvPr>
        </p:nvPicPr>
        <p:blipFill>
          <a:blip r:embed="rId2"/>
          <a:stretch>
            <a:fillRect/>
          </a:stretch>
        </p:blipFill>
        <p:spPr>
          <a:xfrm>
            <a:off x="3635060" y="1173703"/>
            <a:ext cx="4286250" cy="4947285"/>
          </a:xfrm>
        </p:spPr>
      </p:pic>
      <p:sp>
        <p:nvSpPr>
          <p:cNvPr id="2" name="Rectangle 1"/>
          <p:cNvSpPr/>
          <p:nvPr/>
        </p:nvSpPr>
        <p:spPr>
          <a:xfrm>
            <a:off x="4019601" y="734897"/>
            <a:ext cx="3155030"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SEQUENCE OF STEPS</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8033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565A20-F495-48E5-91BE-CE68679A6051}"/>
              </a:ext>
            </a:extLst>
          </p:cNvPr>
          <p:cNvSpPr>
            <a:spLocks noGrp="1"/>
          </p:cNvSpPr>
          <p:nvPr>
            <p:ph idx="1"/>
          </p:nvPr>
        </p:nvSpPr>
        <p:spPr>
          <a:xfrm>
            <a:off x="942032" y="1314450"/>
            <a:ext cx="10582275" cy="4829175"/>
          </a:xfrm>
        </p:spPr>
        <p:txBody>
          <a:bodyPr>
            <a:normAutofit fontScale="85000" lnSpcReduction="10000"/>
          </a:bodyPr>
          <a:lstStyle/>
          <a:p>
            <a:pPr marL="0" indent="0">
              <a:buNone/>
            </a:pPr>
            <a:r>
              <a:rPr lang="en-IN" dirty="0" err="1"/>
              <a:t>Jupyter</a:t>
            </a:r>
            <a:r>
              <a:rPr lang="en-IN" dirty="0"/>
              <a:t> Lab is used for implementation.</a:t>
            </a:r>
          </a:p>
          <a:p>
            <a:pPr marL="0" indent="0">
              <a:buNone/>
            </a:pPr>
            <a:r>
              <a:rPr lang="en-IN" b="1" dirty="0"/>
              <a:t>Exploratory Data Analysis</a:t>
            </a:r>
          </a:p>
          <a:p>
            <a:pPr marL="0" indent="0">
              <a:buNone/>
            </a:pPr>
            <a:r>
              <a:rPr lang="en-IN" dirty="0"/>
              <a:t>EDA to understand the nature of the data and decide what data Pre-processing algorithms to be used. The techniques used in this stage include the following:</a:t>
            </a:r>
          </a:p>
          <a:p>
            <a:pPr>
              <a:buClr>
                <a:srgbClr val="191919"/>
              </a:buClr>
              <a:buFont typeface="Arial" panose="020B0604020202020204" pitchFamily="34" charset="0"/>
              <a:buChar char="•"/>
            </a:pPr>
            <a:r>
              <a:rPr lang="en-IN" dirty="0"/>
              <a:t>   </a:t>
            </a:r>
            <a:r>
              <a:rPr lang="en-US" dirty="0"/>
              <a:t> To take a closer look at the data took help of “ .head()”function of pandas library which returns first five observations of the dataset. Similarly “.tail()” returns last five observations of the data set.</a:t>
            </a:r>
          </a:p>
          <a:p>
            <a:pPr>
              <a:buClr>
                <a:srgbClr val="191919"/>
              </a:buClr>
              <a:buFont typeface="Arial" panose="020B0604020202020204" pitchFamily="34" charset="0"/>
              <a:buChar char="•"/>
            </a:pPr>
            <a:r>
              <a:rPr lang="en-US" dirty="0"/>
              <a:t>    Total number of rows and columns in the data set using “.shape”.</a:t>
            </a:r>
          </a:p>
          <a:p>
            <a:pPr>
              <a:buClr>
                <a:srgbClr val="191919"/>
              </a:buClr>
              <a:buFont typeface="Arial" panose="020B0604020202020204" pitchFamily="34" charset="0"/>
              <a:buChar char="•"/>
            </a:pPr>
            <a:r>
              <a:rPr lang="en-US" dirty="0"/>
              <a:t>    The independent and dependent variables in the dataset are found and the .info( ) method is used to find the information about the data set such as  the data type and the number of non- null values in each feature.</a:t>
            </a:r>
          </a:p>
          <a:p>
            <a:pPr>
              <a:buClr>
                <a:srgbClr val="191919"/>
              </a:buClr>
              <a:buFont typeface="Arial" panose="020B0604020202020204" pitchFamily="34" charset="0"/>
              <a:buChar char="•"/>
            </a:pPr>
            <a:r>
              <a:rPr lang="en-US" dirty="0"/>
              <a:t> various summary statistics are found for each feature . The summary statistics include count, mean, standard deviation, minimum and maximum values and the quantiles of the data.</a:t>
            </a:r>
          </a:p>
          <a:p>
            <a:pPr>
              <a:buClr>
                <a:srgbClr val="191919"/>
              </a:buClr>
              <a:buFont typeface="Arial" panose="020B0604020202020204" pitchFamily="34" charset="0"/>
              <a:buChar char="•"/>
            </a:pPr>
            <a:r>
              <a:rPr lang="en-US" dirty="0"/>
              <a:t>The cardinality and the unique values in each feature are calculated . The number of null values in each feature are calculated and their distribution s analyzed using a matrix and a heat map.</a:t>
            </a:r>
            <a:endParaRPr lang="en-IN" dirty="0"/>
          </a:p>
        </p:txBody>
      </p:sp>
      <p:sp>
        <p:nvSpPr>
          <p:cNvPr id="3" name="Title 2">
            <a:extLst>
              <a:ext uri="{FF2B5EF4-FFF2-40B4-BE49-F238E27FC236}">
                <a16:creationId xmlns:a16="http://schemas.microsoft.com/office/drawing/2014/main" id="{2A7BE512-0B53-421F-AF31-F454DFFDA62B}"/>
              </a:ext>
            </a:extLst>
          </p:cNvPr>
          <p:cNvSpPr>
            <a:spLocks noGrp="1"/>
          </p:cNvSpPr>
          <p:nvPr>
            <p:ph type="title"/>
          </p:nvPr>
        </p:nvSpPr>
        <p:spPr>
          <a:xfrm>
            <a:off x="1097280" y="942871"/>
            <a:ext cx="10058400" cy="295379"/>
          </a:xfrm>
        </p:spPr>
        <p:txBody>
          <a:bodyPr>
            <a:normAutofit fontScale="90000"/>
          </a:bodyPr>
          <a:lstStyle/>
          <a:p>
            <a:r>
              <a:rPr lang="en-IN" b="1" dirty="0"/>
              <a:t>                               </a:t>
            </a:r>
            <a:r>
              <a:rPr lang="en-IN" sz="3600" b="1" dirty="0">
                <a:latin typeface="Arial Narrow" panose="020B0606020202030204" pitchFamily="34" charset="0"/>
              </a:rPr>
              <a:t>IMPLEMTATION DETAILS</a:t>
            </a:r>
          </a:p>
        </p:txBody>
      </p:sp>
    </p:spTree>
    <p:extLst>
      <p:ext uri="{BB962C8B-B14F-4D97-AF65-F5344CB8AC3E}">
        <p14:creationId xmlns:p14="http://schemas.microsoft.com/office/powerpoint/2010/main" val="298236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257800" y="1095376"/>
            <a:ext cx="6299200" cy="4914900"/>
          </a:xfrm>
        </p:spPr>
        <p:txBody>
          <a:bodyPr>
            <a:normAutofit fontScale="92500" lnSpcReduction="10000"/>
          </a:bodyPr>
          <a:lstStyle/>
          <a:p>
            <a:pPr marL="342900" indent="-342900">
              <a:buAutoNum type="arabicPeriod"/>
            </a:pPr>
            <a:r>
              <a:rPr lang="en-GB" sz="1300" dirty="0">
                <a:latin typeface="Arial" panose="020B0604020202020204" pitchFamily="34" charset="0"/>
                <a:cs typeface="Arial" panose="020B0604020202020204" pitchFamily="34" charset="0"/>
              </a:rPr>
              <a:t>Abstract</a:t>
            </a:r>
          </a:p>
          <a:p>
            <a:pPr marL="342900" indent="-342900">
              <a:buAutoNum type="arabicPeriod"/>
            </a:pPr>
            <a:r>
              <a:rPr lang="en-GB" sz="1300" dirty="0">
                <a:latin typeface="Arial" panose="020B0604020202020204" pitchFamily="34" charset="0"/>
                <a:cs typeface="Arial" panose="020B0604020202020204" pitchFamily="34" charset="0"/>
              </a:rPr>
              <a:t>Introduction</a:t>
            </a:r>
          </a:p>
          <a:p>
            <a:pPr marL="342900" indent="-342900">
              <a:buAutoNum type="arabicPeriod"/>
            </a:pPr>
            <a:r>
              <a:rPr lang="en-GB" sz="1300" dirty="0">
                <a:latin typeface="Arial" panose="020B0604020202020204" pitchFamily="34" charset="0"/>
                <a:cs typeface="Arial" panose="020B0604020202020204" pitchFamily="34" charset="0"/>
              </a:rPr>
              <a:t>Motivation</a:t>
            </a:r>
          </a:p>
          <a:p>
            <a:pPr marL="342900" indent="-342900">
              <a:buAutoNum type="arabicPeriod"/>
            </a:pPr>
            <a:r>
              <a:rPr lang="en-GB" sz="1300" dirty="0">
                <a:latin typeface="Arial" panose="020B0604020202020204" pitchFamily="34" charset="0"/>
                <a:cs typeface="Arial" panose="020B0604020202020204" pitchFamily="34" charset="0"/>
              </a:rPr>
              <a:t>Literature review</a:t>
            </a:r>
          </a:p>
          <a:p>
            <a:r>
              <a:rPr lang="en-GB" sz="1300" dirty="0">
                <a:latin typeface="Arial" panose="020B0604020202020204" pitchFamily="34" charset="0"/>
                <a:cs typeface="Arial" panose="020B0604020202020204" pitchFamily="34" charset="0"/>
              </a:rPr>
              <a:t>Limitations of the existing models</a:t>
            </a:r>
          </a:p>
          <a:p>
            <a:pPr marL="342900" indent="-342900">
              <a:buAutoNum type="arabicPeriod"/>
            </a:pPr>
            <a:r>
              <a:rPr lang="en-GB" sz="1300" dirty="0">
                <a:latin typeface="Arial" panose="020B0604020202020204" pitchFamily="34" charset="0"/>
                <a:cs typeface="Arial" panose="020B0604020202020204" pitchFamily="34" charset="0"/>
              </a:rPr>
              <a:t>Requirements</a:t>
            </a:r>
          </a:p>
          <a:p>
            <a:pPr marL="342900" indent="-342900">
              <a:buAutoNum type="arabicPeriod"/>
            </a:pPr>
            <a:r>
              <a:rPr lang="en-GB" sz="1300" dirty="0">
                <a:latin typeface="Arial" panose="020B0604020202020204" pitchFamily="34" charset="0"/>
                <a:cs typeface="Arial" panose="020B0604020202020204" pitchFamily="34" charset="0"/>
              </a:rPr>
              <a:t>Architecture of the Model </a:t>
            </a:r>
          </a:p>
          <a:p>
            <a:pPr marL="342900" indent="-342900">
              <a:buAutoNum type="arabicPeriod"/>
            </a:pPr>
            <a:r>
              <a:rPr lang="en-GB" sz="1300" dirty="0">
                <a:latin typeface="Arial" panose="020B0604020202020204" pitchFamily="34" charset="0"/>
                <a:cs typeface="Arial" panose="020B0604020202020204" pitchFamily="34" charset="0"/>
              </a:rPr>
              <a:t>Use case diagram</a:t>
            </a:r>
          </a:p>
          <a:p>
            <a:pPr marL="342900" indent="-342900">
              <a:buAutoNum type="arabicPeriod"/>
            </a:pPr>
            <a:r>
              <a:rPr lang="en-GB" sz="1300" dirty="0">
                <a:latin typeface="Arial" panose="020B0604020202020204" pitchFamily="34" charset="0"/>
                <a:cs typeface="Arial" panose="020B0604020202020204" pitchFamily="34" charset="0"/>
              </a:rPr>
              <a:t>Sequence diagram</a:t>
            </a:r>
          </a:p>
          <a:p>
            <a:pPr marL="342900" indent="-342900">
              <a:buAutoNum type="arabicPeriod"/>
            </a:pPr>
            <a:r>
              <a:rPr lang="en-GB" sz="1300" dirty="0">
                <a:latin typeface="Arial" panose="020B0604020202020204" pitchFamily="34" charset="0"/>
                <a:cs typeface="Arial" panose="020B0604020202020204" pitchFamily="34" charset="0"/>
              </a:rPr>
              <a:t>Test Cases</a:t>
            </a:r>
          </a:p>
          <a:p>
            <a:pPr marL="342900" indent="-342900">
              <a:buAutoNum type="arabicPeriod"/>
            </a:pPr>
            <a:r>
              <a:rPr lang="en-GB" sz="1300" dirty="0">
                <a:latin typeface="Arial" panose="020B0604020202020204" pitchFamily="34" charset="0"/>
                <a:cs typeface="Arial" panose="020B0604020202020204" pitchFamily="34" charset="0"/>
              </a:rPr>
              <a:t>Implementation Details</a:t>
            </a:r>
          </a:p>
          <a:p>
            <a:pPr marL="342900" indent="-342900">
              <a:buAutoNum type="arabicPeriod"/>
            </a:pPr>
            <a:r>
              <a:rPr lang="en-GB" sz="1300" dirty="0">
                <a:latin typeface="Arial" panose="020B0604020202020204" pitchFamily="34" charset="0"/>
                <a:cs typeface="Arial" panose="020B0604020202020204" pitchFamily="34" charset="0"/>
              </a:rPr>
              <a:t>Conclusions</a:t>
            </a:r>
          </a:p>
          <a:p>
            <a:pPr marL="342900" indent="-342900">
              <a:buAutoNum type="arabicPeriod"/>
            </a:pPr>
            <a:r>
              <a:rPr lang="en-GB" sz="1300" dirty="0">
                <a:latin typeface="Arial" panose="020B0604020202020204" pitchFamily="34" charset="0"/>
                <a:cs typeface="Arial" panose="020B0604020202020204" pitchFamily="34" charset="0"/>
              </a:rPr>
              <a:t>Future scope</a:t>
            </a:r>
          </a:p>
          <a:p>
            <a:pPr marL="342900" indent="-342900">
              <a:buAutoNum type="arabicPeriod"/>
            </a:pPr>
            <a:r>
              <a:rPr lang="en-GB" sz="1300" dirty="0">
                <a:latin typeface="Arial" panose="020B0604020202020204" pitchFamily="34" charset="0"/>
                <a:cs typeface="Arial" panose="020B0604020202020204" pitchFamily="34" charset="0"/>
              </a:rPr>
              <a:t>References</a:t>
            </a:r>
            <a:endParaRPr lang="en-US" sz="1300" dirty="0">
              <a:latin typeface="Arial" panose="020B0604020202020204" pitchFamily="34" charset="0"/>
              <a:cs typeface="Arial" panose="020B0604020202020204" pitchFamily="34" charset="0"/>
            </a:endParaRPr>
          </a:p>
          <a:p>
            <a:pPr marL="342900" indent="-342900">
              <a:buAutoNum type="arabicPeriod"/>
            </a:pPr>
            <a:endParaRPr lang="en-GB" sz="1600" b="1" dirty="0"/>
          </a:p>
        </p:txBody>
      </p:sp>
    </p:spTree>
    <p:extLst>
      <p:ext uri="{BB962C8B-B14F-4D97-AF65-F5344CB8AC3E}">
        <p14:creationId xmlns:p14="http://schemas.microsoft.com/office/powerpoint/2010/main" val="22768987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085" y="525102"/>
            <a:ext cx="11561275" cy="6032421"/>
          </a:xfrm>
          <a:prstGeom prst="rect">
            <a:avLst/>
          </a:prstGeom>
        </p:spPr>
        <p:txBody>
          <a:bodyPr wrap="square">
            <a:spAutoFit/>
          </a:bodyPr>
          <a:lstStyle/>
          <a:p>
            <a:r>
              <a:rPr lang="en-IN" sz="3200" b="1" dirty="0"/>
              <a:t>Data Cleaning</a:t>
            </a:r>
          </a:p>
          <a:p>
            <a:endParaRPr lang="en-IN" b="1" dirty="0"/>
          </a:p>
          <a:p>
            <a:pPr marL="285750" indent="-285750">
              <a:buFont typeface="Arial" panose="020B0604020202020204" pitchFamily="34" charset="0"/>
              <a:buChar char="•"/>
            </a:pPr>
            <a:r>
              <a:rPr lang="en-IN" sz="2400" dirty="0"/>
              <a:t>Following tasks are performed in data cleaning : </a:t>
            </a:r>
          </a:p>
          <a:p>
            <a:pPr marL="285750" indent="-285750">
              <a:buFont typeface="Arial" panose="020B0604020202020204" pitchFamily="34" charset="0"/>
              <a:buChar char="•"/>
            </a:pPr>
            <a:r>
              <a:rPr lang="en-IN" sz="2400" dirty="0"/>
              <a:t>  .The number of missing values in each row of the data set are computed and the rows containing more than 50% missing values are dropped. </a:t>
            </a:r>
          </a:p>
          <a:p>
            <a:pPr marL="285750" indent="-285750">
              <a:buFont typeface="Arial" panose="020B0604020202020204" pitchFamily="34" charset="0"/>
              <a:buChar char="•"/>
            </a:pPr>
            <a:r>
              <a:rPr lang="en-IN" sz="2400" dirty="0"/>
              <a:t>Duplicate records are eliminated to avoid redundancy in the dataset.</a:t>
            </a:r>
          </a:p>
          <a:p>
            <a:pPr marL="285750" indent="-285750">
              <a:buFont typeface="Arial" panose="020B0604020202020204" pitchFamily="34" charset="0"/>
              <a:buChar char="•"/>
            </a:pPr>
            <a:r>
              <a:rPr lang="en-IN" sz="2400" dirty="0"/>
              <a:t>The missing values in continuous features are substituted by mean.</a:t>
            </a:r>
          </a:p>
          <a:p>
            <a:pPr marL="285750" indent="-285750">
              <a:buFont typeface="Arial" panose="020B0604020202020204" pitchFamily="34" charset="0"/>
              <a:buChar char="•"/>
            </a:pPr>
            <a:r>
              <a:rPr lang="en-IN" sz="2400" dirty="0"/>
              <a:t>The missing values in categorical features are substituted by mode.</a:t>
            </a:r>
          </a:p>
          <a:p>
            <a:pPr marL="285750" indent="-285750">
              <a:buFont typeface="Arial" panose="020B0604020202020204" pitchFamily="34" charset="0"/>
              <a:buChar char="•"/>
            </a:pPr>
            <a:r>
              <a:rPr lang="en-IN" sz="2400" dirty="0"/>
              <a:t>The percentage of null values in the dataset are evaluated after handling missing data to crosscheck whether all the missing values are handled properly or not.</a:t>
            </a:r>
          </a:p>
          <a:p>
            <a:pPr marL="285750" indent="-285750">
              <a:buFont typeface="Arial" panose="020B0604020202020204" pitchFamily="34" charset="0"/>
              <a:buChar char="•"/>
            </a:pPr>
            <a:r>
              <a:rPr lang="en-IN" sz="2400" dirty="0"/>
              <a:t>HANDLING NOISY DATA(outliers): </a:t>
            </a:r>
          </a:p>
          <a:p>
            <a:pPr marL="285750" indent="-285750">
              <a:buFont typeface="Arial" panose="020B0604020202020204" pitchFamily="34" charset="0"/>
              <a:buChar char="•"/>
            </a:pPr>
            <a:r>
              <a:rPr lang="en-IN" sz="2400" dirty="0"/>
              <a:t>Outliers are detected using Z-Score and has been removed.</a:t>
            </a:r>
          </a:p>
          <a:p>
            <a:pPr marL="285750" indent="-285750">
              <a:buFont typeface="Arial" panose="020B0604020202020204" pitchFamily="34" charset="0"/>
              <a:buChar char="•"/>
            </a:pPr>
            <a:r>
              <a:rPr lang="en-IN" sz="2400" dirty="0"/>
              <a:t>These are the tasks performed in Data cleaning, later the cleaned dataset is displayed on desktop and this cleaned dataset is further used in preprocessing.</a:t>
            </a:r>
          </a:p>
        </p:txBody>
      </p:sp>
    </p:spTree>
    <p:extLst>
      <p:ext uri="{BB962C8B-B14F-4D97-AF65-F5344CB8AC3E}">
        <p14:creationId xmlns:p14="http://schemas.microsoft.com/office/powerpoint/2010/main" val="135676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267643-16F2-4807-8452-1F8A300C28BB}"/>
              </a:ext>
            </a:extLst>
          </p:cNvPr>
          <p:cNvSpPr>
            <a:spLocks noGrp="1"/>
          </p:cNvSpPr>
          <p:nvPr>
            <p:ph idx="1"/>
          </p:nvPr>
        </p:nvSpPr>
        <p:spPr>
          <a:xfrm>
            <a:off x="961478" y="1446858"/>
            <a:ext cx="10058400" cy="4695824"/>
          </a:xfrm>
        </p:spPr>
        <p:txBody>
          <a:bodyPr>
            <a:normAutofit fontScale="85000" lnSpcReduction="10000"/>
          </a:bodyPr>
          <a:lstStyle/>
          <a:p>
            <a:r>
              <a:rPr lang="en-US" sz="2000" dirty="0">
                <a:ln w="0"/>
                <a:effectLst>
                  <a:outerShdw blurRad="38100" dist="19050" dir="2700000" algn="tl" rotWithShape="0">
                    <a:schemeClr val="dk1">
                      <a:alpha val="40000"/>
                    </a:schemeClr>
                  </a:outerShdw>
                </a:effectLst>
              </a:rPr>
              <a:t>The following steps were implemented for data transformation:</a:t>
            </a:r>
          </a:p>
          <a:p>
            <a:pPr>
              <a:buClr>
                <a:srgbClr val="191919"/>
              </a:buClr>
              <a:buFont typeface="Arial" panose="020B0604020202020204" pitchFamily="34" charset="0"/>
              <a:buChar char="•"/>
            </a:pPr>
            <a:r>
              <a:rPr lang="en-US" sz="2000" dirty="0">
                <a:ln w="0"/>
                <a:latin typeface="Avenir Next LT Pro Light" panose="020B0304020202020204" pitchFamily="34" charset="0"/>
              </a:rPr>
              <a:t> The encoding feature is chosen based on the cardinality of the feature. Cardinality is the number of unique values in each </a:t>
            </a:r>
            <a:r>
              <a:rPr lang="en-US" dirty="0">
                <a:ln w="0"/>
                <a:latin typeface="Avenir Next LT Pro Light" panose="020B0304020202020204" pitchFamily="34" charset="0"/>
              </a:rPr>
              <a:t>feature. Integer encoding was used to convert each categorical feature into numerical type.</a:t>
            </a:r>
            <a:endParaRPr lang="en-US" sz="2000" dirty="0">
              <a:ln w="0"/>
              <a:latin typeface="Avenir Next LT Pro Light" panose="020B0304020202020204" pitchFamily="34" charset="0"/>
            </a:endParaRPr>
          </a:p>
          <a:p>
            <a:pPr>
              <a:buClr>
                <a:srgbClr val="191919"/>
              </a:buClr>
              <a:buFont typeface="Arial" panose="020B0604020202020204" pitchFamily="34" charset="0"/>
              <a:buChar char="•"/>
            </a:pPr>
            <a:r>
              <a:rPr lang="en-US" dirty="0">
                <a:ln w="0"/>
                <a:latin typeface="Avenir Next LT Pro Light" panose="020B0304020202020204" pitchFamily="34" charset="0"/>
              </a:rPr>
              <a:t> .r</a:t>
            </a:r>
            <a:r>
              <a:rPr lang="en-US" sz="2000" dirty="0">
                <a:ln w="0"/>
                <a:latin typeface="Avenir Next LT Pro Light" panose="020B0304020202020204" pitchFamily="34" charset="0"/>
              </a:rPr>
              <a:t>ound( ) method is used for </a:t>
            </a:r>
            <a:r>
              <a:rPr lang="en-US" dirty="0">
                <a:ln w="0"/>
                <a:latin typeface="Avenir Next LT Pro Light" panose="020B0304020202020204" pitchFamily="34" charset="0"/>
              </a:rPr>
              <a:t>a</a:t>
            </a:r>
            <a:r>
              <a:rPr lang="en-US" sz="2000" dirty="0">
                <a:ln w="0"/>
                <a:latin typeface="Avenir Next LT Pro Light" panose="020B0304020202020204" pitchFamily="34" charset="0"/>
              </a:rPr>
              <a:t>ll the floating type value features to rounded off to nearest  integers to avoid complexity.</a:t>
            </a:r>
          </a:p>
          <a:p>
            <a:pPr>
              <a:buClr>
                <a:srgbClr val="191919"/>
              </a:buClr>
              <a:buFont typeface="Arial" panose="020B0604020202020204" pitchFamily="34" charset="0"/>
              <a:buChar char="•"/>
            </a:pPr>
            <a:r>
              <a:rPr lang="en-US" sz="2000" dirty="0">
                <a:ln w="0"/>
                <a:latin typeface="Avenir Next LT Pro Light" panose="020B0304020202020204" pitchFamily="34" charset="0"/>
              </a:rPr>
              <a:t> The data set is split into training and test data sets. The test dataset size is 33 percent and the training data set is 67 percent. Random Sampling is used for splitting the dataset.</a:t>
            </a:r>
          </a:p>
          <a:p>
            <a:pPr>
              <a:buClr>
                <a:srgbClr val="191919"/>
              </a:buClr>
              <a:buFont typeface="Arial" panose="020B0604020202020204" pitchFamily="34" charset="0"/>
              <a:buChar char="•"/>
            </a:pPr>
            <a:r>
              <a:rPr lang="en-IN" sz="2000" dirty="0">
                <a:latin typeface="Avenir Next LT Pro Light" panose="020B0304020202020204" pitchFamily="34" charset="0"/>
              </a:rPr>
              <a:t> Feature selection is performed in order to select the best features that are more useful for predicting the target attribute. ANOVA f-test was used to find the scores for the features. According to the feature scores top 10 features were selected and the remaining are discarded.</a:t>
            </a:r>
          </a:p>
          <a:p>
            <a:pPr>
              <a:buClr>
                <a:srgbClr val="191919"/>
              </a:buClr>
              <a:buFont typeface="Arial" panose="020B0604020202020204" pitchFamily="34" charset="0"/>
              <a:buChar char="•"/>
            </a:pPr>
            <a:r>
              <a:rPr lang="en-IN" sz="2000" dirty="0">
                <a:latin typeface="Avenir Next LT Pro Light" panose="020B0304020202020204" pitchFamily="34" charset="0"/>
              </a:rPr>
              <a:t> Random forest classifier was applied to determine the target feature for test data and the accuracy was evaluated.</a:t>
            </a:r>
          </a:p>
          <a:p>
            <a:pPr>
              <a:buClr>
                <a:srgbClr val="191919"/>
              </a:buClr>
              <a:buFont typeface="Arial" panose="020B0604020202020204" pitchFamily="34" charset="0"/>
              <a:buChar char="•"/>
            </a:pPr>
            <a:r>
              <a:rPr lang="en-IN" dirty="0">
                <a:ln w="0"/>
                <a:latin typeface="Avenir Next LT Pro Light" panose="020B0304020202020204" pitchFamily="34" charset="0"/>
              </a:rPr>
              <a:t> Logistic Regression is applied to determine the target feature for test data and the accuracy was evaluated.</a:t>
            </a:r>
            <a:endParaRPr lang="en-US" sz="2000" dirty="0">
              <a:ln w="0"/>
              <a:latin typeface="Avenir Next LT Pro Light" panose="020B0304020202020204" pitchFamily="34" charset="0"/>
            </a:endParaRPr>
          </a:p>
          <a:p>
            <a:endParaRPr lang="en-IN" dirty="0"/>
          </a:p>
        </p:txBody>
      </p:sp>
      <p:sp>
        <p:nvSpPr>
          <p:cNvPr id="3" name="Title 2">
            <a:extLst>
              <a:ext uri="{FF2B5EF4-FFF2-40B4-BE49-F238E27FC236}">
                <a16:creationId xmlns:a16="http://schemas.microsoft.com/office/drawing/2014/main" id="{5F204EF6-F66B-4269-B0BE-D36541C2D83D}"/>
              </a:ext>
            </a:extLst>
          </p:cNvPr>
          <p:cNvSpPr>
            <a:spLocks noGrp="1"/>
          </p:cNvSpPr>
          <p:nvPr>
            <p:ph type="title"/>
          </p:nvPr>
        </p:nvSpPr>
        <p:spPr>
          <a:xfrm>
            <a:off x="1181100" y="942871"/>
            <a:ext cx="9974580" cy="587584"/>
          </a:xfrm>
        </p:spPr>
        <p:txBody>
          <a:bodyPr/>
          <a:lstStyle/>
          <a:p>
            <a:r>
              <a:rPr lang="en-US" sz="2800" b="0" cap="none" spc="0" dirty="0">
                <a:ln w="0"/>
                <a:solidFill>
                  <a:schemeClr val="tx1"/>
                </a:solidFill>
                <a:effectLst>
                  <a:outerShdw blurRad="38100" dist="19050" dir="2700000" algn="tl" rotWithShape="0">
                    <a:schemeClr val="dk1">
                      <a:alpha val="40000"/>
                    </a:schemeClr>
                  </a:outerShdw>
                </a:effectLst>
              </a:rPr>
              <a:t>                  </a:t>
            </a:r>
            <a:r>
              <a:rPr lang="en-US" sz="3200" b="1" cap="none" spc="0" dirty="0">
                <a:ln w="0"/>
                <a:solidFill>
                  <a:schemeClr val="tx1"/>
                </a:solidFill>
                <a:effectLst>
                  <a:outerShdw blurRad="38100" dist="19050" dir="2700000" algn="tl" rotWithShape="0">
                    <a:schemeClr val="dk1">
                      <a:alpha val="40000"/>
                    </a:schemeClr>
                  </a:outerShdw>
                </a:effectLst>
              </a:rPr>
              <a:t>DATA TRANSFORMATION</a:t>
            </a:r>
            <a:endParaRPr lang="en-IN" sz="3200" b="1" dirty="0"/>
          </a:p>
        </p:txBody>
      </p:sp>
    </p:spTree>
    <p:extLst>
      <p:ext uri="{BB962C8B-B14F-4D97-AF65-F5344CB8AC3E}">
        <p14:creationId xmlns:p14="http://schemas.microsoft.com/office/powerpoint/2010/main" val="36314582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D752AB-9D12-4930-BBEA-2EBCBC0F944C}"/>
              </a:ext>
            </a:extLst>
          </p:cNvPr>
          <p:cNvSpPr>
            <a:spLocks noGrp="1"/>
          </p:cNvSpPr>
          <p:nvPr>
            <p:ph idx="1"/>
          </p:nvPr>
        </p:nvSpPr>
        <p:spPr>
          <a:xfrm>
            <a:off x="1214975" y="1429191"/>
            <a:ext cx="10058400" cy="4374081"/>
          </a:xfrm>
        </p:spPr>
        <p:txBody>
          <a:bodyPr>
            <a:normAutofit fontScale="25000" lnSpcReduction="20000"/>
          </a:bodyPr>
          <a:lstStyle/>
          <a:p>
            <a:endParaRPr lang="en-IN" dirty="0"/>
          </a:p>
          <a:p>
            <a:r>
              <a:rPr lang="en-US" sz="5600" dirty="0"/>
              <a:t>▪ The data pre-processing strategy used to pre-process the Australian weather data. We used a combination of existing methods for data cleaning which gave better results. </a:t>
            </a:r>
          </a:p>
          <a:p>
            <a:r>
              <a:rPr lang="en-US" sz="5600" dirty="0"/>
              <a:t>▪ Existing systems to which we had referred gave only 65-70 percent where as our proposed solution gave 85 percent of accuracy. </a:t>
            </a:r>
          </a:p>
          <a:p>
            <a:r>
              <a:rPr lang="en-US" sz="5600" dirty="0"/>
              <a:t>▪ We also performed exploratory data analysis (EDA). The encoding technique is based on cardinality of particular categorical feature. </a:t>
            </a:r>
          </a:p>
          <a:p>
            <a:r>
              <a:rPr lang="en-US" sz="5600" dirty="0"/>
              <a:t>▪ We used ANOVA F classification function for feature selection as it is used mainly when target attribute is for classification problems. This methodology and choice of algorithm has produced 85 percent of accuracy on the test data for random forest classification algorithm </a:t>
            </a:r>
          </a:p>
          <a:p>
            <a:r>
              <a:rPr lang="en-US" sz="5600" dirty="0"/>
              <a:t>▪ The Pre-processed Set produced 85% accuracy to predict the target feature with random forest classifier </a:t>
            </a:r>
          </a:p>
          <a:p>
            <a:r>
              <a:rPr lang="en-US" sz="5600" dirty="0"/>
              <a:t>▪ The pre-processed Data Set produced 84% accuracy to predict the target feature with Logistic Regression algorithm. </a:t>
            </a:r>
          </a:p>
          <a:p>
            <a:r>
              <a:rPr lang="en-US" sz="5600" dirty="0"/>
              <a:t>▪ The data cleaning method used removed all the insignificant rows from the data set and was able to calculate the missing values in an effective manner. </a:t>
            </a:r>
          </a:p>
          <a:p>
            <a:r>
              <a:rPr lang="en-US" sz="5600" dirty="0"/>
              <a:t>▪ The data pre-processing techniques used have a huge impact on the performance of a machine learning algorithm. Therefore, it is very crucial to choose the proper data pre-processing algorithms. </a:t>
            </a:r>
          </a:p>
          <a:p>
            <a:r>
              <a:rPr lang="en-US" sz="5600" dirty="0"/>
              <a:t>▪ The proper choice can only be made by thoroughly understanding the nature of the data and the relationship between various features in the data set. </a:t>
            </a:r>
          </a:p>
          <a:p>
            <a:pPr>
              <a:buFont typeface="Wingdings" panose="05000000000000000000" pitchFamily="2" charset="2"/>
              <a:buChar char="§"/>
            </a:pPr>
            <a:endParaRPr lang="en-IN" dirty="0"/>
          </a:p>
        </p:txBody>
      </p:sp>
      <p:sp>
        <p:nvSpPr>
          <p:cNvPr id="3" name="Title 2">
            <a:extLst>
              <a:ext uri="{FF2B5EF4-FFF2-40B4-BE49-F238E27FC236}">
                <a16:creationId xmlns:a16="http://schemas.microsoft.com/office/drawing/2014/main" id="{43424C66-E221-4F10-8872-6BC213A37CF2}"/>
              </a:ext>
            </a:extLst>
          </p:cNvPr>
          <p:cNvSpPr>
            <a:spLocks noGrp="1"/>
          </p:cNvSpPr>
          <p:nvPr>
            <p:ph type="title"/>
          </p:nvPr>
        </p:nvSpPr>
        <p:spPr>
          <a:xfrm>
            <a:off x="707981" y="698428"/>
            <a:ext cx="10058400" cy="587584"/>
          </a:xfrm>
        </p:spPr>
        <p:txBody>
          <a:bodyPr/>
          <a:lstStyle/>
          <a:p>
            <a:r>
              <a:rPr lang="en-IN" dirty="0"/>
              <a:t>                                    </a:t>
            </a:r>
            <a:r>
              <a:rPr lang="en-IN" sz="3600" b="1" dirty="0" err="1"/>
              <a:t>conclusionS</a:t>
            </a:r>
            <a:endParaRPr lang="en-IN" sz="3600" b="1" dirty="0"/>
          </a:p>
        </p:txBody>
      </p:sp>
    </p:spTree>
    <p:extLst>
      <p:ext uri="{BB962C8B-B14F-4D97-AF65-F5344CB8AC3E}">
        <p14:creationId xmlns:p14="http://schemas.microsoft.com/office/powerpoint/2010/main" val="1950319898"/>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D8BD7-DF96-4842-A47E-79DDFC1ED6E9}"/>
              </a:ext>
            </a:extLst>
          </p:cNvPr>
          <p:cNvSpPr>
            <a:spLocks noGrp="1"/>
          </p:cNvSpPr>
          <p:nvPr>
            <p:ph idx="1"/>
          </p:nvPr>
        </p:nvSpPr>
        <p:spPr>
          <a:xfrm>
            <a:off x="914400" y="1665287"/>
            <a:ext cx="10572750" cy="4249842"/>
          </a:xfrm>
        </p:spPr>
        <p:txBody>
          <a:bodyPr/>
          <a:lstStyle/>
          <a:p>
            <a:r>
              <a:rPr lang="en-US" sz="2400" dirty="0">
                <a:latin typeface="Times New Roman" panose="02020603050405020304" pitchFamily="18" charset="0"/>
                <a:cs typeface="Times New Roman" panose="02020603050405020304" pitchFamily="18" charset="0"/>
              </a:rPr>
              <a:t>There are some of the aspects of the project which can be improved in future such as:</a:t>
            </a:r>
          </a:p>
          <a:p>
            <a:pPr>
              <a:buClr>
                <a:srgbClr val="19191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Implementing a data integration strategy so that data from different sources can be integrated and processed.</a:t>
            </a:r>
          </a:p>
          <a:p>
            <a:pPr>
              <a:buClr>
                <a:srgbClr val="19191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user interface can be developed where the data sets can be loaded and a wide variety of data preprocessing options can be provided in one platform to make data preprocessing more efficient.</a:t>
            </a:r>
          </a:p>
          <a:p>
            <a:pPr>
              <a:buClr>
                <a:srgbClr val="191919"/>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Implementing a effective feature construction strategy which constructs new features from the existing features and helps in finding the target attribute with better accuracy.</a:t>
            </a:r>
          </a:p>
          <a:p>
            <a:endParaRPr lang="en-IN" dirty="0"/>
          </a:p>
        </p:txBody>
      </p:sp>
      <p:sp>
        <p:nvSpPr>
          <p:cNvPr id="3" name="Title 2">
            <a:extLst>
              <a:ext uri="{FF2B5EF4-FFF2-40B4-BE49-F238E27FC236}">
                <a16:creationId xmlns:a16="http://schemas.microsoft.com/office/drawing/2014/main" id="{9A8C2709-8371-4F00-B225-29FAD0C7DE35}"/>
              </a:ext>
            </a:extLst>
          </p:cNvPr>
          <p:cNvSpPr>
            <a:spLocks noGrp="1"/>
          </p:cNvSpPr>
          <p:nvPr>
            <p:ph type="title"/>
          </p:nvPr>
        </p:nvSpPr>
        <p:spPr/>
        <p:txBody>
          <a:bodyPr/>
          <a:lstStyle/>
          <a:p>
            <a:r>
              <a:rPr lang="en-IN" dirty="0"/>
              <a:t>                                    </a:t>
            </a:r>
            <a:r>
              <a:rPr lang="en-IN" sz="3600" b="1" dirty="0"/>
              <a:t>Future scope</a:t>
            </a:r>
          </a:p>
        </p:txBody>
      </p:sp>
    </p:spTree>
    <p:extLst>
      <p:ext uri="{BB962C8B-B14F-4D97-AF65-F5344CB8AC3E}">
        <p14:creationId xmlns:p14="http://schemas.microsoft.com/office/powerpoint/2010/main" val="3498386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697468-E72E-4653-BF57-CB69B8802474}"/>
              </a:ext>
            </a:extLst>
          </p:cNvPr>
          <p:cNvSpPr>
            <a:spLocks noGrp="1"/>
          </p:cNvSpPr>
          <p:nvPr>
            <p:ph idx="1"/>
          </p:nvPr>
        </p:nvSpPr>
        <p:spPr/>
        <p:txBody>
          <a:bodyPr/>
          <a:lstStyle/>
          <a:p>
            <a:r>
              <a:rPr lang="en-IN" dirty="0">
                <a:hlinkClick r:id="rId2"/>
              </a:rPr>
              <a:t>https://www.researchgate.net/publication/282365998_A_Novel_Machine_Learning_Data_Preprocessing_Method_for_Enhancing_Classification_Algorithms_Performance#:~:text=In%20this%20paper%2C%20a%20novel,average%20performance%20lower%20than%2075%25</a:t>
            </a:r>
            <a:endParaRPr lang="en-IN" dirty="0"/>
          </a:p>
          <a:p>
            <a:r>
              <a:rPr lang="en-IN" dirty="0">
                <a:hlinkClick r:id="rId3"/>
              </a:rPr>
              <a:t>https://www.researchgate.net/publication/228084519_Data_Preprocessing_for_Supervised_Learning</a:t>
            </a:r>
            <a:endParaRPr lang="en-IN" dirty="0"/>
          </a:p>
          <a:p>
            <a:r>
              <a:rPr lang="en-IN" u="sng" dirty="0"/>
              <a:t>https://www.kaggle.com/jsphyg/weather-dataset-rattle-package</a:t>
            </a:r>
          </a:p>
        </p:txBody>
      </p:sp>
      <p:sp>
        <p:nvSpPr>
          <p:cNvPr id="3" name="Title 2">
            <a:extLst>
              <a:ext uri="{FF2B5EF4-FFF2-40B4-BE49-F238E27FC236}">
                <a16:creationId xmlns:a16="http://schemas.microsoft.com/office/drawing/2014/main" id="{19C88013-B3D5-405C-A88B-7BEFBE6C5B0B}"/>
              </a:ext>
            </a:extLst>
          </p:cNvPr>
          <p:cNvSpPr>
            <a:spLocks noGrp="1"/>
          </p:cNvSpPr>
          <p:nvPr>
            <p:ph type="title"/>
          </p:nvPr>
        </p:nvSpPr>
        <p:spPr/>
        <p:txBody>
          <a:bodyPr/>
          <a:lstStyle/>
          <a:p>
            <a:r>
              <a:rPr lang="en-IN" dirty="0"/>
              <a:t>                                        </a:t>
            </a:r>
            <a:r>
              <a:rPr lang="en-IN" sz="3600" b="1" dirty="0"/>
              <a:t>references</a:t>
            </a:r>
          </a:p>
        </p:txBody>
      </p:sp>
    </p:spTree>
    <p:extLst>
      <p:ext uri="{BB962C8B-B14F-4D97-AF65-F5344CB8AC3E}">
        <p14:creationId xmlns:p14="http://schemas.microsoft.com/office/powerpoint/2010/main" val="19384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48" y="646567"/>
            <a:ext cx="12192000" cy="677108"/>
          </a:xfrm>
          <a:prstGeom prst="rect">
            <a:avLst/>
          </a:prstGeom>
        </p:spPr>
        <p:txBody>
          <a:bodyPr wrap="square">
            <a:spAutoFit/>
          </a:bodyPr>
          <a:lstStyle/>
          <a:p>
            <a:endParaRPr lang="en-IN" sz="2000"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p:txBody>
      </p:sp>
      <p:sp>
        <p:nvSpPr>
          <p:cNvPr id="4" name="Content Placeholder 3">
            <a:extLst>
              <a:ext uri="{FF2B5EF4-FFF2-40B4-BE49-F238E27FC236}">
                <a16:creationId xmlns:a16="http://schemas.microsoft.com/office/drawing/2014/main" id="{EAC5871D-69AA-48DD-A78D-F5DE6BCB4649}"/>
              </a:ext>
            </a:extLst>
          </p:cNvPr>
          <p:cNvSpPr>
            <a:spLocks noGrp="1"/>
          </p:cNvSpPr>
          <p:nvPr>
            <p:ph idx="1"/>
          </p:nvPr>
        </p:nvSpPr>
        <p:spPr>
          <a:xfrm>
            <a:off x="1097280" y="646567"/>
            <a:ext cx="10058400" cy="5658983"/>
          </a:xfrm>
        </p:spPr>
        <p:txBody>
          <a:bodyPr>
            <a:normAutofit fontScale="85000" lnSpcReduction="10000"/>
          </a:bodyPr>
          <a:lstStyle/>
          <a:p>
            <a:r>
              <a:rPr lang="en-US" sz="1900" dirty="0">
                <a:solidFill>
                  <a:srgbClr val="000000"/>
                </a:solidFill>
                <a:latin typeface="Times New Roman" panose="02020603050405020304" pitchFamily="18" charset="0"/>
                <a:cs typeface="Times New Roman" panose="02020603050405020304" pitchFamily="18" charset="0"/>
              </a:rPr>
              <a:t>1. </a:t>
            </a:r>
            <a:r>
              <a:rPr lang="en-US" sz="1900" dirty="0" err="1">
                <a:solidFill>
                  <a:srgbClr val="000000"/>
                </a:solidFill>
                <a:latin typeface="Times New Roman" panose="02020603050405020304" pitchFamily="18" charset="0"/>
                <a:cs typeface="Times New Roman" panose="02020603050405020304" pitchFamily="18" charset="0"/>
              </a:rPr>
              <a:t>Changming</a:t>
            </a:r>
            <a:r>
              <a:rPr lang="en-US" sz="1900" dirty="0">
                <a:solidFill>
                  <a:srgbClr val="000000"/>
                </a:solidFill>
                <a:latin typeface="Times New Roman" panose="02020603050405020304" pitchFamily="18" charset="0"/>
                <a:cs typeface="Times New Roman" panose="02020603050405020304" pitchFamily="18" charset="0"/>
              </a:rPr>
              <a:t> Zhu, </a:t>
            </a:r>
            <a:r>
              <a:rPr lang="en-US" sz="1900" dirty="0" err="1">
                <a:solidFill>
                  <a:srgbClr val="000000"/>
                </a:solidFill>
                <a:latin typeface="Times New Roman" panose="02020603050405020304" pitchFamily="18" charset="0"/>
                <a:cs typeface="Times New Roman" panose="02020603050405020304" pitchFamily="18" charset="0"/>
              </a:rPr>
              <a:t>Daqi</a:t>
            </a:r>
            <a:r>
              <a:rPr lang="en-US" sz="1900" dirty="0">
                <a:solidFill>
                  <a:srgbClr val="000000"/>
                </a:solidFill>
                <a:latin typeface="Times New Roman" panose="02020603050405020304" pitchFamily="18" charset="0"/>
                <a:cs typeface="Times New Roman" panose="02020603050405020304" pitchFamily="18" charset="0"/>
              </a:rPr>
              <a:t> Gao, “Influence of Data Preprocessing”, Journal of Computing Science and Engineering, Vol. 10, No. 2, June 2016, pp. 51-57, 2016 </a:t>
            </a:r>
          </a:p>
          <a:p>
            <a:r>
              <a:rPr lang="en-IN" sz="1900" dirty="0">
                <a:solidFill>
                  <a:srgbClr val="000000"/>
                </a:solidFill>
                <a:latin typeface="Times New Roman" panose="02020603050405020304" pitchFamily="18" charset="0"/>
                <a:cs typeface="Times New Roman" panose="02020603050405020304" pitchFamily="18" charset="0"/>
              </a:rPr>
              <a:t>2. </a:t>
            </a:r>
            <a:r>
              <a:rPr lang="en-IN" sz="1900" dirty="0" err="1">
                <a:solidFill>
                  <a:srgbClr val="000000"/>
                </a:solidFill>
                <a:latin typeface="Times New Roman" panose="02020603050405020304" pitchFamily="18" charset="0"/>
                <a:cs typeface="Times New Roman" panose="02020603050405020304" pitchFamily="18" charset="0"/>
              </a:rPr>
              <a:t>Stamatios-Aggelos</a:t>
            </a:r>
            <a:r>
              <a:rPr lang="en-IN" sz="1900" dirty="0">
                <a:solidFill>
                  <a:srgbClr val="000000"/>
                </a:solidFill>
                <a:latin typeface="Times New Roman" panose="02020603050405020304" pitchFamily="18" charset="0"/>
                <a:cs typeface="Times New Roman" panose="02020603050405020304" pitchFamily="18" charset="0"/>
              </a:rPr>
              <a:t> N. Alexandropoulos, Sotiris B. </a:t>
            </a:r>
            <a:r>
              <a:rPr lang="en-IN" sz="1900" dirty="0" err="1">
                <a:solidFill>
                  <a:srgbClr val="000000"/>
                </a:solidFill>
                <a:latin typeface="Times New Roman" panose="02020603050405020304" pitchFamily="18" charset="0"/>
                <a:cs typeface="Times New Roman" panose="02020603050405020304" pitchFamily="18" charset="0"/>
              </a:rPr>
              <a:t>Kotsiantis</a:t>
            </a:r>
            <a:r>
              <a:rPr lang="en-IN" sz="1900" dirty="0">
                <a:solidFill>
                  <a:srgbClr val="000000"/>
                </a:solidFill>
                <a:latin typeface="Times New Roman" panose="02020603050405020304" pitchFamily="18" charset="0"/>
                <a:cs typeface="Times New Roman" panose="02020603050405020304" pitchFamily="18" charset="0"/>
              </a:rPr>
              <a:t> And Michael N. </a:t>
            </a:r>
            <a:r>
              <a:rPr lang="en-IN" sz="1900" dirty="0" err="1">
                <a:solidFill>
                  <a:srgbClr val="000000"/>
                </a:solidFill>
                <a:latin typeface="Times New Roman" panose="02020603050405020304" pitchFamily="18" charset="0"/>
                <a:cs typeface="Times New Roman" panose="02020603050405020304" pitchFamily="18" charset="0"/>
              </a:rPr>
              <a:t>Vrahatis</a:t>
            </a:r>
            <a:r>
              <a:rPr lang="en-IN" sz="1900" dirty="0">
                <a:solidFill>
                  <a:srgbClr val="000000"/>
                </a:solidFill>
                <a:latin typeface="Times New Roman" panose="02020603050405020304" pitchFamily="18" charset="0"/>
                <a:cs typeface="Times New Roman" panose="02020603050405020304" pitchFamily="18" charset="0"/>
              </a:rPr>
              <a:t>, “Data </a:t>
            </a:r>
            <a:r>
              <a:rPr lang="en-IN" sz="1900" dirty="0" err="1">
                <a:solidFill>
                  <a:srgbClr val="000000"/>
                </a:solidFill>
                <a:latin typeface="Times New Roman" panose="02020603050405020304" pitchFamily="18" charset="0"/>
                <a:cs typeface="Times New Roman" panose="02020603050405020304" pitchFamily="18" charset="0"/>
              </a:rPr>
              <a:t>preprocessing</a:t>
            </a:r>
            <a:r>
              <a:rPr lang="en-IN" sz="1900" dirty="0">
                <a:solidFill>
                  <a:srgbClr val="000000"/>
                </a:solidFill>
                <a:latin typeface="Times New Roman" panose="02020603050405020304" pitchFamily="18" charset="0"/>
                <a:cs typeface="Times New Roman" panose="02020603050405020304" pitchFamily="18" charset="0"/>
              </a:rPr>
              <a:t> in predictive data mining”, The Knowledge Engineering Review, Vol. 34, e1, 1–33, 2019 </a:t>
            </a:r>
          </a:p>
          <a:p>
            <a:r>
              <a:rPr lang="en-IN" sz="1900" dirty="0">
                <a:solidFill>
                  <a:srgbClr val="000000"/>
                </a:solidFill>
                <a:latin typeface="Times New Roman" panose="02020603050405020304" pitchFamily="18" charset="0"/>
                <a:cs typeface="Times New Roman" panose="02020603050405020304" pitchFamily="18" charset="0"/>
              </a:rPr>
              <a:t>3. Theodoros </a:t>
            </a:r>
            <a:r>
              <a:rPr lang="en-IN" sz="1900" dirty="0" err="1">
                <a:solidFill>
                  <a:srgbClr val="000000"/>
                </a:solidFill>
                <a:latin typeface="Times New Roman" panose="02020603050405020304" pitchFamily="18" charset="0"/>
                <a:cs typeface="Times New Roman" panose="02020603050405020304" pitchFamily="18" charset="0"/>
              </a:rPr>
              <a:t>Iliou</a:t>
            </a:r>
            <a:r>
              <a:rPr lang="en-IN" sz="1900" dirty="0">
                <a:solidFill>
                  <a:srgbClr val="000000"/>
                </a:solidFill>
                <a:latin typeface="Times New Roman" panose="02020603050405020304" pitchFamily="18" charset="0"/>
                <a:cs typeface="Times New Roman" panose="02020603050405020304" pitchFamily="18" charset="0"/>
              </a:rPr>
              <a:t>, Christos-Nikolaos Anagnostopoulos, Marina </a:t>
            </a:r>
            <a:r>
              <a:rPr lang="en-IN" sz="1900" dirty="0" err="1">
                <a:solidFill>
                  <a:srgbClr val="000000"/>
                </a:solidFill>
                <a:latin typeface="Times New Roman" panose="02020603050405020304" pitchFamily="18" charset="0"/>
                <a:cs typeface="Times New Roman" panose="02020603050405020304" pitchFamily="18" charset="0"/>
              </a:rPr>
              <a:t>Nerantzaki</a:t>
            </a:r>
            <a:r>
              <a:rPr lang="en-IN" sz="1900" dirty="0">
                <a:solidFill>
                  <a:srgbClr val="000000"/>
                </a:solidFill>
                <a:latin typeface="Times New Roman" panose="02020603050405020304" pitchFamily="18" charset="0"/>
                <a:cs typeface="Times New Roman" panose="02020603050405020304" pitchFamily="18" charset="0"/>
              </a:rPr>
              <a:t>, “A Novel Machine Learning Data </a:t>
            </a:r>
            <a:r>
              <a:rPr lang="en-IN" sz="1900" dirty="0" err="1">
                <a:solidFill>
                  <a:srgbClr val="000000"/>
                </a:solidFill>
                <a:latin typeface="Times New Roman" panose="02020603050405020304" pitchFamily="18" charset="0"/>
                <a:cs typeface="Times New Roman" panose="02020603050405020304" pitchFamily="18" charset="0"/>
              </a:rPr>
              <a:t>Preprocessing</a:t>
            </a:r>
            <a:r>
              <a:rPr lang="en-IN" sz="1900" dirty="0">
                <a:solidFill>
                  <a:srgbClr val="000000"/>
                </a:solidFill>
                <a:latin typeface="Times New Roman" panose="02020603050405020304" pitchFamily="18" charset="0"/>
                <a:cs typeface="Times New Roman" panose="02020603050405020304" pitchFamily="18" charset="0"/>
              </a:rPr>
              <a:t> Method for Enhancing Classification Algorithms Performance”, 16th EANN workshops, September 25-28, 2015, Rhodes Island, Greece, 2015 </a:t>
            </a:r>
          </a:p>
          <a:p>
            <a:r>
              <a:rPr lang="en-US" sz="1900" dirty="0">
                <a:solidFill>
                  <a:srgbClr val="000000"/>
                </a:solidFill>
                <a:latin typeface="Times New Roman" panose="02020603050405020304" pitchFamily="18" charset="0"/>
                <a:cs typeface="Times New Roman" panose="02020603050405020304" pitchFamily="18" charset="0"/>
              </a:rPr>
              <a:t>4. S. </a:t>
            </a:r>
            <a:r>
              <a:rPr lang="en-US" sz="1900" dirty="0" err="1">
                <a:solidFill>
                  <a:srgbClr val="000000"/>
                </a:solidFill>
                <a:latin typeface="Times New Roman" panose="02020603050405020304" pitchFamily="18" charset="0"/>
                <a:cs typeface="Times New Roman" panose="02020603050405020304" pitchFamily="18" charset="0"/>
              </a:rPr>
              <a:t>Banumathi</a:t>
            </a:r>
            <a:r>
              <a:rPr lang="en-US" sz="1900" dirty="0">
                <a:solidFill>
                  <a:srgbClr val="000000"/>
                </a:solidFill>
                <a:latin typeface="Times New Roman" panose="02020603050405020304" pitchFamily="18" charset="0"/>
                <a:cs typeface="Times New Roman" panose="02020603050405020304" pitchFamily="18" charset="0"/>
              </a:rPr>
              <a:t>, Dr. A. Aloysius, “An Enhanced Preprocessing Algorithms And Accuracy Prediction Of Machine Learning </a:t>
            </a:r>
            <a:r>
              <a:rPr lang="en-US" sz="1900" dirty="0" err="1">
                <a:solidFill>
                  <a:srgbClr val="000000"/>
                </a:solidFill>
                <a:latin typeface="Times New Roman" panose="02020603050405020304" pitchFamily="18" charset="0"/>
                <a:cs typeface="Times New Roman" panose="02020603050405020304" pitchFamily="18" charset="0"/>
              </a:rPr>
              <a:t>Algortihms</a:t>
            </a:r>
            <a:r>
              <a:rPr lang="en-US" sz="1900" dirty="0">
                <a:solidFill>
                  <a:srgbClr val="000000"/>
                </a:solidFill>
                <a:latin typeface="Times New Roman" panose="02020603050405020304" pitchFamily="18" charset="0"/>
                <a:cs typeface="Times New Roman" panose="02020603050405020304" pitchFamily="18" charset="0"/>
              </a:rPr>
              <a:t>”, International Journal of Scientific &amp; Technology Research Volume 8, Issue 08, August 2019 </a:t>
            </a:r>
          </a:p>
          <a:p>
            <a:r>
              <a:rPr lang="en-IN" sz="1900" dirty="0">
                <a:solidFill>
                  <a:srgbClr val="000000"/>
                </a:solidFill>
                <a:latin typeface="Times New Roman" panose="02020603050405020304" pitchFamily="18" charset="0"/>
                <a:cs typeface="Times New Roman" panose="02020603050405020304" pitchFamily="18" charset="0"/>
              </a:rPr>
              <a:t>5. A. </a:t>
            </a:r>
            <a:r>
              <a:rPr lang="en-IN" sz="1900" dirty="0" err="1">
                <a:solidFill>
                  <a:srgbClr val="000000"/>
                </a:solidFill>
                <a:latin typeface="Times New Roman" panose="02020603050405020304" pitchFamily="18" charset="0"/>
                <a:cs typeface="Times New Roman" panose="02020603050405020304" pitchFamily="18" charset="0"/>
              </a:rPr>
              <a:t>Famili</a:t>
            </a:r>
            <a:r>
              <a:rPr lang="en-IN" sz="1900" dirty="0">
                <a:solidFill>
                  <a:srgbClr val="000000"/>
                </a:solidFill>
                <a:latin typeface="Times New Roman" panose="02020603050405020304" pitchFamily="18" charset="0"/>
                <a:cs typeface="Times New Roman" panose="02020603050405020304" pitchFamily="18" charset="0"/>
              </a:rPr>
              <a:t> a, Wei-Min Shen b, Richard Weber , </a:t>
            </a:r>
            <a:r>
              <a:rPr lang="en-IN" sz="1900" dirty="0" err="1">
                <a:solidFill>
                  <a:srgbClr val="000000"/>
                </a:solidFill>
                <a:latin typeface="Times New Roman" panose="02020603050405020304" pitchFamily="18" charset="0"/>
                <a:cs typeface="Times New Roman" panose="02020603050405020304" pitchFamily="18" charset="0"/>
              </a:rPr>
              <a:t>Evangelos</a:t>
            </a:r>
            <a:r>
              <a:rPr lang="en-IN" sz="1900" dirty="0">
                <a:solidFill>
                  <a:srgbClr val="000000"/>
                </a:solidFill>
                <a:latin typeface="Times New Roman" panose="02020603050405020304" pitchFamily="18" charset="0"/>
                <a:cs typeface="Times New Roman" panose="02020603050405020304" pitchFamily="18" charset="0"/>
              </a:rPr>
              <a:t> </a:t>
            </a:r>
            <a:r>
              <a:rPr lang="en-IN" sz="1900" dirty="0" err="1">
                <a:solidFill>
                  <a:srgbClr val="000000"/>
                </a:solidFill>
                <a:latin typeface="Times New Roman" panose="02020603050405020304" pitchFamily="18" charset="0"/>
                <a:cs typeface="Times New Roman" panose="02020603050405020304" pitchFamily="18" charset="0"/>
              </a:rPr>
              <a:t>Simoudis</a:t>
            </a:r>
            <a:r>
              <a:rPr lang="en-IN" sz="1900" dirty="0">
                <a:solidFill>
                  <a:srgbClr val="000000"/>
                </a:solidFill>
                <a:latin typeface="Times New Roman" panose="02020603050405020304" pitchFamily="18" charset="0"/>
                <a:cs typeface="Times New Roman" panose="02020603050405020304" pitchFamily="18" charset="0"/>
              </a:rPr>
              <a:t>, “Data </a:t>
            </a:r>
            <a:r>
              <a:rPr lang="en-IN" sz="1900" dirty="0" err="1">
                <a:solidFill>
                  <a:srgbClr val="000000"/>
                </a:solidFill>
                <a:latin typeface="Times New Roman" panose="02020603050405020304" pitchFamily="18" charset="0"/>
                <a:cs typeface="Times New Roman" panose="02020603050405020304" pitchFamily="18" charset="0"/>
              </a:rPr>
              <a:t>Preprocessing</a:t>
            </a:r>
            <a:r>
              <a:rPr lang="en-IN" sz="1900" dirty="0">
                <a:solidFill>
                  <a:srgbClr val="000000"/>
                </a:solidFill>
                <a:latin typeface="Times New Roman" panose="02020603050405020304" pitchFamily="18" charset="0"/>
                <a:cs typeface="Times New Roman" panose="02020603050405020304" pitchFamily="18" charset="0"/>
              </a:rPr>
              <a:t> and Intelligent Data Analysis”, Intelligent Data Analysis 1, Elsevier, 3-23, 1997 </a:t>
            </a:r>
          </a:p>
          <a:p>
            <a:r>
              <a:rPr lang="en-US" sz="1900" dirty="0">
                <a:solidFill>
                  <a:srgbClr val="000000"/>
                </a:solidFill>
                <a:latin typeface="Times New Roman" panose="02020603050405020304" pitchFamily="18" charset="0"/>
                <a:cs typeface="Times New Roman" panose="02020603050405020304" pitchFamily="18" charset="0"/>
              </a:rPr>
              <a:t>6. Carlos </a:t>
            </a:r>
            <a:r>
              <a:rPr lang="en-US" sz="1900" dirty="0" err="1">
                <a:solidFill>
                  <a:srgbClr val="000000"/>
                </a:solidFill>
                <a:latin typeface="Times New Roman" panose="02020603050405020304" pitchFamily="18" charset="0"/>
                <a:cs typeface="Times New Roman" panose="02020603050405020304" pitchFamily="18" charset="0"/>
              </a:rPr>
              <a:t>Vladimiro</a:t>
            </a:r>
            <a:r>
              <a:rPr lang="en-US" sz="1900" dirty="0">
                <a:solidFill>
                  <a:srgbClr val="000000"/>
                </a:solidFill>
                <a:latin typeface="Times New Roman" panose="02020603050405020304" pitchFamily="18" charset="0"/>
                <a:cs typeface="Times New Roman" panose="02020603050405020304" pitchFamily="18" charset="0"/>
              </a:rPr>
              <a:t> Gonzalez Zelaya, “Towards Explaining the Effects of Data Preprocessing on Machine Learning”, IEEE 35th International Conference on Data Engineering (ICDE), 2019 </a:t>
            </a:r>
          </a:p>
          <a:p>
            <a:r>
              <a:rPr lang="en-IN" sz="1900" dirty="0">
                <a:solidFill>
                  <a:srgbClr val="000000"/>
                </a:solidFill>
                <a:latin typeface="Times New Roman" panose="02020603050405020304" pitchFamily="18" charset="0"/>
                <a:cs typeface="Times New Roman" panose="02020603050405020304" pitchFamily="18" charset="0"/>
              </a:rPr>
              <a:t>7. </a:t>
            </a:r>
            <a:r>
              <a:rPr lang="en-IN" sz="1900" dirty="0" err="1">
                <a:solidFill>
                  <a:srgbClr val="000000"/>
                </a:solidFill>
                <a:latin typeface="Times New Roman" panose="02020603050405020304" pitchFamily="18" charset="0"/>
                <a:cs typeface="Times New Roman" panose="02020603050405020304" pitchFamily="18" charset="0"/>
              </a:rPr>
              <a:t>Nazri</a:t>
            </a:r>
            <a:r>
              <a:rPr lang="en-IN" sz="1900" dirty="0">
                <a:solidFill>
                  <a:srgbClr val="000000"/>
                </a:solidFill>
                <a:latin typeface="Times New Roman" panose="02020603050405020304" pitchFamily="18" charset="0"/>
                <a:cs typeface="Times New Roman" panose="02020603050405020304" pitchFamily="18" charset="0"/>
              </a:rPr>
              <a:t> </a:t>
            </a:r>
            <a:r>
              <a:rPr lang="en-IN" sz="1900" dirty="0" err="1">
                <a:solidFill>
                  <a:srgbClr val="000000"/>
                </a:solidFill>
                <a:latin typeface="Times New Roman" panose="02020603050405020304" pitchFamily="18" charset="0"/>
                <a:cs typeface="Times New Roman" panose="02020603050405020304" pitchFamily="18" charset="0"/>
              </a:rPr>
              <a:t>Mohd</a:t>
            </a:r>
            <a:r>
              <a:rPr lang="en-IN" sz="1900" dirty="0">
                <a:solidFill>
                  <a:srgbClr val="000000"/>
                </a:solidFill>
                <a:latin typeface="Times New Roman" panose="02020603050405020304" pitchFamily="18" charset="0"/>
                <a:cs typeface="Times New Roman" panose="02020603050405020304" pitchFamily="18" charset="0"/>
              </a:rPr>
              <a:t> </a:t>
            </a:r>
            <a:r>
              <a:rPr lang="en-IN" sz="1900" dirty="0" err="1">
                <a:solidFill>
                  <a:srgbClr val="000000"/>
                </a:solidFill>
                <a:latin typeface="Times New Roman" panose="02020603050405020304" pitchFamily="18" charset="0"/>
                <a:cs typeface="Times New Roman" panose="02020603050405020304" pitchFamily="18" charset="0"/>
              </a:rPr>
              <a:t>Nawi</a:t>
            </a:r>
            <a:r>
              <a:rPr lang="en-IN" sz="1900" dirty="0">
                <a:solidFill>
                  <a:srgbClr val="000000"/>
                </a:solidFill>
                <a:latin typeface="Times New Roman" panose="02020603050405020304" pitchFamily="18" charset="0"/>
                <a:cs typeface="Times New Roman" panose="02020603050405020304" pitchFamily="18" charset="0"/>
              </a:rPr>
              <a:t>* , Walid </a:t>
            </a:r>
            <a:r>
              <a:rPr lang="en-IN" sz="1900" dirty="0" err="1">
                <a:solidFill>
                  <a:srgbClr val="000000"/>
                </a:solidFill>
                <a:latin typeface="Times New Roman" panose="02020603050405020304" pitchFamily="18" charset="0"/>
                <a:cs typeface="Times New Roman" panose="02020603050405020304" pitchFamily="18" charset="0"/>
              </a:rPr>
              <a:t>Hasen</a:t>
            </a:r>
            <a:r>
              <a:rPr lang="en-IN" sz="1900" dirty="0">
                <a:solidFill>
                  <a:srgbClr val="000000"/>
                </a:solidFill>
                <a:latin typeface="Times New Roman" panose="02020603050405020304" pitchFamily="18" charset="0"/>
                <a:cs typeface="Times New Roman" panose="02020603050405020304" pitchFamily="18" charset="0"/>
              </a:rPr>
              <a:t> </a:t>
            </a:r>
            <a:r>
              <a:rPr lang="en-IN" sz="1900" dirty="0" err="1">
                <a:solidFill>
                  <a:srgbClr val="000000"/>
                </a:solidFill>
                <a:latin typeface="Times New Roman" panose="02020603050405020304" pitchFamily="18" charset="0"/>
                <a:cs typeface="Times New Roman" panose="02020603050405020304" pitchFamily="18" charset="0"/>
              </a:rPr>
              <a:t>Atomi</a:t>
            </a:r>
            <a:r>
              <a:rPr lang="en-IN" sz="1900" dirty="0">
                <a:solidFill>
                  <a:srgbClr val="000000"/>
                </a:solidFill>
                <a:latin typeface="Times New Roman" panose="02020603050405020304" pitchFamily="18" charset="0"/>
                <a:cs typeface="Times New Roman" panose="02020603050405020304" pitchFamily="18" charset="0"/>
              </a:rPr>
              <a:t>, M. Z. Rehman, “The Effect of Data Pre-Processing on Optimized Training of Artificial Neural Network”, Science Direct, Elsevier Procedia Technology 11 ( 2013 ) 32 – 39 </a:t>
            </a:r>
          </a:p>
          <a:p>
            <a:r>
              <a:rPr lang="en-IN" sz="1900" dirty="0">
                <a:solidFill>
                  <a:srgbClr val="000000"/>
                </a:solidFill>
                <a:latin typeface="Times New Roman" panose="02020603050405020304" pitchFamily="18" charset="0"/>
                <a:cs typeface="Times New Roman" panose="02020603050405020304" pitchFamily="18" charset="0"/>
              </a:rPr>
              <a:t>8. Sotiris </a:t>
            </a:r>
            <a:r>
              <a:rPr lang="en-IN" sz="1900" dirty="0" err="1">
                <a:solidFill>
                  <a:srgbClr val="000000"/>
                </a:solidFill>
                <a:latin typeface="Times New Roman" panose="02020603050405020304" pitchFamily="18" charset="0"/>
                <a:cs typeface="Times New Roman" panose="02020603050405020304" pitchFamily="18" charset="0"/>
              </a:rPr>
              <a:t>Kosiantis</a:t>
            </a:r>
            <a:r>
              <a:rPr lang="en-IN" sz="1900" dirty="0">
                <a:solidFill>
                  <a:srgbClr val="000000"/>
                </a:solidFill>
                <a:latin typeface="Times New Roman" panose="02020603050405020304" pitchFamily="18" charset="0"/>
                <a:cs typeface="Times New Roman" panose="02020603050405020304" pitchFamily="18" charset="0"/>
              </a:rPr>
              <a:t>, Dimitris </a:t>
            </a:r>
            <a:r>
              <a:rPr lang="en-IN" sz="1900" dirty="0" err="1">
                <a:solidFill>
                  <a:srgbClr val="000000"/>
                </a:solidFill>
                <a:latin typeface="Times New Roman" panose="02020603050405020304" pitchFamily="18" charset="0"/>
                <a:cs typeface="Times New Roman" panose="02020603050405020304" pitchFamily="18" charset="0"/>
              </a:rPr>
              <a:t>Kanellopoulos</a:t>
            </a:r>
            <a:r>
              <a:rPr lang="en-IN" sz="1900" dirty="0">
                <a:solidFill>
                  <a:srgbClr val="000000"/>
                </a:solidFill>
                <a:latin typeface="Times New Roman" panose="02020603050405020304" pitchFamily="18" charset="0"/>
                <a:cs typeface="Times New Roman" panose="02020603050405020304" pitchFamily="18" charset="0"/>
              </a:rPr>
              <a:t>, </a:t>
            </a:r>
            <a:r>
              <a:rPr lang="en-IN" sz="1900" dirty="0" err="1">
                <a:solidFill>
                  <a:srgbClr val="000000"/>
                </a:solidFill>
                <a:latin typeface="Times New Roman" panose="02020603050405020304" pitchFamily="18" charset="0"/>
                <a:cs typeface="Times New Roman" panose="02020603050405020304" pitchFamily="18" charset="0"/>
              </a:rPr>
              <a:t>P.E.Pintelas</a:t>
            </a:r>
            <a:r>
              <a:rPr lang="en-IN" sz="1900" dirty="0">
                <a:solidFill>
                  <a:srgbClr val="000000"/>
                </a:solidFill>
                <a:latin typeface="Times New Roman" panose="02020603050405020304" pitchFamily="18" charset="0"/>
                <a:cs typeface="Times New Roman" panose="02020603050405020304" pitchFamily="18" charset="0"/>
              </a:rPr>
              <a:t>, “Data </a:t>
            </a:r>
            <a:r>
              <a:rPr lang="en-IN" sz="1900" dirty="0" err="1">
                <a:solidFill>
                  <a:srgbClr val="000000"/>
                </a:solidFill>
                <a:latin typeface="Times New Roman" panose="02020603050405020304" pitchFamily="18" charset="0"/>
                <a:cs typeface="Times New Roman" panose="02020603050405020304" pitchFamily="18" charset="0"/>
              </a:rPr>
              <a:t>Preprocessing</a:t>
            </a:r>
            <a:r>
              <a:rPr lang="en-IN" sz="1900" dirty="0">
                <a:solidFill>
                  <a:srgbClr val="000000"/>
                </a:solidFill>
                <a:latin typeface="Times New Roman" panose="02020603050405020304" pitchFamily="18" charset="0"/>
                <a:cs typeface="Times New Roman" panose="02020603050405020304" pitchFamily="18" charset="0"/>
              </a:rPr>
              <a:t> for Supervised Learning”, International Journal Of Computer Science Volume 1 Number 1 2006 </a:t>
            </a:r>
            <a:r>
              <a:rPr lang="en-IN" sz="1900" dirty="0" err="1">
                <a:solidFill>
                  <a:srgbClr val="000000"/>
                </a:solidFill>
                <a:latin typeface="Times New Roman" panose="02020603050405020304" pitchFamily="18" charset="0"/>
                <a:cs typeface="Times New Roman" panose="02020603050405020304" pitchFamily="18" charset="0"/>
              </a:rPr>
              <a:t>Issn</a:t>
            </a:r>
            <a:r>
              <a:rPr lang="en-IN" sz="1900" dirty="0">
                <a:solidFill>
                  <a:srgbClr val="000000"/>
                </a:solidFill>
                <a:latin typeface="Times New Roman" panose="02020603050405020304" pitchFamily="18" charset="0"/>
                <a:cs typeface="Times New Roman" panose="02020603050405020304" pitchFamily="18" charset="0"/>
              </a:rPr>
              <a:t> 1306-4428 </a:t>
            </a:r>
          </a:p>
          <a:p>
            <a:r>
              <a:rPr lang="en-IN" sz="1900" dirty="0">
                <a:solidFill>
                  <a:srgbClr val="000000"/>
                </a:solidFill>
                <a:latin typeface="Times New Roman" panose="02020603050405020304" pitchFamily="18" charset="0"/>
                <a:cs typeface="Times New Roman" panose="02020603050405020304" pitchFamily="18" charset="0"/>
              </a:rPr>
              <a:t>9. https://www.kaggle.com/datasets </a:t>
            </a:r>
          </a:p>
          <a:p>
            <a:pPr marL="0" indent="0">
              <a:buNone/>
            </a:pPr>
            <a:endParaRPr lang="en-IN" dirty="0"/>
          </a:p>
        </p:txBody>
      </p:sp>
    </p:spTree>
    <p:extLst>
      <p:ext uri="{BB962C8B-B14F-4D97-AF65-F5344CB8AC3E}">
        <p14:creationId xmlns:p14="http://schemas.microsoft.com/office/powerpoint/2010/main" val="189002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0715-3CEA-4CA5-988B-BB703167FC8D}"/>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8154608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ctrTitle"/>
          </p:nvPr>
        </p:nvSpPr>
        <p:spPr>
          <a:xfrm>
            <a:off x="1097280" y="758952"/>
            <a:ext cx="10058400" cy="584073"/>
          </a:xfrm>
        </p:spPr>
        <p:txBody>
          <a:bodyPr>
            <a:normAutofit fontScale="90000"/>
          </a:bodyPr>
          <a:lstStyle/>
          <a:p>
            <a:pPr>
              <a:tabLst>
                <a:tab pos="3308350" algn="l"/>
              </a:tabLst>
            </a:pPr>
            <a:r>
              <a:rPr lang="en-US" sz="2800" dirty="0">
                <a:latin typeface="Arial Black" panose="020B0A04020102020204" pitchFamily="34" charset="0"/>
              </a:rPr>
              <a:t>                                                                                                ABSTRACT</a:t>
            </a:r>
            <a:endParaRPr lang="en-US" sz="2800" dirty="0">
              <a:solidFill>
                <a:schemeClr val="tx1">
                  <a:lumMod val="85000"/>
                  <a:lumOff val="15000"/>
                </a:schemeClr>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type="subTitle" idx="1"/>
          </p:nvPr>
        </p:nvSpPr>
        <p:spPr>
          <a:xfrm>
            <a:off x="1100051" y="1495424"/>
            <a:ext cx="10058400" cy="5000625"/>
          </a:xfrm>
        </p:spPr>
        <p:txBody>
          <a:bodyPr>
            <a:normAutofit/>
          </a:bodyPr>
          <a:lstStyle/>
          <a:p>
            <a:r>
              <a:rPr lang="en-IN" sz="2000" cap="none" dirty="0">
                <a:effectLst/>
                <a:latin typeface="Calibri" panose="020F0502020204030204" pitchFamily="34" charset="0"/>
                <a:ea typeface="Calibri" panose="020F0502020204030204" pitchFamily="34" charset="0"/>
                <a:cs typeface="Calibri" panose="020F0502020204030204" pitchFamily="34" charset="0"/>
              </a:rPr>
              <a:t>Many factors affect the success of machine learning (ML) on a given task. The representation and quality of the instance data is first and foremost. If there is much irrelevant and redundant information present or noisy and unreliable data, then knowledge discovery during the training phase is more difficult. It is well known that data preparation and filtering steps take considerable amount of processing time in ML problems. Data pre-processing includes data cleaning, normalization, transformation, feature extraction and selection, etc. The product of data pre-processing is the final training set. It would be nice if a single sequence of data pre-processing algorithms had the best performance for each data set but this is not happened. Thus, we present the most well know algorithms for each step of data pre-processing so that one achieves the best performance for their data set.</a:t>
            </a:r>
          </a:p>
          <a:p>
            <a:pPr marL="0" indent="0">
              <a:buFont typeface="Calibri" panose="020F0502020204030204" pitchFamily="34" charset="0"/>
              <a:buNone/>
            </a:pP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A6D3-F5EE-4210-AF90-1D47005E33E7}"/>
              </a:ext>
            </a:extLst>
          </p:cNvPr>
          <p:cNvSpPr>
            <a:spLocks noGrp="1"/>
          </p:cNvSpPr>
          <p:nvPr>
            <p:ph type="ctrTitle"/>
          </p:nvPr>
        </p:nvSpPr>
        <p:spPr>
          <a:xfrm>
            <a:off x="1097280" y="758952"/>
            <a:ext cx="10058400" cy="450723"/>
          </a:xfrm>
        </p:spPr>
        <p:txBody>
          <a:bodyPr>
            <a:noAutofit/>
          </a:bodyPr>
          <a:lstStyle/>
          <a:p>
            <a:r>
              <a:rPr lang="en-IN" sz="2800" b="1" dirty="0"/>
              <a:t>                                   INTRODUCTION</a:t>
            </a:r>
          </a:p>
        </p:txBody>
      </p:sp>
      <p:sp>
        <p:nvSpPr>
          <p:cNvPr id="3" name="Subtitle 2">
            <a:extLst>
              <a:ext uri="{FF2B5EF4-FFF2-40B4-BE49-F238E27FC236}">
                <a16:creationId xmlns:a16="http://schemas.microsoft.com/office/drawing/2014/main" id="{36D1DF04-5233-49B4-B7FE-FA61A4405EF1}"/>
              </a:ext>
            </a:extLst>
          </p:cNvPr>
          <p:cNvSpPr>
            <a:spLocks noGrp="1"/>
          </p:cNvSpPr>
          <p:nvPr>
            <p:ph type="subTitle" idx="1"/>
          </p:nvPr>
        </p:nvSpPr>
        <p:spPr>
          <a:xfrm>
            <a:off x="1066800" y="1333500"/>
            <a:ext cx="10058400" cy="4483227"/>
          </a:xfrm>
        </p:spPr>
        <p:txBody>
          <a:bodyPr>
            <a:normAutofit fontScale="85000" lnSpcReduction="20000"/>
          </a:bodyPr>
          <a:lstStyle/>
          <a:p>
            <a:pPr marL="0" indent="0">
              <a:buNone/>
            </a:pPr>
            <a:r>
              <a:rPr lang="en-US" b="1" i="1" dirty="0"/>
              <a:t>What is data preprocessing?</a:t>
            </a:r>
          </a:p>
          <a:p>
            <a:pPr marL="0" indent="0">
              <a:buNone/>
            </a:pPr>
            <a:r>
              <a:rPr lang="en-US" sz="2400" b="0" i="0" dirty="0">
                <a:solidFill>
                  <a:srgbClr val="000000"/>
                </a:solidFill>
                <a:effectLst/>
              </a:rPr>
              <a:t>	</a:t>
            </a:r>
            <a:r>
              <a:rPr lang="en-US" sz="2400" b="0" i="0" cap="none" dirty="0">
                <a:solidFill>
                  <a:srgbClr val="000000"/>
                </a:solidFill>
                <a:effectLst/>
                <a:latin typeface="Calibri" panose="020F0502020204030204" pitchFamily="34" charset="0"/>
                <a:cs typeface="Calibri" panose="020F0502020204030204" pitchFamily="34" charset="0"/>
              </a:rPr>
              <a:t>Data preprocessing is a process of preparing the raw data and making it suitable for a machine learning model. It is the first and crucial step while creating a machine learning model.</a:t>
            </a:r>
          </a:p>
          <a:p>
            <a:pPr marL="0" indent="0" algn="l">
              <a:buNone/>
            </a:pPr>
            <a:r>
              <a:rPr lang="en-US" sz="2400" b="0" i="0" cap="none" dirty="0">
                <a:solidFill>
                  <a:srgbClr val="000000"/>
                </a:solidFill>
                <a:effectLst/>
                <a:latin typeface="Calibri" panose="020F0502020204030204" pitchFamily="34" charset="0"/>
                <a:cs typeface="Calibri" panose="020F0502020204030204" pitchFamily="34" charset="0"/>
              </a:rPr>
              <a:t>	When creating a machine learning project, it is not always a case that we come across the clean and formatted data. And while doing any operation with data, it is mandatory to clean it and put in a formatted way. So for this, we use data preprocessing task</a:t>
            </a:r>
            <a:r>
              <a:rPr lang="en-US" sz="2400" b="0" i="0" cap="none" dirty="0">
                <a:solidFill>
                  <a:srgbClr val="000000"/>
                </a:solidFill>
                <a:effectLst/>
              </a:rPr>
              <a:t>.</a:t>
            </a:r>
          </a:p>
          <a:p>
            <a:pPr marL="0" indent="0" algn="l">
              <a:buNone/>
            </a:pPr>
            <a:r>
              <a:rPr lang="en-US" b="1" i="1" dirty="0">
                <a:effectLst/>
              </a:rPr>
              <a:t>Why do we need Data Preprocessing?</a:t>
            </a:r>
          </a:p>
          <a:p>
            <a:pPr algn="l"/>
            <a:r>
              <a:rPr lang="en-US" sz="2400" b="0" i="0" cap="none" dirty="0">
                <a:solidFill>
                  <a:srgbClr val="000000"/>
                </a:solidFill>
                <a:effectLst/>
                <a:latin typeface="Calibri" panose="020F0502020204030204" pitchFamily="34" charset="0"/>
                <a:cs typeface="Calibri" panose="020F0502020204030204" pitchFamily="34"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endParaRPr lang="en-IN" dirty="0"/>
          </a:p>
        </p:txBody>
      </p:sp>
    </p:spTree>
    <p:extLst>
      <p:ext uri="{BB962C8B-B14F-4D97-AF65-F5344CB8AC3E}">
        <p14:creationId xmlns:p14="http://schemas.microsoft.com/office/powerpoint/2010/main" val="42004326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401474-4EBA-4839-95BF-D2257A5A334C}"/>
              </a:ext>
            </a:extLst>
          </p:cNvPr>
          <p:cNvSpPr>
            <a:spLocks noGrp="1"/>
          </p:cNvSpPr>
          <p:nvPr>
            <p:ph idx="1"/>
          </p:nvPr>
        </p:nvSpPr>
        <p:spPr>
          <a:xfrm>
            <a:off x="914400" y="1530455"/>
            <a:ext cx="10241280" cy="4717945"/>
          </a:xfrm>
        </p:spPr>
        <p:txBody>
          <a:bodyPr>
            <a:normAutofit fontScale="77500" lnSpcReduction="20000"/>
          </a:bodyPr>
          <a:lstStyle/>
          <a:p>
            <a:pPr algn="l">
              <a:buFont typeface="Arial" panose="020B0604020202020204" pitchFamily="34" charset="0"/>
              <a:buChar char="•"/>
            </a:pPr>
            <a:r>
              <a:rPr lang="en-US" b="1" i="0" dirty="0">
                <a:solidFill>
                  <a:srgbClr val="202124"/>
                </a:solidFill>
                <a:effectLst/>
                <a:latin typeface="Roboto" panose="020B0604020202020204" pitchFamily="2" charset="0"/>
              </a:rPr>
              <a:t>Data cleansing</a:t>
            </a:r>
            <a:r>
              <a:rPr lang="en-US" b="0" i="0" dirty="0">
                <a:solidFill>
                  <a:srgbClr val="202124"/>
                </a:solidFill>
                <a:effectLst/>
                <a:latin typeface="Roboto" panose="020B0604020202020204" pitchFamily="2" charset="0"/>
              </a:rPr>
              <a:t>. Removing or correcting records with corrupted or invalid values from raw data, as well as removing records that are missing a large number of columns.</a:t>
            </a:r>
          </a:p>
          <a:p>
            <a:pPr algn="l">
              <a:buFont typeface="Arial" panose="020B0604020202020204" pitchFamily="34" charset="0"/>
              <a:buChar char="•"/>
            </a:pPr>
            <a:r>
              <a:rPr lang="en-US" b="1" i="0" dirty="0">
                <a:solidFill>
                  <a:srgbClr val="202124"/>
                </a:solidFill>
                <a:effectLst/>
                <a:latin typeface="Roboto" panose="020B0604020202020204" pitchFamily="2" charset="0"/>
              </a:rPr>
              <a:t>Instances selection and partitioning</a:t>
            </a:r>
            <a:r>
              <a:rPr lang="en-US" b="0" i="0" dirty="0">
                <a:solidFill>
                  <a:srgbClr val="202124"/>
                </a:solidFill>
                <a:effectLst/>
                <a:latin typeface="Roboto" panose="020B0604020202020204" pitchFamily="2" charset="0"/>
              </a:rPr>
              <a:t>. Selecting data points from the input dataset to create </a:t>
            </a:r>
            <a:r>
              <a:rPr lang="en-US" b="0" i="0" dirty="0">
                <a:solidFill>
                  <a:srgbClr val="202124"/>
                </a:solidFill>
                <a:effectLst/>
                <a:latin typeface="Roboto" panose="020B0604020202020204" pitchFamily="2" charset="0"/>
                <a:hlinkClick r:id="rId2"/>
              </a:rPr>
              <a:t>training, evaluation (validation), and test sets</a:t>
            </a:r>
            <a:r>
              <a:rPr lang="en-US" b="0" i="0" dirty="0">
                <a:solidFill>
                  <a:srgbClr val="202124"/>
                </a:solidFill>
                <a:effectLst/>
                <a:latin typeface="Roboto" panose="020B0604020202020204" pitchFamily="2" charset="0"/>
              </a:rPr>
              <a:t>. This process includes techniques for repeatable random sampling, minority classes oversampling, and stratified partitioning.</a:t>
            </a:r>
          </a:p>
          <a:p>
            <a:pPr algn="l">
              <a:buFont typeface="Arial" panose="020B0604020202020204" pitchFamily="34" charset="0"/>
              <a:buChar char="•"/>
            </a:pPr>
            <a:r>
              <a:rPr lang="en-US" b="1" i="0" dirty="0">
                <a:solidFill>
                  <a:srgbClr val="202124"/>
                </a:solidFill>
                <a:effectLst/>
                <a:latin typeface="Roboto" panose="020B0604020202020204" pitchFamily="2" charset="0"/>
              </a:rPr>
              <a:t>Feature tuning</a:t>
            </a:r>
            <a:r>
              <a:rPr lang="en-US" b="0" i="0" dirty="0">
                <a:solidFill>
                  <a:srgbClr val="202124"/>
                </a:solidFill>
                <a:effectLst/>
                <a:latin typeface="Roboto" panose="020B0604020202020204" pitchFamily="2" charset="0"/>
              </a:rPr>
              <a:t>. Improving the quality of a feature for ML, which includes scaling and normalizing numeric values, imputing missing values, clipping outliers, and adjusting values with skewed distributions.</a:t>
            </a:r>
          </a:p>
          <a:p>
            <a:pPr algn="l">
              <a:buFont typeface="Arial" panose="020B0604020202020204" pitchFamily="34" charset="0"/>
              <a:buChar char="•"/>
            </a:pPr>
            <a:r>
              <a:rPr lang="en-US" b="1" i="0" dirty="0">
                <a:solidFill>
                  <a:srgbClr val="202124"/>
                </a:solidFill>
                <a:effectLst/>
                <a:latin typeface="Roboto" panose="020B0604020202020204" pitchFamily="2" charset="0"/>
              </a:rPr>
              <a:t>Representation transformation</a:t>
            </a:r>
            <a:r>
              <a:rPr lang="en-US" b="0" i="0" dirty="0">
                <a:solidFill>
                  <a:srgbClr val="202124"/>
                </a:solidFill>
                <a:effectLst/>
                <a:latin typeface="Roboto" panose="020B0604020202020204" pitchFamily="2" charset="0"/>
              </a:rPr>
              <a:t>. Converting a numeric feature to a categorical feature (through </a:t>
            </a:r>
            <a:r>
              <a:rPr lang="en-US" b="0" i="0" dirty="0" err="1">
                <a:solidFill>
                  <a:srgbClr val="202124"/>
                </a:solidFill>
                <a:effectLst/>
                <a:latin typeface="Roboto" panose="020B0604020202020204" pitchFamily="2" charset="0"/>
              </a:rPr>
              <a:t>bucketization</a:t>
            </a:r>
            <a:r>
              <a:rPr lang="en-US" b="0" i="0" dirty="0">
                <a:solidFill>
                  <a:srgbClr val="202124"/>
                </a:solidFill>
                <a:effectLst/>
                <a:latin typeface="Roboto" panose="020B0604020202020204" pitchFamily="2" charset="0"/>
              </a:rPr>
              <a:t>), and converting categorical features to a numeric representation (through </a:t>
            </a:r>
            <a:r>
              <a:rPr lang="en-US" b="0" i="0" dirty="0">
                <a:solidFill>
                  <a:srgbClr val="202124"/>
                </a:solidFill>
                <a:effectLst/>
                <a:latin typeface="Roboto" panose="020B0604020202020204" pitchFamily="2" charset="0"/>
                <a:hlinkClick r:id="rId3"/>
              </a:rPr>
              <a:t>one-hot encoding</a:t>
            </a:r>
            <a:r>
              <a:rPr lang="en-US" b="0" i="0" dirty="0">
                <a:solidFill>
                  <a:srgbClr val="202124"/>
                </a:solidFill>
                <a:effectLst/>
                <a:latin typeface="Roboto" panose="020B0604020202020204" pitchFamily="2" charset="0"/>
              </a:rPr>
              <a:t>, </a:t>
            </a:r>
            <a:r>
              <a:rPr lang="en-US" b="0" i="0" dirty="0">
                <a:solidFill>
                  <a:srgbClr val="202124"/>
                </a:solidFill>
                <a:effectLst/>
                <a:latin typeface="Roboto" panose="020B0604020202020204" pitchFamily="2" charset="0"/>
                <a:hlinkClick r:id="rId4"/>
              </a:rPr>
              <a:t>learning with counts</a:t>
            </a:r>
            <a:r>
              <a:rPr lang="en-US" b="0" i="0" dirty="0">
                <a:solidFill>
                  <a:srgbClr val="202124"/>
                </a:solidFill>
                <a:effectLst/>
                <a:latin typeface="Roboto" panose="020B0604020202020204" pitchFamily="2" charset="0"/>
              </a:rPr>
              <a:t>, sparse feature embeddings, and so on). Some models work only with numeric or categorical features, while others can handle mixed type features. Even when models handle both types, they can benefit from different representation (numeric and categorical) of the same feature.</a:t>
            </a:r>
          </a:p>
          <a:p>
            <a:pPr algn="l">
              <a:buFont typeface="Arial" panose="020B0604020202020204" pitchFamily="34" charset="0"/>
              <a:buChar char="•"/>
            </a:pPr>
            <a:r>
              <a:rPr lang="en-US" b="1" i="0" dirty="0">
                <a:solidFill>
                  <a:srgbClr val="202124"/>
                </a:solidFill>
                <a:effectLst/>
                <a:latin typeface="Roboto" panose="020B0604020202020204" pitchFamily="2" charset="0"/>
              </a:rPr>
              <a:t>Feature selection</a:t>
            </a:r>
            <a:r>
              <a:rPr lang="en-US" b="0" i="0" dirty="0">
                <a:solidFill>
                  <a:srgbClr val="202124"/>
                </a:solidFill>
                <a:effectLst/>
                <a:latin typeface="Roboto" panose="020B0604020202020204" pitchFamily="2" charset="0"/>
              </a:rPr>
              <a:t>. Selecting a subset of the input features for training the model, and ignoring the irrelevant or redundant ones, using </a:t>
            </a:r>
            <a:r>
              <a:rPr lang="en-US" b="0" i="0" dirty="0">
                <a:solidFill>
                  <a:srgbClr val="202124"/>
                </a:solidFill>
                <a:effectLst/>
                <a:latin typeface="Roboto" panose="020B0604020202020204" pitchFamily="2" charset="0"/>
                <a:hlinkClick r:id="rId5"/>
              </a:rPr>
              <a:t>filter or wrapper methods</a:t>
            </a:r>
            <a:r>
              <a:rPr lang="en-US" b="0" i="0" dirty="0">
                <a:solidFill>
                  <a:srgbClr val="202124"/>
                </a:solidFill>
                <a:effectLst/>
                <a:latin typeface="Roboto" panose="020B0604020202020204" pitchFamily="2" charset="0"/>
              </a:rPr>
              <a:t>. This can also involve simply dropping features if the features are missing a large number of values.</a:t>
            </a:r>
          </a:p>
          <a:p>
            <a:pPr algn="l">
              <a:buFont typeface="Arial" panose="020B0604020202020204" pitchFamily="34" charset="0"/>
              <a:buChar char="•"/>
            </a:pPr>
            <a:r>
              <a:rPr lang="en-US" b="1" i="0" dirty="0">
                <a:solidFill>
                  <a:srgbClr val="202124"/>
                </a:solidFill>
                <a:effectLst/>
                <a:latin typeface="Roboto" panose="020B0604020202020204" pitchFamily="2" charset="0"/>
              </a:rPr>
              <a:t>Feature construction</a:t>
            </a:r>
            <a:r>
              <a:rPr lang="en-US" b="0" i="0" dirty="0">
                <a:solidFill>
                  <a:srgbClr val="202124"/>
                </a:solidFill>
                <a:effectLst/>
                <a:latin typeface="Roboto" panose="020B0604020202020204" pitchFamily="2" charset="0"/>
              </a:rPr>
              <a:t>. Creating new features either by using typical techniques, such as </a:t>
            </a:r>
            <a:r>
              <a:rPr lang="en-US" b="0" i="0" dirty="0">
                <a:solidFill>
                  <a:srgbClr val="202124"/>
                </a:solidFill>
                <a:effectLst/>
                <a:latin typeface="Roboto" panose="020B0604020202020204" pitchFamily="2" charset="0"/>
                <a:hlinkClick r:id="rId6"/>
              </a:rPr>
              <a:t>polynomial expansion</a:t>
            </a:r>
            <a:r>
              <a:rPr lang="en-US" b="0" i="0" dirty="0">
                <a:solidFill>
                  <a:srgbClr val="202124"/>
                </a:solidFill>
                <a:effectLst/>
                <a:latin typeface="Roboto" panose="020B0604020202020204" pitchFamily="2" charset="0"/>
              </a:rPr>
              <a:t> (by using univariate mathematical functions) or </a:t>
            </a:r>
            <a:r>
              <a:rPr lang="en-US" b="0" i="0" dirty="0">
                <a:solidFill>
                  <a:srgbClr val="202124"/>
                </a:solidFill>
                <a:effectLst/>
                <a:latin typeface="Roboto" panose="020B0604020202020204" pitchFamily="2" charset="0"/>
                <a:hlinkClick r:id="rId7"/>
              </a:rPr>
              <a:t>feature crossing</a:t>
            </a:r>
            <a:r>
              <a:rPr lang="en-US" b="0" i="0" dirty="0">
                <a:solidFill>
                  <a:srgbClr val="202124"/>
                </a:solidFill>
                <a:effectLst/>
                <a:latin typeface="Roboto" panose="020B0604020202020204" pitchFamily="2" charset="0"/>
              </a:rPr>
              <a:t> (to capture feature interactions). Features can also be constructed by using business logic from the domain of the ML use case.</a:t>
            </a:r>
          </a:p>
          <a:p>
            <a:endParaRPr lang="en-IN" dirty="0"/>
          </a:p>
        </p:txBody>
      </p:sp>
      <p:sp>
        <p:nvSpPr>
          <p:cNvPr id="2" name="Title 1">
            <a:extLst>
              <a:ext uri="{FF2B5EF4-FFF2-40B4-BE49-F238E27FC236}">
                <a16:creationId xmlns:a16="http://schemas.microsoft.com/office/drawing/2014/main" id="{F6338050-4DC5-4AB6-8A49-A922575E419C}"/>
              </a:ext>
            </a:extLst>
          </p:cNvPr>
          <p:cNvSpPr>
            <a:spLocks noGrp="1"/>
          </p:cNvSpPr>
          <p:nvPr>
            <p:ph type="title"/>
          </p:nvPr>
        </p:nvSpPr>
        <p:spPr>
          <a:xfrm>
            <a:off x="1162050" y="942871"/>
            <a:ext cx="9993630" cy="587584"/>
          </a:xfrm>
        </p:spPr>
        <p:txBody>
          <a:bodyPr>
            <a:normAutofit/>
          </a:bodyPr>
          <a:lstStyle/>
          <a:p>
            <a:r>
              <a:rPr lang="en-IN" sz="2400" b="1" dirty="0"/>
              <a:t>                              Steps in data preprocessing </a:t>
            </a:r>
          </a:p>
        </p:txBody>
      </p:sp>
    </p:spTree>
    <p:extLst>
      <p:ext uri="{BB962C8B-B14F-4D97-AF65-F5344CB8AC3E}">
        <p14:creationId xmlns:p14="http://schemas.microsoft.com/office/powerpoint/2010/main" val="171603991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FB8C22-EB7A-4866-AEB0-23951987221D}"/>
              </a:ext>
            </a:extLst>
          </p:cNvPr>
          <p:cNvSpPr>
            <a:spLocks noGrp="1"/>
          </p:cNvSpPr>
          <p:nvPr>
            <p:ph idx="1"/>
          </p:nvPr>
        </p:nvSpPr>
        <p:spPr>
          <a:xfrm>
            <a:off x="1097280" y="1637420"/>
            <a:ext cx="10058400" cy="3760891"/>
          </a:xfrm>
        </p:spPr>
        <p:txBody>
          <a:bodyPr>
            <a:normAutofit fontScale="92500" lnSpcReduction="20000"/>
          </a:bodyPr>
          <a:lstStyle/>
          <a:p>
            <a:r>
              <a:rPr lang="en-US" dirty="0"/>
              <a:t>The main objective of any data analysis is to discover knowledge that will be used to solve problems or make decisions. However, problems with the data may prevent this. In most cases, imperfections with the data are not noticed until the data analysis starts. Various explanations have been given to the role and the need for data preprocessing.</a:t>
            </a:r>
          </a:p>
          <a:p>
            <a:r>
              <a:rPr lang="en-US" dirty="0"/>
              <a:t>Data preprocessing is a process of preparing the raw data and making it suitable for a machine learning model. It is the first and crucial step while creating a machine learning model. When creating a machine learning project, it is not always a case that we come across the clean and formatted data. And while doing any operation with data, it is mandatory to clean it and put in a formatted way. So for this, we use data preprocessing task. 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en-IN" dirty="0"/>
          </a:p>
        </p:txBody>
      </p:sp>
      <p:sp>
        <p:nvSpPr>
          <p:cNvPr id="2" name="Title 1">
            <a:extLst>
              <a:ext uri="{FF2B5EF4-FFF2-40B4-BE49-F238E27FC236}">
                <a16:creationId xmlns:a16="http://schemas.microsoft.com/office/drawing/2014/main" id="{948A69ED-66AD-4373-B2DA-8F9ECDA052B5}"/>
              </a:ext>
            </a:extLst>
          </p:cNvPr>
          <p:cNvSpPr>
            <a:spLocks noGrp="1"/>
          </p:cNvSpPr>
          <p:nvPr>
            <p:ph type="title"/>
          </p:nvPr>
        </p:nvSpPr>
        <p:spPr/>
        <p:txBody>
          <a:bodyPr>
            <a:normAutofit/>
          </a:bodyPr>
          <a:lstStyle/>
          <a:p>
            <a:r>
              <a:rPr lang="en-IN" sz="2400" dirty="0"/>
              <a:t>                                                     </a:t>
            </a:r>
            <a:r>
              <a:rPr lang="en-IN" sz="2400" b="1" dirty="0"/>
              <a:t>MOTIVATION</a:t>
            </a:r>
          </a:p>
        </p:txBody>
      </p:sp>
    </p:spTree>
    <p:extLst>
      <p:ext uri="{BB962C8B-B14F-4D97-AF65-F5344CB8AC3E}">
        <p14:creationId xmlns:p14="http://schemas.microsoft.com/office/powerpoint/2010/main" val="263484663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77666A-FA8C-481A-B2AA-47D7A5ABD3A2}"/>
              </a:ext>
            </a:extLst>
          </p:cNvPr>
          <p:cNvSpPr>
            <a:spLocks noGrp="1"/>
          </p:cNvSpPr>
          <p:nvPr>
            <p:ph idx="1"/>
          </p:nvPr>
        </p:nvSpPr>
        <p:spPr>
          <a:xfrm>
            <a:off x="1097280" y="1846907"/>
            <a:ext cx="10058400" cy="4022185"/>
          </a:xfrm>
        </p:spPr>
        <p:txBody>
          <a:bodyPr>
            <a:normAutofit/>
          </a:bodyPr>
          <a:lstStyle/>
          <a:p>
            <a:pPr marL="0" indent="0">
              <a:buNone/>
            </a:pPr>
            <a:r>
              <a:rPr lang="en-US" b="1" dirty="0"/>
              <a:t>Changming Zhu and Daqi Gao (2016) </a:t>
            </a:r>
            <a:r>
              <a:rPr lang="en-US" dirty="0"/>
              <a:t>studied the influence of data preprocessing. In this work, they researched the influence of data preprocessing and came up with a conclusion that using different preprocessing methods leads to different classification performances. Not all data preprocessing methods are effective for any one data set; therefore, they proposed a necessary method to determine the effectiveness of a data preprocessing method.</a:t>
            </a:r>
          </a:p>
          <a:p>
            <a:pPr marL="0" indent="0">
              <a:buNone/>
            </a:pPr>
            <a:r>
              <a:rPr lang="en-IN" b="1" dirty="0"/>
              <a:t>Theodoros Iliou et al (2015) </a:t>
            </a:r>
            <a:r>
              <a:rPr lang="en-IN" dirty="0"/>
              <a:t>proposed a Novel Machine Learning Data Preprocessing Method for Enhancing Classification Algorithms Performance. In this work, a novel data preprocessing method is proposed and evaluated in three difficult classification data sets. </a:t>
            </a:r>
            <a:r>
              <a:rPr lang="en-US" dirty="0"/>
              <a:t>The results indicated that the generated features after proposed preprocessing method implementation to the original dataset markedly improved the performance of the classification algorithms.</a:t>
            </a:r>
            <a:endParaRPr lang="en-IN" dirty="0"/>
          </a:p>
        </p:txBody>
      </p:sp>
      <p:sp>
        <p:nvSpPr>
          <p:cNvPr id="3" name="Title 2">
            <a:extLst>
              <a:ext uri="{FF2B5EF4-FFF2-40B4-BE49-F238E27FC236}">
                <a16:creationId xmlns:a16="http://schemas.microsoft.com/office/drawing/2014/main" id="{E54AB6F2-DF40-4E85-9BCE-7D3E09F3B242}"/>
              </a:ext>
            </a:extLst>
          </p:cNvPr>
          <p:cNvSpPr>
            <a:spLocks noGrp="1"/>
          </p:cNvSpPr>
          <p:nvPr>
            <p:ph type="title"/>
          </p:nvPr>
        </p:nvSpPr>
        <p:spPr/>
        <p:txBody>
          <a:bodyPr/>
          <a:lstStyle/>
          <a:p>
            <a:r>
              <a:rPr lang="en-IN" dirty="0"/>
              <a:t>                                   </a:t>
            </a:r>
            <a:r>
              <a:rPr lang="en-IN" b="1" dirty="0"/>
              <a:t>LITERATURE</a:t>
            </a:r>
            <a:r>
              <a:rPr lang="en-IN" dirty="0"/>
              <a:t> </a:t>
            </a:r>
            <a:r>
              <a:rPr lang="en-IN" b="1" dirty="0"/>
              <a:t>SURVEY</a:t>
            </a:r>
          </a:p>
        </p:txBody>
      </p:sp>
    </p:spTree>
    <p:extLst>
      <p:ext uri="{BB962C8B-B14F-4D97-AF65-F5344CB8AC3E}">
        <p14:creationId xmlns:p14="http://schemas.microsoft.com/office/powerpoint/2010/main" val="44003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37421"/>
            <a:ext cx="10058400" cy="3760891"/>
          </a:xfrm>
        </p:spPr>
        <p:txBody>
          <a:bodyPr>
            <a:normAutofit fontScale="92500" lnSpcReduction="10000"/>
          </a:bodyPr>
          <a:lstStyle/>
          <a:p>
            <a:pPr algn="just">
              <a:spcBef>
                <a:spcPts val="0"/>
              </a:spcBef>
              <a:spcAft>
                <a:spcPts val="0"/>
              </a:spcAft>
            </a:pPr>
            <a:r>
              <a:rPr lang="en-US" b="1" dirty="0"/>
              <a:t>S. </a:t>
            </a:r>
            <a:r>
              <a:rPr lang="en-US" b="1" dirty="0" err="1"/>
              <a:t>Banumathi</a:t>
            </a:r>
            <a:r>
              <a:rPr lang="en-US" b="1" dirty="0"/>
              <a:t> and Dr. A. Aloysius (2019) </a:t>
            </a:r>
            <a:r>
              <a:rPr lang="en-US" dirty="0"/>
              <a:t>presented An Enhanced Preprocessing</a:t>
            </a:r>
          </a:p>
          <a:p>
            <a:pPr algn="just">
              <a:spcBef>
                <a:spcPts val="0"/>
              </a:spcBef>
              <a:spcAft>
                <a:spcPts val="0"/>
              </a:spcAft>
            </a:pPr>
            <a:r>
              <a:rPr lang="en-US" dirty="0"/>
              <a:t>Algorithms and Accuracy Prediction of Machine Learning </a:t>
            </a:r>
            <a:r>
              <a:rPr lang="en-US" dirty="0" err="1"/>
              <a:t>Algortihms</a:t>
            </a:r>
            <a:r>
              <a:rPr lang="en-US" dirty="0"/>
              <a:t>. The ML</a:t>
            </a:r>
          </a:p>
          <a:p>
            <a:pPr algn="just">
              <a:spcBef>
                <a:spcPts val="0"/>
              </a:spcBef>
              <a:spcAft>
                <a:spcPts val="0"/>
              </a:spcAft>
            </a:pPr>
            <a:r>
              <a:rPr lang="en-US" dirty="0"/>
              <a:t>supervised algorithms performances have been checked with selected features with cross validation. Their experimental study suggested that enhanced feature selection with supervised learning for data set that accurately predicts the target value. </a:t>
            </a:r>
          </a:p>
          <a:p>
            <a:pPr algn="just">
              <a:spcBef>
                <a:spcPts val="0"/>
              </a:spcBef>
              <a:spcAft>
                <a:spcPts val="0"/>
              </a:spcAft>
            </a:pPr>
            <a:endParaRPr lang="en-US" dirty="0"/>
          </a:p>
          <a:p>
            <a:pPr algn="just">
              <a:spcBef>
                <a:spcPts val="0"/>
              </a:spcBef>
              <a:spcAft>
                <a:spcPts val="0"/>
              </a:spcAft>
            </a:pPr>
            <a:r>
              <a:rPr lang="en-US" b="1" dirty="0" err="1"/>
              <a:t>Nazri</a:t>
            </a:r>
            <a:r>
              <a:rPr lang="en-US" b="1" dirty="0"/>
              <a:t> </a:t>
            </a:r>
            <a:r>
              <a:rPr lang="en-US" b="1" dirty="0" err="1"/>
              <a:t>Mohd</a:t>
            </a:r>
            <a:r>
              <a:rPr lang="en-US" b="1" dirty="0"/>
              <a:t> </a:t>
            </a:r>
            <a:r>
              <a:rPr lang="en-US" b="1" dirty="0" err="1"/>
              <a:t>Nawi</a:t>
            </a:r>
            <a:r>
              <a:rPr lang="en-US" b="1" dirty="0"/>
              <a:t> et al (2013) </a:t>
            </a:r>
            <a:r>
              <a:rPr lang="en-US" dirty="0"/>
              <a:t>presented about The Effect of Data Pre-Processing on Optimized Training of Artificial Neural Networks. Their main focus was to improve the accuracy of ANN models by using three selected pre-processing techniques. The simulations results showed that the use of pre-processing techniques increased the accuracy of the ANN classifier by at least more than 95%. This achievement could be interpreted in an important computational cost diminution related to the learning process of the network. </a:t>
            </a:r>
            <a:endParaRPr lang="en-IN" dirty="0"/>
          </a:p>
        </p:txBody>
      </p:sp>
      <p:sp>
        <p:nvSpPr>
          <p:cNvPr id="3" name="Title 2"/>
          <p:cNvSpPr>
            <a:spLocks noGrp="1"/>
          </p:cNvSpPr>
          <p:nvPr>
            <p:ph type="title"/>
          </p:nvPr>
        </p:nvSpPr>
        <p:spPr/>
        <p:txBody>
          <a:bodyPr/>
          <a:lstStyle/>
          <a:p>
            <a:r>
              <a:rPr lang="en-IN" b="1" dirty="0"/>
              <a:t>Literature Review</a:t>
            </a:r>
          </a:p>
        </p:txBody>
      </p:sp>
    </p:spTree>
    <p:extLst>
      <p:ext uri="{BB962C8B-B14F-4D97-AF65-F5344CB8AC3E}">
        <p14:creationId xmlns:p14="http://schemas.microsoft.com/office/powerpoint/2010/main" val="98075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00383"/>
            <a:ext cx="10058400" cy="3760891"/>
          </a:xfrm>
        </p:spPr>
        <p:txBody>
          <a:bodyPr/>
          <a:lstStyle/>
          <a:p>
            <a:pPr>
              <a:spcBef>
                <a:spcPts val="0"/>
              </a:spcBef>
              <a:spcAft>
                <a:spcPts val="0"/>
              </a:spcAft>
            </a:pPr>
            <a:r>
              <a:rPr lang="en-US" dirty="0"/>
              <a:t>Data Preprocessing for Supervised Leaning was studied by </a:t>
            </a:r>
            <a:r>
              <a:rPr lang="en-US" b="1" dirty="0"/>
              <a:t>S. B. </a:t>
            </a:r>
            <a:r>
              <a:rPr lang="en-US" b="1" dirty="0" err="1"/>
              <a:t>Kotsiantis</a:t>
            </a:r>
            <a:r>
              <a:rPr lang="en-US" b="1" dirty="0"/>
              <a:t>, D.</a:t>
            </a:r>
          </a:p>
          <a:p>
            <a:pPr>
              <a:spcBef>
                <a:spcPts val="0"/>
              </a:spcBef>
              <a:spcAft>
                <a:spcPts val="0"/>
              </a:spcAft>
            </a:pPr>
            <a:r>
              <a:rPr lang="en-US" b="1" dirty="0"/>
              <a:t>Kanellopoulos and P. E. </a:t>
            </a:r>
            <a:r>
              <a:rPr lang="en-US" b="1" dirty="0" err="1"/>
              <a:t>Pintelas</a:t>
            </a:r>
            <a:r>
              <a:rPr lang="en-US" b="1" dirty="0"/>
              <a:t> (2006). </a:t>
            </a:r>
            <a:r>
              <a:rPr lang="en-US" dirty="0"/>
              <a:t>This paper addresses issues of data preprocessing that can have a significant impact on generalization performance of a ML algorithm. </a:t>
            </a:r>
          </a:p>
          <a:p>
            <a:pPr>
              <a:spcBef>
                <a:spcPts val="0"/>
              </a:spcBef>
              <a:spcAft>
                <a:spcPts val="0"/>
              </a:spcAft>
            </a:pPr>
            <a:endParaRPr lang="en-IN" dirty="0"/>
          </a:p>
          <a:p>
            <a:pPr>
              <a:spcBef>
                <a:spcPts val="0"/>
              </a:spcBef>
              <a:spcAft>
                <a:spcPts val="0"/>
              </a:spcAft>
            </a:pPr>
            <a:r>
              <a:rPr lang="en-US" b="1" dirty="0" err="1"/>
              <a:t>Stamatios-Aggelos</a:t>
            </a:r>
            <a:r>
              <a:rPr lang="en-US" b="1" dirty="0"/>
              <a:t> N et al (2019) </a:t>
            </a:r>
            <a:r>
              <a:rPr lang="en-US" dirty="0"/>
              <a:t>presented about Data preprocessing in predictive data mining. In this work they presented the most well-known and widely used up-</a:t>
            </a:r>
            <a:r>
              <a:rPr lang="en-US" dirty="0" err="1"/>
              <a:t>todate</a:t>
            </a:r>
            <a:r>
              <a:rPr lang="en-US" dirty="0"/>
              <a:t> algorithms for each step of data preprocessing in the framework of predictive data mining. It is evident that the application of the preprocessing (or not), may affect the performance of a classifier.</a:t>
            </a:r>
            <a:endParaRPr lang="en-IN" dirty="0"/>
          </a:p>
        </p:txBody>
      </p:sp>
      <p:sp>
        <p:nvSpPr>
          <p:cNvPr id="3" name="Title 2"/>
          <p:cNvSpPr>
            <a:spLocks noGrp="1"/>
          </p:cNvSpPr>
          <p:nvPr>
            <p:ph type="title"/>
          </p:nvPr>
        </p:nvSpPr>
        <p:spPr/>
        <p:txBody>
          <a:bodyPr/>
          <a:lstStyle/>
          <a:p>
            <a:r>
              <a:rPr lang="en-IN" b="1" dirty="0"/>
              <a:t>Literature Review</a:t>
            </a:r>
          </a:p>
        </p:txBody>
      </p:sp>
    </p:spTree>
    <p:extLst>
      <p:ext uri="{BB962C8B-B14F-4D97-AF65-F5344CB8AC3E}">
        <p14:creationId xmlns:p14="http://schemas.microsoft.com/office/powerpoint/2010/main" val="176464371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Slice</Template>
  <TotalTime>518</TotalTime>
  <Words>2980</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vt:lpstr>
      <vt:lpstr>Arial Black</vt:lpstr>
      <vt:lpstr>Arial Narrow</vt:lpstr>
      <vt:lpstr>Avenir Next LT Pro Light</vt:lpstr>
      <vt:lpstr>Bahnschrift</vt:lpstr>
      <vt:lpstr>Bahnschrift Light</vt:lpstr>
      <vt:lpstr>Calibri</vt:lpstr>
      <vt:lpstr>Century Gothic</vt:lpstr>
      <vt:lpstr>CGOMEGA</vt:lpstr>
      <vt:lpstr>inherit</vt:lpstr>
      <vt:lpstr>Inter</vt:lpstr>
      <vt:lpstr>Roboto</vt:lpstr>
      <vt:lpstr>Times New Roman</vt:lpstr>
      <vt:lpstr>Wingdings</vt:lpstr>
      <vt:lpstr>RetrospectVTI</vt:lpstr>
      <vt:lpstr>                                 CVR COLLEGE OF ENGINEERING                     DEPARTMENT OF COMPUTER SCIENCE AND ENGINEERING                     DATA PREPROCESSING FRAMEWORK FOR SUPERVISIED MACHINE LEARNIng                                                                                                                                                                           by                                                       Yerrabachu Keerthy Rao  – 17B81A0595                                                   Bandanadam Madhuri  – 17B81A05A8                                                   Naga Jahnavi Kommareddy  – 17B81A05B9                                                                    Under THE guidance of                                                 U . Jhashuva – Asst Professor                                                                                                                                                </vt:lpstr>
      <vt:lpstr>CONTENTS</vt:lpstr>
      <vt:lpstr>                                                                                                ABSTRACT</vt:lpstr>
      <vt:lpstr>                                   INTRODUCTION</vt:lpstr>
      <vt:lpstr>                              Steps in data preprocessing </vt:lpstr>
      <vt:lpstr>                                                     MOTIVATION</vt:lpstr>
      <vt:lpstr>                                   LITERATURE SURVEY</vt:lpstr>
      <vt:lpstr>Literature Review</vt:lpstr>
      <vt:lpstr>Literature Review</vt:lpstr>
      <vt:lpstr>PowerPoint Presentation</vt:lpstr>
      <vt:lpstr>                                     SOFTWARE Requirements</vt:lpstr>
      <vt:lpstr>PowerPoint Presentation</vt:lpstr>
      <vt:lpstr>PowerPoint Presentation</vt:lpstr>
      <vt:lpstr>PowerPoint Presentation</vt:lpstr>
      <vt:lpstr>PowerPoint Presentation</vt:lpstr>
      <vt:lpstr>PowerPoint Presentation</vt:lpstr>
      <vt:lpstr>TEST CASES (DATA SET)</vt:lpstr>
      <vt:lpstr>                                     </vt:lpstr>
      <vt:lpstr>                               IMPLEMTATION DETAILS</vt:lpstr>
      <vt:lpstr>PowerPoint Presentation</vt:lpstr>
      <vt:lpstr>                  DATA TRANSFORMATION</vt:lpstr>
      <vt:lpstr>                                    conclusionS</vt:lpstr>
      <vt:lpstr>                                    Future scope</vt:lpstr>
      <vt:lpstr>                                        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Madhuri Bandanadam</dc:creator>
  <cp:lastModifiedBy>Madhuri Bandanadam</cp:lastModifiedBy>
  <cp:revision>47</cp:revision>
  <dcterms:created xsi:type="dcterms:W3CDTF">2021-05-14T06:54:14Z</dcterms:created>
  <dcterms:modified xsi:type="dcterms:W3CDTF">2021-06-01T04:09:07Z</dcterms:modified>
</cp:coreProperties>
</file>