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38D5-D484-41BA-8CB3-2DEE9740D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4EA423-B56F-4286-AC92-0C3276DC2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414346-75FB-46F0-9506-7DD4AD0CCBF9}"/>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5" name="Footer Placeholder 4">
            <a:extLst>
              <a:ext uri="{FF2B5EF4-FFF2-40B4-BE49-F238E27FC236}">
                <a16:creationId xmlns:a16="http://schemas.microsoft.com/office/drawing/2014/main" id="{EEC50EAF-528B-4002-A321-4A1E1FE0C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E5CE32-76C1-418D-8567-40BADBF11D0E}"/>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347357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A4BD-68C2-40B1-A141-4649E55C5A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CEDFD0-F588-4F5D-8921-8C516B6952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979D2-B67B-48F6-95F2-792360EC13E7}"/>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5" name="Footer Placeholder 4">
            <a:extLst>
              <a:ext uri="{FF2B5EF4-FFF2-40B4-BE49-F238E27FC236}">
                <a16:creationId xmlns:a16="http://schemas.microsoft.com/office/drawing/2014/main" id="{A2AEE8DB-F1F1-4530-B7DC-219774BB2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CA94E-E395-45CA-A119-7E810D626D93}"/>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36476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85435-9CDC-41A3-A383-8E547076F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71F32-53F1-48CA-B7ED-5C49AB8C8D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0FAC1-313B-40EA-8880-8D51F78678E4}"/>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5" name="Footer Placeholder 4">
            <a:extLst>
              <a:ext uri="{FF2B5EF4-FFF2-40B4-BE49-F238E27FC236}">
                <a16:creationId xmlns:a16="http://schemas.microsoft.com/office/drawing/2014/main" id="{3A82BE3D-3121-484A-8361-AE10BFC8E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B768A-75C9-4CF7-A465-9F63FC24598B}"/>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244763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7341-E711-4627-97C2-BD77346802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28CE6-FB9E-48E9-8F58-C6480F49B6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184D92-683E-4E4D-9BAD-AD6CE226C5CB}"/>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5" name="Footer Placeholder 4">
            <a:extLst>
              <a:ext uri="{FF2B5EF4-FFF2-40B4-BE49-F238E27FC236}">
                <a16:creationId xmlns:a16="http://schemas.microsoft.com/office/drawing/2014/main" id="{75DC4C2E-35FC-44E1-9C5D-1DA8BEEFE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ACB57-5770-4DAB-BE95-F28BD0CAFD64}"/>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77473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3449-8C1C-4378-9D4A-87FD4BEC4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0BAB01-B34E-431D-8C6B-AC9E6ABA27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217904-6480-4FC0-9B00-7B4566BCF08A}"/>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5" name="Footer Placeholder 4">
            <a:extLst>
              <a:ext uri="{FF2B5EF4-FFF2-40B4-BE49-F238E27FC236}">
                <a16:creationId xmlns:a16="http://schemas.microsoft.com/office/drawing/2014/main" id="{08C1FA1A-D2CA-4C91-A5FA-9CDB1434E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09241-310B-428A-9D4B-0989367D8887}"/>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262436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19B0B-062E-44DF-8C2D-01699F9C3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76E03-BE0D-45BA-8224-80936FD358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ACB0E4-46C0-4611-99CD-ACA4F4C080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5596DC-93BB-4978-BBDF-F93B906A7F0D}"/>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6" name="Footer Placeholder 5">
            <a:extLst>
              <a:ext uri="{FF2B5EF4-FFF2-40B4-BE49-F238E27FC236}">
                <a16:creationId xmlns:a16="http://schemas.microsoft.com/office/drawing/2014/main" id="{312FFA3C-93AB-47D6-9DA8-418AD98513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328AB-F478-4655-9696-9060CEDB3EC4}"/>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403370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9C2D-4E30-4A07-9FE7-3C03A75CC2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FBD474-C6DE-4133-A11F-67851F7F8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B16C4-077E-4F73-8134-F815E19A2C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6779F1-51BB-4C18-AA56-C1A014588C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27B603-7599-4DEA-B3EE-4576BA826C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01B645-1082-4403-AE5C-349319B5EEAB}"/>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8" name="Footer Placeholder 7">
            <a:extLst>
              <a:ext uri="{FF2B5EF4-FFF2-40B4-BE49-F238E27FC236}">
                <a16:creationId xmlns:a16="http://schemas.microsoft.com/office/drawing/2014/main" id="{D67DD1A7-A852-48CD-B814-CA4CA6A9BC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26C6B4-BF61-49E7-BAC4-B9D357AD708F}"/>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341492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5185-0139-4D82-8E39-679CDBBCF0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FC7E36-0731-4459-A887-ECF1F4B32CC2}"/>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4" name="Footer Placeholder 3">
            <a:extLst>
              <a:ext uri="{FF2B5EF4-FFF2-40B4-BE49-F238E27FC236}">
                <a16:creationId xmlns:a16="http://schemas.microsoft.com/office/drawing/2014/main" id="{D6351725-2300-45F2-A627-B5600C5975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EAAEA1-7841-459D-9BCD-FA2E5F07AE41}"/>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171505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A57AB-A079-42D4-AA54-EDDF0677B870}"/>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3" name="Footer Placeholder 2">
            <a:extLst>
              <a:ext uri="{FF2B5EF4-FFF2-40B4-BE49-F238E27FC236}">
                <a16:creationId xmlns:a16="http://schemas.microsoft.com/office/drawing/2014/main" id="{934E4622-670D-4200-8EC8-F30644E4C3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452E38-437C-48CD-A3D9-54E37FAC39B2}"/>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270244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62A2E-9CBD-47F6-B851-D0A5400D69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233A56-5DD0-48D8-8AB6-6848D98F4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2B8C2C-256D-4ECD-9B36-B21F7DC25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214D48-1FAA-4D8F-A1B1-2ECFE71F7D9F}"/>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6" name="Footer Placeholder 5">
            <a:extLst>
              <a:ext uri="{FF2B5EF4-FFF2-40B4-BE49-F238E27FC236}">
                <a16:creationId xmlns:a16="http://schemas.microsoft.com/office/drawing/2014/main" id="{93DD3AE6-A327-49F6-9437-C4E1AD7E1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46AE91-7EF2-4CBB-8339-F1DFBE8F42D3}"/>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331542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94DD-D23F-486F-A0D7-473AEF515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6D9301-ACC1-41BC-ABD1-AFEE549172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3983F5-D3A6-4E03-92A2-D5E6DBC74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8F6E93-C558-4FB1-8068-25EB775B0D56}"/>
              </a:ext>
            </a:extLst>
          </p:cNvPr>
          <p:cNvSpPr>
            <a:spLocks noGrp="1"/>
          </p:cNvSpPr>
          <p:nvPr>
            <p:ph type="dt" sz="half" idx="10"/>
          </p:nvPr>
        </p:nvSpPr>
        <p:spPr/>
        <p:txBody>
          <a:bodyPr/>
          <a:lstStyle/>
          <a:p>
            <a:fld id="{F1DF3F2C-17D6-4F3C-B8F0-02FAFE5D8C24}" type="datetimeFigureOut">
              <a:rPr lang="en-IN" smtClean="0"/>
              <a:t>08-03-2021</a:t>
            </a:fld>
            <a:endParaRPr lang="en-IN"/>
          </a:p>
        </p:txBody>
      </p:sp>
      <p:sp>
        <p:nvSpPr>
          <p:cNvPr id="6" name="Footer Placeholder 5">
            <a:extLst>
              <a:ext uri="{FF2B5EF4-FFF2-40B4-BE49-F238E27FC236}">
                <a16:creationId xmlns:a16="http://schemas.microsoft.com/office/drawing/2014/main" id="{0415284C-7BA1-41F7-AB70-752740EFBA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0C743C-EF18-4265-8F45-BCF46890B318}"/>
              </a:ext>
            </a:extLst>
          </p:cNvPr>
          <p:cNvSpPr>
            <a:spLocks noGrp="1"/>
          </p:cNvSpPr>
          <p:nvPr>
            <p:ph type="sldNum" sz="quarter" idx="12"/>
          </p:nvPr>
        </p:nvSpPr>
        <p:spPr/>
        <p:txBody>
          <a:bodyPr/>
          <a:lstStyle/>
          <a:p>
            <a:fld id="{A31EBE76-BDFC-4036-AC91-B3CFE41C2A6F}" type="slidenum">
              <a:rPr lang="en-IN" smtClean="0"/>
              <a:t>‹#›</a:t>
            </a:fld>
            <a:endParaRPr lang="en-IN"/>
          </a:p>
        </p:txBody>
      </p:sp>
    </p:spTree>
    <p:extLst>
      <p:ext uri="{BB962C8B-B14F-4D97-AF65-F5344CB8AC3E}">
        <p14:creationId xmlns:p14="http://schemas.microsoft.com/office/powerpoint/2010/main" val="285287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49AE5A-F098-4729-B455-98A5C01CE2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952847-C97D-45B9-942E-E4D571AB4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FFA33-7BE5-4733-AF3D-1997C5639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F3F2C-17D6-4F3C-B8F0-02FAFE5D8C24}" type="datetimeFigureOut">
              <a:rPr lang="en-IN" smtClean="0"/>
              <a:t>08-03-2021</a:t>
            </a:fld>
            <a:endParaRPr lang="en-IN"/>
          </a:p>
        </p:txBody>
      </p:sp>
      <p:sp>
        <p:nvSpPr>
          <p:cNvPr id="5" name="Footer Placeholder 4">
            <a:extLst>
              <a:ext uri="{FF2B5EF4-FFF2-40B4-BE49-F238E27FC236}">
                <a16:creationId xmlns:a16="http://schemas.microsoft.com/office/drawing/2014/main" id="{36DB27D7-AF0A-4170-B339-222AA50BB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2F4417-A4F8-4FA3-B796-B3A519736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EBE76-BDFC-4036-AC91-B3CFE41C2A6F}" type="slidenum">
              <a:rPr lang="en-IN" smtClean="0"/>
              <a:t>‹#›</a:t>
            </a:fld>
            <a:endParaRPr lang="en-IN"/>
          </a:p>
        </p:txBody>
      </p:sp>
    </p:spTree>
    <p:extLst>
      <p:ext uri="{BB962C8B-B14F-4D97-AF65-F5344CB8AC3E}">
        <p14:creationId xmlns:p14="http://schemas.microsoft.com/office/powerpoint/2010/main" val="392022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oursera.org/learn/excel-data-analysis/supplement/Vde5D/store-sales-comma-delimited-tx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gregorut/videogamesa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finiti/pizza-restaurants-and-the-pizza-they-sel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A721-72D3-45D0-9EDC-91A9F022D0A3}"/>
              </a:ext>
            </a:extLst>
          </p:cNvPr>
          <p:cNvSpPr>
            <a:spLocks noGrp="1"/>
          </p:cNvSpPr>
          <p:nvPr>
            <p:ph type="ctrTitle"/>
          </p:nvPr>
        </p:nvSpPr>
        <p:spPr>
          <a:xfrm>
            <a:off x="1524000" y="0"/>
            <a:ext cx="9144000" cy="650240"/>
          </a:xfrm>
        </p:spPr>
        <p:txBody>
          <a:bodyPr>
            <a:normAutofit/>
          </a:bodyPr>
          <a:lstStyle/>
          <a:p>
            <a:r>
              <a:rPr lang="en-IN" sz="4000" dirty="0">
                <a:solidFill>
                  <a:schemeClr val="accent2">
                    <a:lumMod val="75000"/>
                  </a:schemeClr>
                </a:solidFill>
                <a:latin typeface="+mn-lt"/>
              </a:rPr>
              <a:t>VIDEO GAME SALES DATASET</a:t>
            </a:r>
          </a:p>
        </p:txBody>
      </p:sp>
      <p:sp>
        <p:nvSpPr>
          <p:cNvPr id="3" name="Subtitle 2">
            <a:extLst>
              <a:ext uri="{FF2B5EF4-FFF2-40B4-BE49-F238E27FC236}">
                <a16:creationId xmlns:a16="http://schemas.microsoft.com/office/drawing/2014/main" id="{DEEA08D9-0410-4589-845E-1975E66F6560}"/>
              </a:ext>
            </a:extLst>
          </p:cNvPr>
          <p:cNvSpPr>
            <a:spLocks noGrp="1"/>
          </p:cNvSpPr>
          <p:nvPr>
            <p:ph type="subTitle" idx="1"/>
          </p:nvPr>
        </p:nvSpPr>
        <p:spPr>
          <a:xfrm>
            <a:off x="843280" y="604520"/>
            <a:ext cx="10505440" cy="6253480"/>
          </a:xfrm>
        </p:spPr>
        <p:txBody>
          <a:bodyPr>
            <a:normAutofit fontScale="92500"/>
          </a:bodyPr>
          <a:lstStyle/>
          <a:p>
            <a:pPr algn="l"/>
            <a:r>
              <a:rPr lang="en-IN" sz="3200" dirty="0">
                <a:solidFill>
                  <a:srgbClr val="C00000"/>
                </a:solidFill>
              </a:rPr>
              <a:t>Description:</a:t>
            </a:r>
          </a:p>
          <a:p>
            <a:pPr algn="l"/>
            <a:r>
              <a:rPr lang="en-US" dirty="0"/>
              <a:t>The growth of Videogames are increasing among all age people. The dataset is one of the historical sales of Videogames which has recorded in different genre, publisher and years. Predictive data analytics methods are easy to  apply with this dataset.</a:t>
            </a:r>
          </a:p>
          <a:p>
            <a:pPr algn="l"/>
            <a:r>
              <a:rPr lang="en-US" dirty="0"/>
              <a:t>Rank          </a:t>
            </a:r>
            <a:r>
              <a:rPr lang="en-US" dirty="0">
                <a:solidFill>
                  <a:schemeClr val="accent1">
                    <a:lumMod val="75000"/>
                  </a:schemeClr>
                </a:solidFill>
              </a:rPr>
              <a:t>(Unique and Independent)</a:t>
            </a:r>
          </a:p>
          <a:p>
            <a:pPr algn="l"/>
            <a:r>
              <a:rPr lang="en-US" dirty="0"/>
              <a:t>Name          </a:t>
            </a:r>
            <a:r>
              <a:rPr lang="en-US" dirty="0">
                <a:solidFill>
                  <a:schemeClr val="accent1">
                    <a:lumMod val="75000"/>
                  </a:schemeClr>
                </a:solidFill>
              </a:rPr>
              <a:t>(Category data-Nominal)</a:t>
            </a:r>
          </a:p>
          <a:p>
            <a:pPr algn="l"/>
            <a:r>
              <a:rPr lang="en-US" dirty="0"/>
              <a:t>Platform      </a:t>
            </a:r>
            <a:r>
              <a:rPr lang="en-US" dirty="0">
                <a:solidFill>
                  <a:schemeClr val="accent1">
                    <a:lumMod val="75000"/>
                  </a:schemeClr>
                </a:solidFill>
              </a:rPr>
              <a:t>(Category data-Nominal)</a:t>
            </a:r>
          </a:p>
          <a:p>
            <a:pPr algn="l"/>
            <a:r>
              <a:rPr lang="en-US" dirty="0"/>
              <a:t>Year          </a:t>
            </a:r>
            <a:r>
              <a:rPr lang="en-US" dirty="0">
                <a:solidFill>
                  <a:schemeClr val="accent1">
                    <a:lumMod val="75000"/>
                  </a:schemeClr>
                </a:solidFill>
              </a:rPr>
              <a:t>(Qualitative ordinal)</a:t>
            </a:r>
          </a:p>
          <a:p>
            <a:pPr algn="l"/>
            <a:r>
              <a:rPr lang="en-US" dirty="0"/>
              <a:t>Genre         </a:t>
            </a:r>
            <a:r>
              <a:rPr lang="en-US" dirty="0">
                <a:solidFill>
                  <a:schemeClr val="accent1">
                    <a:lumMod val="75000"/>
                  </a:schemeClr>
                </a:solidFill>
              </a:rPr>
              <a:t>(Category data-Nominal)</a:t>
            </a:r>
          </a:p>
          <a:p>
            <a:pPr algn="l"/>
            <a:r>
              <a:rPr lang="en-US" dirty="0"/>
              <a:t>Publisher     </a:t>
            </a:r>
            <a:r>
              <a:rPr lang="en-US" dirty="0">
                <a:solidFill>
                  <a:schemeClr val="accent1">
                    <a:lumMod val="75000"/>
                  </a:schemeClr>
                </a:solidFill>
              </a:rPr>
              <a:t>(Category data-Nominal)</a:t>
            </a:r>
          </a:p>
          <a:p>
            <a:pPr algn="l"/>
            <a:r>
              <a:rPr lang="en-US" dirty="0"/>
              <a:t>NA Sales      </a:t>
            </a:r>
            <a:r>
              <a:rPr lang="en-US" dirty="0">
                <a:solidFill>
                  <a:schemeClr val="accent1">
                    <a:lumMod val="75000"/>
                  </a:schemeClr>
                </a:solidFill>
              </a:rPr>
              <a:t>(Continuous data-Decimal)</a:t>
            </a:r>
          </a:p>
          <a:p>
            <a:pPr algn="l"/>
            <a:r>
              <a:rPr lang="en-US" dirty="0"/>
              <a:t>EU Sales      </a:t>
            </a:r>
            <a:r>
              <a:rPr lang="en-US" dirty="0">
                <a:solidFill>
                  <a:schemeClr val="accent1">
                    <a:lumMod val="75000"/>
                  </a:schemeClr>
                </a:solidFill>
              </a:rPr>
              <a:t>(Continuous data-Decimal)</a:t>
            </a:r>
          </a:p>
          <a:p>
            <a:pPr algn="l"/>
            <a:r>
              <a:rPr lang="en-US" dirty="0"/>
              <a:t>JP Sales      </a:t>
            </a:r>
            <a:r>
              <a:rPr lang="en-US" dirty="0">
                <a:solidFill>
                  <a:schemeClr val="accent1">
                    <a:lumMod val="75000"/>
                  </a:schemeClr>
                </a:solidFill>
              </a:rPr>
              <a:t>(Continuous data-Decimal)</a:t>
            </a:r>
          </a:p>
          <a:p>
            <a:pPr algn="l"/>
            <a:r>
              <a:rPr lang="en-US" dirty="0"/>
              <a:t>Other Sales   </a:t>
            </a:r>
            <a:r>
              <a:rPr lang="en-US" dirty="0">
                <a:solidFill>
                  <a:schemeClr val="accent1">
                    <a:lumMod val="75000"/>
                  </a:schemeClr>
                </a:solidFill>
              </a:rPr>
              <a:t>(Continuous data-Decimal) </a:t>
            </a:r>
          </a:p>
          <a:p>
            <a:pPr algn="l"/>
            <a:r>
              <a:rPr lang="en-US" dirty="0"/>
              <a:t>Global Sales  </a:t>
            </a:r>
            <a:r>
              <a:rPr lang="en-US" dirty="0">
                <a:solidFill>
                  <a:schemeClr val="accent1">
                    <a:lumMod val="75000"/>
                  </a:schemeClr>
                </a:solidFill>
              </a:rPr>
              <a:t>(Continuous data-Decimal)</a:t>
            </a:r>
          </a:p>
          <a:p>
            <a:pPr algn="l"/>
            <a:endParaRPr lang="en-US" dirty="0"/>
          </a:p>
          <a:p>
            <a:pPr algn="l"/>
            <a:endParaRPr lang="en-US" sz="3800" dirty="0"/>
          </a:p>
        </p:txBody>
      </p:sp>
    </p:spTree>
    <p:extLst>
      <p:ext uri="{BB962C8B-B14F-4D97-AF65-F5344CB8AC3E}">
        <p14:creationId xmlns:p14="http://schemas.microsoft.com/office/powerpoint/2010/main" val="256791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800F8-9288-47A9-ADD2-3C252F2C688D}"/>
              </a:ext>
            </a:extLst>
          </p:cNvPr>
          <p:cNvSpPr>
            <a:spLocks noGrp="1"/>
          </p:cNvSpPr>
          <p:nvPr>
            <p:ph idx="1"/>
          </p:nvPr>
        </p:nvSpPr>
        <p:spPr>
          <a:xfrm>
            <a:off x="838200" y="0"/>
            <a:ext cx="10515600" cy="6858000"/>
          </a:xfrm>
        </p:spPr>
        <p:txBody>
          <a:bodyPr/>
          <a:lstStyle/>
          <a:p>
            <a:pPr marL="0" indent="0">
              <a:buNone/>
            </a:pPr>
            <a:r>
              <a:rPr lang="en-IN" sz="3200" dirty="0">
                <a:solidFill>
                  <a:srgbClr val="C00000"/>
                </a:solidFill>
              </a:rPr>
              <a:t>Reference:</a:t>
            </a:r>
          </a:p>
          <a:p>
            <a:pPr marL="0" indent="0">
              <a:buNone/>
            </a:pPr>
            <a:r>
              <a:rPr lang="en-US" dirty="0"/>
              <a:t>COURSERA( </a:t>
            </a:r>
            <a:r>
              <a:rPr lang="en-US" dirty="0">
                <a:hlinkClick r:id="rId2"/>
              </a:rPr>
              <a:t>https://www.coursera.org/learn/excel-data-analysis/supplement/Vde5D/store-sales-comma-delimited-txt</a:t>
            </a:r>
            <a:r>
              <a:rPr lang="en-US" dirty="0"/>
              <a:t> )</a:t>
            </a:r>
          </a:p>
          <a:p>
            <a:pPr marL="0" indent="0">
              <a:buNone/>
            </a:pPr>
            <a:r>
              <a:rPr lang="en-US" sz="3200" dirty="0">
                <a:solidFill>
                  <a:srgbClr val="C00000"/>
                </a:solidFill>
              </a:rPr>
              <a:t>How much Data:</a:t>
            </a:r>
          </a:p>
          <a:p>
            <a:pPr marL="0" indent="0">
              <a:buNone/>
            </a:pPr>
            <a:r>
              <a:rPr lang="en-US" dirty="0"/>
              <a:t>Total no of rows/records/observation : 2003</a:t>
            </a:r>
          </a:p>
          <a:p>
            <a:pPr marL="0" indent="0">
              <a:buNone/>
            </a:pPr>
            <a:r>
              <a:rPr lang="en-US" dirty="0"/>
              <a:t>Total no of columns/features/variable : 14</a:t>
            </a:r>
          </a:p>
          <a:p>
            <a:pPr marL="0" indent="0">
              <a:buNone/>
            </a:pPr>
            <a:r>
              <a:rPr lang="en-IN" dirty="0">
                <a:solidFill>
                  <a:srgbClr val="C00000"/>
                </a:solidFill>
              </a:rPr>
              <a:t>Category:</a:t>
            </a:r>
          </a:p>
          <a:p>
            <a:pPr marL="0" indent="0">
              <a:buNone/>
            </a:pPr>
            <a:r>
              <a:rPr lang="en-US" dirty="0"/>
              <a:t>1.</a:t>
            </a:r>
            <a:r>
              <a:rPr lang="en-US" dirty="0">
                <a:solidFill>
                  <a:schemeClr val="accent1">
                    <a:lumMod val="75000"/>
                  </a:schemeClr>
                </a:solidFill>
              </a:rPr>
              <a:t>Quantity Type: </a:t>
            </a:r>
            <a:r>
              <a:rPr lang="en-US" dirty="0"/>
              <a:t>Quantity Type is calculated by the Order Quantity and it have six categories, namely XS,S,M,L,XL,XXL.</a:t>
            </a:r>
          </a:p>
          <a:p>
            <a:pPr marL="0" indent="0">
              <a:buNone/>
            </a:pPr>
            <a:r>
              <a:rPr lang="en-US" dirty="0"/>
              <a:t> 2.</a:t>
            </a:r>
            <a:r>
              <a:rPr lang="en-US" dirty="0">
                <a:solidFill>
                  <a:schemeClr val="accent1">
                    <a:lumMod val="75000"/>
                  </a:schemeClr>
                </a:solidFill>
              </a:rPr>
              <a:t>Customer Segment Code: </a:t>
            </a:r>
            <a:r>
              <a:rPr lang="en-US" dirty="0"/>
              <a:t>Customer Segment Code is calculate by the Customer Segment and it have four categories, namely 1,2,3,4.</a:t>
            </a:r>
          </a:p>
          <a:p>
            <a:pPr marL="0" indent="0">
              <a:buNone/>
            </a:pPr>
            <a:r>
              <a:rPr lang="en-US" dirty="0">
                <a:solidFill>
                  <a:srgbClr val="C00000"/>
                </a:solidFill>
              </a:rPr>
              <a:t>Aggregates:</a:t>
            </a:r>
          </a:p>
          <a:p>
            <a:pPr marL="0" indent="0">
              <a:buNone/>
            </a:pPr>
            <a:r>
              <a:rPr lang="en-US" dirty="0"/>
              <a:t>1.</a:t>
            </a:r>
            <a:r>
              <a:rPr lang="en-US" dirty="0">
                <a:solidFill>
                  <a:schemeClr val="accent1">
                    <a:lumMod val="75000"/>
                  </a:schemeClr>
                </a:solidFill>
              </a:rPr>
              <a:t>Unit Price – </a:t>
            </a:r>
            <a:r>
              <a:rPr lang="en-US" dirty="0"/>
              <a:t>It is derived by Sales/Order Quantity.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3668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A332C2-47DC-475E-97B7-FD0B40D77A35}"/>
              </a:ext>
            </a:extLst>
          </p:cNvPr>
          <p:cNvSpPr>
            <a:spLocks noGrp="1"/>
          </p:cNvSpPr>
          <p:nvPr>
            <p:ph idx="1"/>
          </p:nvPr>
        </p:nvSpPr>
        <p:spPr>
          <a:xfrm>
            <a:off x="736600" y="27304"/>
            <a:ext cx="10515600" cy="6830695"/>
          </a:xfrm>
        </p:spPr>
        <p:txBody>
          <a:bodyPr/>
          <a:lstStyle/>
          <a:p>
            <a:pPr marL="0" indent="0">
              <a:buNone/>
            </a:pPr>
            <a:r>
              <a:rPr lang="en-US" dirty="0">
                <a:solidFill>
                  <a:srgbClr val="C00000"/>
                </a:solidFill>
              </a:rPr>
              <a:t>Data Visualization using Power BI</a:t>
            </a:r>
          </a:p>
          <a:p>
            <a:pPr marL="0" indent="0">
              <a:buNone/>
            </a:pPr>
            <a:endParaRPr lang="en-IN" dirty="0"/>
          </a:p>
        </p:txBody>
      </p:sp>
      <p:pic>
        <p:nvPicPr>
          <p:cNvPr id="5" name="Picture 4">
            <a:extLst>
              <a:ext uri="{FF2B5EF4-FFF2-40B4-BE49-F238E27FC236}">
                <a16:creationId xmlns:a16="http://schemas.microsoft.com/office/drawing/2014/main" id="{D68A2468-7D6A-41FB-A9BB-634E27F8F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7" y="548640"/>
            <a:ext cx="12079386" cy="6200286"/>
          </a:xfrm>
          <a:prstGeom prst="rect">
            <a:avLst/>
          </a:prstGeom>
        </p:spPr>
      </p:pic>
    </p:spTree>
    <p:extLst>
      <p:ext uri="{BB962C8B-B14F-4D97-AF65-F5344CB8AC3E}">
        <p14:creationId xmlns:p14="http://schemas.microsoft.com/office/powerpoint/2010/main" val="400435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C709-1B00-4AB2-9E7B-409F67AE7303}"/>
              </a:ext>
            </a:extLst>
          </p:cNvPr>
          <p:cNvSpPr>
            <a:spLocks noGrp="1"/>
          </p:cNvSpPr>
          <p:nvPr>
            <p:ph type="title"/>
          </p:nvPr>
        </p:nvSpPr>
        <p:spPr>
          <a:xfrm>
            <a:off x="675640" y="-1325563"/>
            <a:ext cx="10515600" cy="1325563"/>
          </a:xfrm>
        </p:spPr>
        <p:txBody>
          <a:bodyPr/>
          <a:lstStyle/>
          <a:p>
            <a:endParaRPr lang="en-IN"/>
          </a:p>
        </p:txBody>
      </p:sp>
      <p:sp>
        <p:nvSpPr>
          <p:cNvPr id="3" name="Content Placeholder 2">
            <a:extLst>
              <a:ext uri="{FF2B5EF4-FFF2-40B4-BE49-F238E27FC236}">
                <a16:creationId xmlns:a16="http://schemas.microsoft.com/office/drawing/2014/main" id="{E7634117-6109-4423-B7B1-D3ADC5D496C5}"/>
              </a:ext>
            </a:extLst>
          </p:cNvPr>
          <p:cNvSpPr>
            <a:spLocks noGrp="1"/>
          </p:cNvSpPr>
          <p:nvPr>
            <p:ph idx="1"/>
          </p:nvPr>
        </p:nvSpPr>
        <p:spPr>
          <a:xfrm>
            <a:off x="767080" y="0"/>
            <a:ext cx="10515600" cy="6858000"/>
          </a:xfrm>
        </p:spPr>
        <p:txBody>
          <a:bodyPr>
            <a:normAutofit/>
          </a:bodyPr>
          <a:lstStyle/>
          <a:p>
            <a:pPr marL="0" indent="0">
              <a:buNone/>
            </a:pPr>
            <a:r>
              <a:rPr lang="en-US" sz="3200" dirty="0">
                <a:solidFill>
                  <a:srgbClr val="C00000"/>
                </a:solidFill>
              </a:rPr>
              <a:t>Question :</a:t>
            </a:r>
          </a:p>
          <a:p>
            <a:pPr marL="0" indent="0">
              <a:buNone/>
            </a:pPr>
            <a:r>
              <a:rPr lang="en-US" sz="2400" dirty="0"/>
              <a:t>1.Which Video Game Genre has top 10 Total Sales (before and after the year 2000) ? </a:t>
            </a:r>
          </a:p>
          <a:p>
            <a:pPr marL="0" indent="0">
              <a:buNone/>
            </a:pPr>
            <a:r>
              <a:rPr lang="en-US" sz="2400" dirty="0"/>
              <a:t>2.Which Gaming platform is mostly used (before and after the year 2000) ?</a:t>
            </a:r>
          </a:p>
          <a:p>
            <a:pPr marL="0" indent="0">
              <a:buNone/>
            </a:pPr>
            <a:r>
              <a:rPr lang="en-US" sz="2400" dirty="0"/>
              <a:t>3.Which Game publisher earns most profit ?</a:t>
            </a:r>
          </a:p>
          <a:p>
            <a:pPr marL="0" indent="0">
              <a:buNone/>
            </a:pPr>
            <a:r>
              <a:rPr lang="en-IN" sz="3200" dirty="0">
                <a:solidFill>
                  <a:srgbClr val="C00000"/>
                </a:solidFill>
              </a:rPr>
              <a:t>Reference:</a:t>
            </a:r>
          </a:p>
          <a:p>
            <a:pPr marL="0" indent="0">
              <a:buNone/>
            </a:pPr>
            <a:r>
              <a:rPr lang="en-US" sz="2400" dirty="0"/>
              <a:t>KAGGLE( </a:t>
            </a:r>
            <a:r>
              <a:rPr lang="en-US" sz="2400" dirty="0">
                <a:hlinkClick r:id="rId2"/>
              </a:rPr>
              <a:t>https://www.kaggle.com/gregorut/videogamesales</a:t>
            </a:r>
            <a:r>
              <a:rPr lang="en-US" sz="2400" dirty="0"/>
              <a:t> )</a:t>
            </a:r>
          </a:p>
          <a:p>
            <a:pPr marL="0" indent="0">
              <a:buNone/>
            </a:pPr>
            <a:r>
              <a:rPr lang="en-US" sz="2400" dirty="0"/>
              <a:t>by Gregory Smith</a:t>
            </a:r>
          </a:p>
          <a:p>
            <a:pPr marL="0" indent="0">
              <a:buNone/>
            </a:pPr>
            <a:r>
              <a:rPr lang="en-US" sz="2400" dirty="0"/>
              <a:t>Data Engineer at </a:t>
            </a:r>
            <a:r>
              <a:rPr lang="en-US" sz="2400" dirty="0" err="1"/>
              <a:t>Petzl</a:t>
            </a:r>
            <a:r>
              <a:rPr lang="en-US" sz="2400" dirty="0"/>
              <a:t> America</a:t>
            </a:r>
          </a:p>
          <a:p>
            <a:pPr marL="0" indent="0">
              <a:buNone/>
            </a:pPr>
            <a:r>
              <a:rPr lang="en-US" sz="2400" dirty="0"/>
              <a:t>West Point, Utah, United States.</a:t>
            </a:r>
          </a:p>
          <a:p>
            <a:pPr marL="0" indent="0">
              <a:buNone/>
            </a:pPr>
            <a:r>
              <a:rPr lang="en-US" sz="3200" dirty="0">
                <a:solidFill>
                  <a:srgbClr val="C00000"/>
                </a:solidFill>
              </a:rPr>
              <a:t>How much Data:</a:t>
            </a:r>
          </a:p>
          <a:p>
            <a:pPr marL="0" indent="0">
              <a:buNone/>
            </a:pPr>
            <a:r>
              <a:rPr lang="en-US" sz="2400" dirty="0"/>
              <a:t>Total no of rows/records/observation : 16599</a:t>
            </a:r>
          </a:p>
          <a:p>
            <a:pPr marL="0" indent="0">
              <a:buNone/>
            </a:pPr>
            <a:r>
              <a:rPr lang="en-US" sz="2400" dirty="0"/>
              <a:t>Total no of columns/features/variable : 11</a:t>
            </a:r>
          </a:p>
          <a:p>
            <a:pPr marL="0" indent="0">
              <a:buNone/>
            </a:pPr>
            <a:endParaRPr lang="en-IN" sz="2400" dirty="0"/>
          </a:p>
          <a:p>
            <a:pPr marL="0" indent="0">
              <a:buNone/>
            </a:pPr>
            <a:endParaRPr lang="en-US" sz="2400" dirty="0"/>
          </a:p>
          <a:p>
            <a:pPr marL="0" indent="0">
              <a:buNone/>
            </a:pPr>
            <a:endParaRPr lang="en-US" sz="3200" dirty="0"/>
          </a:p>
          <a:p>
            <a:pPr marL="0" indent="0">
              <a:buNone/>
            </a:pPr>
            <a:endParaRPr lang="en-IN" sz="3200" dirty="0"/>
          </a:p>
        </p:txBody>
      </p:sp>
    </p:spTree>
    <p:extLst>
      <p:ext uri="{BB962C8B-B14F-4D97-AF65-F5344CB8AC3E}">
        <p14:creationId xmlns:p14="http://schemas.microsoft.com/office/powerpoint/2010/main" val="253820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93C09-A759-46BE-B3C1-E7B8892F4686}"/>
              </a:ext>
            </a:extLst>
          </p:cNvPr>
          <p:cNvSpPr>
            <a:spLocks noGrp="1"/>
          </p:cNvSpPr>
          <p:nvPr>
            <p:ph idx="1"/>
          </p:nvPr>
        </p:nvSpPr>
        <p:spPr>
          <a:xfrm>
            <a:off x="838200" y="0"/>
            <a:ext cx="10515600" cy="6858000"/>
          </a:xfrm>
        </p:spPr>
        <p:txBody>
          <a:bodyPr>
            <a:normAutofit/>
          </a:bodyPr>
          <a:lstStyle/>
          <a:p>
            <a:pPr marL="0" indent="0">
              <a:buNone/>
            </a:pPr>
            <a:r>
              <a:rPr lang="en-IN" sz="3200" dirty="0">
                <a:solidFill>
                  <a:srgbClr val="C00000"/>
                </a:solidFill>
              </a:rPr>
              <a:t>Category:</a:t>
            </a:r>
          </a:p>
          <a:p>
            <a:pPr marL="0" indent="0">
              <a:buNone/>
            </a:pPr>
            <a:r>
              <a:rPr lang="en-US" sz="2400" dirty="0"/>
              <a:t>1.</a:t>
            </a:r>
            <a:r>
              <a:rPr lang="en-US" sz="2400" dirty="0">
                <a:solidFill>
                  <a:schemeClr val="accent1"/>
                </a:solidFill>
              </a:rPr>
              <a:t>Year Type:</a:t>
            </a:r>
          </a:p>
          <a:p>
            <a:pPr marL="0" indent="0">
              <a:buNone/>
            </a:pPr>
            <a:r>
              <a:rPr lang="en-US" sz="2400" dirty="0"/>
              <a:t>Year Type is calculated by the Year and it have three categories, namely, Before 2000 and After 2000.</a:t>
            </a:r>
          </a:p>
          <a:p>
            <a:pPr marL="0" indent="0">
              <a:buNone/>
            </a:pPr>
            <a:r>
              <a:rPr lang="en-US" sz="2400" dirty="0"/>
              <a:t> 2.</a:t>
            </a:r>
            <a:r>
              <a:rPr lang="en-US" sz="2400" dirty="0">
                <a:solidFill>
                  <a:schemeClr val="accent1">
                    <a:lumMod val="75000"/>
                  </a:schemeClr>
                </a:solidFill>
              </a:rPr>
              <a:t>Sales Type:</a:t>
            </a:r>
          </a:p>
          <a:p>
            <a:pPr marL="0" indent="0">
              <a:buNone/>
            </a:pPr>
            <a:r>
              <a:rPr lang="en-US" sz="2400" dirty="0"/>
              <a:t>Sales Type is calculate by the Global Sales and it have three categories, namely, Hit, Average and Flop.</a:t>
            </a:r>
          </a:p>
          <a:p>
            <a:pPr marL="0" indent="0">
              <a:buNone/>
            </a:pPr>
            <a:endParaRPr lang="en-US" sz="2400" dirty="0"/>
          </a:p>
          <a:p>
            <a:pPr marL="0" indent="0">
              <a:buNone/>
            </a:pPr>
            <a:r>
              <a:rPr lang="en-US" sz="3200" dirty="0">
                <a:solidFill>
                  <a:srgbClr val="C00000"/>
                </a:solidFill>
              </a:rPr>
              <a:t>Aggregates:</a:t>
            </a:r>
          </a:p>
          <a:p>
            <a:pPr marL="0" indent="0">
              <a:buNone/>
            </a:pPr>
            <a:r>
              <a:rPr lang="en-US" sz="2400" dirty="0"/>
              <a:t>1.</a:t>
            </a:r>
            <a:r>
              <a:rPr lang="en-US" sz="2400" dirty="0">
                <a:solidFill>
                  <a:schemeClr val="accent1">
                    <a:lumMod val="75000"/>
                  </a:schemeClr>
                </a:solidFill>
              </a:rPr>
              <a:t>Global Sales:</a:t>
            </a:r>
          </a:p>
          <a:p>
            <a:pPr marL="0" indent="0">
              <a:buNone/>
            </a:pPr>
            <a:r>
              <a:rPr lang="en-US" sz="2400" dirty="0"/>
              <a:t>It is derived by adding NA sales, EU sales, JP sales and Other sales.</a:t>
            </a:r>
          </a:p>
          <a:p>
            <a:pPr marL="0" indent="0">
              <a:buNone/>
            </a:pPr>
            <a:endParaRPr lang="en-US" sz="24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0239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D134-0E5C-462E-9562-F6CF866B2623}"/>
              </a:ext>
            </a:extLst>
          </p:cNvPr>
          <p:cNvSpPr>
            <a:spLocks noGrp="1"/>
          </p:cNvSpPr>
          <p:nvPr>
            <p:ph type="title"/>
          </p:nvPr>
        </p:nvSpPr>
        <p:spPr>
          <a:xfrm>
            <a:off x="142240" y="-50799"/>
            <a:ext cx="5699760" cy="985519"/>
          </a:xfrm>
        </p:spPr>
        <p:txBody>
          <a:bodyPr>
            <a:normAutofit/>
          </a:bodyPr>
          <a:lstStyle/>
          <a:p>
            <a:r>
              <a:rPr lang="en-US" sz="3200" dirty="0">
                <a:solidFill>
                  <a:srgbClr val="C00000"/>
                </a:solidFill>
                <a:latin typeface="+mn-lt"/>
              </a:rPr>
              <a:t>Data</a:t>
            </a:r>
            <a:r>
              <a:rPr lang="en-US" sz="3200" dirty="0">
                <a:solidFill>
                  <a:srgbClr val="C00000"/>
                </a:solidFill>
              </a:rPr>
              <a:t> </a:t>
            </a:r>
            <a:r>
              <a:rPr lang="en-US" sz="3200" dirty="0">
                <a:solidFill>
                  <a:srgbClr val="C00000"/>
                </a:solidFill>
                <a:latin typeface="+mn-lt"/>
              </a:rPr>
              <a:t>Visualization using Power BI</a:t>
            </a:r>
            <a:endParaRPr lang="en-IN" sz="3200" dirty="0">
              <a:solidFill>
                <a:srgbClr val="C00000"/>
              </a:solidFill>
              <a:latin typeface="+mn-lt"/>
            </a:endParaRPr>
          </a:p>
        </p:txBody>
      </p:sp>
      <p:pic>
        <p:nvPicPr>
          <p:cNvPr id="5" name="Content Placeholder 4">
            <a:extLst>
              <a:ext uri="{FF2B5EF4-FFF2-40B4-BE49-F238E27FC236}">
                <a16:creationId xmlns:a16="http://schemas.microsoft.com/office/drawing/2014/main" id="{E38AFC59-4ED1-44BA-973C-B4CA4E5F5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 y="690880"/>
            <a:ext cx="11958320" cy="6268719"/>
          </a:xfrm>
        </p:spPr>
      </p:pic>
    </p:spTree>
    <p:extLst>
      <p:ext uri="{BB962C8B-B14F-4D97-AF65-F5344CB8AC3E}">
        <p14:creationId xmlns:p14="http://schemas.microsoft.com/office/powerpoint/2010/main" val="57331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AECB-DD3B-4069-8DF9-AC4B82D6E021}"/>
              </a:ext>
            </a:extLst>
          </p:cNvPr>
          <p:cNvSpPr>
            <a:spLocks noGrp="1"/>
          </p:cNvSpPr>
          <p:nvPr>
            <p:ph type="title"/>
          </p:nvPr>
        </p:nvSpPr>
        <p:spPr>
          <a:xfrm>
            <a:off x="838200" y="487681"/>
            <a:ext cx="10515600" cy="396240"/>
          </a:xfrm>
        </p:spPr>
        <p:txBody>
          <a:bodyPr>
            <a:normAutofit fontScale="90000"/>
          </a:bodyPr>
          <a:lstStyle/>
          <a:p>
            <a:pPr algn="ctr"/>
            <a:r>
              <a:rPr lang="en-IN" sz="4900" dirty="0">
                <a:solidFill>
                  <a:schemeClr val="accent2">
                    <a:lumMod val="75000"/>
                  </a:schemeClr>
                </a:solidFill>
                <a:latin typeface="+mn-lt"/>
              </a:rPr>
              <a:t>PIZZA RESTAURANT DATASET</a:t>
            </a:r>
            <a:br>
              <a:rPr lang="en-IN" dirty="0"/>
            </a:br>
            <a:endParaRPr lang="en-IN" dirty="0"/>
          </a:p>
        </p:txBody>
      </p:sp>
      <p:sp>
        <p:nvSpPr>
          <p:cNvPr id="3" name="Content Placeholder 2">
            <a:extLst>
              <a:ext uri="{FF2B5EF4-FFF2-40B4-BE49-F238E27FC236}">
                <a16:creationId xmlns:a16="http://schemas.microsoft.com/office/drawing/2014/main" id="{5CAC9F77-5993-4ECC-9B65-CA647427CE03}"/>
              </a:ext>
            </a:extLst>
          </p:cNvPr>
          <p:cNvSpPr>
            <a:spLocks noGrp="1"/>
          </p:cNvSpPr>
          <p:nvPr>
            <p:ph idx="1"/>
          </p:nvPr>
        </p:nvSpPr>
        <p:spPr>
          <a:xfrm>
            <a:off x="838200" y="690880"/>
            <a:ext cx="10515600" cy="5486083"/>
          </a:xfrm>
        </p:spPr>
        <p:txBody>
          <a:bodyPr/>
          <a:lstStyle/>
          <a:p>
            <a:pPr marL="0" indent="0">
              <a:buNone/>
            </a:pPr>
            <a:r>
              <a:rPr lang="en-IN" sz="3200" dirty="0">
                <a:solidFill>
                  <a:srgbClr val="C00000"/>
                </a:solidFill>
              </a:rPr>
              <a:t>Description:</a:t>
            </a:r>
          </a:p>
          <a:p>
            <a:pPr marL="0" indent="0">
              <a:buNone/>
            </a:pPr>
            <a:r>
              <a:rPr lang="en-US" dirty="0"/>
              <a:t>This Dataset have over 3,500 pizzas from multiple restaurants provided by </a:t>
            </a:r>
            <a:r>
              <a:rPr lang="en-US" dirty="0" err="1"/>
              <a:t>Datafiniti's</a:t>
            </a:r>
            <a:r>
              <a:rPr lang="en-US" dirty="0"/>
              <a:t> Business Database. The dataset includes the category, name, address, city, state, menu information, price range, and more for each pizza restaurant. </a:t>
            </a:r>
            <a:r>
              <a:rPr lang="en-US" dirty="0" err="1"/>
              <a:t>Datafiniti</a:t>
            </a:r>
            <a:r>
              <a:rPr lang="en-US" dirty="0"/>
              <a:t> provides instant access to web data. We compile data from thousands of websites to create standardized databases of business, product, and property information.</a:t>
            </a:r>
          </a:p>
          <a:p>
            <a:pPr marL="0" indent="0">
              <a:buNone/>
            </a:pPr>
            <a:r>
              <a:rPr lang="en-US" dirty="0">
                <a:solidFill>
                  <a:srgbClr val="C00000"/>
                </a:solidFill>
              </a:rPr>
              <a:t>Question :</a:t>
            </a:r>
          </a:p>
          <a:p>
            <a:pPr marL="0" indent="0">
              <a:buNone/>
            </a:pPr>
            <a:r>
              <a:rPr lang="en-US" dirty="0"/>
              <a:t>1.Find the top 10 costliest Restaurants for Pizza in both US AND UK</a:t>
            </a:r>
          </a:p>
          <a:p>
            <a:pPr marL="0" indent="0">
              <a:buNone/>
            </a:pPr>
            <a:r>
              <a:rPr lang="en-US" dirty="0"/>
              <a:t>2.Find the top 10 cheapest Restaurants for Pizza in both US AND UK</a:t>
            </a:r>
          </a:p>
          <a:p>
            <a:pPr marL="0" indent="0">
              <a:buNone/>
            </a:pPr>
            <a:r>
              <a:rPr lang="en-US" dirty="0"/>
              <a:t>3.What is the median price of a large plain pizza across the U.S.?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323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BF0CB-0BA0-417B-9640-22924495EBDC}"/>
              </a:ext>
            </a:extLst>
          </p:cNvPr>
          <p:cNvSpPr>
            <a:spLocks noGrp="1"/>
          </p:cNvSpPr>
          <p:nvPr>
            <p:ph idx="1"/>
          </p:nvPr>
        </p:nvSpPr>
        <p:spPr>
          <a:xfrm>
            <a:off x="939800" y="0"/>
            <a:ext cx="10515600" cy="6827203"/>
          </a:xfrm>
        </p:spPr>
        <p:txBody>
          <a:bodyPr/>
          <a:lstStyle/>
          <a:p>
            <a:pPr marL="0" indent="0">
              <a:buNone/>
            </a:pPr>
            <a:r>
              <a:rPr lang="en-IN" dirty="0">
                <a:solidFill>
                  <a:srgbClr val="C00000"/>
                </a:solidFill>
              </a:rPr>
              <a:t>Reference:</a:t>
            </a:r>
          </a:p>
          <a:p>
            <a:pPr marL="0" indent="0">
              <a:buNone/>
            </a:pPr>
            <a:r>
              <a:rPr lang="en-IN" dirty="0"/>
              <a:t>KAGGLE(</a:t>
            </a:r>
            <a:r>
              <a:rPr lang="en-IN" dirty="0">
                <a:hlinkClick r:id="rId2"/>
              </a:rPr>
              <a:t>https://www.kaggle.com/datafiniti/pizza-restaurants-and-the-pizza-they-sell</a:t>
            </a:r>
            <a:r>
              <a:rPr lang="en-IN" dirty="0"/>
              <a:t>)</a:t>
            </a:r>
          </a:p>
          <a:p>
            <a:pPr marL="0" indent="0">
              <a:buNone/>
            </a:pPr>
            <a:r>
              <a:rPr lang="en-US" dirty="0"/>
              <a:t>BY </a:t>
            </a:r>
          </a:p>
          <a:p>
            <a:pPr marL="0" indent="0">
              <a:buNone/>
            </a:pPr>
            <a:r>
              <a:rPr lang="en-US" dirty="0" err="1"/>
              <a:t>Datafiniti</a:t>
            </a:r>
            <a:r>
              <a:rPr lang="en-US" dirty="0"/>
              <a:t>.</a:t>
            </a:r>
          </a:p>
          <a:p>
            <a:pPr marL="0" indent="0">
              <a:buNone/>
            </a:pPr>
            <a:endParaRPr lang="en-IN" dirty="0"/>
          </a:p>
          <a:p>
            <a:pPr marL="0" indent="0">
              <a:buNone/>
            </a:pPr>
            <a:r>
              <a:rPr lang="en-US" sz="3600" dirty="0">
                <a:solidFill>
                  <a:srgbClr val="C00000"/>
                </a:solidFill>
              </a:rPr>
              <a:t>How much Data:</a:t>
            </a:r>
          </a:p>
          <a:p>
            <a:pPr marL="0" indent="0">
              <a:buNone/>
            </a:pPr>
            <a:r>
              <a:rPr lang="en-US" dirty="0"/>
              <a:t>Total no of rows/records/observation : 3511</a:t>
            </a:r>
          </a:p>
          <a:p>
            <a:pPr marL="0" indent="0">
              <a:buNone/>
            </a:pPr>
            <a:r>
              <a:rPr lang="en-US" dirty="0"/>
              <a:t>Total no of columns/features/variable : 20</a:t>
            </a:r>
          </a:p>
          <a:p>
            <a:pPr marL="0" indent="0">
              <a:buNone/>
            </a:pPr>
            <a:endParaRPr lang="en-IN" dirty="0"/>
          </a:p>
        </p:txBody>
      </p:sp>
    </p:spTree>
    <p:extLst>
      <p:ext uri="{BB962C8B-B14F-4D97-AF65-F5344CB8AC3E}">
        <p14:creationId xmlns:p14="http://schemas.microsoft.com/office/powerpoint/2010/main" val="219937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04F96-33D0-4EAC-8889-1FD6E32B1B16}"/>
              </a:ext>
            </a:extLst>
          </p:cNvPr>
          <p:cNvSpPr>
            <a:spLocks noGrp="1"/>
          </p:cNvSpPr>
          <p:nvPr>
            <p:ph idx="1"/>
          </p:nvPr>
        </p:nvSpPr>
        <p:spPr>
          <a:xfrm>
            <a:off x="756920" y="0"/>
            <a:ext cx="10515600" cy="6858000"/>
          </a:xfrm>
        </p:spPr>
        <p:txBody>
          <a:bodyPr/>
          <a:lstStyle/>
          <a:p>
            <a:pPr marL="0" indent="0">
              <a:buNone/>
            </a:pPr>
            <a:r>
              <a:rPr lang="en-US" dirty="0">
                <a:solidFill>
                  <a:srgbClr val="C00000"/>
                </a:solidFill>
              </a:rPr>
              <a:t>Data Visualization using Power BI</a:t>
            </a:r>
          </a:p>
          <a:p>
            <a:pPr marL="0" indent="0">
              <a:buNone/>
            </a:pPr>
            <a:endParaRPr lang="en-IN" dirty="0"/>
          </a:p>
        </p:txBody>
      </p:sp>
      <p:pic>
        <p:nvPicPr>
          <p:cNvPr id="5" name="Picture 4">
            <a:extLst>
              <a:ext uri="{FF2B5EF4-FFF2-40B4-BE49-F238E27FC236}">
                <a16:creationId xmlns:a16="http://schemas.microsoft.com/office/drawing/2014/main" id="{3BE1F37B-C0EE-4DE4-8445-357CF2501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46" y="462010"/>
            <a:ext cx="12031754" cy="6487430"/>
          </a:xfrm>
          <a:prstGeom prst="rect">
            <a:avLst/>
          </a:prstGeom>
        </p:spPr>
      </p:pic>
    </p:spTree>
    <p:extLst>
      <p:ext uri="{BB962C8B-B14F-4D97-AF65-F5344CB8AC3E}">
        <p14:creationId xmlns:p14="http://schemas.microsoft.com/office/powerpoint/2010/main" val="2074569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9D30-8C04-4DF0-B0F5-8E1CC70B431F}"/>
              </a:ext>
            </a:extLst>
          </p:cNvPr>
          <p:cNvSpPr>
            <a:spLocks noGrp="1"/>
          </p:cNvSpPr>
          <p:nvPr>
            <p:ph type="title"/>
          </p:nvPr>
        </p:nvSpPr>
        <p:spPr>
          <a:xfrm>
            <a:off x="838200" y="1"/>
            <a:ext cx="10515600" cy="1188720"/>
          </a:xfrm>
        </p:spPr>
        <p:txBody>
          <a:bodyPr>
            <a:normAutofit fontScale="90000"/>
          </a:bodyPr>
          <a:lstStyle/>
          <a:p>
            <a:r>
              <a:rPr lang="en-IN" dirty="0">
                <a:solidFill>
                  <a:schemeClr val="accent2">
                    <a:lumMod val="75000"/>
                  </a:schemeClr>
                </a:solidFill>
                <a:latin typeface="+mn-lt"/>
              </a:rPr>
              <a:t>SUPPLY CHAIN MANAGEMENT DATASET</a:t>
            </a:r>
            <a:br>
              <a:rPr lang="en-IN" dirty="0"/>
            </a:br>
            <a:endParaRPr lang="en-IN" dirty="0"/>
          </a:p>
        </p:txBody>
      </p:sp>
      <p:sp>
        <p:nvSpPr>
          <p:cNvPr id="3" name="Content Placeholder 2">
            <a:extLst>
              <a:ext uri="{FF2B5EF4-FFF2-40B4-BE49-F238E27FC236}">
                <a16:creationId xmlns:a16="http://schemas.microsoft.com/office/drawing/2014/main" id="{C0AE2328-50F3-42B3-8DFE-AC3E593D3EC0}"/>
              </a:ext>
            </a:extLst>
          </p:cNvPr>
          <p:cNvSpPr>
            <a:spLocks noGrp="1"/>
          </p:cNvSpPr>
          <p:nvPr>
            <p:ph idx="1"/>
          </p:nvPr>
        </p:nvSpPr>
        <p:spPr>
          <a:xfrm>
            <a:off x="838200" y="589280"/>
            <a:ext cx="10515600" cy="6268719"/>
          </a:xfrm>
        </p:spPr>
        <p:txBody>
          <a:bodyPr>
            <a:normAutofit lnSpcReduction="10000"/>
          </a:bodyPr>
          <a:lstStyle/>
          <a:p>
            <a:pPr marL="0" indent="0">
              <a:buNone/>
            </a:pPr>
            <a:r>
              <a:rPr lang="en-IN" dirty="0">
                <a:solidFill>
                  <a:srgbClr val="C00000"/>
                </a:solidFill>
              </a:rPr>
              <a:t>Description:</a:t>
            </a:r>
          </a:p>
          <a:p>
            <a:pPr marL="0" indent="0">
              <a:buNone/>
            </a:pPr>
            <a:r>
              <a:rPr lang="en-US" dirty="0"/>
              <a:t>The growth of Supply Chain Management is increasing. And nowadays, market competitions are also high. This dataset contains data of a Canada's Supply Chain Company, which has recorded in 3 different Shipping Modes for 12 months. Predictive data analytics methods are easy to apply with this dataset.</a:t>
            </a:r>
          </a:p>
          <a:p>
            <a:pPr marL="0" indent="0">
              <a:buNone/>
            </a:pPr>
            <a:r>
              <a:rPr lang="en-US" dirty="0"/>
              <a:t>1. Order id   </a:t>
            </a:r>
            <a:r>
              <a:rPr lang="en-US" dirty="0">
                <a:solidFill>
                  <a:schemeClr val="accent1">
                    <a:lumMod val="75000"/>
                  </a:schemeClr>
                </a:solidFill>
              </a:rPr>
              <a:t>(UNIQUE AND INDEPENDENT)              </a:t>
            </a:r>
          </a:p>
          <a:p>
            <a:pPr marL="0" indent="0">
              <a:buNone/>
            </a:pPr>
            <a:r>
              <a:rPr lang="en-US" dirty="0"/>
              <a:t>2. Order Date   </a:t>
            </a:r>
            <a:r>
              <a:rPr lang="en-US" dirty="0">
                <a:solidFill>
                  <a:schemeClr val="accent1">
                    <a:lumMod val="75000"/>
                  </a:schemeClr>
                </a:solidFill>
              </a:rPr>
              <a:t>(DATE FORMAT)</a:t>
            </a:r>
          </a:p>
          <a:p>
            <a:pPr marL="0" indent="0">
              <a:buNone/>
            </a:pPr>
            <a:r>
              <a:rPr lang="en-US" dirty="0"/>
              <a:t>3. Order Priority   </a:t>
            </a:r>
            <a:r>
              <a:rPr lang="en-US" dirty="0">
                <a:solidFill>
                  <a:schemeClr val="accent1">
                    <a:lumMod val="75000"/>
                  </a:schemeClr>
                </a:solidFill>
              </a:rPr>
              <a:t>(CATEGORY DATA – NOMINAL)</a:t>
            </a:r>
          </a:p>
          <a:p>
            <a:pPr marL="0" indent="0">
              <a:buNone/>
            </a:pPr>
            <a:r>
              <a:rPr lang="en-US" dirty="0"/>
              <a:t>4. Order Quantity   </a:t>
            </a:r>
            <a:r>
              <a:rPr lang="en-US" dirty="0">
                <a:solidFill>
                  <a:schemeClr val="accent1">
                    <a:lumMod val="75000"/>
                  </a:schemeClr>
                </a:solidFill>
              </a:rPr>
              <a:t>(DISCRETE DATA)</a:t>
            </a:r>
          </a:p>
          <a:p>
            <a:pPr marL="0" indent="0">
              <a:buNone/>
            </a:pPr>
            <a:r>
              <a:rPr lang="en-US" dirty="0"/>
              <a:t>5. Sales </a:t>
            </a:r>
            <a:r>
              <a:rPr lang="en-US" dirty="0">
                <a:solidFill>
                  <a:schemeClr val="accent1">
                    <a:lumMod val="75000"/>
                  </a:schemeClr>
                </a:solidFill>
              </a:rPr>
              <a:t>(CONTINIOUS DATA – DECIMAL)</a:t>
            </a:r>
          </a:p>
          <a:p>
            <a:pPr marL="0" indent="0">
              <a:buNone/>
            </a:pPr>
            <a:r>
              <a:rPr lang="en-US" dirty="0"/>
              <a:t>6. Unit Price </a:t>
            </a:r>
            <a:r>
              <a:rPr lang="en-US" dirty="0">
                <a:solidFill>
                  <a:schemeClr val="accent1">
                    <a:lumMod val="75000"/>
                  </a:schemeClr>
                </a:solidFill>
              </a:rPr>
              <a:t>(CONTINIOUS DATA – DECIMAL)</a:t>
            </a:r>
          </a:p>
          <a:p>
            <a:pPr marL="0" indent="0">
              <a:buNone/>
            </a:pPr>
            <a:r>
              <a:rPr lang="en-US" dirty="0"/>
              <a:t>7. Ship Mode   </a:t>
            </a:r>
            <a:r>
              <a:rPr lang="en-US" dirty="0">
                <a:solidFill>
                  <a:schemeClr val="accent1">
                    <a:lumMod val="75000"/>
                  </a:schemeClr>
                </a:solidFill>
              </a:rPr>
              <a:t>(CATEGORICAL DATA  - NOMINAL)</a:t>
            </a:r>
          </a:p>
          <a:p>
            <a:pPr marL="0" indent="0">
              <a:buNone/>
            </a:pPr>
            <a:r>
              <a:rPr lang="en-US" dirty="0"/>
              <a:t>8. Shipping Cost   </a:t>
            </a:r>
            <a:r>
              <a:rPr lang="en-US" dirty="0">
                <a:solidFill>
                  <a:schemeClr val="accent1">
                    <a:lumMod val="75000"/>
                  </a:schemeClr>
                </a:solidFill>
              </a:rPr>
              <a:t>(CONTINUOUS DATA - DECIMAL)</a:t>
            </a:r>
          </a:p>
          <a:p>
            <a:pPr marL="0" indent="0">
              <a:buNone/>
            </a:pPr>
            <a:endParaRPr lang="en-IN" dirty="0"/>
          </a:p>
        </p:txBody>
      </p:sp>
    </p:spTree>
    <p:extLst>
      <p:ext uri="{BB962C8B-B14F-4D97-AF65-F5344CB8AC3E}">
        <p14:creationId xmlns:p14="http://schemas.microsoft.com/office/powerpoint/2010/main" val="6719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BC1024-E3A6-43AB-9FE7-F84BBBB4DA8D}"/>
              </a:ext>
            </a:extLst>
          </p:cNvPr>
          <p:cNvSpPr>
            <a:spLocks noGrp="1"/>
          </p:cNvSpPr>
          <p:nvPr>
            <p:ph idx="1"/>
          </p:nvPr>
        </p:nvSpPr>
        <p:spPr>
          <a:xfrm>
            <a:off x="838200" y="0"/>
            <a:ext cx="10515600" cy="6858000"/>
          </a:xfrm>
        </p:spPr>
        <p:txBody>
          <a:bodyPr>
            <a:normAutofit/>
          </a:bodyPr>
          <a:lstStyle/>
          <a:p>
            <a:pPr marL="0" indent="0">
              <a:buNone/>
            </a:pPr>
            <a:r>
              <a:rPr lang="en-IN" dirty="0"/>
              <a:t>9. Province </a:t>
            </a:r>
            <a:r>
              <a:rPr lang="en-IN" dirty="0">
                <a:solidFill>
                  <a:schemeClr val="accent1">
                    <a:lumMod val="75000"/>
                  </a:schemeClr>
                </a:solidFill>
              </a:rPr>
              <a:t>(CATEGORICAL DATA – NOMINAL)</a:t>
            </a:r>
          </a:p>
          <a:p>
            <a:pPr marL="0" indent="0">
              <a:buNone/>
            </a:pPr>
            <a:r>
              <a:rPr lang="en-IN" dirty="0"/>
              <a:t>10. Customer Segment   </a:t>
            </a:r>
            <a:r>
              <a:rPr lang="en-IN" dirty="0">
                <a:solidFill>
                  <a:schemeClr val="accent1">
                    <a:lumMod val="75000"/>
                  </a:schemeClr>
                </a:solidFill>
              </a:rPr>
              <a:t>(CATEGORICAL DATA - NOMINAL)</a:t>
            </a:r>
          </a:p>
          <a:p>
            <a:pPr marL="0" indent="0">
              <a:buNone/>
            </a:pPr>
            <a:r>
              <a:rPr lang="en-IN" dirty="0"/>
              <a:t>11.Product Category   </a:t>
            </a:r>
            <a:r>
              <a:rPr lang="en-IN" dirty="0">
                <a:solidFill>
                  <a:schemeClr val="accent1">
                    <a:lumMod val="75000"/>
                  </a:schemeClr>
                </a:solidFill>
              </a:rPr>
              <a:t>(CATEGORICAL DATA - NOMINAL)</a:t>
            </a:r>
          </a:p>
          <a:p>
            <a:pPr marL="0" indent="0">
              <a:buNone/>
            </a:pPr>
            <a:r>
              <a:rPr lang="en-IN" dirty="0"/>
              <a:t>12. Product Sub-Category  </a:t>
            </a:r>
            <a:r>
              <a:rPr lang="en-IN" dirty="0">
                <a:solidFill>
                  <a:schemeClr val="accent1">
                    <a:lumMod val="75000"/>
                  </a:schemeClr>
                </a:solidFill>
              </a:rPr>
              <a:t>(CATEGORICAL DATA - NOMINAL)</a:t>
            </a:r>
          </a:p>
          <a:p>
            <a:pPr marL="0" indent="0">
              <a:buNone/>
            </a:pPr>
            <a:r>
              <a:rPr lang="en-IN" dirty="0"/>
              <a:t>13.Product Container   </a:t>
            </a:r>
            <a:r>
              <a:rPr lang="en-IN" dirty="0">
                <a:solidFill>
                  <a:schemeClr val="accent1">
                    <a:lumMod val="75000"/>
                  </a:schemeClr>
                </a:solidFill>
              </a:rPr>
              <a:t>(CATEGORICAL DATA - NOMINAL)</a:t>
            </a:r>
          </a:p>
          <a:p>
            <a:pPr marL="0" indent="0">
              <a:buNone/>
            </a:pPr>
            <a:r>
              <a:rPr lang="en-IN" dirty="0"/>
              <a:t>14.Ship Date   </a:t>
            </a:r>
            <a:r>
              <a:rPr lang="en-IN" dirty="0">
                <a:solidFill>
                  <a:schemeClr val="accent1">
                    <a:lumMod val="75000"/>
                  </a:schemeClr>
                </a:solidFill>
              </a:rPr>
              <a:t>(DATE FORMAT)</a:t>
            </a:r>
          </a:p>
          <a:p>
            <a:pPr marL="0" indent="0">
              <a:buNone/>
            </a:pPr>
            <a:endParaRPr lang="en-IN" dirty="0"/>
          </a:p>
          <a:p>
            <a:pPr marL="0" indent="0">
              <a:buNone/>
            </a:pPr>
            <a:r>
              <a:rPr lang="en-US" dirty="0">
                <a:solidFill>
                  <a:srgbClr val="C00000"/>
                </a:solidFill>
              </a:rPr>
              <a:t>Question :</a:t>
            </a:r>
          </a:p>
          <a:p>
            <a:pPr marL="0" indent="0">
              <a:buNone/>
            </a:pPr>
            <a:r>
              <a:rPr lang="en-US" dirty="0"/>
              <a:t>1.Which 10 Province has the highest percentage of Order Quantity on different product category ?</a:t>
            </a:r>
          </a:p>
          <a:p>
            <a:pPr marL="0" indent="0">
              <a:buNone/>
            </a:pPr>
            <a:r>
              <a:rPr lang="en-US" dirty="0"/>
              <a:t>2.which is the most bought sub-category product under each product category ?</a:t>
            </a:r>
          </a:p>
          <a:p>
            <a:pPr marL="0" indent="0">
              <a:buNone/>
            </a:pPr>
            <a:r>
              <a:rPr lang="en-US" dirty="0"/>
              <a:t>3.find some solution to reduce the shipping cost.</a:t>
            </a:r>
          </a:p>
          <a:p>
            <a:pPr marL="0" indent="0">
              <a:buNone/>
            </a:pPr>
            <a:endParaRPr lang="en-IN" dirty="0"/>
          </a:p>
        </p:txBody>
      </p:sp>
    </p:spTree>
    <p:extLst>
      <p:ext uri="{BB962C8B-B14F-4D97-AF65-F5344CB8AC3E}">
        <p14:creationId xmlns:p14="http://schemas.microsoft.com/office/powerpoint/2010/main" val="328376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833</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VIDEO GAME SALES DATASET</vt:lpstr>
      <vt:lpstr>PowerPoint Presentation</vt:lpstr>
      <vt:lpstr>PowerPoint Presentation</vt:lpstr>
      <vt:lpstr>Data Visualization using Power BI</vt:lpstr>
      <vt:lpstr>PIZZA RESTAURANT DATASET </vt:lpstr>
      <vt:lpstr>PowerPoint Presentation</vt:lpstr>
      <vt:lpstr>PowerPoint Presentation</vt:lpstr>
      <vt:lpstr>SUPPLY CHAIN MANAGEMENT DATASET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Dataset</dc:title>
  <dc:creator>Keerthy raaj Shanmugam</dc:creator>
  <cp:lastModifiedBy>Keerthy raaj Shanmugam</cp:lastModifiedBy>
  <cp:revision>6</cp:revision>
  <dcterms:created xsi:type="dcterms:W3CDTF">2021-03-08T00:57:55Z</dcterms:created>
  <dcterms:modified xsi:type="dcterms:W3CDTF">2021-03-08T02:18:04Z</dcterms:modified>
</cp:coreProperties>
</file>