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8" r:id="rId30"/>
    <p:sldId id="290" r:id="rId31"/>
    <p:sldId id="291" r:id="rId32"/>
    <p:sldId id="292" r:id="rId33"/>
    <p:sldId id="29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Average Percent Change in Sales before and after Shipping Cost for different Shipment Mode</a:t>
            </a:r>
          </a:p>
          <a:p>
            <a:pPr>
              <a:defRPr/>
            </a:pPr>
            <a:endParaRPr lang="en-IN"/>
          </a:p>
          <a:p>
            <a:pPr>
              <a:defRPr/>
            </a:pPr>
            <a:endParaRPr lang="en-IN"/>
          </a:p>
        </c:rich>
      </c:tx>
      <c:layout>
        <c:manualLayout>
          <c:xMode val="edge"/>
          <c:yMode val="edge"/>
          <c:x val="0.1141388888888889"/>
          <c:y val="0"/>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0344832566075968"/>
          <c:y val="0.24727827487583243"/>
          <c:w val="0.89514083912479336"/>
          <c:h val="0.62850731610905275"/>
        </c:manualLayout>
      </c:layout>
      <c:barChart>
        <c:barDir val="col"/>
        <c:grouping val="clustered"/>
        <c:varyColors val="0"/>
        <c:ser>
          <c:idx val="0"/>
          <c:order val="0"/>
          <c:tx>
            <c:strRef>
              <c:f>'Q1-Percent Change'!$B$10</c:f>
              <c:strCache>
                <c:ptCount val="1"/>
                <c:pt idx="0">
                  <c:v>                       Percent Change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1"/>
                </a:solidFill>
              </a:ln>
              <a:effectLst/>
            </c:spPr>
            <c:trendlineType val="linear"/>
            <c:dispRSqr val="0"/>
            <c:dispEq val="0"/>
          </c:trendline>
          <c:cat>
            <c:strRef>
              <c:f>'Q1-Percent Change'!$A$11:$A$13</c:f>
              <c:strCache>
                <c:ptCount val="3"/>
                <c:pt idx="0">
                  <c:v>Delivery Truck</c:v>
                </c:pt>
                <c:pt idx="1">
                  <c:v>Express Air</c:v>
                </c:pt>
                <c:pt idx="2">
                  <c:v>Regular Air</c:v>
                </c:pt>
              </c:strCache>
            </c:strRef>
          </c:cat>
          <c:val>
            <c:numRef>
              <c:f>'Q1-Percent Change'!$B$11:$B$13</c:f>
              <c:numCache>
                <c:formatCode>0.00%</c:formatCode>
                <c:ptCount val="3"/>
                <c:pt idx="0">
                  <c:v>8.1009069706592454E-3</c:v>
                </c:pt>
                <c:pt idx="1">
                  <c:v>7.3903855963945511E-3</c:v>
                </c:pt>
                <c:pt idx="2">
                  <c:v>6.4854827521901052E-3</c:v>
                </c:pt>
              </c:numCache>
            </c:numRef>
          </c:val>
          <c:extLst>
            <c:ext xmlns:c16="http://schemas.microsoft.com/office/drawing/2014/chart" uri="{C3380CC4-5D6E-409C-BE32-E72D297353CC}">
              <c16:uniqueId val="{00000001-3812-4709-A3DD-626A6F9A1C86}"/>
            </c:ext>
          </c:extLst>
        </c:ser>
        <c:dLbls>
          <c:dLblPos val="outEnd"/>
          <c:showLegendKey val="0"/>
          <c:showVal val="1"/>
          <c:showCatName val="0"/>
          <c:showSerName val="0"/>
          <c:showPercent val="0"/>
          <c:showBubbleSize val="0"/>
        </c:dLbls>
        <c:gapWidth val="100"/>
        <c:overlap val="-24"/>
        <c:axId val="518979216"/>
        <c:axId val="518977136"/>
      </c:barChart>
      <c:catAx>
        <c:axId val="518979216"/>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Shipment Mode</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18977136"/>
        <c:crosses val="autoZero"/>
        <c:auto val="1"/>
        <c:lblAlgn val="ctr"/>
        <c:lblOffset val="100"/>
        <c:noMultiLvlLbl val="0"/>
      </c:catAx>
      <c:valAx>
        <c:axId val="51897713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Percent Change</a:t>
                </a:r>
              </a:p>
            </c:rich>
          </c:tx>
          <c:layout>
            <c:manualLayout>
              <c:xMode val="edge"/>
              <c:yMode val="edge"/>
              <c:x val="1.6441573693482089E-2"/>
              <c:y val="0.45361095327001649"/>
            </c:manualLayout>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18979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         Probability of Order Count for different Provience in %</a:t>
            </a:r>
          </a:p>
        </c:rich>
      </c:tx>
      <c:layout>
        <c:manualLayout>
          <c:xMode val="edge"/>
          <c:yMode val="edge"/>
          <c:x val="9.3577234585613234E-2"/>
          <c:y val="2.6119939476972651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7065677966101698E-2"/>
          <c:y val="0.10329507986931843"/>
          <c:w val="0.8458686440677966"/>
          <c:h val="0.68786434260249019"/>
        </c:manualLayout>
      </c:layout>
      <c:pie3DChart>
        <c:varyColors val="1"/>
        <c:ser>
          <c:idx val="0"/>
          <c:order val="0"/>
          <c:tx>
            <c:strRef>
              <c:f>'Q2- Probability'!$B$20</c:f>
              <c:strCache>
                <c:ptCount val="1"/>
                <c:pt idx="0">
                  <c:v>         Probability in %</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extLst>
              <c:ext xmlns:c16="http://schemas.microsoft.com/office/drawing/2014/chart" uri="{C3380CC4-5D6E-409C-BE32-E72D297353CC}">
                <c16:uniqueId val="{00000001-A6DD-4ED5-9E21-A3F5A84D5D9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extLst>
              <c:ext xmlns:c16="http://schemas.microsoft.com/office/drawing/2014/chart" uri="{C3380CC4-5D6E-409C-BE32-E72D297353CC}">
                <c16:uniqueId val="{00000003-A6DD-4ED5-9E21-A3F5A84D5D98}"/>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extLst>
              <c:ext xmlns:c16="http://schemas.microsoft.com/office/drawing/2014/chart" uri="{C3380CC4-5D6E-409C-BE32-E72D297353CC}">
                <c16:uniqueId val="{00000005-A6DD-4ED5-9E21-A3F5A84D5D98}"/>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extLst>
              <c:ext xmlns:c16="http://schemas.microsoft.com/office/drawing/2014/chart" uri="{C3380CC4-5D6E-409C-BE32-E72D297353CC}">
                <c16:uniqueId val="{00000007-A6DD-4ED5-9E21-A3F5A84D5D98}"/>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ext xmlns:c16="http://schemas.microsoft.com/office/drawing/2014/chart" uri="{C3380CC4-5D6E-409C-BE32-E72D297353CC}">
                <c16:uniqueId val="{00000009-A6DD-4ED5-9E21-A3F5A84D5D98}"/>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extLst>
              <c:ext xmlns:c16="http://schemas.microsoft.com/office/drawing/2014/chart" uri="{C3380CC4-5D6E-409C-BE32-E72D297353CC}">
                <c16:uniqueId val="{0000000B-A6DD-4ED5-9E21-A3F5A84D5D98}"/>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D-A6DD-4ED5-9E21-A3F5A84D5D98}"/>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F-A6DD-4ED5-9E21-A3F5A84D5D98}"/>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11-A6DD-4ED5-9E21-A3F5A84D5D98}"/>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13-A6DD-4ED5-9E21-A3F5A84D5D98}"/>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15-A6DD-4ED5-9E21-A3F5A84D5D98}"/>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17-A6DD-4ED5-9E21-A3F5A84D5D98}"/>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19-A6DD-4ED5-9E21-A3F5A84D5D9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'Q2- Probability'!$A$21:$A$33</c:f>
              <c:strCache>
                <c:ptCount val="13"/>
                <c:pt idx="0">
                  <c:v>Alberta</c:v>
                </c:pt>
                <c:pt idx="1">
                  <c:v>British Columbia</c:v>
                </c:pt>
                <c:pt idx="2">
                  <c:v>Manitoba</c:v>
                </c:pt>
                <c:pt idx="3">
                  <c:v>New Brunswick</c:v>
                </c:pt>
                <c:pt idx="4">
                  <c:v>Newfoundland</c:v>
                </c:pt>
                <c:pt idx="5">
                  <c:v>Northwest Territories</c:v>
                </c:pt>
                <c:pt idx="6">
                  <c:v>Nova Scotia</c:v>
                </c:pt>
                <c:pt idx="7">
                  <c:v>Nunavut</c:v>
                </c:pt>
                <c:pt idx="8">
                  <c:v>Ontario</c:v>
                </c:pt>
                <c:pt idx="9">
                  <c:v>Prince Edward Island</c:v>
                </c:pt>
                <c:pt idx="10">
                  <c:v>Quebec</c:v>
                </c:pt>
                <c:pt idx="11">
                  <c:v>Saskachewan</c:v>
                </c:pt>
                <c:pt idx="12">
                  <c:v>Yukon</c:v>
                </c:pt>
              </c:strCache>
            </c:strRef>
          </c:cat>
          <c:val>
            <c:numRef>
              <c:f>'Q2- Probability'!$B$21:$B$33</c:f>
              <c:numCache>
                <c:formatCode>0.00%</c:formatCode>
                <c:ptCount val="13"/>
                <c:pt idx="0">
                  <c:v>0.1043956043956044</c:v>
                </c:pt>
                <c:pt idx="1">
                  <c:v>0.12537462537462538</c:v>
                </c:pt>
                <c:pt idx="2">
                  <c:v>9.6903096903096897E-2</c:v>
                </c:pt>
                <c:pt idx="3">
                  <c:v>2.8471528471528472E-2</c:v>
                </c:pt>
                <c:pt idx="4">
                  <c:v>7.4925074925074929E-3</c:v>
                </c:pt>
                <c:pt idx="5">
                  <c:v>5.2447552447552448E-2</c:v>
                </c:pt>
                <c:pt idx="6">
                  <c:v>5.6943056943056944E-2</c:v>
                </c:pt>
                <c:pt idx="7">
                  <c:v>1.4985014985014986E-2</c:v>
                </c:pt>
                <c:pt idx="8">
                  <c:v>0.21528471528471529</c:v>
                </c:pt>
                <c:pt idx="9">
                  <c:v>2.6973026973026972E-2</c:v>
                </c:pt>
                <c:pt idx="10">
                  <c:v>9.5404595404595408E-2</c:v>
                </c:pt>
                <c:pt idx="11">
                  <c:v>0.1088911088911089</c:v>
                </c:pt>
                <c:pt idx="12">
                  <c:v>6.6433566433566432E-2</c:v>
                </c:pt>
              </c:numCache>
            </c:numRef>
          </c:val>
          <c:extLst>
            <c:ext xmlns:c16="http://schemas.microsoft.com/office/drawing/2014/chart" uri="{C3380CC4-5D6E-409C-BE32-E72D297353CC}">
              <c16:uniqueId val="{0000001A-A6DD-4ED5-9E21-A3F5A84D5D98}"/>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IN"/>
              <a:t>Sum of Order Quantity by Sum of Sales after Shipping Cost($)</a:t>
            </a:r>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manualLayout>
          <c:layoutTarget val="inner"/>
          <c:xMode val="edge"/>
          <c:yMode val="edge"/>
          <c:x val="0.10190262493412099"/>
          <c:y val="0.18019444158241088"/>
          <c:w val="0.87042190093371197"/>
          <c:h val="0.71001116939704667"/>
        </c:manualLayout>
      </c:layout>
      <c:scatterChart>
        <c:scatterStyle val="lineMarker"/>
        <c:varyColors val="0"/>
        <c:ser>
          <c:idx val="0"/>
          <c:order val="0"/>
          <c:tx>
            <c:strRef>
              <c:f>'Q3 - Correlation'!$C$20</c:f>
              <c:strCache>
                <c:ptCount val="1"/>
                <c:pt idx="0">
                  <c:v>Sum of Sales after Shipping Cost($)</c:v>
                </c:pt>
              </c:strCache>
            </c:strRef>
          </c:tx>
          <c:spPr>
            <a:ln w="25400" cap="rnd">
              <a:noFill/>
              <a:round/>
            </a:ln>
            <a:effectLst>
              <a:outerShdw dist="25400" dir="2700000" algn="tl" rotWithShape="0">
                <a:schemeClr val="accent1"/>
              </a:outerShdw>
            </a:effectLst>
          </c:spPr>
          <c:marker>
            <c:symbol val="circle"/>
            <c:size val="6"/>
            <c:spPr>
              <a:solidFill>
                <a:schemeClr val="accent1"/>
              </a:solidFill>
              <a:ln w="22225">
                <a:solidFill>
                  <a:schemeClr val="lt1"/>
                </a:solidFill>
                <a:round/>
              </a:ln>
              <a:effectLst/>
            </c:spPr>
          </c:marker>
          <c:trendline>
            <c:spPr>
              <a:ln w="28575" cap="rnd">
                <a:solidFill>
                  <a:schemeClr val="lt1">
                    <a:alpha val="50000"/>
                  </a:schemeClr>
                </a:solidFill>
                <a:round/>
              </a:ln>
              <a:effectLst/>
            </c:spPr>
            <c:trendlineType val="linear"/>
            <c:dispRSqr val="1"/>
            <c:dispEq val="1"/>
            <c:trendlineLbl>
              <c:layout>
                <c:manualLayout>
                  <c:x val="0.11292716535433071"/>
                  <c:y val="-0.14953703703703702"/>
                </c:manualLayout>
              </c:layout>
              <c:tx>
                <c:rich>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r>
                      <a:rPr lang="en-US"/>
                      <a:t>y = 61.131x + 23814</a:t>
                    </a:r>
                    <a:br>
                      <a:rPr lang="en-US"/>
                    </a:br>
                    <a:r>
                      <a:rPr lang="en-US"/>
                      <a:t>R² = 0.9244</a:t>
                    </a:r>
                  </a:p>
                </c:rich>
              </c:tx>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trendlineLbl>
          </c:trendline>
          <c:xVal>
            <c:numRef>
              <c:f>'Q3 - Correlation'!$B$21:$B$33</c:f>
              <c:numCache>
                <c:formatCode>General</c:formatCode>
                <c:ptCount val="13"/>
                <c:pt idx="0">
                  <c:v>5353</c:v>
                </c:pt>
                <c:pt idx="1">
                  <c:v>6451</c:v>
                </c:pt>
                <c:pt idx="2">
                  <c:v>4890</c:v>
                </c:pt>
                <c:pt idx="3">
                  <c:v>1612</c:v>
                </c:pt>
                <c:pt idx="4">
                  <c:v>365</c:v>
                </c:pt>
                <c:pt idx="5">
                  <c:v>2736</c:v>
                </c:pt>
                <c:pt idx="6">
                  <c:v>2890</c:v>
                </c:pt>
                <c:pt idx="7">
                  <c:v>693</c:v>
                </c:pt>
                <c:pt idx="8">
                  <c:v>11330</c:v>
                </c:pt>
                <c:pt idx="9">
                  <c:v>1524</c:v>
                </c:pt>
                <c:pt idx="10">
                  <c:v>4733</c:v>
                </c:pt>
                <c:pt idx="11">
                  <c:v>5650</c:v>
                </c:pt>
                <c:pt idx="12">
                  <c:v>3337</c:v>
                </c:pt>
              </c:numCache>
            </c:numRef>
          </c:xVal>
          <c:yVal>
            <c:numRef>
              <c:f>'Q3 - Correlation'!$C$21:$C$33</c:f>
              <c:numCache>
                <c:formatCode>General</c:formatCode>
                <c:ptCount val="13"/>
                <c:pt idx="0">
                  <c:v>452743.08250000014</c:v>
                </c:pt>
                <c:pt idx="1">
                  <c:v>393463.64250000013</c:v>
                </c:pt>
                <c:pt idx="2">
                  <c:v>389484.51649999997</c:v>
                </c:pt>
                <c:pt idx="3">
                  <c:v>50208.717000000004</c:v>
                </c:pt>
                <c:pt idx="4">
                  <c:v>19444.473499999996</c:v>
                </c:pt>
                <c:pt idx="5">
                  <c:v>242255.85649999999</c:v>
                </c:pt>
                <c:pt idx="6">
                  <c:v>196011.59350000002</c:v>
                </c:pt>
                <c:pt idx="7">
                  <c:v>39322.981000000007</c:v>
                </c:pt>
                <c:pt idx="8">
                  <c:v>662091.76549999975</c:v>
                </c:pt>
                <c:pt idx="9">
                  <c:v>94239.619999999981</c:v>
                </c:pt>
                <c:pt idx="10">
                  <c:v>322197.88800000033</c:v>
                </c:pt>
                <c:pt idx="11">
                  <c:v>327156.06499999989</c:v>
                </c:pt>
                <c:pt idx="12">
                  <c:v>273121.6005</c:v>
                </c:pt>
              </c:numCache>
            </c:numRef>
          </c:yVal>
          <c:smooth val="0"/>
          <c:extLst>
            <c:ext xmlns:c16="http://schemas.microsoft.com/office/drawing/2014/chart" uri="{C3380CC4-5D6E-409C-BE32-E72D297353CC}">
              <c16:uniqueId val="{00000001-C140-443F-B17E-48C8C57C844E}"/>
            </c:ext>
          </c:extLst>
        </c:ser>
        <c:dLbls>
          <c:showLegendKey val="0"/>
          <c:showVal val="0"/>
          <c:showCatName val="0"/>
          <c:showSerName val="0"/>
          <c:showPercent val="0"/>
          <c:showBubbleSize val="0"/>
        </c:dLbls>
        <c:axId val="762128128"/>
        <c:axId val="762119808"/>
      </c:scatterChart>
      <c:valAx>
        <c:axId val="762128128"/>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IN"/>
                  <a:t>Sum of Order Quantity</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762119808"/>
        <c:crosses val="autoZero"/>
        <c:crossBetween val="midCat"/>
      </c:valAx>
      <c:valAx>
        <c:axId val="762119808"/>
        <c:scaling>
          <c:orientation val="minMax"/>
        </c:scaling>
        <c:delete val="0"/>
        <c:axPos val="l"/>
        <c:majorGridlines>
          <c:spPr>
            <a:ln w="9525" cap="flat" cmpd="sng" algn="ctr">
              <a:solidFill>
                <a:schemeClr val="lt1">
                  <a:alpha val="2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IN" sz="1400" dirty="0"/>
                  <a:t>Sum of Sales after Shipping Cost($)</a:t>
                </a:r>
              </a:p>
            </c:rich>
          </c:tx>
          <c:layout>
            <c:manualLayout>
              <c:xMode val="edge"/>
              <c:yMode val="edge"/>
              <c:x val="1.1238761238761238E-2"/>
              <c:y val="0.27946955070055113"/>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762128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of Sales($) for the Year 2012</a:t>
            </a:r>
          </a:p>
          <a:p>
            <a:pPr>
              <a:defRPr/>
            </a:pPr>
            <a:endParaRPr lang="en-US"/>
          </a:p>
        </c:rich>
      </c:tx>
      <c:layout>
        <c:manualLayout>
          <c:xMode val="edge"/>
          <c:yMode val="edge"/>
          <c:x val="0.30416093434417352"/>
          <c:y val="2.3715415019762844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6666417696290211E-2"/>
          <c:y val="0.11364438839848676"/>
          <c:w val="0.8921004320291217"/>
          <c:h val="0.74213541718382303"/>
        </c:manualLayout>
      </c:layout>
      <c:bar3DChart>
        <c:barDir val="col"/>
        <c:grouping val="stacked"/>
        <c:varyColors val="0"/>
        <c:ser>
          <c:idx val="0"/>
          <c:order val="0"/>
          <c:tx>
            <c:strRef>
              <c:f>'Q4 - Forecast'!$G$22</c:f>
              <c:strCache>
                <c:ptCount val="1"/>
                <c:pt idx="0">
                  <c:v>Average of Sales after Shipping Cost($)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'Q4 - Forecast'!$F$23:$F$34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'Q4 - Forecast'!$G$23:$G$34</c:f>
              <c:numCache>
                <c:formatCode>0.00</c:formatCode>
                <c:ptCount val="12"/>
                <c:pt idx="0">
                  <c:v>1877.2601611677164</c:v>
                </c:pt>
                <c:pt idx="1">
                  <c:v>1899.6896947828784</c:v>
                </c:pt>
                <c:pt idx="2">
                  <c:v>1922.1192283980406</c:v>
                </c:pt>
                <c:pt idx="3">
                  <c:v>1944.5487620132026</c:v>
                </c:pt>
                <c:pt idx="4">
                  <c:v>1966.9782956283648</c:v>
                </c:pt>
                <c:pt idx="5">
                  <c:v>1989.4078292435267</c:v>
                </c:pt>
                <c:pt idx="6">
                  <c:v>2011.8373628586889</c:v>
                </c:pt>
                <c:pt idx="7">
                  <c:v>2034.2668964738509</c:v>
                </c:pt>
                <c:pt idx="8">
                  <c:v>2056.6964300890131</c:v>
                </c:pt>
                <c:pt idx="9">
                  <c:v>2079.1259637041753</c:v>
                </c:pt>
                <c:pt idx="10">
                  <c:v>2101.5554973193375</c:v>
                </c:pt>
                <c:pt idx="11">
                  <c:v>2123.9850309344993</c:v>
                </c:pt>
              </c:numCache>
            </c:numRef>
          </c:val>
          <c:extLst>
            <c:ext xmlns:c16="http://schemas.microsoft.com/office/drawing/2014/chart" uri="{C3380CC4-5D6E-409C-BE32-E72D297353CC}">
              <c16:uniqueId val="{00000000-F24B-4ABF-B2B3-E014E6CE9580}"/>
            </c:ext>
          </c:extLst>
        </c:ser>
        <c:dLbls>
          <c:showLegendKey val="0"/>
          <c:showVal val="1"/>
          <c:showCatName val="0"/>
          <c:showSerName val="0"/>
          <c:showPercent val="0"/>
          <c:showBubbleSize val="0"/>
        </c:dLbls>
        <c:gapWidth val="150"/>
        <c:shape val="box"/>
        <c:axId val="460683952"/>
        <c:axId val="686734720"/>
        <c:axId val="0"/>
      </c:bar3DChart>
      <c:catAx>
        <c:axId val="46068395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400" dirty="0"/>
                  <a:t>Month</a:t>
                </a:r>
              </a:p>
            </c:rich>
          </c:tx>
          <c:layout>
            <c:manualLayout>
              <c:xMode val="edge"/>
              <c:yMode val="edge"/>
              <c:x val="0.48352766126400942"/>
              <c:y val="0.92421463395259706"/>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86734720"/>
        <c:crosses val="autoZero"/>
        <c:auto val="1"/>
        <c:lblAlgn val="ctr"/>
        <c:lblOffset val="100"/>
        <c:noMultiLvlLbl val="0"/>
      </c:catAx>
      <c:valAx>
        <c:axId val="686734720"/>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400" dirty="0"/>
                  <a:t>Sales</a:t>
                </a:r>
              </a:p>
              <a:p>
                <a:pPr>
                  <a:defRPr/>
                </a:pPr>
                <a:r>
                  <a:rPr lang="en-IN" dirty="0"/>
                  <a:t>($</a:t>
                </a:r>
                <a:r>
                  <a:rPr lang="en-IN" sz="1400" dirty="0"/>
                  <a:t>)</a:t>
                </a:r>
              </a:p>
            </c:rich>
          </c:tx>
          <c:layout>
            <c:manualLayout>
              <c:xMode val="edge"/>
              <c:yMode val="edge"/>
              <c:x val="1.1210153274025967E-2"/>
              <c:y val="0.43617400283980906"/>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60683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47">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1197"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DF32-088E-48A7-B0AC-2FC8A0CDEC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7D9C73-22BF-423A-9DB9-DA11F03D09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DD7AC0-2495-4940-83C6-5DDF814451F3}"/>
              </a:ext>
            </a:extLst>
          </p:cNvPr>
          <p:cNvSpPr>
            <a:spLocks noGrp="1"/>
          </p:cNvSpPr>
          <p:nvPr>
            <p:ph type="dt" sz="half" idx="10"/>
          </p:nvPr>
        </p:nvSpPr>
        <p:spPr/>
        <p:txBody>
          <a:bodyPr/>
          <a:lstStyle/>
          <a:p>
            <a:fld id="{8CFB6E8D-0A3D-4589-A2D9-8412A905432B}" type="datetimeFigureOut">
              <a:rPr lang="en-IN" smtClean="0"/>
              <a:t>07-11-2021</a:t>
            </a:fld>
            <a:endParaRPr lang="en-IN"/>
          </a:p>
        </p:txBody>
      </p:sp>
      <p:sp>
        <p:nvSpPr>
          <p:cNvPr id="5" name="Footer Placeholder 4">
            <a:extLst>
              <a:ext uri="{FF2B5EF4-FFF2-40B4-BE49-F238E27FC236}">
                <a16:creationId xmlns:a16="http://schemas.microsoft.com/office/drawing/2014/main" id="{DB0BEB68-CCCC-4446-9AD9-F92646B406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A17B65-C916-4505-9275-000642DBFDBF}"/>
              </a:ext>
            </a:extLst>
          </p:cNvPr>
          <p:cNvSpPr>
            <a:spLocks noGrp="1"/>
          </p:cNvSpPr>
          <p:nvPr>
            <p:ph type="sldNum" sz="quarter" idx="12"/>
          </p:nvPr>
        </p:nvSpPr>
        <p:spPr/>
        <p:txBody>
          <a:bodyPr/>
          <a:lstStyle/>
          <a:p>
            <a:fld id="{5E50557E-AAA7-4CC9-B712-889B8947C7EA}" type="slidenum">
              <a:rPr lang="en-IN" smtClean="0"/>
              <a:t>‹#›</a:t>
            </a:fld>
            <a:endParaRPr lang="en-IN"/>
          </a:p>
        </p:txBody>
      </p:sp>
    </p:spTree>
    <p:extLst>
      <p:ext uri="{BB962C8B-B14F-4D97-AF65-F5344CB8AC3E}">
        <p14:creationId xmlns:p14="http://schemas.microsoft.com/office/powerpoint/2010/main" val="275654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FB1A2-B714-4D09-A24E-E806533DB0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F670F3-2657-4183-942C-79C13063F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BB2DC9-73BC-475B-B301-3ACD4AED6A20}"/>
              </a:ext>
            </a:extLst>
          </p:cNvPr>
          <p:cNvSpPr>
            <a:spLocks noGrp="1"/>
          </p:cNvSpPr>
          <p:nvPr>
            <p:ph type="dt" sz="half" idx="10"/>
          </p:nvPr>
        </p:nvSpPr>
        <p:spPr/>
        <p:txBody>
          <a:bodyPr/>
          <a:lstStyle/>
          <a:p>
            <a:fld id="{8CFB6E8D-0A3D-4589-A2D9-8412A905432B}" type="datetimeFigureOut">
              <a:rPr lang="en-IN" smtClean="0"/>
              <a:t>07-11-2021</a:t>
            </a:fld>
            <a:endParaRPr lang="en-IN"/>
          </a:p>
        </p:txBody>
      </p:sp>
      <p:sp>
        <p:nvSpPr>
          <p:cNvPr id="5" name="Footer Placeholder 4">
            <a:extLst>
              <a:ext uri="{FF2B5EF4-FFF2-40B4-BE49-F238E27FC236}">
                <a16:creationId xmlns:a16="http://schemas.microsoft.com/office/drawing/2014/main" id="{64FC28EF-D863-43A8-A7D4-358AA99B74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622C45-F721-4960-90DD-207C29E4B4C8}"/>
              </a:ext>
            </a:extLst>
          </p:cNvPr>
          <p:cNvSpPr>
            <a:spLocks noGrp="1"/>
          </p:cNvSpPr>
          <p:nvPr>
            <p:ph type="sldNum" sz="quarter" idx="12"/>
          </p:nvPr>
        </p:nvSpPr>
        <p:spPr/>
        <p:txBody>
          <a:bodyPr/>
          <a:lstStyle/>
          <a:p>
            <a:fld id="{5E50557E-AAA7-4CC9-B712-889B8947C7EA}" type="slidenum">
              <a:rPr lang="en-IN" smtClean="0"/>
              <a:t>‹#›</a:t>
            </a:fld>
            <a:endParaRPr lang="en-IN"/>
          </a:p>
        </p:txBody>
      </p:sp>
    </p:spTree>
    <p:extLst>
      <p:ext uri="{BB962C8B-B14F-4D97-AF65-F5344CB8AC3E}">
        <p14:creationId xmlns:p14="http://schemas.microsoft.com/office/powerpoint/2010/main" val="347971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DB36AF-FF71-4934-B5EA-90D57E68FC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3A87F0-0DA6-405A-965D-2AAEA6E9E9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DE9EC9-7B25-4213-AA81-3FE539E1249D}"/>
              </a:ext>
            </a:extLst>
          </p:cNvPr>
          <p:cNvSpPr>
            <a:spLocks noGrp="1"/>
          </p:cNvSpPr>
          <p:nvPr>
            <p:ph type="dt" sz="half" idx="10"/>
          </p:nvPr>
        </p:nvSpPr>
        <p:spPr/>
        <p:txBody>
          <a:bodyPr/>
          <a:lstStyle/>
          <a:p>
            <a:fld id="{8CFB6E8D-0A3D-4589-A2D9-8412A905432B}" type="datetimeFigureOut">
              <a:rPr lang="en-IN" smtClean="0"/>
              <a:t>07-11-2021</a:t>
            </a:fld>
            <a:endParaRPr lang="en-IN"/>
          </a:p>
        </p:txBody>
      </p:sp>
      <p:sp>
        <p:nvSpPr>
          <p:cNvPr id="5" name="Footer Placeholder 4">
            <a:extLst>
              <a:ext uri="{FF2B5EF4-FFF2-40B4-BE49-F238E27FC236}">
                <a16:creationId xmlns:a16="http://schemas.microsoft.com/office/drawing/2014/main" id="{93F910CB-C24C-42E9-8DFA-93AECE2C64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FD7D58-B51A-49A5-A3D3-7A0DA9893D06}"/>
              </a:ext>
            </a:extLst>
          </p:cNvPr>
          <p:cNvSpPr>
            <a:spLocks noGrp="1"/>
          </p:cNvSpPr>
          <p:nvPr>
            <p:ph type="sldNum" sz="quarter" idx="12"/>
          </p:nvPr>
        </p:nvSpPr>
        <p:spPr/>
        <p:txBody>
          <a:bodyPr/>
          <a:lstStyle/>
          <a:p>
            <a:fld id="{5E50557E-AAA7-4CC9-B712-889B8947C7EA}" type="slidenum">
              <a:rPr lang="en-IN" smtClean="0"/>
              <a:t>‹#›</a:t>
            </a:fld>
            <a:endParaRPr lang="en-IN"/>
          </a:p>
        </p:txBody>
      </p:sp>
    </p:spTree>
    <p:extLst>
      <p:ext uri="{BB962C8B-B14F-4D97-AF65-F5344CB8AC3E}">
        <p14:creationId xmlns:p14="http://schemas.microsoft.com/office/powerpoint/2010/main" val="3597162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2A9E-25C8-47D7-ABEE-04737BE5D9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7DF883-081D-421F-99FA-45053DBBB0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31A212-445F-486B-BCDA-AF809EBFAAF7}"/>
              </a:ext>
            </a:extLst>
          </p:cNvPr>
          <p:cNvSpPr>
            <a:spLocks noGrp="1"/>
          </p:cNvSpPr>
          <p:nvPr>
            <p:ph type="dt" sz="half" idx="10"/>
          </p:nvPr>
        </p:nvSpPr>
        <p:spPr/>
        <p:txBody>
          <a:bodyPr/>
          <a:lstStyle/>
          <a:p>
            <a:fld id="{8CFB6E8D-0A3D-4589-A2D9-8412A905432B}" type="datetimeFigureOut">
              <a:rPr lang="en-IN" smtClean="0"/>
              <a:t>07-11-2021</a:t>
            </a:fld>
            <a:endParaRPr lang="en-IN"/>
          </a:p>
        </p:txBody>
      </p:sp>
      <p:sp>
        <p:nvSpPr>
          <p:cNvPr id="5" name="Footer Placeholder 4">
            <a:extLst>
              <a:ext uri="{FF2B5EF4-FFF2-40B4-BE49-F238E27FC236}">
                <a16:creationId xmlns:a16="http://schemas.microsoft.com/office/drawing/2014/main" id="{DD39C8D5-3D8D-480C-B4F1-1D4C24C0B2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5C9F40-435C-4A45-B76B-71768817C924}"/>
              </a:ext>
            </a:extLst>
          </p:cNvPr>
          <p:cNvSpPr>
            <a:spLocks noGrp="1"/>
          </p:cNvSpPr>
          <p:nvPr>
            <p:ph type="sldNum" sz="quarter" idx="12"/>
          </p:nvPr>
        </p:nvSpPr>
        <p:spPr/>
        <p:txBody>
          <a:bodyPr/>
          <a:lstStyle/>
          <a:p>
            <a:fld id="{5E50557E-AAA7-4CC9-B712-889B8947C7EA}" type="slidenum">
              <a:rPr lang="en-IN" smtClean="0"/>
              <a:t>‹#›</a:t>
            </a:fld>
            <a:endParaRPr lang="en-IN"/>
          </a:p>
        </p:txBody>
      </p:sp>
    </p:spTree>
    <p:extLst>
      <p:ext uri="{BB962C8B-B14F-4D97-AF65-F5344CB8AC3E}">
        <p14:creationId xmlns:p14="http://schemas.microsoft.com/office/powerpoint/2010/main" val="6421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25D7A-C617-4275-8D5A-58C41B5A99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B059A9-4FA9-4B55-88B7-102804D8F1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534D6C-60FE-400A-9A0E-38D33640467E}"/>
              </a:ext>
            </a:extLst>
          </p:cNvPr>
          <p:cNvSpPr>
            <a:spLocks noGrp="1"/>
          </p:cNvSpPr>
          <p:nvPr>
            <p:ph type="dt" sz="half" idx="10"/>
          </p:nvPr>
        </p:nvSpPr>
        <p:spPr/>
        <p:txBody>
          <a:bodyPr/>
          <a:lstStyle/>
          <a:p>
            <a:fld id="{8CFB6E8D-0A3D-4589-A2D9-8412A905432B}" type="datetimeFigureOut">
              <a:rPr lang="en-IN" smtClean="0"/>
              <a:t>07-11-2021</a:t>
            </a:fld>
            <a:endParaRPr lang="en-IN"/>
          </a:p>
        </p:txBody>
      </p:sp>
      <p:sp>
        <p:nvSpPr>
          <p:cNvPr id="5" name="Footer Placeholder 4">
            <a:extLst>
              <a:ext uri="{FF2B5EF4-FFF2-40B4-BE49-F238E27FC236}">
                <a16:creationId xmlns:a16="http://schemas.microsoft.com/office/drawing/2014/main" id="{8C33371B-57A0-4C4A-B63C-8F774F4FFD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A2D7B6-1928-4566-AF61-29D585387ADF}"/>
              </a:ext>
            </a:extLst>
          </p:cNvPr>
          <p:cNvSpPr>
            <a:spLocks noGrp="1"/>
          </p:cNvSpPr>
          <p:nvPr>
            <p:ph type="sldNum" sz="quarter" idx="12"/>
          </p:nvPr>
        </p:nvSpPr>
        <p:spPr/>
        <p:txBody>
          <a:bodyPr/>
          <a:lstStyle/>
          <a:p>
            <a:fld id="{5E50557E-AAA7-4CC9-B712-889B8947C7EA}" type="slidenum">
              <a:rPr lang="en-IN" smtClean="0"/>
              <a:t>‹#›</a:t>
            </a:fld>
            <a:endParaRPr lang="en-IN"/>
          </a:p>
        </p:txBody>
      </p:sp>
    </p:spTree>
    <p:extLst>
      <p:ext uri="{BB962C8B-B14F-4D97-AF65-F5344CB8AC3E}">
        <p14:creationId xmlns:p14="http://schemas.microsoft.com/office/powerpoint/2010/main" val="1812180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1077-8F90-4253-8A4C-ABAB60FD8A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71182E-2E63-4ED0-8E54-4CF14F68B7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FD1602-539E-40D5-96A8-EEB17E0F8B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F8D69C-A696-446A-A784-803B7AB4C9F5}"/>
              </a:ext>
            </a:extLst>
          </p:cNvPr>
          <p:cNvSpPr>
            <a:spLocks noGrp="1"/>
          </p:cNvSpPr>
          <p:nvPr>
            <p:ph type="dt" sz="half" idx="10"/>
          </p:nvPr>
        </p:nvSpPr>
        <p:spPr/>
        <p:txBody>
          <a:bodyPr/>
          <a:lstStyle/>
          <a:p>
            <a:fld id="{8CFB6E8D-0A3D-4589-A2D9-8412A905432B}" type="datetimeFigureOut">
              <a:rPr lang="en-IN" smtClean="0"/>
              <a:t>07-11-2021</a:t>
            </a:fld>
            <a:endParaRPr lang="en-IN"/>
          </a:p>
        </p:txBody>
      </p:sp>
      <p:sp>
        <p:nvSpPr>
          <p:cNvPr id="6" name="Footer Placeholder 5">
            <a:extLst>
              <a:ext uri="{FF2B5EF4-FFF2-40B4-BE49-F238E27FC236}">
                <a16:creationId xmlns:a16="http://schemas.microsoft.com/office/drawing/2014/main" id="{740DD8EA-137E-4754-9946-E3AA4CD097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719049-5D7D-423D-B6E9-B26D4D6AA72C}"/>
              </a:ext>
            </a:extLst>
          </p:cNvPr>
          <p:cNvSpPr>
            <a:spLocks noGrp="1"/>
          </p:cNvSpPr>
          <p:nvPr>
            <p:ph type="sldNum" sz="quarter" idx="12"/>
          </p:nvPr>
        </p:nvSpPr>
        <p:spPr/>
        <p:txBody>
          <a:bodyPr/>
          <a:lstStyle/>
          <a:p>
            <a:fld id="{5E50557E-AAA7-4CC9-B712-889B8947C7EA}" type="slidenum">
              <a:rPr lang="en-IN" smtClean="0"/>
              <a:t>‹#›</a:t>
            </a:fld>
            <a:endParaRPr lang="en-IN"/>
          </a:p>
        </p:txBody>
      </p:sp>
    </p:spTree>
    <p:extLst>
      <p:ext uri="{BB962C8B-B14F-4D97-AF65-F5344CB8AC3E}">
        <p14:creationId xmlns:p14="http://schemas.microsoft.com/office/powerpoint/2010/main" val="392597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0BD9-94C6-42AE-9C68-129DFD8603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C5C2D1-DEA5-4AF1-8265-943077E3E4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5F8401-3575-4BA1-8CBB-EA1121D566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9C4DD1-739D-4FC9-A325-E45F52B4A2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3074B8-FEDB-43E1-9479-D026557B40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3C8123-6A1D-4682-A6F6-CC0BD3DF232A}"/>
              </a:ext>
            </a:extLst>
          </p:cNvPr>
          <p:cNvSpPr>
            <a:spLocks noGrp="1"/>
          </p:cNvSpPr>
          <p:nvPr>
            <p:ph type="dt" sz="half" idx="10"/>
          </p:nvPr>
        </p:nvSpPr>
        <p:spPr/>
        <p:txBody>
          <a:bodyPr/>
          <a:lstStyle/>
          <a:p>
            <a:fld id="{8CFB6E8D-0A3D-4589-A2D9-8412A905432B}" type="datetimeFigureOut">
              <a:rPr lang="en-IN" smtClean="0"/>
              <a:t>07-11-2021</a:t>
            </a:fld>
            <a:endParaRPr lang="en-IN"/>
          </a:p>
        </p:txBody>
      </p:sp>
      <p:sp>
        <p:nvSpPr>
          <p:cNvPr id="8" name="Footer Placeholder 7">
            <a:extLst>
              <a:ext uri="{FF2B5EF4-FFF2-40B4-BE49-F238E27FC236}">
                <a16:creationId xmlns:a16="http://schemas.microsoft.com/office/drawing/2014/main" id="{F4FC17B9-8C68-4797-B3C3-FB11957694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B2E34C-21FA-447C-9DF2-C020D2DF17CC}"/>
              </a:ext>
            </a:extLst>
          </p:cNvPr>
          <p:cNvSpPr>
            <a:spLocks noGrp="1"/>
          </p:cNvSpPr>
          <p:nvPr>
            <p:ph type="sldNum" sz="quarter" idx="12"/>
          </p:nvPr>
        </p:nvSpPr>
        <p:spPr/>
        <p:txBody>
          <a:bodyPr/>
          <a:lstStyle/>
          <a:p>
            <a:fld id="{5E50557E-AAA7-4CC9-B712-889B8947C7EA}" type="slidenum">
              <a:rPr lang="en-IN" smtClean="0"/>
              <a:t>‹#›</a:t>
            </a:fld>
            <a:endParaRPr lang="en-IN"/>
          </a:p>
        </p:txBody>
      </p:sp>
    </p:spTree>
    <p:extLst>
      <p:ext uri="{BB962C8B-B14F-4D97-AF65-F5344CB8AC3E}">
        <p14:creationId xmlns:p14="http://schemas.microsoft.com/office/powerpoint/2010/main" val="412042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C4441-3C82-4E45-94F1-6611847056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296E88-49BE-4B5D-9300-C7D9FD9ADF29}"/>
              </a:ext>
            </a:extLst>
          </p:cNvPr>
          <p:cNvSpPr>
            <a:spLocks noGrp="1"/>
          </p:cNvSpPr>
          <p:nvPr>
            <p:ph type="dt" sz="half" idx="10"/>
          </p:nvPr>
        </p:nvSpPr>
        <p:spPr/>
        <p:txBody>
          <a:bodyPr/>
          <a:lstStyle/>
          <a:p>
            <a:fld id="{8CFB6E8D-0A3D-4589-A2D9-8412A905432B}" type="datetimeFigureOut">
              <a:rPr lang="en-IN" smtClean="0"/>
              <a:t>07-11-2021</a:t>
            </a:fld>
            <a:endParaRPr lang="en-IN"/>
          </a:p>
        </p:txBody>
      </p:sp>
      <p:sp>
        <p:nvSpPr>
          <p:cNvPr id="4" name="Footer Placeholder 3">
            <a:extLst>
              <a:ext uri="{FF2B5EF4-FFF2-40B4-BE49-F238E27FC236}">
                <a16:creationId xmlns:a16="http://schemas.microsoft.com/office/drawing/2014/main" id="{5E241BAF-F94D-43A8-A714-C0B067EAFB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A432C2-8A36-4FDE-A5A7-4D9104A811E4}"/>
              </a:ext>
            </a:extLst>
          </p:cNvPr>
          <p:cNvSpPr>
            <a:spLocks noGrp="1"/>
          </p:cNvSpPr>
          <p:nvPr>
            <p:ph type="sldNum" sz="quarter" idx="12"/>
          </p:nvPr>
        </p:nvSpPr>
        <p:spPr/>
        <p:txBody>
          <a:bodyPr/>
          <a:lstStyle/>
          <a:p>
            <a:fld id="{5E50557E-AAA7-4CC9-B712-889B8947C7EA}" type="slidenum">
              <a:rPr lang="en-IN" smtClean="0"/>
              <a:t>‹#›</a:t>
            </a:fld>
            <a:endParaRPr lang="en-IN"/>
          </a:p>
        </p:txBody>
      </p:sp>
    </p:spTree>
    <p:extLst>
      <p:ext uri="{BB962C8B-B14F-4D97-AF65-F5344CB8AC3E}">
        <p14:creationId xmlns:p14="http://schemas.microsoft.com/office/powerpoint/2010/main" val="514353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1DD758-6159-47EC-8DB0-397905FC145D}"/>
              </a:ext>
            </a:extLst>
          </p:cNvPr>
          <p:cNvSpPr>
            <a:spLocks noGrp="1"/>
          </p:cNvSpPr>
          <p:nvPr>
            <p:ph type="dt" sz="half" idx="10"/>
          </p:nvPr>
        </p:nvSpPr>
        <p:spPr/>
        <p:txBody>
          <a:bodyPr/>
          <a:lstStyle/>
          <a:p>
            <a:fld id="{8CFB6E8D-0A3D-4589-A2D9-8412A905432B}" type="datetimeFigureOut">
              <a:rPr lang="en-IN" smtClean="0"/>
              <a:t>07-11-2021</a:t>
            </a:fld>
            <a:endParaRPr lang="en-IN"/>
          </a:p>
        </p:txBody>
      </p:sp>
      <p:sp>
        <p:nvSpPr>
          <p:cNvPr id="3" name="Footer Placeholder 2">
            <a:extLst>
              <a:ext uri="{FF2B5EF4-FFF2-40B4-BE49-F238E27FC236}">
                <a16:creationId xmlns:a16="http://schemas.microsoft.com/office/drawing/2014/main" id="{648B540C-8519-480C-9760-69F134433A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79355B-3D80-4A08-AF61-8792526E547D}"/>
              </a:ext>
            </a:extLst>
          </p:cNvPr>
          <p:cNvSpPr>
            <a:spLocks noGrp="1"/>
          </p:cNvSpPr>
          <p:nvPr>
            <p:ph type="sldNum" sz="quarter" idx="12"/>
          </p:nvPr>
        </p:nvSpPr>
        <p:spPr/>
        <p:txBody>
          <a:bodyPr/>
          <a:lstStyle/>
          <a:p>
            <a:fld id="{5E50557E-AAA7-4CC9-B712-889B8947C7EA}" type="slidenum">
              <a:rPr lang="en-IN" smtClean="0"/>
              <a:t>‹#›</a:t>
            </a:fld>
            <a:endParaRPr lang="en-IN"/>
          </a:p>
        </p:txBody>
      </p:sp>
    </p:spTree>
    <p:extLst>
      <p:ext uri="{BB962C8B-B14F-4D97-AF65-F5344CB8AC3E}">
        <p14:creationId xmlns:p14="http://schemas.microsoft.com/office/powerpoint/2010/main" val="1522683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FF1F-3B78-4FBB-BC35-79C08B14F8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222702-262D-4AFA-AF92-3E62144950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055AAB-D8D4-4E3D-8B40-F1D6EC1075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980B7-AE7B-45DF-A4CF-9B9609AE3C4C}"/>
              </a:ext>
            </a:extLst>
          </p:cNvPr>
          <p:cNvSpPr>
            <a:spLocks noGrp="1"/>
          </p:cNvSpPr>
          <p:nvPr>
            <p:ph type="dt" sz="half" idx="10"/>
          </p:nvPr>
        </p:nvSpPr>
        <p:spPr/>
        <p:txBody>
          <a:bodyPr/>
          <a:lstStyle/>
          <a:p>
            <a:fld id="{8CFB6E8D-0A3D-4589-A2D9-8412A905432B}" type="datetimeFigureOut">
              <a:rPr lang="en-IN" smtClean="0"/>
              <a:t>07-11-2021</a:t>
            </a:fld>
            <a:endParaRPr lang="en-IN"/>
          </a:p>
        </p:txBody>
      </p:sp>
      <p:sp>
        <p:nvSpPr>
          <p:cNvPr id="6" name="Footer Placeholder 5">
            <a:extLst>
              <a:ext uri="{FF2B5EF4-FFF2-40B4-BE49-F238E27FC236}">
                <a16:creationId xmlns:a16="http://schemas.microsoft.com/office/drawing/2014/main" id="{F07F4E97-53B6-46FB-A5FA-DD73E60945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6A2894-E855-44E8-AB8E-F295085B7AA0}"/>
              </a:ext>
            </a:extLst>
          </p:cNvPr>
          <p:cNvSpPr>
            <a:spLocks noGrp="1"/>
          </p:cNvSpPr>
          <p:nvPr>
            <p:ph type="sldNum" sz="quarter" idx="12"/>
          </p:nvPr>
        </p:nvSpPr>
        <p:spPr/>
        <p:txBody>
          <a:bodyPr/>
          <a:lstStyle/>
          <a:p>
            <a:fld id="{5E50557E-AAA7-4CC9-B712-889B8947C7EA}" type="slidenum">
              <a:rPr lang="en-IN" smtClean="0"/>
              <a:t>‹#›</a:t>
            </a:fld>
            <a:endParaRPr lang="en-IN"/>
          </a:p>
        </p:txBody>
      </p:sp>
    </p:spTree>
    <p:extLst>
      <p:ext uri="{BB962C8B-B14F-4D97-AF65-F5344CB8AC3E}">
        <p14:creationId xmlns:p14="http://schemas.microsoft.com/office/powerpoint/2010/main" val="871032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33ED-3143-4872-A5BA-A1AA9AEF29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6FCCB2-A513-4334-BBC4-A2CBDEE1C4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D9E381-A444-43B8-88FC-441ED151E6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902A2-4C7A-435E-8298-016B0CF36CAE}"/>
              </a:ext>
            </a:extLst>
          </p:cNvPr>
          <p:cNvSpPr>
            <a:spLocks noGrp="1"/>
          </p:cNvSpPr>
          <p:nvPr>
            <p:ph type="dt" sz="half" idx="10"/>
          </p:nvPr>
        </p:nvSpPr>
        <p:spPr/>
        <p:txBody>
          <a:bodyPr/>
          <a:lstStyle/>
          <a:p>
            <a:fld id="{8CFB6E8D-0A3D-4589-A2D9-8412A905432B}" type="datetimeFigureOut">
              <a:rPr lang="en-IN" smtClean="0"/>
              <a:t>07-11-2021</a:t>
            </a:fld>
            <a:endParaRPr lang="en-IN"/>
          </a:p>
        </p:txBody>
      </p:sp>
      <p:sp>
        <p:nvSpPr>
          <p:cNvPr id="6" name="Footer Placeholder 5">
            <a:extLst>
              <a:ext uri="{FF2B5EF4-FFF2-40B4-BE49-F238E27FC236}">
                <a16:creationId xmlns:a16="http://schemas.microsoft.com/office/drawing/2014/main" id="{9FB58910-3CE1-4A03-8139-1031DA4FA8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FAEE2B-BC52-4382-AC89-73E4BD54DCD7}"/>
              </a:ext>
            </a:extLst>
          </p:cNvPr>
          <p:cNvSpPr>
            <a:spLocks noGrp="1"/>
          </p:cNvSpPr>
          <p:nvPr>
            <p:ph type="sldNum" sz="quarter" idx="12"/>
          </p:nvPr>
        </p:nvSpPr>
        <p:spPr/>
        <p:txBody>
          <a:bodyPr/>
          <a:lstStyle/>
          <a:p>
            <a:fld id="{5E50557E-AAA7-4CC9-B712-889B8947C7EA}" type="slidenum">
              <a:rPr lang="en-IN" smtClean="0"/>
              <a:t>‹#›</a:t>
            </a:fld>
            <a:endParaRPr lang="en-IN"/>
          </a:p>
        </p:txBody>
      </p:sp>
    </p:spTree>
    <p:extLst>
      <p:ext uri="{BB962C8B-B14F-4D97-AF65-F5344CB8AC3E}">
        <p14:creationId xmlns:p14="http://schemas.microsoft.com/office/powerpoint/2010/main" val="3177859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1F3470-2F47-4E77-BA71-9DD1A9A79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997879-726C-4974-864E-D32D1EDBD5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DFEA54-DF4B-42EC-9FFF-AF9D214ACF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FB6E8D-0A3D-4589-A2D9-8412A905432B}" type="datetimeFigureOut">
              <a:rPr lang="en-IN" smtClean="0"/>
              <a:t>07-11-2021</a:t>
            </a:fld>
            <a:endParaRPr lang="en-IN"/>
          </a:p>
        </p:txBody>
      </p:sp>
      <p:sp>
        <p:nvSpPr>
          <p:cNvPr id="5" name="Footer Placeholder 4">
            <a:extLst>
              <a:ext uri="{FF2B5EF4-FFF2-40B4-BE49-F238E27FC236}">
                <a16:creationId xmlns:a16="http://schemas.microsoft.com/office/drawing/2014/main" id="{F25E3779-382E-4C0F-A6E9-8847646491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8C5BB1-FF90-439D-9B1A-1DADC1E77C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0557E-AAA7-4CC9-B712-889B8947C7EA}" type="slidenum">
              <a:rPr lang="en-IN" smtClean="0"/>
              <a:t>‹#›</a:t>
            </a:fld>
            <a:endParaRPr lang="en-IN"/>
          </a:p>
        </p:txBody>
      </p:sp>
    </p:spTree>
    <p:extLst>
      <p:ext uri="{BB962C8B-B14F-4D97-AF65-F5344CB8AC3E}">
        <p14:creationId xmlns:p14="http://schemas.microsoft.com/office/powerpoint/2010/main" val="174104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5D257-6693-4931-807A-603DAA4E01DE}"/>
              </a:ext>
            </a:extLst>
          </p:cNvPr>
          <p:cNvSpPr>
            <a:spLocks noGrp="1"/>
          </p:cNvSpPr>
          <p:nvPr>
            <p:ph type="title"/>
          </p:nvPr>
        </p:nvSpPr>
        <p:spPr>
          <a:xfrm>
            <a:off x="838200" y="710565"/>
            <a:ext cx="10515600" cy="2479675"/>
          </a:xfrm>
        </p:spPr>
        <p:txBody>
          <a:bodyPr>
            <a:normAutofit/>
          </a:bodyPr>
          <a:lstStyle/>
          <a:p>
            <a:pPr algn="ctr"/>
            <a:r>
              <a:rPr lang="en-US" sz="4400" b="1" kern="0" dirty="0">
                <a:solidFill>
                  <a:schemeClr val="accent2">
                    <a:lumMod val="75000"/>
                  </a:schemeClr>
                </a:solidFill>
                <a:effectLst/>
                <a:latin typeface="+mn-lt"/>
                <a:ea typeface="Calibri" panose="020F0502020204030204" pitchFamily="34" charset="0"/>
                <a:cs typeface="Arial" panose="020B0604020202020204" pitchFamily="34" charset="0"/>
              </a:rPr>
              <a:t>Dataset Exploration Project Part 2 - </a:t>
            </a:r>
            <a:r>
              <a:rPr lang="en-US" b="1" dirty="0">
                <a:solidFill>
                  <a:schemeClr val="accent2">
                    <a:lumMod val="75000"/>
                  </a:schemeClr>
                </a:solidFill>
                <a:effectLst/>
                <a:latin typeface="Calibri" panose="020F0502020204030204" pitchFamily="34" charset="0"/>
                <a:ea typeface="Calibri" panose="020F0502020204030204" pitchFamily="34" charset="0"/>
                <a:cs typeface="Arial" panose="020B0604020202020204" pitchFamily="34" charset="0"/>
              </a:rPr>
              <a:t>Executing &amp; Presenting an Analysis</a:t>
            </a:r>
            <a:br>
              <a:rPr lang="en-IN" b="1" kern="0" dirty="0">
                <a:solidFill>
                  <a:schemeClr val="accent2">
                    <a:lumMod val="75000"/>
                  </a:schemeClr>
                </a:solidFill>
                <a:effectLst/>
                <a:latin typeface="Haettenschweiler" panose="020B0706040902060204" pitchFamily="34" charset="0"/>
                <a:ea typeface="Calibri" panose="020F0502020204030204" pitchFamily="34" charset="0"/>
                <a:cs typeface="Arial" panose="020B0604020202020204" pitchFamily="34" charset="0"/>
              </a:rPr>
            </a:b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DA037C66-E5C9-4326-9A31-356C5A727CBC}"/>
              </a:ext>
            </a:extLst>
          </p:cNvPr>
          <p:cNvSpPr>
            <a:spLocks noGrp="1"/>
          </p:cNvSpPr>
          <p:nvPr>
            <p:ph idx="1"/>
          </p:nvPr>
        </p:nvSpPr>
        <p:spPr>
          <a:xfrm>
            <a:off x="838200" y="2702559"/>
            <a:ext cx="10515600" cy="3790316"/>
          </a:xfrm>
        </p:spPr>
        <p:txBody>
          <a:bodyPr>
            <a:normAutofit/>
          </a:bodyPr>
          <a:lstStyle/>
          <a:p>
            <a:pPr marL="0" indent="0">
              <a:buNone/>
            </a:pPr>
            <a:r>
              <a:rPr lang="en-US" sz="4000" b="1" dirty="0">
                <a:solidFill>
                  <a:srgbClr val="C00000"/>
                </a:solidFill>
                <a:latin typeface="+mj-lt"/>
              </a:rPr>
              <a:t>                                                                         </a:t>
            </a:r>
          </a:p>
          <a:p>
            <a:pPr marL="0" indent="0">
              <a:buNone/>
            </a:pPr>
            <a:r>
              <a:rPr lang="en-US" sz="4000" b="1" dirty="0">
                <a:solidFill>
                  <a:srgbClr val="C00000"/>
                </a:solidFill>
                <a:latin typeface="+mj-lt"/>
              </a:rPr>
              <a:t>                                                  </a:t>
            </a:r>
            <a:endParaRPr lang="en-US" sz="4000" b="1" dirty="0">
              <a:solidFill>
                <a:srgbClr val="C00000"/>
              </a:solidFill>
            </a:endParaRPr>
          </a:p>
          <a:p>
            <a:pPr marL="0" indent="0">
              <a:buNone/>
            </a:pPr>
            <a:r>
              <a:rPr lang="en-US" sz="2800" b="1" i="0" dirty="0">
                <a:effectLst/>
              </a:rPr>
              <a:t>                                                                  </a:t>
            </a:r>
            <a:endParaRPr lang="en-US" sz="4000" b="1" i="0" dirty="0">
              <a:effectLst/>
            </a:endParaRPr>
          </a:p>
          <a:p>
            <a:pPr marL="0" indent="0">
              <a:buNone/>
            </a:pPr>
            <a:r>
              <a:rPr lang="en-US" sz="2800" b="1" dirty="0"/>
              <a:t>                                                                    </a:t>
            </a:r>
            <a:r>
              <a:rPr lang="en-US" sz="2800" b="1" i="0" dirty="0">
                <a:effectLst/>
              </a:rPr>
              <a:t> KEERTHY RAAJ SHANMUGAM</a:t>
            </a:r>
          </a:p>
          <a:p>
            <a:pPr marL="0" indent="0">
              <a:buNone/>
            </a:pPr>
            <a:r>
              <a:rPr lang="en-US" b="1" dirty="0"/>
              <a:t>                                                                     </a:t>
            </a:r>
            <a:r>
              <a:rPr lang="en-US" b="1" dirty="0">
                <a:solidFill>
                  <a:srgbClr val="C00000"/>
                </a:solidFill>
              </a:rPr>
              <a:t>BDAT</a:t>
            </a:r>
            <a:endParaRPr lang="en-IN" sz="2800" b="1" i="0" dirty="0">
              <a:solidFill>
                <a:srgbClr val="C00000"/>
              </a:solidFill>
              <a:effectLst/>
            </a:endParaRPr>
          </a:p>
        </p:txBody>
      </p:sp>
    </p:spTree>
    <p:extLst>
      <p:ext uri="{BB962C8B-B14F-4D97-AF65-F5344CB8AC3E}">
        <p14:creationId xmlns:p14="http://schemas.microsoft.com/office/powerpoint/2010/main" val="1764120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16A33F-A6E2-4A30-83E9-AFCA08EA9DBC}"/>
              </a:ext>
            </a:extLst>
          </p:cNvPr>
          <p:cNvSpPr>
            <a:spLocks noGrp="1"/>
          </p:cNvSpPr>
          <p:nvPr>
            <p:ph idx="1"/>
          </p:nvPr>
        </p:nvSpPr>
        <p:spPr>
          <a:xfrm>
            <a:off x="838200" y="342264"/>
            <a:ext cx="10515600" cy="6180456"/>
          </a:xfrm>
        </p:spPr>
        <p:txBody>
          <a:bodyPr>
            <a:normAutofit lnSpcReduction="10000"/>
          </a:bodyPr>
          <a:lstStyle/>
          <a:p>
            <a:pPr marL="0" indent="0">
              <a:buNone/>
            </a:pPr>
            <a:r>
              <a:rPr lang="en-US" b="1" dirty="0">
                <a:solidFill>
                  <a:srgbClr val="0070C0"/>
                </a:solidFill>
              </a:rPr>
              <a:t>2.Categorizing</a:t>
            </a:r>
          </a:p>
          <a:p>
            <a:pPr marL="0" indent="0">
              <a:buNone/>
            </a:pPr>
            <a:r>
              <a:rPr lang="en-US" dirty="0"/>
              <a:t>With the reference from Variables, like, Order Quantity, Customer Segment &amp; Province, got three new variables, like, Quantity Type, Customer Segment Code and Province Alpha Code with some categorical data in it.</a:t>
            </a:r>
          </a:p>
          <a:p>
            <a:pPr marL="0" indent="0">
              <a:buNone/>
            </a:pPr>
            <a:r>
              <a:rPr lang="en-IN" dirty="0">
                <a:solidFill>
                  <a:schemeClr val="accent4">
                    <a:lumMod val="75000"/>
                  </a:schemeClr>
                </a:solidFill>
              </a:rPr>
              <a:t>Quantity Type </a:t>
            </a:r>
            <a:r>
              <a:rPr lang="en-IN" dirty="0"/>
              <a:t>– XS,S,M,L,XL,XXL</a:t>
            </a:r>
          </a:p>
          <a:p>
            <a:pPr marL="0" indent="0">
              <a:buNone/>
            </a:pPr>
            <a:r>
              <a:rPr lang="en-US" dirty="0">
                <a:solidFill>
                  <a:schemeClr val="accent6">
                    <a:lumMod val="75000"/>
                  </a:schemeClr>
                </a:solidFill>
              </a:rPr>
              <a:t>Province Alpha Code</a:t>
            </a:r>
            <a:r>
              <a:rPr lang="en-IN" dirty="0">
                <a:solidFill>
                  <a:schemeClr val="accent6">
                    <a:lumMod val="75000"/>
                  </a:schemeClr>
                </a:solidFill>
              </a:rPr>
              <a:t> </a:t>
            </a:r>
            <a:r>
              <a:rPr lang="en-IN" dirty="0"/>
              <a:t>– ON,NU,PE,YT,NS,AB,QC,MB,BC,SK,NT,NB,NL</a:t>
            </a:r>
          </a:p>
          <a:p>
            <a:pPr marL="0" indent="0">
              <a:buNone/>
            </a:pPr>
            <a:r>
              <a:rPr lang="en-US" dirty="0">
                <a:solidFill>
                  <a:srgbClr val="FF0000"/>
                </a:solidFill>
              </a:rPr>
              <a:t>Customer Segment Code</a:t>
            </a:r>
            <a:r>
              <a:rPr lang="en-IN" dirty="0">
                <a:solidFill>
                  <a:srgbClr val="FF0000"/>
                </a:solidFill>
              </a:rPr>
              <a:t> </a:t>
            </a:r>
            <a:r>
              <a:rPr lang="en-IN" dirty="0"/>
              <a:t>– 1,2,3,4</a:t>
            </a:r>
          </a:p>
          <a:p>
            <a:pPr marL="0" indent="0">
              <a:buNone/>
            </a:pPr>
            <a:endParaRPr lang="en-IN" dirty="0"/>
          </a:p>
          <a:p>
            <a:pPr marL="0" indent="0">
              <a:buNone/>
            </a:pPr>
            <a:r>
              <a:rPr lang="en-IN" dirty="0">
                <a:solidFill>
                  <a:srgbClr val="0070C0"/>
                </a:solidFill>
              </a:rPr>
              <a:t>Formula:</a:t>
            </a:r>
          </a:p>
          <a:p>
            <a:pPr marL="0" indent="0">
              <a:buNone/>
            </a:pPr>
            <a:r>
              <a:rPr lang="en-US" dirty="0"/>
              <a:t>=VLOOKUP(E2,'Look-up tables'!$A$1:$B$7,2,TRUE)</a:t>
            </a:r>
            <a:r>
              <a:rPr lang="en-IN" dirty="0"/>
              <a:t> </a:t>
            </a:r>
            <a:r>
              <a:rPr lang="en-IN" sz="2400" b="1" dirty="0">
                <a:solidFill>
                  <a:schemeClr val="accent4">
                    <a:lumMod val="75000"/>
                  </a:schemeClr>
                </a:solidFill>
              </a:rPr>
              <a:t>Quantity Type</a:t>
            </a:r>
          </a:p>
          <a:p>
            <a:pPr marL="0" indent="0">
              <a:buNone/>
            </a:pPr>
            <a:r>
              <a:rPr lang="en-IN" dirty="0"/>
              <a:t>=</a:t>
            </a:r>
            <a:r>
              <a:rPr lang="en-US" dirty="0"/>
              <a:t> VLOOKUP(K2,'Look-up tables'!$H$1:$I$14,2,FALSE) </a:t>
            </a:r>
            <a:r>
              <a:rPr lang="en-US" sz="2400" b="1" dirty="0">
                <a:solidFill>
                  <a:schemeClr val="accent6">
                    <a:lumMod val="75000"/>
                  </a:schemeClr>
                </a:solidFill>
              </a:rPr>
              <a:t>Province Alpha Code </a:t>
            </a:r>
          </a:p>
          <a:p>
            <a:pPr marL="0" indent="0">
              <a:buNone/>
            </a:pPr>
            <a:r>
              <a:rPr lang="en-US" dirty="0"/>
              <a:t>= VLOOKUP(M2,'Look-up tables'!$D$1:$E$5,2,FALSE) </a:t>
            </a:r>
            <a:r>
              <a:rPr lang="en-US" sz="2400" b="1" dirty="0">
                <a:solidFill>
                  <a:srgbClr val="FF0000"/>
                </a:solidFill>
              </a:rPr>
              <a:t>Customer segment code</a:t>
            </a:r>
            <a:endParaRPr lang="en-IN" sz="2400" b="1" dirty="0">
              <a:solidFill>
                <a:srgbClr val="FF0000"/>
              </a:solidFill>
            </a:endParaRPr>
          </a:p>
          <a:p>
            <a:pPr marL="0" indent="0">
              <a:buNone/>
            </a:pPr>
            <a:endParaRPr lang="en-IN" dirty="0">
              <a:solidFill>
                <a:schemeClr val="accent5">
                  <a:lumMod val="75000"/>
                </a:schemeClr>
              </a:solidFill>
            </a:endParaRP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6846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328A77-1DAB-4AD6-9B45-53C9FE301B9C}"/>
              </a:ext>
            </a:extLst>
          </p:cNvPr>
          <p:cNvSpPr>
            <a:spLocks noGrp="1"/>
          </p:cNvSpPr>
          <p:nvPr>
            <p:ph idx="1"/>
          </p:nvPr>
        </p:nvSpPr>
        <p:spPr>
          <a:xfrm>
            <a:off x="838200" y="393064"/>
            <a:ext cx="10515600" cy="6099175"/>
          </a:xfrm>
        </p:spPr>
        <p:txBody>
          <a:bodyPr/>
          <a:lstStyle/>
          <a:p>
            <a:pPr marL="0" indent="0">
              <a:buNone/>
            </a:pPr>
            <a:r>
              <a:rPr lang="en-US" b="1" dirty="0">
                <a:solidFill>
                  <a:srgbClr val="0070C0"/>
                </a:solidFill>
              </a:rPr>
              <a:t>3.New Variables</a:t>
            </a:r>
          </a:p>
          <a:p>
            <a:pPr marL="0" indent="0">
              <a:buNone/>
            </a:pPr>
            <a:r>
              <a:rPr lang="en-US" dirty="0"/>
              <a:t>Derived 3 new variables for solving the questions,</a:t>
            </a:r>
          </a:p>
          <a:p>
            <a:pPr marL="0" indent="0">
              <a:buNone/>
            </a:pPr>
            <a:r>
              <a:rPr lang="en-US" dirty="0">
                <a:solidFill>
                  <a:schemeClr val="accent4">
                    <a:lumMod val="75000"/>
                  </a:schemeClr>
                </a:solidFill>
              </a:rPr>
              <a:t>Order Month </a:t>
            </a:r>
            <a:r>
              <a:rPr lang="en-US" dirty="0"/>
              <a:t>– needed it to find the Month wise sale</a:t>
            </a:r>
          </a:p>
          <a:p>
            <a:pPr marL="0" indent="0">
              <a:buNone/>
            </a:pPr>
            <a:r>
              <a:rPr lang="en-US" dirty="0">
                <a:solidFill>
                  <a:schemeClr val="accent6">
                    <a:lumMod val="75000"/>
                  </a:schemeClr>
                </a:solidFill>
              </a:rPr>
              <a:t>Order Month in number </a:t>
            </a:r>
            <a:r>
              <a:rPr lang="en-US" dirty="0"/>
              <a:t>– needed it to find the Month wise sale</a:t>
            </a:r>
          </a:p>
          <a:p>
            <a:pPr marL="0" indent="0">
              <a:buNone/>
            </a:pPr>
            <a:r>
              <a:rPr lang="en-US" dirty="0">
                <a:solidFill>
                  <a:srgbClr val="FF0000"/>
                </a:solidFill>
              </a:rPr>
              <a:t>Sales after Shipping Cost($) </a:t>
            </a:r>
            <a:r>
              <a:rPr lang="en-US" dirty="0"/>
              <a:t>– for finding the Total Sales($)</a:t>
            </a:r>
          </a:p>
          <a:p>
            <a:pPr marL="0" indent="0">
              <a:buNone/>
            </a:pPr>
            <a:endParaRPr lang="en-US" dirty="0"/>
          </a:p>
          <a:p>
            <a:pPr marL="0" indent="0">
              <a:buNone/>
            </a:pPr>
            <a:r>
              <a:rPr lang="en-IN" dirty="0">
                <a:solidFill>
                  <a:srgbClr val="0070C0"/>
                </a:solidFill>
              </a:rPr>
              <a:t>Formula:</a:t>
            </a:r>
          </a:p>
          <a:p>
            <a:pPr marL="0" indent="0">
              <a:buNone/>
            </a:pPr>
            <a:r>
              <a:rPr lang="en-US" dirty="0"/>
              <a:t>=TEXT(B2, "mmm") </a:t>
            </a:r>
            <a:r>
              <a:rPr lang="en-US" sz="2400" b="1" dirty="0">
                <a:solidFill>
                  <a:schemeClr val="accent4">
                    <a:lumMod val="75000"/>
                  </a:schemeClr>
                </a:solidFill>
              </a:rPr>
              <a:t>Order Month </a:t>
            </a:r>
            <a:endParaRPr lang="en-US" sz="2400" b="1" dirty="0"/>
          </a:p>
          <a:p>
            <a:pPr marL="0" indent="0">
              <a:buNone/>
            </a:pPr>
            <a:r>
              <a:rPr lang="en-US" dirty="0"/>
              <a:t>=VLOOKUP(C3,'Look-up tables'!$N$2:$O$13,2,FALSE) </a:t>
            </a:r>
            <a:r>
              <a:rPr lang="en-US" sz="2400" b="1" dirty="0">
                <a:solidFill>
                  <a:schemeClr val="accent6">
                    <a:lumMod val="75000"/>
                  </a:schemeClr>
                </a:solidFill>
              </a:rPr>
              <a:t>Order Month in number </a:t>
            </a:r>
            <a:endParaRPr lang="en-US" sz="2400" b="1" dirty="0"/>
          </a:p>
          <a:p>
            <a:pPr marL="0" indent="0">
              <a:buNone/>
            </a:pPr>
            <a:r>
              <a:rPr lang="en-US" dirty="0"/>
              <a:t>=H2+K2 </a:t>
            </a:r>
            <a:r>
              <a:rPr lang="en-US" sz="2400" b="1" dirty="0">
                <a:solidFill>
                  <a:srgbClr val="FF0000"/>
                </a:solidFill>
              </a:rPr>
              <a:t>Sales after Shipping Cost($) </a:t>
            </a:r>
          </a:p>
          <a:p>
            <a:pPr marL="0" indent="0">
              <a:buNone/>
            </a:pPr>
            <a:endParaRPr lang="en-IN" dirty="0"/>
          </a:p>
        </p:txBody>
      </p:sp>
    </p:spTree>
    <p:extLst>
      <p:ext uri="{BB962C8B-B14F-4D97-AF65-F5344CB8AC3E}">
        <p14:creationId xmlns:p14="http://schemas.microsoft.com/office/powerpoint/2010/main" val="624854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68F7A6-7D24-44E6-ADC0-C4DD1C9239CF}"/>
              </a:ext>
            </a:extLst>
          </p:cNvPr>
          <p:cNvSpPr>
            <a:spLocks noGrp="1"/>
          </p:cNvSpPr>
          <p:nvPr>
            <p:ph idx="1"/>
          </p:nvPr>
        </p:nvSpPr>
        <p:spPr>
          <a:xfrm>
            <a:off x="838200" y="200024"/>
            <a:ext cx="10515600" cy="6251575"/>
          </a:xfrm>
        </p:spPr>
        <p:txBody>
          <a:bodyPr>
            <a:normAutofit/>
          </a:bodyPr>
          <a:lstStyle/>
          <a:p>
            <a:pPr marL="0" indent="0">
              <a:buNone/>
            </a:pPr>
            <a:r>
              <a:rPr lang="en-US" b="1" dirty="0">
                <a:solidFill>
                  <a:srgbClr val="C00000"/>
                </a:solidFill>
              </a:rPr>
              <a:t>b. Dataset’s Shortcoming in addressing questions</a:t>
            </a:r>
          </a:p>
          <a:p>
            <a:pPr marL="0" indent="0">
              <a:buNone/>
            </a:pPr>
            <a:r>
              <a:rPr lang="en-US" dirty="0"/>
              <a:t>This dataset have no variables, in which we can perform some Statistical analysis like, Risk Ratio, Odds Ratio etc. And so, question formation was bit tougher with only limited options.</a:t>
            </a:r>
          </a:p>
          <a:p>
            <a:pPr marL="0" indent="0">
              <a:buNone/>
            </a:pPr>
            <a:endParaRPr lang="en-US" b="1" dirty="0">
              <a:solidFill>
                <a:srgbClr val="C00000"/>
              </a:solidFill>
            </a:endParaRPr>
          </a:p>
          <a:p>
            <a:pPr marL="0" indent="0">
              <a:buNone/>
            </a:pPr>
            <a:r>
              <a:rPr lang="en-US" b="1" dirty="0">
                <a:solidFill>
                  <a:srgbClr val="C00000"/>
                </a:solidFill>
              </a:rPr>
              <a:t>c. Provide Analysis for every questions</a:t>
            </a:r>
          </a:p>
          <a:p>
            <a:pPr marL="0" indent="0">
              <a:buNone/>
            </a:pPr>
            <a:r>
              <a:rPr lang="en-US" dirty="0">
                <a:solidFill>
                  <a:schemeClr val="accent2">
                    <a:lumMod val="75000"/>
                  </a:schemeClr>
                </a:solidFill>
              </a:rPr>
              <a:t>1.What was the average Percent Change in sales before and after shipping cost for different shipment modes in the year 2011 ?</a:t>
            </a:r>
          </a:p>
          <a:p>
            <a:pPr marL="0" indent="0">
              <a:buNone/>
            </a:pPr>
            <a:r>
              <a:rPr lang="en-US" b="1" dirty="0">
                <a:solidFill>
                  <a:srgbClr val="0070C0"/>
                </a:solidFill>
              </a:rPr>
              <a:t>1.Methodology</a:t>
            </a:r>
          </a:p>
          <a:p>
            <a:pPr marL="0" indent="0">
              <a:buNone/>
            </a:pPr>
            <a:r>
              <a:rPr lang="en-US" dirty="0"/>
              <a:t>The methodology used in the above question is Percent change . It is used to calculate the changes made in percentage between two variables(sales before shipping cost and sales after shipping cost )</a:t>
            </a:r>
          </a:p>
          <a:p>
            <a:pPr marL="0" indent="0">
              <a:buNone/>
            </a:pPr>
            <a:r>
              <a:rPr lang="en-US" b="1" dirty="0">
                <a:solidFill>
                  <a:srgbClr val="FF0000"/>
                </a:solidFill>
              </a:rPr>
              <a:t>Used Formula : =(C4-B4)/B4 </a:t>
            </a:r>
          </a:p>
          <a:p>
            <a:pPr marL="0" indent="0">
              <a:buNone/>
            </a:pPr>
            <a:endParaRPr lang="en-US" dirty="0"/>
          </a:p>
          <a:p>
            <a:pPr marL="0" indent="0">
              <a:buNone/>
            </a:pPr>
            <a:endParaRPr lang="en-IN" b="1" dirty="0">
              <a:solidFill>
                <a:srgbClr val="C00000"/>
              </a:solidFill>
            </a:endParaRPr>
          </a:p>
        </p:txBody>
      </p:sp>
    </p:spTree>
    <p:extLst>
      <p:ext uri="{BB962C8B-B14F-4D97-AF65-F5344CB8AC3E}">
        <p14:creationId xmlns:p14="http://schemas.microsoft.com/office/powerpoint/2010/main" val="1358259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CEC2B3-3B2C-4BB8-B3EF-BE5B33DF4544}"/>
              </a:ext>
            </a:extLst>
          </p:cNvPr>
          <p:cNvSpPr>
            <a:spLocks noGrp="1"/>
          </p:cNvSpPr>
          <p:nvPr>
            <p:ph idx="1"/>
          </p:nvPr>
        </p:nvSpPr>
        <p:spPr>
          <a:xfrm>
            <a:off x="838200" y="250824"/>
            <a:ext cx="10515600" cy="6210935"/>
          </a:xfrm>
        </p:spPr>
        <p:txBody>
          <a:bodyPr/>
          <a:lstStyle/>
          <a:p>
            <a:pPr marL="0" indent="0">
              <a:buNone/>
            </a:pPr>
            <a:r>
              <a:rPr lang="en-US" b="1" dirty="0">
                <a:solidFill>
                  <a:srgbClr val="0070C0"/>
                </a:solidFill>
              </a:rPr>
              <a:t>2.Relevant Chart</a:t>
            </a:r>
            <a:endParaRPr lang="en-IN" b="1" dirty="0">
              <a:solidFill>
                <a:srgbClr val="0070C0"/>
              </a:solidFill>
            </a:endParaRPr>
          </a:p>
        </p:txBody>
      </p:sp>
      <p:graphicFrame>
        <p:nvGraphicFramePr>
          <p:cNvPr id="5" name="Chart 4">
            <a:extLst>
              <a:ext uri="{FF2B5EF4-FFF2-40B4-BE49-F238E27FC236}">
                <a16:creationId xmlns:a16="http://schemas.microsoft.com/office/drawing/2014/main" id="{54D8943F-40F4-4D9D-8287-42614D50C038}"/>
              </a:ext>
            </a:extLst>
          </p:cNvPr>
          <p:cNvGraphicFramePr>
            <a:graphicFrameLocks/>
          </p:cNvGraphicFramePr>
          <p:nvPr>
            <p:extLst>
              <p:ext uri="{D42A27DB-BD31-4B8C-83A1-F6EECF244321}">
                <p14:modId xmlns:p14="http://schemas.microsoft.com/office/powerpoint/2010/main" val="2529188708"/>
              </p:ext>
            </p:extLst>
          </p:nvPr>
        </p:nvGraphicFramePr>
        <p:xfrm>
          <a:off x="1026160" y="1097280"/>
          <a:ext cx="9001760" cy="50393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70408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410908-61C7-4AC7-8511-87E973DBA513}"/>
              </a:ext>
            </a:extLst>
          </p:cNvPr>
          <p:cNvSpPr>
            <a:spLocks noGrp="1"/>
          </p:cNvSpPr>
          <p:nvPr>
            <p:ph idx="1"/>
          </p:nvPr>
        </p:nvSpPr>
        <p:spPr>
          <a:xfrm>
            <a:off x="838200" y="96520"/>
            <a:ext cx="10515600" cy="6664960"/>
          </a:xfrm>
        </p:spPr>
        <p:txBody>
          <a:bodyPr>
            <a:normAutofit/>
          </a:bodyPr>
          <a:lstStyle/>
          <a:p>
            <a:pPr marL="0" indent="0">
              <a:buNone/>
            </a:pPr>
            <a:r>
              <a:rPr lang="en-US" b="1" dirty="0">
                <a:solidFill>
                  <a:srgbClr val="0070C0"/>
                </a:solidFill>
              </a:rPr>
              <a:t>3.Result of the Analysis</a:t>
            </a:r>
          </a:p>
          <a:p>
            <a:pPr marL="0" indent="0">
              <a:buNone/>
            </a:pPr>
            <a:r>
              <a:rPr lang="en-US" dirty="0"/>
              <a:t>Calculated the percent change using the above given formula and converted it into percentage. Finally, presented the output using Bar Chart in which X axis gives us the Shipment Mode and Y axis gives us the Percent Change. Thus we calculated the average Percent Change in sales before and after shipping cost for different shipment modes in the year 2011.</a:t>
            </a:r>
          </a:p>
          <a:p>
            <a:pPr marL="0" indent="0">
              <a:buNone/>
            </a:pPr>
            <a:r>
              <a:rPr lang="en-US" dirty="0">
                <a:solidFill>
                  <a:schemeClr val="accent2">
                    <a:lumMod val="75000"/>
                  </a:schemeClr>
                </a:solidFill>
              </a:rPr>
              <a:t>2.What was the probability of Order Count for different Province in the year 2011 ?</a:t>
            </a:r>
          </a:p>
          <a:p>
            <a:pPr marL="0" indent="0">
              <a:buNone/>
            </a:pPr>
            <a:r>
              <a:rPr lang="en-US" b="1" dirty="0">
                <a:solidFill>
                  <a:srgbClr val="0070C0"/>
                </a:solidFill>
              </a:rPr>
              <a:t>1.Methodology</a:t>
            </a:r>
          </a:p>
          <a:p>
            <a:pPr marL="0" indent="0">
              <a:buNone/>
            </a:pPr>
            <a:r>
              <a:rPr lang="en-US" dirty="0"/>
              <a:t>The methodology used in the above question is Probability and it is used to calculate the certainty or uncertainty of the occurrence of an event. Here it is calculated for count of order quantity for every individual province and total count of order quantity.</a:t>
            </a:r>
          </a:p>
          <a:p>
            <a:pPr marL="0" indent="0">
              <a:buNone/>
            </a:pPr>
            <a:r>
              <a:rPr lang="en-US" b="1" dirty="0">
                <a:solidFill>
                  <a:srgbClr val="FF0000"/>
                </a:solidFill>
              </a:rPr>
              <a:t>Used Formula : = B4/2002</a:t>
            </a:r>
          </a:p>
          <a:p>
            <a:pPr marL="0" indent="0">
              <a:buNone/>
            </a:pPr>
            <a:endParaRPr lang="en-US" dirty="0"/>
          </a:p>
          <a:p>
            <a:pPr marL="0" indent="0">
              <a:buNone/>
            </a:pPr>
            <a:endParaRPr lang="en-US" b="1" dirty="0">
              <a:solidFill>
                <a:srgbClr val="FF0000"/>
              </a:solidFill>
            </a:endParaRPr>
          </a:p>
          <a:p>
            <a:pPr marL="0" indent="0">
              <a:buNone/>
            </a:pPr>
            <a:endParaRPr lang="en-US" dirty="0">
              <a:solidFill>
                <a:srgbClr val="FF0000"/>
              </a:solidFill>
            </a:endParaRPr>
          </a:p>
          <a:p>
            <a:pPr marL="0" indent="0">
              <a:buNone/>
            </a:pPr>
            <a:endParaRPr lang="en-US" dirty="0">
              <a:solidFill>
                <a:schemeClr val="accent2">
                  <a:lumMod val="75000"/>
                </a:schemeClr>
              </a:solidFill>
            </a:endParaRPr>
          </a:p>
          <a:p>
            <a:pPr marL="0" indent="0">
              <a:buNone/>
            </a:pPr>
            <a:endParaRPr lang="en-IN" b="1" dirty="0">
              <a:solidFill>
                <a:srgbClr val="0070C0"/>
              </a:solidFill>
            </a:endParaRPr>
          </a:p>
        </p:txBody>
      </p:sp>
    </p:spTree>
    <p:extLst>
      <p:ext uri="{BB962C8B-B14F-4D97-AF65-F5344CB8AC3E}">
        <p14:creationId xmlns:p14="http://schemas.microsoft.com/office/powerpoint/2010/main" val="3449810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08B5A6-E4D0-4FFA-B594-E4560EC8FBF9}"/>
              </a:ext>
            </a:extLst>
          </p:cNvPr>
          <p:cNvSpPr>
            <a:spLocks noGrp="1"/>
          </p:cNvSpPr>
          <p:nvPr>
            <p:ph idx="1"/>
          </p:nvPr>
        </p:nvSpPr>
        <p:spPr>
          <a:xfrm>
            <a:off x="838200" y="257492"/>
            <a:ext cx="10515600" cy="6343015"/>
          </a:xfrm>
        </p:spPr>
        <p:txBody>
          <a:bodyPr/>
          <a:lstStyle/>
          <a:p>
            <a:pPr marL="0" indent="0">
              <a:buNone/>
            </a:pPr>
            <a:r>
              <a:rPr lang="en-US" b="1" dirty="0">
                <a:solidFill>
                  <a:srgbClr val="0070C0"/>
                </a:solidFill>
              </a:rPr>
              <a:t>2.Relevant Chart</a:t>
            </a:r>
          </a:p>
          <a:p>
            <a:pPr marL="0" indent="0">
              <a:buNone/>
            </a:pPr>
            <a:endParaRPr lang="en-US" b="1" dirty="0">
              <a:solidFill>
                <a:srgbClr val="0070C0"/>
              </a:solidFill>
            </a:endParaRPr>
          </a:p>
          <a:p>
            <a:pPr marL="0" indent="0">
              <a:buNone/>
            </a:pPr>
            <a:endParaRPr lang="en-US" dirty="0">
              <a:solidFill>
                <a:srgbClr val="0070C0"/>
              </a:solidFill>
            </a:endParaRPr>
          </a:p>
          <a:p>
            <a:pPr marL="0" indent="0" algn="ctr">
              <a:buNone/>
            </a:pPr>
            <a:endParaRPr lang="en-IN" dirty="0">
              <a:solidFill>
                <a:srgbClr val="0070C0"/>
              </a:solidFill>
            </a:endParaRPr>
          </a:p>
        </p:txBody>
      </p:sp>
      <p:graphicFrame>
        <p:nvGraphicFramePr>
          <p:cNvPr id="4" name="Chart 3">
            <a:extLst>
              <a:ext uri="{FF2B5EF4-FFF2-40B4-BE49-F238E27FC236}">
                <a16:creationId xmlns:a16="http://schemas.microsoft.com/office/drawing/2014/main" id="{6E4D655C-E080-4247-B6B0-E5BBB46FE01C}"/>
              </a:ext>
            </a:extLst>
          </p:cNvPr>
          <p:cNvGraphicFramePr>
            <a:graphicFrameLocks/>
          </p:cNvGraphicFramePr>
          <p:nvPr>
            <p:extLst>
              <p:ext uri="{D42A27DB-BD31-4B8C-83A1-F6EECF244321}">
                <p14:modId xmlns:p14="http://schemas.microsoft.com/office/powerpoint/2010/main" val="2959848629"/>
              </p:ext>
            </p:extLst>
          </p:nvPr>
        </p:nvGraphicFramePr>
        <p:xfrm>
          <a:off x="924560" y="975360"/>
          <a:ext cx="9591040" cy="53136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52241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FCDFFA-839A-467B-AB83-17FA1444BB34}"/>
              </a:ext>
            </a:extLst>
          </p:cNvPr>
          <p:cNvSpPr>
            <a:spLocks noGrp="1"/>
          </p:cNvSpPr>
          <p:nvPr>
            <p:ph idx="1"/>
          </p:nvPr>
        </p:nvSpPr>
        <p:spPr>
          <a:xfrm>
            <a:off x="838200" y="301624"/>
            <a:ext cx="10515600" cy="6221095"/>
          </a:xfrm>
        </p:spPr>
        <p:txBody>
          <a:bodyPr/>
          <a:lstStyle/>
          <a:p>
            <a:pPr marL="0" indent="0">
              <a:buNone/>
            </a:pPr>
            <a:r>
              <a:rPr lang="en-US" b="1" dirty="0">
                <a:solidFill>
                  <a:srgbClr val="0070C0"/>
                </a:solidFill>
              </a:rPr>
              <a:t>c. Result of the Analysis</a:t>
            </a:r>
          </a:p>
          <a:p>
            <a:pPr marL="0" indent="0">
              <a:buNone/>
            </a:pPr>
            <a:r>
              <a:rPr lang="en-US" dirty="0"/>
              <a:t>Calculated the probability using the above given formula and converted it into percentage. Finally, presented the output using Pie Chart in which the different colors in it are the probability of the order count for different Province in the year 2011. </a:t>
            </a:r>
          </a:p>
          <a:p>
            <a:pPr marL="0" indent="0">
              <a:buNone/>
            </a:pPr>
            <a:endParaRPr lang="en-US" dirty="0"/>
          </a:p>
          <a:p>
            <a:pPr marL="0" indent="0">
              <a:buNone/>
            </a:pPr>
            <a:r>
              <a:rPr lang="en-US" dirty="0">
                <a:solidFill>
                  <a:schemeClr val="accent2">
                    <a:lumMod val="75000"/>
                  </a:schemeClr>
                </a:solidFill>
              </a:rPr>
              <a:t>3.How is the Sum of </a:t>
            </a:r>
            <a:r>
              <a:rPr lang="en-IN" sz="2800" baseline="0" dirty="0">
                <a:solidFill>
                  <a:schemeClr val="accent2">
                    <a:lumMod val="75000"/>
                  </a:schemeClr>
                </a:solidFill>
              </a:rPr>
              <a:t>Order Quantity and Sum of Total Sales($) for every province is related in the year 2011 ?</a:t>
            </a:r>
          </a:p>
          <a:p>
            <a:pPr marL="0" indent="0">
              <a:buNone/>
            </a:pPr>
            <a:r>
              <a:rPr lang="en-US" b="1" dirty="0">
                <a:solidFill>
                  <a:srgbClr val="0070C0"/>
                </a:solidFill>
              </a:rPr>
              <a:t>1.Methodology</a:t>
            </a:r>
          </a:p>
          <a:p>
            <a:pPr marL="0" indent="0">
              <a:buNone/>
            </a:pPr>
            <a:r>
              <a:rPr lang="en-US" dirty="0"/>
              <a:t>The methodology used in the above question is Correlation and it is used to calculate the relationship between two variables.(Order Quantity and Sales) </a:t>
            </a:r>
          </a:p>
          <a:p>
            <a:pPr marL="0" indent="0">
              <a:buNone/>
            </a:pPr>
            <a:r>
              <a:rPr lang="en-US" b="1" dirty="0">
                <a:solidFill>
                  <a:srgbClr val="FF0000"/>
                </a:solidFill>
              </a:rPr>
              <a:t>Used formula : =CORREL(B21:B33,C21:C33) </a:t>
            </a:r>
          </a:p>
          <a:p>
            <a:pPr marL="0" indent="0">
              <a:buNone/>
            </a:pPr>
            <a:endParaRPr lang="en-US" dirty="0"/>
          </a:p>
          <a:p>
            <a:pPr marL="0" indent="0">
              <a:buNone/>
            </a:pPr>
            <a:endParaRPr lang="en-US" b="1" dirty="0">
              <a:solidFill>
                <a:srgbClr val="0070C0"/>
              </a:solidFill>
            </a:endParaRPr>
          </a:p>
          <a:p>
            <a:pPr marL="0" indent="0">
              <a:buNone/>
            </a:pPr>
            <a:endParaRPr lang="en-US" b="1" dirty="0">
              <a:solidFill>
                <a:srgbClr val="0070C0"/>
              </a:solidFill>
            </a:endParaRPr>
          </a:p>
          <a:p>
            <a:pPr marL="0" indent="0">
              <a:buNone/>
            </a:pPr>
            <a:endParaRPr lang="en-IN" sz="2800" baseline="0" dirty="0">
              <a:solidFill>
                <a:schemeClr val="accent2">
                  <a:lumMod val="75000"/>
                </a:schemeClr>
              </a:solidFill>
            </a:endParaRPr>
          </a:p>
          <a:p>
            <a:pPr marL="0" indent="0">
              <a:buNone/>
            </a:pPr>
            <a:endParaRPr lang="en-US" dirty="0">
              <a:solidFill>
                <a:schemeClr val="accent2">
                  <a:lumMod val="75000"/>
                </a:schemeClr>
              </a:solidFill>
            </a:endParaRPr>
          </a:p>
          <a:p>
            <a:pPr marL="0" indent="0">
              <a:buNone/>
            </a:pPr>
            <a:endParaRPr lang="en-US" dirty="0"/>
          </a:p>
          <a:p>
            <a:pPr marL="0" indent="0">
              <a:buNone/>
            </a:pPr>
            <a:endParaRPr lang="en-US" b="1" dirty="0">
              <a:solidFill>
                <a:srgbClr val="0070C0"/>
              </a:solidFill>
            </a:endParaRPr>
          </a:p>
          <a:p>
            <a:pPr marL="0" indent="0">
              <a:buNone/>
            </a:pPr>
            <a:endParaRPr lang="en-IN" dirty="0"/>
          </a:p>
        </p:txBody>
      </p:sp>
    </p:spTree>
    <p:extLst>
      <p:ext uri="{BB962C8B-B14F-4D97-AF65-F5344CB8AC3E}">
        <p14:creationId xmlns:p14="http://schemas.microsoft.com/office/powerpoint/2010/main" val="3439899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EB9E43-1FB6-454D-9BF5-D1A019FE7F81}"/>
              </a:ext>
            </a:extLst>
          </p:cNvPr>
          <p:cNvSpPr>
            <a:spLocks noGrp="1"/>
          </p:cNvSpPr>
          <p:nvPr>
            <p:ph idx="1"/>
          </p:nvPr>
        </p:nvSpPr>
        <p:spPr>
          <a:xfrm>
            <a:off x="838200" y="403224"/>
            <a:ext cx="10515600" cy="6109335"/>
          </a:xfrm>
        </p:spPr>
        <p:txBody>
          <a:bodyPr/>
          <a:lstStyle/>
          <a:p>
            <a:pPr marL="0" indent="0">
              <a:buNone/>
            </a:pPr>
            <a:r>
              <a:rPr lang="en-US" b="1" dirty="0">
                <a:solidFill>
                  <a:srgbClr val="0070C0"/>
                </a:solidFill>
              </a:rPr>
              <a:t>2.Relevant Chart</a:t>
            </a:r>
            <a:endParaRPr lang="en-IN" b="1" dirty="0">
              <a:solidFill>
                <a:srgbClr val="0070C0"/>
              </a:solidFill>
            </a:endParaRPr>
          </a:p>
        </p:txBody>
      </p:sp>
      <p:graphicFrame>
        <p:nvGraphicFramePr>
          <p:cNvPr id="4" name="Chart 3">
            <a:extLst>
              <a:ext uri="{FF2B5EF4-FFF2-40B4-BE49-F238E27FC236}">
                <a16:creationId xmlns:a16="http://schemas.microsoft.com/office/drawing/2014/main" id="{05A54CEF-F01B-49FA-9529-6EA553FDA678}"/>
              </a:ext>
            </a:extLst>
          </p:cNvPr>
          <p:cNvGraphicFramePr>
            <a:graphicFrameLocks/>
          </p:cNvGraphicFramePr>
          <p:nvPr>
            <p:extLst>
              <p:ext uri="{D42A27DB-BD31-4B8C-83A1-F6EECF244321}">
                <p14:modId xmlns:p14="http://schemas.microsoft.com/office/powerpoint/2010/main" val="2850098003"/>
              </p:ext>
            </p:extLst>
          </p:nvPr>
        </p:nvGraphicFramePr>
        <p:xfrm>
          <a:off x="1010920" y="1097280"/>
          <a:ext cx="10170160" cy="53574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0112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8F4520-5EA4-4141-8963-F53313428C94}"/>
              </a:ext>
            </a:extLst>
          </p:cNvPr>
          <p:cNvSpPr>
            <a:spLocks noGrp="1"/>
          </p:cNvSpPr>
          <p:nvPr>
            <p:ph idx="1"/>
          </p:nvPr>
        </p:nvSpPr>
        <p:spPr>
          <a:xfrm>
            <a:off x="838200" y="464184"/>
            <a:ext cx="10515600" cy="6180456"/>
          </a:xfrm>
        </p:spPr>
        <p:txBody>
          <a:bodyPr/>
          <a:lstStyle/>
          <a:p>
            <a:pPr marL="0" indent="0">
              <a:buNone/>
            </a:pPr>
            <a:r>
              <a:rPr lang="en-US" b="1" dirty="0">
                <a:solidFill>
                  <a:srgbClr val="0070C0"/>
                </a:solidFill>
              </a:rPr>
              <a:t>3.Result of the Analysis</a:t>
            </a:r>
          </a:p>
          <a:p>
            <a:pPr marL="0" indent="0">
              <a:buNone/>
            </a:pPr>
            <a:r>
              <a:rPr lang="en-US" dirty="0"/>
              <a:t>Calculated the Correlation between Order Quantity and Sales using the above given formula. Finally, presented the output using Scatter Chart in which the straight line tells us the type of correlation between the above given variables in the year 2011. </a:t>
            </a:r>
          </a:p>
          <a:p>
            <a:pPr marL="0" indent="0">
              <a:buNone/>
            </a:pPr>
            <a:endParaRPr lang="en-US" dirty="0"/>
          </a:p>
          <a:p>
            <a:pPr marL="0" indent="0">
              <a:buNone/>
            </a:pPr>
            <a:r>
              <a:rPr lang="en-IN" dirty="0">
                <a:solidFill>
                  <a:schemeClr val="accent2">
                    <a:lumMod val="75000"/>
                  </a:schemeClr>
                </a:solidFill>
              </a:rPr>
              <a:t>4.Predict, what will be the average total sales ($) of every month for the year 2012 by using the data of 2011 ?</a:t>
            </a:r>
          </a:p>
          <a:p>
            <a:pPr marL="0" indent="0">
              <a:buNone/>
            </a:pPr>
            <a:r>
              <a:rPr lang="en-IN" b="1" dirty="0">
                <a:solidFill>
                  <a:srgbClr val="0070C0"/>
                </a:solidFill>
              </a:rPr>
              <a:t>1.Methodology</a:t>
            </a:r>
          </a:p>
          <a:p>
            <a:pPr marL="0" indent="0">
              <a:buNone/>
            </a:pPr>
            <a:r>
              <a:rPr lang="en-US" dirty="0"/>
              <a:t>The methodology used in the above question is Forecast and it is used to </a:t>
            </a:r>
            <a:r>
              <a:rPr lang="en-IN" dirty="0"/>
              <a:t>Predict the average total sales ($) of every month for the year 2012 by using the data of 2011.</a:t>
            </a:r>
          </a:p>
          <a:p>
            <a:pPr marL="0" indent="0">
              <a:buNone/>
            </a:pPr>
            <a:r>
              <a:rPr lang="en-IN" b="1" dirty="0">
                <a:solidFill>
                  <a:srgbClr val="FF0000"/>
                </a:solidFill>
              </a:rPr>
              <a:t>Used Formula : </a:t>
            </a:r>
            <a:r>
              <a:rPr lang="en-US" b="1" dirty="0">
                <a:solidFill>
                  <a:srgbClr val="FF0000"/>
                </a:solidFill>
              </a:rPr>
              <a:t>=FORECAST(D23,$B$23:$B$34,$A$23:$A$34)</a:t>
            </a:r>
          </a:p>
          <a:p>
            <a:pPr marL="0" indent="0">
              <a:buNone/>
            </a:pPr>
            <a:endParaRPr lang="en-US" b="1" dirty="0">
              <a:solidFill>
                <a:srgbClr val="0070C0"/>
              </a:solidFill>
            </a:endParaRP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145280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604519-4E3C-45ED-A0CC-961A5F299A9D}"/>
              </a:ext>
            </a:extLst>
          </p:cNvPr>
          <p:cNvSpPr>
            <a:spLocks noGrp="1"/>
          </p:cNvSpPr>
          <p:nvPr>
            <p:ph idx="1"/>
          </p:nvPr>
        </p:nvSpPr>
        <p:spPr>
          <a:xfrm>
            <a:off x="838200" y="487680"/>
            <a:ext cx="10515600" cy="6075680"/>
          </a:xfrm>
        </p:spPr>
        <p:txBody>
          <a:bodyPr/>
          <a:lstStyle/>
          <a:p>
            <a:pPr marL="0" indent="0">
              <a:buNone/>
            </a:pPr>
            <a:r>
              <a:rPr lang="en-US" b="1" dirty="0">
                <a:solidFill>
                  <a:srgbClr val="0070C0"/>
                </a:solidFill>
              </a:rPr>
              <a:t>2.Relevant Chart</a:t>
            </a:r>
          </a:p>
          <a:p>
            <a:pPr marL="0" indent="0">
              <a:buNone/>
            </a:pPr>
            <a:endParaRPr lang="en-IN" dirty="0"/>
          </a:p>
        </p:txBody>
      </p:sp>
      <p:graphicFrame>
        <p:nvGraphicFramePr>
          <p:cNvPr id="4" name="Chart 3">
            <a:extLst>
              <a:ext uri="{FF2B5EF4-FFF2-40B4-BE49-F238E27FC236}">
                <a16:creationId xmlns:a16="http://schemas.microsoft.com/office/drawing/2014/main" id="{7E4433FB-3549-4060-A4D3-4F932C604E21}"/>
              </a:ext>
            </a:extLst>
          </p:cNvPr>
          <p:cNvGraphicFramePr>
            <a:graphicFrameLocks/>
          </p:cNvGraphicFramePr>
          <p:nvPr>
            <p:extLst>
              <p:ext uri="{D42A27DB-BD31-4B8C-83A1-F6EECF244321}">
                <p14:modId xmlns:p14="http://schemas.microsoft.com/office/powerpoint/2010/main" val="1869523874"/>
              </p:ext>
            </p:extLst>
          </p:nvPr>
        </p:nvGraphicFramePr>
        <p:xfrm>
          <a:off x="1178560" y="1223010"/>
          <a:ext cx="10175240" cy="50355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4513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04A9B9-34AB-4820-B5B9-C27A14164E62}"/>
              </a:ext>
            </a:extLst>
          </p:cNvPr>
          <p:cNvSpPr>
            <a:spLocks noGrp="1"/>
          </p:cNvSpPr>
          <p:nvPr>
            <p:ph type="title"/>
          </p:nvPr>
        </p:nvSpPr>
        <p:spPr>
          <a:xfrm>
            <a:off x="706120" y="18255"/>
            <a:ext cx="10515600" cy="1325563"/>
          </a:xfrm>
        </p:spPr>
        <p:txBody>
          <a:bodyPr>
            <a:normAutofit/>
          </a:bodyPr>
          <a:lstStyle/>
          <a:p>
            <a:pPr algn="ctr"/>
            <a:r>
              <a:rPr lang="en-US" b="1" dirty="0">
                <a:solidFill>
                  <a:schemeClr val="accent2">
                    <a:lumMod val="75000"/>
                  </a:schemeClr>
                </a:solidFill>
                <a:effectLst/>
                <a:latin typeface="+mn-lt"/>
                <a:ea typeface="Calibri" panose="020F0502020204030204" pitchFamily="34" charset="0"/>
                <a:cs typeface="Arial" panose="020B0604020202020204" pitchFamily="34" charset="0"/>
              </a:rPr>
              <a:t>Introduction</a:t>
            </a:r>
            <a:endParaRPr lang="en-IN" b="1" dirty="0">
              <a:solidFill>
                <a:schemeClr val="accent2">
                  <a:lumMod val="75000"/>
                </a:schemeClr>
              </a:solidFill>
              <a:latin typeface="+mn-lt"/>
            </a:endParaRPr>
          </a:p>
        </p:txBody>
      </p:sp>
      <p:sp>
        <p:nvSpPr>
          <p:cNvPr id="6" name="Content Placeholder 5">
            <a:extLst>
              <a:ext uri="{FF2B5EF4-FFF2-40B4-BE49-F238E27FC236}">
                <a16:creationId xmlns:a16="http://schemas.microsoft.com/office/drawing/2014/main" id="{6AA5E884-4FE0-4706-ADCC-15EABEA9AF6F}"/>
              </a:ext>
            </a:extLst>
          </p:cNvPr>
          <p:cNvSpPr>
            <a:spLocks noGrp="1"/>
          </p:cNvSpPr>
          <p:nvPr>
            <p:ph idx="1"/>
          </p:nvPr>
        </p:nvSpPr>
        <p:spPr>
          <a:xfrm>
            <a:off x="838200" y="1343818"/>
            <a:ext cx="10515600" cy="5382102"/>
          </a:xfrm>
        </p:spPr>
        <p:txBody>
          <a:bodyPr>
            <a:normAutofit/>
          </a:bodyPr>
          <a:lstStyle/>
          <a:p>
            <a:pPr marL="0" indent="0">
              <a:buNone/>
            </a:pPr>
            <a:r>
              <a:rPr lang="en-US" b="1" dirty="0">
                <a:solidFill>
                  <a:srgbClr val="C00000"/>
                </a:solidFill>
              </a:rPr>
              <a:t>a. Describing the Industry,</a:t>
            </a:r>
          </a:p>
          <a:p>
            <a:pPr marL="0" indent="0">
              <a:buNone/>
            </a:pPr>
            <a:r>
              <a:rPr lang="en-US" dirty="0"/>
              <a:t>Nowadays, Supply Chain Management industry is skyrocketing. And so competition &amp; Risk is also increasing in this industry. This industry need to full fill the demand by supplying the goods at right time. </a:t>
            </a:r>
          </a:p>
          <a:p>
            <a:pPr marL="0" indent="0">
              <a:buNone/>
            </a:pPr>
            <a:r>
              <a:rPr lang="en-US" b="1" dirty="0">
                <a:solidFill>
                  <a:srgbClr val="C00000"/>
                </a:solidFill>
              </a:rPr>
              <a:t>b. Why analyzing this Topic, </a:t>
            </a:r>
          </a:p>
          <a:p>
            <a:pPr marL="0" indent="0">
              <a:buNone/>
            </a:pPr>
            <a:r>
              <a:rPr lang="en-US" dirty="0"/>
              <a:t>In this analysis, we have given solutions to reduce risk and improve the income and so it will be highly beneficial for the company. </a:t>
            </a:r>
          </a:p>
          <a:p>
            <a:pPr marL="0" indent="0">
              <a:buNone/>
            </a:pPr>
            <a:r>
              <a:rPr lang="en-US" b="1" dirty="0">
                <a:solidFill>
                  <a:srgbClr val="C00000"/>
                </a:solidFill>
              </a:rPr>
              <a:t>c. Kinds of Questions,</a:t>
            </a:r>
          </a:p>
          <a:p>
            <a:pPr marL="0" indent="0">
              <a:buNone/>
            </a:pPr>
            <a:r>
              <a:rPr lang="en-US" dirty="0"/>
              <a:t>The questions here satisfy the SMART indicators. Also, my question and answer uses some statistical analysis like, Percent Change, Probability, Correlation, Forecast etc. All the Answers will be presented in different types of chart namely, Bar char, Pie chart, Scatter plot etc.</a:t>
            </a:r>
          </a:p>
          <a:p>
            <a:pPr marL="0" indent="0">
              <a:buNone/>
            </a:pPr>
            <a:endParaRPr lang="en-US" b="1" dirty="0">
              <a:solidFill>
                <a:srgbClr val="C00000"/>
              </a:solidFill>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98845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E036C6-1B11-4329-96FB-297E3332C44C}"/>
              </a:ext>
            </a:extLst>
          </p:cNvPr>
          <p:cNvSpPr>
            <a:spLocks noGrp="1"/>
          </p:cNvSpPr>
          <p:nvPr>
            <p:ph idx="1"/>
          </p:nvPr>
        </p:nvSpPr>
        <p:spPr>
          <a:xfrm>
            <a:off x="838200" y="464184"/>
            <a:ext cx="10515600" cy="6017895"/>
          </a:xfrm>
        </p:spPr>
        <p:txBody>
          <a:bodyPr/>
          <a:lstStyle/>
          <a:p>
            <a:pPr marL="0" indent="0">
              <a:buNone/>
            </a:pPr>
            <a:r>
              <a:rPr lang="en-US" b="1" dirty="0">
                <a:solidFill>
                  <a:srgbClr val="0070C0"/>
                </a:solidFill>
              </a:rPr>
              <a:t>3.Result of the Analysis</a:t>
            </a:r>
          </a:p>
          <a:p>
            <a:pPr marL="0" indent="0">
              <a:buNone/>
            </a:pPr>
            <a:r>
              <a:rPr lang="en-US" dirty="0"/>
              <a:t>Calculated the Forecast of </a:t>
            </a:r>
            <a:r>
              <a:rPr lang="en-IN" dirty="0"/>
              <a:t>the average total sales ($) of every month for the year 2012 by using the data of 2011</a:t>
            </a:r>
            <a:r>
              <a:rPr lang="en-US" dirty="0"/>
              <a:t> Finally, presented the output using Bar Chart in which X axis is Month and Y axis is total sales ($).</a:t>
            </a:r>
          </a:p>
          <a:p>
            <a:pPr marL="0" indent="0">
              <a:buNone/>
            </a:pPr>
            <a:endParaRPr lang="en-US" b="1" dirty="0"/>
          </a:p>
          <a:p>
            <a:pPr marL="0" indent="0">
              <a:buNone/>
            </a:pPr>
            <a:endParaRPr lang="en-IN" dirty="0"/>
          </a:p>
        </p:txBody>
      </p:sp>
    </p:spTree>
    <p:extLst>
      <p:ext uri="{BB962C8B-B14F-4D97-AF65-F5344CB8AC3E}">
        <p14:creationId xmlns:p14="http://schemas.microsoft.com/office/powerpoint/2010/main" val="2958466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14B9-87CD-48D8-8301-677A4BFDF677}"/>
              </a:ext>
            </a:extLst>
          </p:cNvPr>
          <p:cNvSpPr>
            <a:spLocks noGrp="1"/>
          </p:cNvSpPr>
          <p:nvPr>
            <p:ph type="title"/>
          </p:nvPr>
        </p:nvSpPr>
        <p:spPr>
          <a:xfrm>
            <a:off x="838200" y="201135"/>
            <a:ext cx="10515600" cy="1109505"/>
          </a:xfrm>
        </p:spPr>
        <p:txBody>
          <a:bodyPr/>
          <a:lstStyle/>
          <a:p>
            <a:pPr algn="ctr"/>
            <a:r>
              <a:rPr lang="en-US" b="1" dirty="0">
                <a:solidFill>
                  <a:schemeClr val="accent2">
                    <a:lumMod val="75000"/>
                  </a:schemeClr>
                </a:solidFill>
                <a:latin typeface="+mn-lt"/>
              </a:rPr>
              <a:t>Result Discussion</a:t>
            </a:r>
            <a:endParaRPr lang="en-IN" b="1" dirty="0">
              <a:solidFill>
                <a:schemeClr val="accent2">
                  <a:lumMod val="75000"/>
                </a:schemeClr>
              </a:solidFill>
              <a:latin typeface="+mn-lt"/>
            </a:endParaRPr>
          </a:p>
        </p:txBody>
      </p:sp>
      <p:sp>
        <p:nvSpPr>
          <p:cNvPr id="3" name="Content Placeholder 2">
            <a:extLst>
              <a:ext uri="{FF2B5EF4-FFF2-40B4-BE49-F238E27FC236}">
                <a16:creationId xmlns:a16="http://schemas.microsoft.com/office/drawing/2014/main" id="{922566E7-DB70-4527-9FF6-83A10EA5B0D6}"/>
              </a:ext>
            </a:extLst>
          </p:cNvPr>
          <p:cNvSpPr>
            <a:spLocks noGrp="1"/>
          </p:cNvSpPr>
          <p:nvPr>
            <p:ph idx="1"/>
          </p:nvPr>
        </p:nvSpPr>
        <p:spPr>
          <a:xfrm>
            <a:off x="838200" y="1150778"/>
            <a:ext cx="10515600" cy="5382102"/>
          </a:xfrm>
        </p:spPr>
        <p:txBody>
          <a:bodyPr/>
          <a:lstStyle/>
          <a:p>
            <a:pPr marL="0" indent="0">
              <a:buNone/>
            </a:pPr>
            <a:endParaRPr lang="en-US" b="1" dirty="0">
              <a:solidFill>
                <a:srgbClr val="C00000"/>
              </a:solidFill>
            </a:endParaRPr>
          </a:p>
          <a:p>
            <a:pPr marL="0" indent="0">
              <a:buNone/>
            </a:pPr>
            <a:r>
              <a:rPr lang="en-US" b="1" dirty="0">
                <a:solidFill>
                  <a:srgbClr val="C00000"/>
                </a:solidFill>
              </a:rPr>
              <a:t>a. The data an analysis addresses the following,</a:t>
            </a:r>
          </a:p>
          <a:p>
            <a:pPr marL="0" indent="0">
              <a:buNone/>
            </a:pPr>
            <a:r>
              <a:rPr lang="en-US" dirty="0"/>
              <a:t>1.The average changes made in percentage between sales before shipping cost($) and sales after shipping cost($) in the year 2011. </a:t>
            </a:r>
            <a:r>
              <a:rPr lang="en-US" dirty="0">
                <a:solidFill>
                  <a:srgbClr val="0070C0"/>
                </a:solidFill>
              </a:rPr>
              <a:t>(Question-1)</a:t>
            </a:r>
          </a:p>
          <a:p>
            <a:pPr marL="0" indent="0">
              <a:buNone/>
            </a:pPr>
            <a:r>
              <a:rPr lang="en-US" dirty="0"/>
              <a:t>2.The probability of order count for all the province in the year 2011. </a:t>
            </a:r>
            <a:r>
              <a:rPr lang="en-US" dirty="0">
                <a:solidFill>
                  <a:srgbClr val="0070C0"/>
                </a:solidFill>
              </a:rPr>
              <a:t>(Question-2)</a:t>
            </a:r>
          </a:p>
          <a:p>
            <a:pPr marL="0" indent="0">
              <a:buNone/>
            </a:pPr>
            <a:r>
              <a:rPr lang="en-US" dirty="0"/>
              <a:t>3.The Correlation between the sum of order quantity and the sum of total sales($) in the year 2011. </a:t>
            </a:r>
            <a:r>
              <a:rPr lang="en-US" dirty="0">
                <a:solidFill>
                  <a:srgbClr val="0070C0"/>
                </a:solidFill>
              </a:rPr>
              <a:t>(Question-3)</a:t>
            </a:r>
          </a:p>
          <a:p>
            <a:pPr marL="0" indent="0">
              <a:buNone/>
            </a:pPr>
            <a:r>
              <a:rPr lang="en-US" dirty="0"/>
              <a:t>4.The forecasting, which is used to predict average sales of every month of the year 2012 with reference to the year 2011. </a:t>
            </a:r>
            <a:r>
              <a:rPr lang="en-US" dirty="0">
                <a:solidFill>
                  <a:srgbClr val="0070C0"/>
                </a:solidFill>
              </a:rPr>
              <a:t>(Question-4)</a:t>
            </a:r>
          </a:p>
          <a:p>
            <a:pPr marL="0" indent="0">
              <a:buNone/>
            </a:pPr>
            <a:endParaRPr lang="en-IN" dirty="0"/>
          </a:p>
        </p:txBody>
      </p:sp>
    </p:spTree>
    <p:extLst>
      <p:ext uri="{BB962C8B-B14F-4D97-AF65-F5344CB8AC3E}">
        <p14:creationId xmlns:p14="http://schemas.microsoft.com/office/powerpoint/2010/main" val="2472347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570C37-9D9D-4E89-B464-65E9EA698E3C}"/>
              </a:ext>
            </a:extLst>
          </p:cNvPr>
          <p:cNvSpPr>
            <a:spLocks noGrp="1"/>
          </p:cNvSpPr>
          <p:nvPr>
            <p:ph idx="1"/>
          </p:nvPr>
        </p:nvSpPr>
        <p:spPr>
          <a:xfrm>
            <a:off x="838200" y="403224"/>
            <a:ext cx="10515600" cy="6149975"/>
          </a:xfrm>
        </p:spPr>
        <p:txBody>
          <a:bodyPr/>
          <a:lstStyle/>
          <a:p>
            <a:pPr marL="0" indent="0">
              <a:buNone/>
            </a:pPr>
            <a:endParaRPr lang="en-US" b="1" dirty="0">
              <a:solidFill>
                <a:srgbClr val="C00000"/>
              </a:solidFill>
            </a:endParaRPr>
          </a:p>
          <a:p>
            <a:pPr marL="0" indent="0">
              <a:buNone/>
            </a:pPr>
            <a:r>
              <a:rPr lang="en-US" b="1" dirty="0">
                <a:solidFill>
                  <a:srgbClr val="C00000"/>
                </a:solidFill>
              </a:rPr>
              <a:t>b. How Analysis answer the question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1.The average Percent Change in sales before and after shipping cost for different shipment modes in the year 2011 is answered by using the formula </a:t>
            </a:r>
            <a:r>
              <a:rPr lang="en-US" b="1" dirty="0">
                <a:solidFill>
                  <a:srgbClr val="FF0000"/>
                </a:solidFill>
              </a:rPr>
              <a:t>=(C4-B4)/B4 </a:t>
            </a:r>
            <a:r>
              <a:rPr kumimoji="0" lang="en-US" sz="2800" b="0" i="0" u="none" strike="noStrike" kern="1200" cap="none" spc="0" normalizeH="0" baseline="0" noProof="0" dirty="0">
                <a:ln>
                  <a:noFill/>
                </a:ln>
                <a:solidFill>
                  <a:srgbClr val="0070C0"/>
                </a:solidFill>
                <a:effectLst/>
                <a:uLnTx/>
                <a:uFillTx/>
                <a:latin typeface="Calibri" panose="020F0502020204030204"/>
                <a:ea typeface="+mn-ea"/>
                <a:cs typeface="+mn-cs"/>
              </a:rPr>
              <a:t>(Question-1)</a:t>
            </a:r>
          </a:p>
          <a:p>
            <a:pPr marL="0" indent="0">
              <a:buNone/>
            </a:pPr>
            <a:r>
              <a:rPr lang="en-US" dirty="0"/>
              <a:t>2. The probability of Order Count for different Province in the year 2011 is answered by using the formula </a:t>
            </a:r>
            <a:r>
              <a:rPr lang="en-US" b="1" dirty="0">
                <a:solidFill>
                  <a:srgbClr val="FF0000"/>
                </a:solidFill>
              </a:rPr>
              <a:t>= B4/2002 </a:t>
            </a:r>
            <a:r>
              <a:rPr lang="en-US" dirty="0">
                <a:solidFill>
                  <a:srgbClr val="0070C0"/>
                </a:solidFill>
              </a:rPr>
              <a:t>(Question-2)</a:t>
            </a:r>
          </a:p>
          <a:p>
            <a:pPr marL="0" indent="0">
              <a:buNone/>
            </a:pPr>
            <a:r>
              <a:rPr lang="en-US" dirty="0"/>
              <a:t>3.Answered, how the Sum of </a:t>
            </a:r>
            <a:r>
              <a:rPr lang="en-IN" sz="2800" baseline="0" dirty="0"/>
              <a:t>Order Quantity and Sum of Total Sales($) for every province is related in the year 2011 by using the formula </a:t>
            </a:r>
            <a:r>
              <a:rPr lang="en-US" b="1" dirty="0">
                <a:solidFill>
                  <a:srgbClr val="FF0000"/>
                </a:solidFill>
              </a:rPr>
              <a:t>=CORREL(B21:B33,C21:C33) </a:t>
            </a:r>
            <a:r>
              <a:rPr lang="en-US" dirty="0">
                <a:solidFill>
                  <a:srgbClr val="0070C0"/>
                </a:solidFill>
              </a:rPr>
              <a:t>(Question-3)</a:t>
            </a:r>
          </a:p>
          <a:p>
            <a:pPr marL="0" indent="0">
              <a:buNone/>
            </a:pPr>
            <a:r>
              <a:rPr lang="en-US" dirty="0"/>
              <a:t>4.</a:t>
            </a:r>
            <a:r>
              <a:rPr lang="en-IN" dirty="0"/>
              <a:t>The average total sales ($) of every month for the year 2012 by using the data of 2011 is predicted by the formula </a:t>
            </a:r>
            <a:r>
              <a:rPr lang="en-US" b="1" dirty="0">
                <a:solidFill>
                  <a:srgbClr val="FF0000"/>
                </a:solidFill>
              </a:rPr>
              <a:t>=FORECAST(D23,$B$23:$B$34,$A$23:$A$34) </a:t>
            </a:r>
            <a:r>
              <a:rPr lang="en-US" dirty="0">
                <a:solidFill>
                  <a:srgbClr val="0070C0"/>
                </a:solidFill>
              </a:rPr>
              <a:t>(Question-4)</a:t>
            </a: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p:txBody>
      </p:sp>
    </p:spTree>
    <p:extLst>
      <p:ext uri="{BB962C8B-B14F-4D97-AF65-F5344CB8AC3E}">
        <p14:creationId xmlns:p14="http://schemas.microsoft.com/office/powerpoint/2010/main" val="1019915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9077B2-4489-44F6-B2A4-0BF6FD3FD332}"/>
              </a:ext>
            </a:extLst>
          </p:cNvPr>
          <p:cNvSpPr>
            <a:spLocks noGrp="1"/>
          </p:cNvSpPr>
          <p:nvPr>
            <p:ph idx="1"/>
          </p:nvPr>
        </p:nvSpPr>
        <p:spPr>
          <a:xfrm>
            <a:off x="838200" y="413384"/>
            <a:ext cx="10515600" cy="6058535"/>
          </a:xfrm>
        </p:spPr>
        <p:txBody>
          <a:bodyPr/>
          <a:lstStyle/>
          <a:p>
            <a:pPr marL="0" indent="0">
              <a:buNone/>
            </a:pPr>
            <a:r>
              <a:rPr lang="en-US" b="1" dirty="0">
                <a:solidFill>
                  <a:srgbClr val="C00000"/>
                </a:solidFill>
              </a:rPr>
              <a:t>c. Issues with Data</a:t>
            </a:r>
          </a:p>
          <a:p>
            <a:pPr marL="0" indent="0">
              <a:buNone/>
            </a:pPr>
            <a:r>
              <a:rPr lang="en-US" dirty="0"/>
              <a:t>The values in Product Category was missing and it was resolved by  using Look Up Table as mentioned above in the Cleaning.</a:t>
            </a:r>
          </a:p>
          <a:p>
            <a:pPr marL="0" indent="0">
              <a:buNone/>
            </a:pPr>
            <a:r>
              <a:rPr lang="en-US" dirty="0"/>
              <a:t> </a:t>
            </a:r>
            <a:r>
              <a:rPr lang="en-US" b="1" dirty="0">
                <a:solidFill>
                  <a:srgbClr val="0070C0"/>
                </a:solidFill>
              </a:rPr>
              <a:t>Formula </a:t>
            </a:r>
            <a:r>
              <a:rPr lang="en-US" sz="2400" b="1" dirty="0">
                <a:solidFill>
                  <a:srgbClr val="0070C0"/>
                </a:solidFill>
              </a:rPr>
              <a:t>: =IF (ISBLANK (P2), VLOOKUP (Q2, '</a:t>
            </a:r>
            <a:r>
              <a:rPr lang="en-US" sz="2400" b="1" dirty="0" err="1">
                <a:solidFill>
                  <a:srgbClr val="0070C0"/>
                </a:solidFill>
              </a:rPr>
              <a:t>Lookuptables</a:t>
            </a:r>
            <a:r>
              <a:rPr lang="en-US" sz="2400" b="1" dirty="0">
                <a:solidFill>
                  <a:srgbClr val="0070C0"/>
                </a:solidFill>
              </a:rPr>
              <a:t>'!$K$1:$L$2003, 2, FALSE), N2) </a:t>
            </a:r>
          </a:p>
          <a:p>
            <a:pPr marL="0" indent="0">
              <a:buNone/>
            </a:pPr>
            <a:r>
              <a:rPr lang="en-US" b="1" dirty="0">
                <a:solidFill>
                  <a:srgbClr val="C00000"/>
                </a:solidFill>
              </a:rPr>
              <a:t>d. Discovered new questions</a:t>
            </a:r>
          </a:p>
          <a:p>
            <a:pPr marL="0" indent="0">
              <a:buNone/>
            </a:pPr>
            <a:r>
              <a:rPr lang="en-US" dirty="0"/>
              <a:t>All the questions used above are new because my old questions didn’t satisfy the SMART indicators and was not able to use the complex Statistical Analysis.</a:t>
            </a:r>
          </a:p>
          <a:p>
            <a:pPr marL="0" indent="0">
              <a:buNone/>
            </a:pPr>
            <a:r>
              <a:rPr lang="en-US" b="1" dirty="0">
                <a:solidFill>
                  <a:srgbClr val="C00000"/>
                </a:solidFill>
              </a:rPr>
              <a:t>e. Analysis that supports the finding</a:t>
            </a:r>
          </a:p>
          <a:p>
            <a:pPr marL="0" indent="0">
              <a:buNone/>
            </a:pPr>
            <a:r>
              <a:rPr lang="en-US" dirty="0"/>
              <a:t>All my final finding have Analysis that supports it with relevant formulas  </a:t>
            </a:r>
            <a:r>
              <a:rPr lang="en-IN" dirty="0"/>
              <a:t>  and different types of visualization. </a:t>
            </a:r>
          </a:p>
          <a:p>
            <a:pPr marL="0" indent="0">
              <a:buNone/>
            </a:pPr>
            <a:endParaRPr lang="en-US" b="1" dirty="0">
              <a:solidFill>
                <a:srgbClr val="C00000"/>
              </a:solidFill>
            </a:endParaRPr>
          </a:p>
          <a:p>
            <a:pPr marL="0" indent="0">
              <a:buNone/>
            </a:pPr>
            <a:endParaRPr lang="en-IN" b="1" dirty="0">
              <a:solidFill>
                <a:srgbClr val="C00000"/>
              </a:solidFill>
            </a:endParaRPr>
          </a:p>
        </p:txBody>
      </p:sp>
    </p:spTree>
    <p:extLst>
      <p:ext uri="{BB962C8B-B14F-4D97-AF65-F5344CB8AC3E}">
        <p14:creationId xmlns:p14="http://schemas.microsoft.com/office/powerpoint/2010/main" val="377384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1208E-B279-4530-AAF0-1013AF84FB1A}"/>
              </a:ext>
            </a:extLst>
          </p:cNvPr>
          <p:cNvSpPr>
            <a:spLocks noGrp="1"/>
          </p:cNvSpPr>
          <p:nvPr>
            <p:ph type="title"/>
          </p:nvPr>
        </p:nvSpPr>
        <p:spPr>
          <a:xfrm>
            <a:off x="929640" y="29845"/>
            <a:ext cx="10515600" cy="1189355"/>
          </a:xfrm>
        </p:spPr>
        <p:txBody>
          <a:bodyPr/>
          <a:lstStyle/>
          <a:p>
            <a:pPr algn="ctr"/>
            <a:r>
              <a:rPr lang="en-US" b="1" dirty="0">
                <a:solidFill>
                  <a:schemeClr val="accent2">
                    <a:lumMod val="75000"/>
                  </a:schemeClr>
                </a:solidFill>
                <a:latin typeface="+mn-lt"/>
              </a:rPr>
              <a:t>Conclusion</a:t>
            </a:r>
            <a:endParaRPr lang="en-IN" b="1" dirty="0">
              <a:solidFill>
                <a:schemeClr val="accent2">
                  <a:lumMod val="75000"/>
                </a:schemeClr>
              </a:solidFill>
              <a:latin typeface="+mn-lt"/>
            </a:endParaRPr>
          </a:p>
        </p:txBody>
      </p:sp>
      <p:sp>
        <p:nvSpPr>
          <p:cNvPr id="3" name="Content Placeholder 2">
            <a:extLst>
              <a:ext uri="{FF2B5EF4-FFF2-40B4-BE49-F238E27FC236}">
                <a16:creationId xmlns:a16="http://schemas.microsoft.com/office/drawing/2014/main" id="{8DE00D71-4E23-4D90-BECF-88F21AEDBF6C}"/>
              </a:ext>
            </a:extLst>
          </p:cNvPr>
          <p:cNvSpPr>
            <a:spLocks noGrp="1"/>
          </p:cNvSpPr>
          <p:nvPr>
            <p:ph idx="1"/>
          </p:nvPr>
        </p:nvSpPr>
        <p:spPr>
          <a:xfrm>
            <a:off x="929640" y="1253330"/>
            <a:ext cx="10515600" cy="5381149"/>
          </a:xfrm>
        </p:spPr>
        <p:txBody>
          <a:bodyPr/>
          <a:lstStyle/>
          <a:p>
            <a:pPr marL="0" indent="0">
              <a:buNone/>
            </a:pPr>
            <a:r>
              <a:rPr lang="en-US" b="1" dirty="0">
                <a:solidFill>
                  <a:srgbClr val="C00000"/>
                </a:solidFill>
              </a:rPr>
              <a:t>a. Answers for Analysis</a:t>
            </a:r>
          </a:p>
          <a:p>
            <a:pPr marL="0" indent="0">
              <a:buNone/>
            </a:pPr>
            <a:endParaRPr lang="en-US" dirty="0"/>
          </a:p>
          <a:p>
            <a:pPr marL="0" indent="0">
              <a:buNone/>
            </a:pPr>
            <a:r>
              <a:rPr lang="en-US" dirty="0"/>
              <a:t>1.What was the average Percent Change in sales before and after shipping cost for different shipment modes in the year 2011 ?</a:t>
            </a:r>
            <a:endParaRPr lang="en-IN" dirty="0"/>
          </a:p>
          <a:p>
            <a:pPr marL="0" indent="0">
              <a:buNone/>
            </a:pPr>
            <a:endParaRPr lang="en-IN" dirty="0"/>
          </a:p>
        </p:txBody>
      </p:sp>
      <p:graphicFrame>
        <p:nvGraphicFramePr>
          <p:cNvPr id="7" name="Table 7">
            <a:extLst>
              <a:ext uri="{FF2B5EF4-FFF2-40B4-BE49-F238E27FC236}">
                <a16:creationId xmlns:a16="http://schemas.microsoft.com/office/drawing/2014/main" id="{63B7FD21-B905-42E3-A70C-E994D7D655FB}"/>
              </a:ext>
            </a:extLst>
          </p:cNvPr>
          <p:cNvGraphicFramePr>
            <a:graphicFrameLocks noGrp="1"/>
          </p:cNvGraphicFramePr>
          <p:nvPr>
            <p:extLst>
              <p:ext uri="{D42A27DB-BD31-4B8C-83A1-F6EECF244321}">
                <p14:modId xmlns:p14="http://schemas.microsoft.com/office/powerpoint/2010/main" val="1913063521"/>
              </p:ext>
            </p:extLst>
          </p:nvPr>
        </p:nvGraphicFramePr>
        <p:xfrm>
          <a:off x="1259840" y="3808306"/>
          <a:ext cx="8128000" cy="148336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3272427804"/>
                    </a:ext>
                  </a:extLst>
                </a:gridCol>
                <a:gridCol w="4064000">
                  <a:extLst>
                    <a:ext uri="{9D8B030D-6E8A-4147-A177-3AD203B41FA5}">
                      <a16:colId xmlns:a16="http://schemas.microsoft.com/office/drawing/2014/main" val="2105188095"/>
                    </a:ext>
                  </a:extLst>
                </a:gridCol>
              </a:tblGrid>
              <a:tr h="370840">
                <a:tc>
                  <a:txBody>
                    <a:bodyPr/>
                    <a:lstStyle/>
                    <a:p>
                      <a:r>
                        <a:rPr lang="en-IN" dirty="0"/>
                        <a:t>Shipment Mode</a:t>
                      </a:r>
                    </a:p>
                  </a:txBody>
                  <a:tcPr/>
                </a:tc>
                <a:tc>
                  <a:txBody>
                    <a:bodyPr/>
                    <a:lstStyle/>
                    <a:p>
                      <a:r>
                        <a:rPr lang="en-IN" dirty="0"/>
                        <a:t>Percent Change</a:t>
                      </a:r>
                    </a:p>
                  </a:txBody>
                  <a:tcPr/>
                </a:tc>
                <a:extLst>
                  <a:ext uri="{0D108BD9-81ED-4DB2-BD59-A6C34878D82A}">
                    <a16:rowId xmlns:a16="http://schemas.microsoft.com/office/drawing/2014/main" val="791238244"/>
                  </a:ext>
                </a:extLst>
              </a:tr>
              <a:tr h="370840">
                <a:tc>
                  <a:txBody>
                    <a:bodyPr/>
                    <a:lstStyle/>
                    <a:p>
                      <a:r>
                        <a:rPr lang="en-IN" dirty="0"/>
                        <a:t>Delivery Truck</a:t>
                      </a:r>
                    </a:p>
                  </a:txBody>
                  <a:tcPr/>
                </a:tc>
                <a:tc>
                  <a:txBody>
                    <a:bodyPr/>
                    <a:lstStyle/>
                    <a:p>
                      <a:r>
                        <a:rPr lang="en-US" dirty="0"/>
                        <a:t>0.81%</a:t>
                      </a:r>
                      <a:endParaRPr lang="en-IN" dirty="0"/>
                    </a:p>
                  </a:txBody>
                  <a:tcPr/>
                </a:tc>
                <a:extLst>
                  <a:ext uri="{0D108BD9-81ED-4DB2-BD59-A6C34878D82A}">
                    <a16:rowId xmlns:a16="http://schemas.microsoft.com/office/drawing/2014/main" val="4031704086"/>
                  </a:ext>
                </a:extLst>
              </a:tr>
              <a:tr h="370840">
                <a:tc>
                  <a:txBody>
                    <a:bodyPr/>
                    <a:lstStyle/>
                    <a:p>
                      <a:r>
                        <a:rPr lang="en-IN" dirty="0"/>
                        <a:t>Express Air</a:t>
                      </a:r>
                    </a:p>
                  </a:txBody>
                  <a:tcPr/>
                </a:tc>
                <a:tc>
                  <a:txBody>
                    <a:bodyPr/>
                    <a:lstStyle/>
                    <a:p>
                      <a:r>
                        <a:rPr lang="en-US" dirty="0"/>
                        <a:t>0.74%</a:t>
                      </a:r>
                      <a:endParaRPr lang="en-IN" dirty="0"/>
                    </a:p>
                  </a:txBody>
                  <a:tcPr/>
                </a:tc>
                <a:extLst>
                  <a:ext uri="{0D108BD9-81ED-4DB2-BD59-A6C34878D82A}">
                    <a16:rowId xmlns:a16="http://schemas.microsoft.com/office/drawing/2014/main" val="1911330043"/>
                  </a:ext>
                </a:extLst>
              </a:tr>
              <a:tr h="370840">
                <a:tc>
                  <a:txBody>
                    <a:bodyPr/>
                    <a:lstStyle/>
                    <a:p>
                      <a:r>
                        <a:rPr lang="en-IN" dirty="0"/>
                        <a:t>Regular Air</a:t>
                      </a:r>
                    </a:p>
                  </a:txBody>
                  <a:tcPr/>
                </a:tc>
                <a:tc>
                  <a:txBody>
                    <a:bodyPr/>
                    <a:lstStyle/>
                    <a:p>
                      <a:r>
                        <a:rPr lang="en-US" dirty="0"/>
                        <a:t>0.65%</a:t>
                      </a:r>
                      <a:endParaRPr lang="en-IN" dirty="0"/>
                    </a:p>
                  </a:txBody>
                  <a:tcPr/>
                </a:tc>
                <a:extLst>
                  <a:ext uri="{0D108BD9-81ED-4DB2-BD59-A6C34878D82A}">
                    <a16:rowId xmlns:a16="http://schemas.microsoft.com/office/drawing/2014/main" val="983633351"/>
                  </a:ext>
                </a:extLst>
              </a:tr>
            </a:tbl>
          </a:graphicData>
        </a:graphic>
      </p:graphicFrame>
    </p:spTree>
    <p:extLst>
      <p:ext uri="{BB962C8B-B14F-4D97-AF65-F5344CB8AC3E}">
        <p14:creationId xmlns:p14="http://schemas.microsoft.com/office/powerpoint/2010/main" val="1021536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737CD-4286-4BB2-98CF-23A74A4A0CE0}"/>
              </a:ext>
            </a:extLst>
          </p:cNvPr>
          <p:cNvSpPr>
            <a:spLocks noGrp="1"/>
          </p:cNvSpPr>
          <p:nvPr>
            <p:ph idx="1"/>
          </p:nvPr>
        </p:nvSpPr>
        <p:spPr>
          <a:xfrm>
            <a:off x="929640" y="413384"/>
            <a:ext cx="10515600" cy="6068695"/>
          </a:xfrm>
        </p:spPr>
        <p:txBody>
          <a:bodyPr/>
          <a:lstStyle/>
          <a:p>
            <a:pPr marL="0" indent="0">
              <a:buNone/>
            </a:pPr>
            <a:r>
              <a:rPr lang="en-US" dirty="0"/>
              <a:t>2.What was the probability of Order Count for different Province in the year 2011 ?</a:t>
            </a:r>
          </a:p>
          <a:p>
            <a:pPr marL="0" indent="0">
              <a:buNone/>
            </a:pPr>
            <a:endParaRPr lang="en-IN" dirty="0"/>
          </a:p>
        </p:txBody>
      </p:sp>
      <p:graphicFrame>
        <p:nvGraphicFramePr>
          <p:cNvPr id="4" name="Table 4">
            <a:extLst>
              <a:ext uri="{FF2B5EF4-FFF2-40B4-BE49-F238E27FC236}">
                <a16:creationId xmlns:a16="http://schemas.microsoft.com/office/drawing/2014/main" id="{CCFC28CF-1151-40D4-A238-E7431DBC6246}"/>
              </a:ext>
            </a:extLst>
          </p:cNvPr>
          <p:cNvGraphicFramePr>
            <a:graphicFrameLocks noGrp="1"/>
          </p:cNvGraphicFramePr>
          <p:nvPr>
            <p:extLst>
              <p:ext uri="{D42A27DB-BD31-4B8C-83A1-F6EECF244321}">
                <p14:modId xmlns:p14="http://schemas.microsoft.com/office/powerpoint/2010/main" val="1683545485"/>
              </p:ext>
            </p:extLst>
          </p:nvPr>
        </p:nvGraphicFramePr>
        <p:xfrm>
          <a:off x="1635760" y="1290319"/>
          <a:ext cx="5826443" cy="5191760"/>
        </p:xfrm>
        <a:graphic>
          <a:graphicData uri="http://schemas.openxmlformats.org/drawingml/2006/table">
            <a:tbl>
              <a:tblPr firstRow="1" bandRow="1">
                <a:tableStyleId>{21E4AEA4-8DFA-4A89-87EB-49C32662AFE0}</a:tableStyleId>
              </a:tblPr>
              <a:tblGrid>
                <a:gridCol w="2377440">
                  <a:extLst>
                    <a:ext uri="{9D8B030D-6E8A-4147-A177-3AD203B41FA5}">
                      <a16:colId xmlns:a16="http://schemas.microsoft.com/office/drawing/2014/main" val="550557030"/>
                    </a:ext>
                  </a:extLst>
                </a:gridCol>
                <a:gridCol w="3449003">
                  <a:extLst>
                    <a:ext uri="{9D8B030D-6E8A-4147-A177-3AD203B41FA5}">
                      <a16:colId xmlns:a16="http://schemas.microsoft.com/office/drawing/2014/main" val="2680152312"/>
                    </a:ext>
                  </a:extLst>
                </a:gridCol>
              </a:tblGrid>
              <a:tr h="370840">
                <a:tc>
                  <a:txBody>
                    <a:bodyPr/>
                    <a:lstStyle/>
                    <a:p>
                      <a:r>
                        <a:rPr lang="en-US" dirty="0"/>
                        <a:t>Province</a:t>
                      </a:r>
                      <a:endParaRPr lang="en-IN" dirty="0"/>
                    </a:p>
                  </a:txBody>
                  <a:tcPr/>
                </a:tc>
                <a:tc>
                  <a:txBody>
                    <a:bodyPr/>
                    <a:lstStyle/>
                    <a:p>
                      <a:r>
                        <a:rPr lang="en-US" dirty="0"/>
                        <a:t>Probability in %</a:t>
                      </a:r>
                      <a:endParaRPr lang="en-IN" dirty="0"/>
                    </a:p>
                  </a:txBody>
                  <a:tcPr/>
                </a:tc>
                <a:extLst>
                  <a:ext uri="{0D108BD9-81ED-4DB2-BD59-A6C34878D82A}">
                    <a16:rowId xmlns:a16="http://schemas.microsoft.com/office/drawing/2014/main" val="3023441672"/>
                  </a:ext>
                </a:extLst>
              </a:tr>
              <a:tr h="370840">
                <a:tc>
                  <a:txBody>
                    <a:bodyPr/>
                    <a:lstStyle/>
                    <a:p>
                      <a:r>
                        <a:rPr lang="en-US" dirty="0"/>
                        <a:t>Alberta</a:t>
                      </a:r>
                      <a:endParaRPr lang="en-IN" dirty="0"/>
                    </a:p>
                  </a:txBody>
                  <a:tcPr/>
                </a:tc>
                <a:tc>
                  <a:txBody>
                    <a:bodyPr/>
                    <a:lstStyle/>
                    <a:p>
                      <a:r>
                        <a:rPr lang="en-US" dirty="0"/>
                        <a:t>10.44%</a:t>
                      </a:r>
                      <a:endParaRPr lang="en-IN" dirty="0"/>
                    </a:p>
                  </a:txBody>
                  <a:tcPr/>
                </a:tc>
                <a:extLst>
                  <a:ext uri="{0D108BD9-81ED-4DB2-BD59-A6C34878D82A}">
                    <a16:rowId xmlns:a16="http://schemas.microsoft.com/office/drawing/2014/main" val="2144773159"/>
                  </a:ext>
                </a:extLst>
              </a:tr>
              <a:tr h="370840">
                <a:tc>
                  <a:txBody>
                    <a:bodyPr/>
                    <a:lstStyle/>
                    <a:p>
                      <a:r>
                        <a:rPr lang="en-US" dirty="0"/>
                        <a:t>British Columbia</a:t>
                      </a:r>
                      <a:endParaRPr lang="en-IN" dirty="0"/>
                    </a:p>
                  </a:txBody>
                  <a:tcPr/>
                </a:tc>
                <a:tc>
                  <a:txBody>
                    <a:bodyPr/>
                    <a:lstStyle/>
                    <a:p>
                      <a:r>
                        <a:rPr lang="en-US" dirty="0"/>
                        <a:t>12.54%</a:t>
                      </a:r>
                      <a:endParaRPr lang="en-IN" dirty="0"/>
                    </a:p>
                  </a:txBody>
                  <a:tcPr/>
                </a:tc>
                <a:extLst>
                  <a:ext uri="{0D108BD9-81ED-4DB2-BD59-A6C34878D82A}">
                    <a16:rowId xmlns:a16="http://schemas.microsoft.com/office/drawing/2014/main" val="4170563109"/>
                  </a:ext>
                </a:extLst>
              </a:tr>
              <a:tr h="370840">
                <a:tc>
                  <a:txBody>
                    <a:bodyPr/>
                    <a:lstStyle/>
                    <a:p>
                      <a:r>
                        <a:rPr lang="en-US" dirty="0"/>
                        <a:t>Manitoba </a:t>
                      </a:r>
                      <a:endParaRPr lang="en-IN" dirty="0"/>
                    </a:p>
                  </a:txBody>
                  <a:tcPr/>
                </a:tc>
                <a:tc>
                  <a:txBody>
                    <a:bodyPr/>
                    <a:lstStyle/>
                    <a:p>
                      <a:r>
                        <a:rPr lang="en-US" dirty="0"/>
                        <a:t>9.69%</a:t>
                      </a:r>
                      <a:endParaRPr lang="en-IN" dirty="0"/>
                    </a:p>
                  </a:txBody>
                  <a:tcPr/>
                </a:tc>
                <a:extLst>
                  <a:ext uri="{0D108BD9-81ED-4DB2-BD59-A6C34878D82A}">
                    <a16:rowId xmlns:a16="http://schemas.microsoft.com/office/drawing/2014/main" val="174165969"/>
                  </a:ext>
                </a:extLst>
              </a:tr>
              <a:tr h="370840">
                <a:tc>
                  <a:txBody>
                    <a:bodyPr/>
                    <a:lstStyle/>
                    <a:p>
                      <a:r>
                        <a:rPr lang="en-US" dirty="0"/>
                        <a:t>New Brunswick</a:t>
                      </a:r>
                      <a:endParaRPr lang="en-IN" dirty="0"/>
                    </a:p>
                  </a:txBody>
                  <a:tcPr/>
                </a:tc>
                <a:tc>
                  <a:txBody>
                    <a:bodyPr/>
                    <a:lstStyle/>
                    <a:p>
                      <a:r>
                        <a:rPr lang="en-US" dirty="0"/>
                        <a:t>2.85%</a:t>
                      </a:r>
                      <a:endParaRPr lang="en-IN" dirty="0"/>
                    </a:p>
                  </a:txBody>
                  <a:tcPr/>
                </a:tc>
                <a:extLst>
                  <a:ext uri="{0D108BD9-81ED-4DB2-BD59-A6C34878D82A}">
                    <a16:rowId xmlns:a16="http://schemas.microsoft.com/office/drawing/2014/main" val="1980703923"/>
                  </a:ext>
                </a:extLst>
              </a:tr>
              <a:tr h="370840">
                <a:tc>
                  <a:txBody>
                    <a:bodyPr/>
                    <a:lstStyle/>
                    <a:p>
                      <a:r>
                        <a:rPr lang="en-US" dirty="0"/>
                        <a:t>Newfoundland</a:t>
                      </a:r>
                      <a:endParaRPr lang="en-IN" dirty="0"/>
                    </a:p>
                  </a:txBody>
                  <a:tcPr/>
                </a:tc>
                <a:tc>
                  <a:txBody>
                    <a:bodyPr/>
                    <a:lstStyle/>
                    <a:p>
                      <a:r>
                        <a:rPr lang="en-US" dirty="0"/>
                        <a:t>0.75%</a:t>
                      </a:r>
                      <a:endParaRPr lang="en-IN" dirty="0"/>
                    </a:p>
                  </a:txBody>
                  <a:tcPr/>
                </a:tc>
                <a:extLst>
                  <a:ext uri="{0D108BD9-81ED-4DB2-BD59-A6C34878D82A}">
                    <a16:rowId xmlns:a16="http://schemas.microsoft.com/office/drawing/2014/main" val="1050123794"/>
                  </a:ext>
                </a:extLst>
              </a:tr>
              <a:tr h="370840">
                <a:tc>
                  <a:txBody>
                    <a:bodyPr/>
                    <a:lstStyle/>
                    <a:p>
                      <a:r>
                        <a:rPr lang="en-US" dirty="0"/>
                        <a:t>Northwest Territories</a:t>
                      </a:r>
                      <a:endParaRPr lang="en-IN" dirty="0"/>
                    </a:p>
                  </a:txBody>
                  <a:tcPr/>
                </a:tc>
                <a:tc>
                  <a:txBody>
                    <a:bodyPr/>
                    <a:lstStyle/>
                    <a:p>
                      <a:r>
                        <a:rPr lang="en-US" dirty="0"/>
                        <a:t>5.24%</a:t>
                      </a:r>
                      <a:endParaRPr lang="en-IN" dirty="0"/>
                    </a:p>
                  </a:txBody>
                  <a:tcPr/>
                </a:tc>
                <a:extLst>
                  <a:ext uri="{0D108BD9-81ED-4DB2-BD59-A6C34878D82A}">
                    <a16:rowId xmlns:a16="http://schemas.microsoft.com/office/drawing/2014/main" val="3594778642"/>
                  </a:ext>
                </a:extLst>
              </a:tr>
              <a:tr h="370840">
                <a:tc>
                  <a:txBody>
                    <a:bodyPr/>
                    <a:lstStyle/>
                    <a:p>
                      <a:r>
                        <a:rPr lang="en-US" dirty="0"/>
                        <a:t>Nova Scotia</a:t>
                      </a:r>
                      <a:endParaRPr lang="en-IN" dirty="0"/>
                    </a:p>
                  </a:txBody>
                  <a:tcPr/>
                </a:tc>
                <a:tc>
                  <a:txBody>
                    <a:bodyPr/>
                    <a:lstStyle/>
                    <a:p>
                      <a:r>
                        <a:rPr lang="en-US" dirty="0"/>
                        <a:t>5.69%</a:t>
                      </a:r>
                      <a:endParaRPr lang="en-IN" dirty="0"/>
                    </a:p>
                  </a:txBody>
                  <a:tcPr/>
                </a:tc>
                <a:extLst>
                  <a:ext uri="{0D108BD9-81ED-4DB2-BD59-A6C34878D82A}">
                    <a16:rowId xmlns:a16="http://schemas.microsoft.com/office/drawing/2014/main" val="3268472087"/>
                  </a:ext>
                </a:extLst>
              </a:tr>
              <a:tr h="370840">
                <a:tc>
                  <a:txBody>
                    <a:bodyPr/>
                    <a:lstStyle/>
                    <a:p>
                      <a:r>
                        <a:rPr lang="en-IN" dirty="0"/>
                        <a:t>Nunavut</a:t>
                      </a:r>
                    </a:p>
                  </a:txBody>
                  <a:tcPr/>
                </a:tc>
                <a:tc>
                  <a:txBody>
                    <a:bodyPr/>
                    <a:lstStyle/>
                    <a:p>
                      <a:r>
                        <a:rPr lang="en-US" dirty="0"/>
                        <a:t>1.50%</a:t>
                      </a:r>
                      <a:endParaRPr lang="en-IN" dirty="0"/>
                    </a:p>
                  </a:txBody>
                  <a:tcPr/>
                </a:tc>
                <a:extLst>
                  <a:ext uri="{0D108BD9-81ED-4DB2-BD59-A6C34878D82A}">
                    <a16:rowId xmlns:a16="http://schemas.microsoft.com/office/drawing/2014/main" val="414848356"/>
                  </a:ext>
                </a:extLst>
              </a:tr>
              <a:tr h="370840">
                <a:tc>
                  <a:txBody>
                    <a:bodyPr/>
                    <a:lstStyle/>
                    <a:p>
                      <a:r>
                        <a:rPr lang="en-IN" dirty="0"/>
                        <a:t>Ontario</a:t>
                      </a:r>
                    </a:p>
                  </a:txBody>
                  <a:tcPr/>
                </a:tc>
                <a:tc>
                  <a:txBody>
                    <a:bodyPr/>
                    <a:lstStyle/>
                    <a:p>
                      <a:r>
                        <a:rPr lang="en-US" dirty="0"/>
                        <a:t>21.53%</a:t>
                      </a:r>
                      <a:endParaRPr lang="en-IN" dirty="0"/>
                    </a:p>
                  </a:txBody>
                  <a:tcPr/>
                </a:tc>
                <a:extLst>
                  <a:ext uri="{0D108BD9-81ED-4DB2-BD59-A6C34878D82A}">
                    <a16:rowId xmlns:a16="http://schemas.microsoft.com/office/drawing/2014/main" val="2161701898"/>
                  </a:ext>
                </a:extLst>
              </a:tr>
              <a:tr h="370840">
                <a:tc>
                  <a:txBody>
                    <a:bodyPr/>
                    <a:lstStyle/>
                    <a:p>
                      <a:r>
                        <a:rPr lang="en-IN" dirty="0"/>
                        <a:t>Prince Edward Island</a:t>
                      </a:r>
                    </a:p>
                  </a:txBody>
                  <a:tcPr/>
                </a:tc>
                <a:tc>
                  <a:txBody>
                    <a:bodyPr/>
                    <a:lstStyle/>
                    <a:p>
                      <a:r>
                        <a:rPr lang="en-US" dirty="0"/>
                        <a:t>2.70%</a:t>
                      </a:r>
                      <a:endParaRPr lang="en-IN" dirty="0"/>
                    </a:p>
                  </a:txBody>
                  <a:tcPr/>
                </a:tc>
                <a:extLst>
                  <a:ext uri="{0D108BD9-81ED-4DB2-BD59-A6C34878D82A}">
                    <a16:rowId xmlns:a16="http://schemas.microsoft.com/office/drawing/2014/main" val="4254401431"/>
                  </a:ext>
                </a:extLst>
              </a:tr>
              <a:tr h="370840">
                <a:tc>
                  <a:txBody>
                    <a:bodyPr/>
                    <a:lstStyle/>
                    <a:p>
                      <a:r>
                        <a:rPr lang="en-IN" dirty="0"/>
                        <a:t>Quebec</a:t>
                      </a:r>
                    </a:p>
                  </a:txBody>
                  <a:tcPr/>
                </a:tc>
                <a:tc>
                  <a:txBody>
                    <a:bodyPr/>
                    <a:lstStyle/>
                    <a:p>
                      <a:r>
                        <a:rPr lang="en-US" dirty="0"/>
                        <a:t>9.54%</a:t>
                      </a:r>
                      <a:endParaRPr lang="en-IN" dirty="0"/>
                    </a:p>
                  </a:txBody>
                  <a:tcPr/>
                </a:tc>
                <a:extLst>
                  <a:ext uri="{0D108BD9-81ED-4DB2-BD59-A6C34878D82A}">
                    <a16:rowId xmlns:a16="http://schemas.microsoft.com/office/drawing/2014/main" val="3101409789"/>
                  </a:ext>
                </a:extLst>
              </a:tr>
              <a:tr h="370840">
                <a:tc>
                  <a:txBody>
                    <a:bodyPr/>
                    <a:lstStyle/>
                    <a:p>
                      <a:r>
                        <a:rPr lang="en-IN" dirty="0" err="1"/>
                        <a:t>Saskachewan</a:t>
                      </a:r>
                      <a:endParaRPr lang="en-IN" dirty="0"/>
                    </a:p>
                  </a:txBody>
                  <a:tcPr/>
                </a:tc>
                <a:tc>
                  <a:txBody>
                    <a:bodyPr/>
                    <a:lstStyle/>
                    <a:p>
                      <a:r>
                        <a:rPr lang="en-US" dirty="0"/>
                        <a:t>10.89%</a:t>
                      </a:r>
                      <a:endParaRPr lang="en-IN" dirty="0"/>
                    </a:p>
                  </a:txBody>
                  <a:tcPr/>
                </a:tc>
                <a:extLst>
                  <a:ext uri="{0D108BD9-81ED-4DB2-BD59-A6C34878D82A}">
                    <a16:rowId xmlns:a16="http://schemas.microsoft.com/office/drawing/2014/main" val="2601225630"/>
                  </a:ext>
                </a:extLst>
              </a:tr>
              <a:tr h="370840">
                <a:tc>
                  <a:txBody>
                    <a:bodyPr/>
                    <a:lstStyle/>
                    <a:p>
                      <a:r>
                        <a:rPr lang="en-IN" dirty="0"/>
                        <a:t>Yukon</a:t>
                      </a:r>
                    </a:p>
                  </a:txBody>
                  <a:tcPr/>
                </a:tc>
                <a:tc>
                  <a:txBody>
                    <a:bodyPr/>
                    <a:lstStyle/>
                    <a:p>
                      <a:r>
                        <a:rPr lang="en-US" dirty="0"/>
                        <a:t>6.64%</a:t>
                      </a:r>
                      <a:endParaRPr lang="en-IN" dirty="0"/>
                    </a:p>
                  </a:txBody>
                  <a:tcPr/>
                </a:tc>
                <a:extLst>
                  <a:ext uri="{0D108BD9-81ED-4DB2-BD59-A6C34878D82A}">
                    <a16:rowId xmlns:a16="http://schemas.microsoft.com/office/drawing/2014/main" val="407527273"/>
                  </a:ext>
                </a:extLst>
              </a:tr>
            </a:tbl>
          </a:graphicData>
        </a:graphic>
      </p:graphicFrame>
    </p:spTree>
    <p:extLst>
      <p:ext uri="{BB962C8B-B14F-4D97-AF65-F5344CB8AC3E}">
        <p14:creationId xmlns:p14="http://schemas.microsoft.com/office/powerpoint/2010/main" val="2973176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300F6C-A529-4745-BF50-A05174E3E3BE}"/>
              </a:ext>
            </a:extLst>
          </p:cNvPr>
          <p:cNvSpPr>
            <a:spLocks noGrp="1"/>
          </p:cNvSpPr>
          <p:nvPr>
            <p:ph idx="1"/>
          </p:nvPr>
        </p:nvSpPr>
        <p:spPr>
          <a:xfrm>
            <a:off x="838200" y="382904"/>
            <a:ext cx="10515600" cy="6200775"/>
          </a:xfrm>
        </p:spPr>
        <p:txBody>
          <a:bodyPr/>
          <a:lstStyle/>
          <a:p>
            <a:pPr marL="0" indent="0">
              <a:buNone/>
            </a:pPr>
            <a:r>
              <a:rPr lang="en-US" dirty="0"/>
              <a:t>3.How is the Sum of </a:t>
            </a:r>
            <a:r>
              <a:rPr lang="en-IN" sz="2800" baseline="0" dirty="0"/>
              <a:t>Order Quantity and Sum of Total Sales($) for every province is related in the year 2011 ?</a:t>
            </a:r>
          </a:p>
          <a:p>
            <a:pPr marL="0" indent="0">
              <a:buNone/>
            </a:pPr>
            <a:endParaRPr lang="en-IN" dirty="0"/>
          </a:p>
        </p:txBody>
      </p:sp>
      <p:sp>
        <p:nvSpPr>
          <p:cNvPr id="4" name="TextBox 4">
            <a:extLst>
              <a:ext uri="{FF2B5EF4-FFF2-40B4-BE49-F238E27FC236}">
                <a16:creationId xmlns:a16="http://schemas.microsoft.com/office/drawing/2014/main" id="{160D0F7F-7562-44D6-B52F-F058B39E5104}"/>
              </a:ext>
            </a:extLst>
          </p:cNvPr>
          <p:cNvSpPr txBox="1"/>
          <p:nvPr/>
        </p:nvSpPr>
        <p:spPr>
          <a:xfrm>
            <a:off x="985520" y="1666240"/>
            <a:ext cx="10515600" cy="3576320"/>
          </a:xfrm>
          <a:prstGeom prst="rect">
            <a:avLst/>
          </a:prstGeom>
          <a:solidFill>
            <a:srgbClr val="FFFF00"/>
          </a:solidFill>
          <a:ln>
            <a:noFill/>
          </a:ln>
          <a:effectLst/>
        </p:spPr>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32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The Correlation between sum of Order Quantity for every province and Sum of Sales after Shipping Cost($) for every province is about </a:t>
            </a:r>
            <a:r>
              <a:rPr kumimoji="0" lang="en-IN" sz="3200" b="1" i="0" u="none" strike="noStrike" kern="0" cap="none" spc="0" normalizeH="0" baseline="0" noProof="0" dirty="0">
                <a:ln>
                  <a:noFill/>
                </a:ln>
                <a:solidFill>
                  <a:srgbClr val="C00000"/>
                </a:solidFill>
                <a:effectLst/>
                <a:uLnTx/>
                <a:uFillTx/>
                <a:latin typeface="Calibri" panose="020F0502020204030204"/>
                <a:ea typeface="+mn-ea"/>
                <a:cs typeface="+mn-cs"/>
              </a:rPr>
              <a:t>0.9 (High Positive Correlation).</a:t>
            </a:r>
            <a:endParaRPr kumimoji="0" lang="en-IN" sz="3200" b="1" i="0" u="none" strike="noStrike" kern="0" cap="none" spc="0" normalizeH="0" baseline="0" noProof="0" dirty="0">
              <a:ln>
                <a:noFill/>
              </a:ln>
              <a:solidFill>
                <a:srgbClr val="92D050"/>
              </a:solidFill>
              <a:effectLst/>
              <a:uLnTx/>
              <a:uFillTx/>
              <a:latin typeface="Calibri" panose="020F050202020403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3200" b="1" i="0" u="none" strike="noStrike" kern="0" cap="none" spc="0" normalizeH="0" baseline="0" noProof="0" dirty="0">
              <a:ln>
                <a:noFill/>
              </a:ln>
              <a:solidFill>
                <a:srgbClr val="C00000"/>
              </a:solidFill>
              <a:effectLst/>
              <a:uLnTx/>
              <a:uFillTx/>
              <a:latin typeface="Calibri" panose="020F050202020403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IN" sz="3200" b="1" i="0" u="none" strike="noStrike" kern="0" cap="none" spc="0" normalizeH="0" baseline="0" noProof="0" dirty="0">
                <a:ln>
                  <a:noFill/>
                </a:ln>
                <a:solidFill>
                  <a:srgbClr val="C00000"/>
                </a:solidFill>
                <a:effectLst/>
                <a:uLnTx/>
                <a:uFillTx/>
                <a:latin typeface="Calibri" panose="020F0502020204030204"/>
                <a:ea typeface="+mn-ea"/>
                <a:cs typeface="+mn-cs"/>
              </a:rPr>
              <a:t>SO, the Order Quantity is directly proportional to Sales after Shipping Cost($).</a:t>
            </a:r>
          </a:p>
        </p:txBody>
      </p:sp>
    </p:spTree>
    <p:extLst>
      <p:ext uri="{BB962C8B-B14F-4D97-AF65-F5344CB8AC3E}">
        <p14:creationId xmlns:p14="http://schemas.microsoft.com/office/powerpoint/2010/main" val="3208236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82CE88-6ABB-4D3C-90AF-6BB400ECF158}"/>
              </a:ext>
            </a:extLst>
          </p:cNvPr>
          <p:cNvSpPr>
            <a:spLocks noGrp="1"/>
          </p:cNvSpPr>
          <p:nvPr>
            <p:ph idx="1"/>
          </p:nvPr>
        </p:nvSpPr>
        <p:spPr>
          <a:xfrm>
            <a:off x="838200" y="362584"/>
            <a:ext cx="10515600" cy="6058535"/>
          </a:xfrm>
        </p:spPr>
        <p:txBody>
          <a:bodyPr/>
          <a:lstStyle/>
          <a:p>
            <a:pPr marL="0" indent="0">
              <a:buNone/>
            </a:pPr>
            <a:r>
              <a:rPr lang="en-IN" dirty="0"/>
              <a:t>4.Predict, what will be the average total sales ($) of every month for the year 2012 by using the data of 2011 ?</a:t>
            </a:r>
          </a:p>
          <a:p>
            <a:pPr marL="0" indent="0">
              <a:buNone/>
            </a:pPr>
            <a:endParaRPr lang="en-IN" dirty="0"/>
          </a:p>
        </p:txBody>
      </p:sp>
      <p:graphicFrame>
        <p:nvGraphicFramePr>
          <p:cNvPr id="4" name="Table 4">
            <a:extLst>
              <a:ext uri="{FF2B5EF4-FFF2-40B4-BE49-F238E27FC236}">
                <a16:creationId xmlns:a16="http://schemas.microsoft.com/office/drawing/2014/main" id="{2E727869-D52E-41F7-9F2A-589EF21983C5}"/>
              </a:ext>
            </a:extLst>
          </p:cNvPr>
          <p:cNvGraphicFramePr>
            <a:graphicFrameLocks noGrp="1"/>
          </p:cNvGraphicFramePr>
          <p:nvPr>
            <p:extLst>
              <p:ext uri="{D42A27DB-BD31-4B8C-83A1-F6EECF244321}">
                <p14:modId xmlns:p14="http://schemas.microsoft.com/office/powerpoint/2010/main" val="2645985158"/>
              </p:ext>
            </p:extLst>
          </p:nvPr>
        </p:nvGraphicFramePr>
        <p:xfrm>
          <a:off x="1828800" y="1380066"/>
          <a:ext cx="8128000" cy="482092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2748983085"/>
                    </a:ext>
                  </a:extLst>
                </a:gridCol>
                <a:gridCol w="4064000">
                  <a:extLst>
                    <a:ext uri="{9D8B030D-6E8A-4147-A177-3AD203B41FA5}">
                      <a16:colId xmlns:a16="http://schemas.microsoft.com/office/drawing/2014/main" val="3397780403"/>
                    </a:ext>
                  </a:extLst>
                </a:gridCol>
              </a:tblGrid>
              <a:tr h="370840">
                <a:tc>
                  <a:txBody>
                    <a:bodyPr/>
                    <a:lstStyle/>
                    <a:p>
                      <a:r>
                        <a:rPr lang="en-US" dirty="0"/>
                        <a:t>Month</a:t>
                      </a:r>
                      <a:endParaRPr lang="en-IN" dirty="0"/>
                    </a:p>
                  </a:txBody>
                  <a:tcPr/>
                </a:tc>
                <a:tc>
                  <a:txBody>
                    <a:bodyPr/>
                    <a:lstStyle/>
                    <a:p>
                      <a:r>
                        <a:rPr lang="en-IN" dirty="0"/>
                        <a:t>Average Total Sales ($) </a:t>
                      </a:r>
                    </a:p>
                  </a:txBody>
                  <a:tcPr/>
                </a:tc>
                <a:extLst>
                  <a:ext uri="{0D108BD9-81ED-4DB2-BD59-A6C34878D82A}">
                    <a16:rowId xmlns:a16="http://schemas.microsoft.com/office/drawing/2014/main" val="765183528"/>
                  </a:ext>
                </a:extLst>
              </a:tr>
              <a:tr h="370840">
                <a:tc>
                  <a:txBody>
                    <a:bodyPr/>
                    <a:lstStyle/>
                    <a:p>
                      <a:r>
                        <a:rPr lang="en-US" dirty="0"/>
                        <a:t>Jan</a:t>
                      </a:r>
                      <a:endParaRPr lang="en-IN" dirty="0"/>
                    </a:p>
                  </a:txBody>
                  <a:tcPr/>
                </a:tc>
                <a:tc>
                  <a:txBody>
                    <a:bodyPr/>
                    <a:lstStyle/>
                    <a:p>
                      <a:r>
                        <a:rPr lang="en-US" dirty="0"/>
                        <a:t>1877.26</a:t>
                      </a:r>
                      <a:endParaRPr lang="en-IN" dirty="0"/>
                    </a:p>
                  </a:txBody>
                  <a:tcPr/>
                </a:tc>
                <a:extLst>
                  <a:ext uri="{0D108BD9-81ED-4DB2-BD59-A6C34878D82A}">
                    <a16:rowId xmlns:a16="http://schemas.microsoft.com/office/drawing/2014/main" val="1700618951"/>
                  </a:ext>
                </a:extLst>
              </a:tr>
              <a:tr h="370840">
                <a:tc>
                  <a:txBody>
                    <a:bodyPr/>
                    <a:lstStyle/>
                    <a:p>
                      <a:r>
                        <a:rPr lang="en-US" dirty="0"/>
                        <a:t>Feb</a:t>
                      </a:r>
                      <a:endParaRPr lang="en-IN" dirty="0"/>
                    </a:p>
                  </a:txBody>
                  <a:tcPr/>
                </a:tc>
                <a:tc>
                  <a:txBody>
                    <a:bodyPr/>
                    <a:lstStyle/>
                    <a:p>
                      <a:r>
                        <a:rPr lang="en-US" dirty="0"/>
                        <a:t>1899.69</a:t>
                      </a:r>
                      <a:endParaRPr lang="en-IN" dirty="0"/>
                    </a:p>
                  </a:txBody>
                  <a:tcPr/>
                </a:tc>
                <a:extLst>
                  <a:ext uri="{0D108BD9-81ED-4DB2-BD59-A6C34878D82A}">
                    <a16:rowId xmlns:a16="http://schemas.microsoft.com/office/drawing/2014/main" val="1853663830"/>
                  </a:ext>
                </a:extLst>
              </a:tr>
              <a:tr h="370840">
                <a:tc>
                  <a:txBody>
                    <a:bodyPr/>
                    <a:lstStyle/>
                    <a:p>
                      <a:r>
                        <a:rPr lang="en-US" dirty="0"/>
                        <a:t>Mar</a:t>
                      </a:r>
                      <a:endParaRPr lang="en-IN" dirty="0"/>
                    </a:p>
                  </a:txBody>
                  <a:tcPr/>
                </a:tc>
                <a:tc>
                  <a:txBody>
                    <a:bodyPr/>
                    <a:lstStyle/>
                    <a:p>
                      <a:r>
                        <a:rPr lang="en-US" dirty="0"/>
                        <a:t>1922.12</a:t>
                      </a:r>
                      <a:endParaRPr lang="en-IN" dirty="0"/>
                    </a:p>
                  </a:txBody>
                  <a:tcPr/>
                </a:tc>
                <a:extLst>
                  <a:ext uri="{0D108BD9-81ED-4DB2-BD59-A6C34878D82A}">
                    <a16:rowId xmlns:a16="http://schemas.microsoft.com/office/drawing/2014/main" val="1588852145"/>
                  </a:ext>
                </a:extLst>
              </a:tr>
              <a:tr h="370840">
                <a:tc>
                  <a:txBody>
                    <a:bodyPr/>
                    <a:lstStyle/>
                    <a:p>
                      <a:r>
                        <a:rPr lang="en-US" dirty="0"/>
                        <a:t>Apr</a:t>
                      </a:r>
                      <a:endParaRPr lang="en-IN" dirty="0"/>
                    </a:p>
                  </a:txBody>
                  <a:tcPr/>
                </a:tc>
                <a:tc>
                  <a:txBody>
                    <a:bodyPr/>
                    <a:lstStyle/>
                    <a:p>
                      <a:r>
                        <a:rPr lang="en-US" dirty="0"/>
                        <a:t>1944.55</a:t>
                      </a:r>
                      <a:endParaRPr lang="en-IN" dirty="0"/>
                    </a:p>
                  </a:txBody>
                  <a:tcPr/>
                </a:tc>
                <a:extLst>
                  <a:ext uri="{0D108BD9-81ED-4DB2-BD59-A6C34878D82A}">
                    <a16:rowId xmlns:a16="http://schemas.microsoft.com/office/drawing/2014/main" val="3836892050"/>
                  </a:ext>
                </a:extLst>
              </a:tr>
              <a:tr h="370840">
                <a:tc>
                  <a:txBody>
                    <a:bodyPr/>
                    <a:lstStyle/>
                    <a:p>
                      <a:r>
                        <a:rPr lang="en-US" dirty="0"/>
                        <a:t>May</a:t>
                      </a:r>
                      <a:endParaRPr lang="en-IN" dirty="0"/>
                    </a:p>
                  </a:txBody>
                  <a:tcPr/>
                </a:tc>
                <a:tc>
                  <a:txBody>
                    <a:bodyPr/>
                    <a:lstStyle/>
                    <a:p>
                      <a:r>
                        <a:rPr lang="en-US" dirty="0"/>
                        <a:t>1966.98</a:t>
                      </a:r>
                      <a:endParaRPr lang="en-IN" dirty="0"/>
                    </a:p>
                  </a:txBody>
                  <a:tcPr/>
                </a:tc>
                <a:extLst>
                  <a:ext uri="{0D108BD9-81ED-4DB2-BD59-A6C34878D82A}">
                    <a16:rowId xmlns:a16="http://schemas.microsoft.com/office/drawing/2014/main" val="910917369"/>
                  </a:ext>
                </a:extLst>
              </a:tr>
              <a:tr h="370840">
                <a:tc>
                  <a:txBody>
                    <a:bodyPr/>
                    <a:lstStyle/>
                    <a:p>
                      <a:r>
                        <a:rPr lang="en-US" dirty="0"/>
                        <a:t>Jun</a:t>
                      </a:r>
                      <a:endParaRPr lang="en-IN" dirty="0"/>
                    </a:p>
                  </a:txBody>
                  <a:tcPr/>
                </a:tc>
                <a:tc>
                  <a:txBody>
                    <a:bodyPr/>
                    <a:lstStyle/>
                    <a:p>
                      <a:r>
                        <a:rPr lang="en-US" dirty="0"/>
                        <a:t>1989.41</a:t>
                      </a:r>
                      <a:endParaRPr lang="en-IN" dirty="0"/>
                    </a:p>
                  </a:txBody>
                  <a:tcPr/>
                </a:tc>
                <a:extLst>
                  <a:ext uri="{0D108BD9-81ED-4DB2-BD59-A6C34878D82A}">
                    <a16:rowId xmlns:a16="http://schemas.microsoft.com/office/drawing/2014/main" val="1113508112"/>
                  </a:ext>
                </a:extLst>
              </a:tr>
              <a:tr h="370840">
                <a:tc>
                  <a:txBody>
                    <a:bodyPr/>
                    <a:lstStyle/>
                    <a:p>
                      <a:r>
                        <a:rPr lang="en-US" dirty="0"/>
                        <a:t>Jul</a:t>
                      </a:r>
                      <a:endParaRPr lang="en-IN" dirty="0"/>
                    </a:p>
                  </a:txBody>
                  <a:tcPr/>
                </a:tc>
                <a:tc>
                  <a:txBody>
                    <a:bodyPr/>
                    <a:lstStyle/>
                    <a:p>
                      <a:r>
                        <a:rPr lang="en-US" dirty="0"/>
                        <a:t>2011.84</a:t>
                      </a:r>
                      <a:endParaRPr lang="en-IN" dirty="0"/>
                    </a:p>
                  </a:txBody>
                  <a:tcPr/>
                </a:tc>
                <a:extLst>
                  <a:ext uri="{0D108BD9-81ED-4DB2-BD59-A6C34878D82A}">
                    <a16:rowId xmlns:a16="http://schemas.microsoft.com/office/drawing/2014/main" val="3867772584"/>
                  </a:ext>
                </a:extLst>
              </a:tr>
              <a:tr h="370840">
                <a:tc>
                  <a:txBody>
                    <a:bodyPr/>
                    <a:lstStyle/>
                    <a:p>
                      <a:r>
                        <a:rPr lang="en-US" dirty="0"/>
                        <a:t>Aug</a:t>
                      </a:r>
                      <a:endParaRPr lang="en-IN" dirty="0"/>
                    </a:p>
                  </a:txBody>
                  <a:tcPr/>
                </a:tc>
                <a:tc>
                  <a:txBody>
                    <a:bodyPr/>
                    <a:lstStyle/>
                    <a:p>
                      <a:r>
                        <a:rPr lang="en-US" dirty="0"/>
                        <a:t>2034.27</a:t>
                      </a:r>
                      <a:endParaRPr lang="en-IN" dirty="0"/>
                    </a:p>
                  </a:txBody>
                  <a:tcPr/>
                </a:tc>
                <a:extLst>
                  <a:ext uri="{0D108BD9-81ED-4DB2-BD59-A6C34878D82A}">
                    <a16:rowId xmlns:a16="http://schemas.microsoft.com/office/drawing/2014/main" val="3704353698"/>
                  </a:ext>
                </a:extLst>
              </a:tr>
              <a:tr h="370840">
                <a:tc>
                  <a:txBody>
                    <a:bodyPr/>
                    <a:lstStyle/>
                    <a:p>
                      <a:r>
                        <a:rPr lang="en-US" dirty="0"/>
                        <a:t>Sep</a:t>
                      </a:r>
                      <a:endParaRPr lang="en-IN" dirty="0"/>
                    </a:p>
                  </a:txBody>
                  <a:tcPr/>
                </a:tc>
                <a:tc>
                  <a:txBody>
                    <a:bodyPr/>
                    <a:lstStyle/>
                    <a:p>
                      <a:r>
                        <a:rPr lang="en-US" dirty="0"/>
                        <a:t>2056.70</a:t>
                      </a:r>
                      <a:endParaRPr lang="en-IN" dirty="0"/>
                    </a:p>
                  </a:txBody>
                  <a:tcPr/>
                </a:tc>
                <a:extLst>
                  <a:ext uri="{0D108BD9-81ED-4DB2-BD59-A6C34878D82A}">
                    <a16:rowId xmlns:a16="http://schemas.microsoft.com/office/drawing/2014/main" val="422345188"/>
                  </a:ext>
                </a:extLst>
              </a:tr>
              <a:tr h="370840">
                <a:tc>
                  <a:txBody>
                    <a:bodyPr/>
                    <a:lstStyle/>
                    <a:p>
                      <a:r>
                        <a:rPr lang="en-US" dirty="0"/>
                        <a:t>Oct</a:t>
                      </a:r>
                      <a:endParaRPr lang="en-IN" dirty="0"/>
                    </a:p>
                  </a:txBody>
                  <a:tcPr/>
                </a:tc>
                <a:tc>
                  <a:txBody>
                    <a:bodyPr/>
                    <a:lstStyle/>
                    <a:p>
                      <a:r>
                        <a:rPr lang="en-US" dirty="0"/>
                        <a:t>2079.13</a:t>
                      </a:r>
                      <a:endParaRPr lang="en-IN" dirty="0"/>
                    </a:p>
                  </a:txBody>
                  <a:tcPr/>
                </a:tc>
                <a:extLst>
                  <a:ext uri="{0D108BD9-81ED-4DB2-BD59-A6C34878D82A}">
                    <a16:rowId xmlns:a16="http://schemas.microsoft.com/office/drawing/2014/main" val="3713507133"/>
                  </a:ext>
                </a:extLst>
              </a:tr>
              <a:tr h="370840">
                <a:tc>
                  <a:txBody>
                    <a:bodyPr/>
                    <a:lstStyle/>
                    <a:p>
                      <a:r>
                        <a:rPr lang="en-US" dirty="0"/>
                        <a:t>Nov</a:t>
                      </a:r>
                      <a:endParaRPr lang="en-IN" dirty="0"/>
                    </a:p>
                  </a:txBody>
                  <a:tcPr/>
                </a:tc>
                <a:tc>
                  <a:txBody>
                    <a:bodyPr/>
                    <a:lstStyle/>
                    <a:p>
                      <a:r>
                        <a:rPr lang="en-US" dirty="0"/>
                        <a:t>2101.56</a:t>
                      </a:r>
                      <a:endParaRPr lang="en-IN" dirty="0"/>
                    </a:p>
                  </a:txBody>
                  <a:tcPr/>
                </a:tc>
                <a:extLst>
                  <a:ext uri="{0D108BD9-81ED-4DB2-BD59-A6C34878D82A}">
                    <a16:rowId xmlns:a16="http://schemas.microsoft.com/office/drawing/2014/main" val="3849538006"/>
                  </a:ext>
                </a:extLst>
              </a:tr>
              <a:tr h="370840">
                <a:tc>
                  <a:txBody>
                    <a:bodyPr/>
                    <a:lstStyle/>
                    <a:p>
                      <a:r>
                        <a:rPr lang="en-US" dirty="0"/>
                        <a:t>Dec</a:t>
                      </a:r>
                      <a:endParaRPr lang="en-IN" dirty="0"/>
                    </a:p>
                  </a:txBody>
                  <a:tcPr/>
                </a:tc>
                <a:tc>
                  <a:txBody>
                    <a:bodyPr/>
                    <a:lstStyle/>
                    <a:p>
                      <a:r>
                        <a:rPr lang="en-US" dirty="0"/>
                        <a:t>2123.99</a:t>
                      </a:r>
                      <a:endParaRPr lang="en-IN" dirty="0"/>
                    </a:p>
                  </a:txBody>
                  <a:tcPr/>
                </a:tc>
                <a:extLst>
                  <a:ext uri="{0D108BD9-81ED-4DB2-BD59-A6C34878D82A}">
                    <a16:rowId xmlns:a16="http://schemas.microsoft.com/office/drawing/2014/main" val="3368525594"/>
                  </a:ext>
                </a:extLst>
              </a:tr>
            </a:tbl>
          </a:graphicData>
        </a:graphic>
      </p:graphicFrame>
    </p:spTree>
    <p:extLst>
      <p:ext uri="{BB962C8B-B14F-4D97-AF65-F5344CB8AC3E}">
        <p14:creationId xmlns:p14="http://schemas.microsoft.com/office/powerpoint/2010/main" val="190312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618445-C392-409A-A2CA-430153482D5C}"/>
              </a:ext>
            </a:extLst>
          </p:cNvPr>
          <p:cNvSpPr>
            <a:spLocks noGrp="1"/>
          </p:cNvSpPr>
          <p:nvPr>
            <p:ph idx="1"/>
          </p:nvPr>
        </p:nvSpPr>
        <p:spPr>
          <a:xfrm>
            <a:off x="838200" y="443864"/>
            <a:ext cx="10515600" cy="5946775"/>
          </a:xfrm>
        </p:spPr>
        <p:txBody>
          <a:bodyPr/>
          <a:lstStyle/>
          <a:p>
            <a:pPr marL="0" indent="0">
              <a:buNone/>
            </a:pPr>
            <a:endParaRPr lang="en-US" b="1" dirty="0">
              <a:solidFill>
                <a:srgbClr val="C00000"/>
              </a:solidFill>
            </a:endParaRPr>
          </a:p>
          <a:p>
            <a:pPr marL="0" indent="0">
              <a:buNone/>
            </a:pPr>
            <a:r>
              <a:rPr lang="en-US" b="1" dirty="0">
                <a:solidFill>
                  <a:srgbClr val="C00000"/>
                </a:solidFill>
              </a:rPr>
              <a:t>b. The consequences of research question</a:t>
            </a:r>
          </a:p>
          <a:p>
            <a:pPr marL="0" indent="0">
              <a:buNone/>
            </a:pPr>
            <a:r>
              <a:rPr lang="en-US" dirty="0"/>
              <a:t>1.Predicted the future total sales, which helps in avoiding risk in future.</a:t>
            </a:r>
          </a:p>
          <a:p>
            <a:pPr marL="0" indent="0">
              <a:buNone/>
            </a:pPr>
            <a:r>
              <a:rPr lang="en-US" dirty="0"/>
              <a:t>2.Calculated how much the shipping cost increases the total sales, which helps company to reduce the shipping cost.</a:t>
            </a:r>
          </a:p>
          <a:p>
            <a:pPr marL="0" indent="0">
              <a:buNone/>
            </a:pPr>
            <a:r>
              <a:rPr lang="en-US" dirty="0"/>
              <a:t>3.Calculated the count of order for every province, which helps to increasing order count of province with less order count.</a:t>
            </a:r>
          </a:p>
          <a:p>
            <a:pPr marL="0" indent="0">
              <a:buNone/>
            </a:pPr>
            <a:r>
              <a:rPr lang="en-US" dirty="0"/>
              <a:t>4.Calculated the relationship between Order Quantity and Total Sales.</a:t>
            </a:r>
          </a:p>
        </p:txBody>
      </p:sp>
    </p:spTree>
    <p:extLst>
      <p:ext uri="{BB962C8B-B14F-4D97-AF65-F5344CB8AC3E}">
        <p14:creationId xmlns:p14="http://schemas.microsoft.com/office/powerpoint/2010/main" val="51042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452ED-1433-4B73-97AB-CAABE0D5454A}"/>
              </a:ext>
            </a:extLst>
          </p:cNvPr>
          <p:cNvSpPr>
            <a:spLocks noGrp="1"/>
          </p:cNvSpPr>
          <p:nvPr>
            <p:ph type="title"/>
          </p:nvPr>
        </p:nvSpPr>
        <p:spPr>
          <a:xfrm>
            <a:off x="838200" y="90805"/>
            <a:ext cx="10515600" cy="1325563"/>
          </a:xfrm>
        </p:spPr>
        <p:txBody>
          <a:bodyPr/>
          <a:lstStyle/>
          <a:p>
            <a:pPr algn="ctr"/>
            <a:r>
              <a:rPr lang="en-US" dirty="0">
                <a:solidFill>
                  <a:schemeClr val="accent2">
                    <a:lumMod val="75000"/>
                  </a:schemeClr>
                </a:solidFill>
                <a:latin typeface="+mn-lt"/>
              </a:rPr>
              <a:t>Demonstrated Tracking</a:t>
            </a:r>
            <a:endParaRPr lang="en-IN" dirty="0"/>
          </a:p>
        </p:txBody>
      </p:sp>
      <p:sp>
        <p:nvSpPr>
          <p:cNvPr id="3" name="Content Placeholder 2">
            <a:extLst>
              <a:ext uri="{FF2B5EF4-FFF2-40B4-BE49-F238E27FC236}">
                <a16:creationId xmlns:a16="http://schemas.microsoft.com/office/drawing/2014/main" id="{F5169DFA-9458-47B7-B954-5DE5AD5B32AF}"/>
              </a:ext>
            </a:extLst>
          </p:cNvPr>
          <p:cNvSpPr>
            <a:spLocks noGrp="1"/>
          </p:cNvSpPr>
          <p:nvPr>
            <p:ph idx="1"/>
          </p:nvPr>
        </p:nvSpPr>
        <p:spPr>
          <a:xfrm>
            <a:off x="0" y="1443672"/>
            <a:ext cx="12192000" cy="5221287"/>
          </a:xfrm>
        </p:spPr>
        <p:txBody>
          <a:bodyPr/>
          <a:lstStyle/>
          <a:p>
            <a:pPr marL="0" indent="0">
              <a:buNone/>
            </a:pPr>
            <a:r>
              <a:rPr lang="en-US" dirty="0"/>
              <a:t>The dataset used in this Analysis is </a:t>
            </a:r>
            <a:r>
              <a:rPr lang="en-US" b="1" dirty="0">
                <a:solidFill>
                  <a:srgbClr val="0070C0"/>
                </a:solidFill>
              </a:rPr>
              <a:t>Supply Chain Management dataset </a:t>
            </a:r>
            <a:r>
              <a:rPr lang="en-US" dirty="0"/>
              <a:t>and it is taken from </a:t>
            </a:r>
            <a:r>
              <a:rPr lang="en-US" b="1" dirty="0">
                <a:solidFill>
                  <a:srgbClr val="0070C0"/>
                </a:solidFill>
              </a:rPr>
              <a:t>Coursera</a:t>
            </a:r>
            <a:r>
              <a:rPr lang="en-US" dirty="0"/>
              <a:t>. Also done </a:t>
            </a:r>
            <a:r>
              <a:rPr lang="en-US" b="1" dirty="0">
                <a:solidFill>
                  <a:srgbClr val="0070C0"/>
                </a:solidFill>
              </a:rPr>
              <a:t>Descriptive Statistics </a:t>
            </a:r>
            <a:r>
              <a:rPr lang="en-US" dirty="0"/>
              <a:t>for Sales, Order Quantity, Shipping Cost, etc.</a:t>
            </a:r>
          </a:p>
          <a:p>
            <a:pPr marL="0" indent="0">
              <a:buNone/>
            </a:pPr>
            <a:endParaRPr lang="en-US" dirty="0"/>
          </a:p>
          <a:p>
            <a:pPr marL="0" indent="0">
              <a:buNone/>
            </a:pPr>
            <a:endParaRPr lang="en-US" b="1" dirty="0">
              <a:solidFill>
                <a:srgbClr val="0070C0"/>
              </a:solidFill>
            </a:endParaRPr>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5C1E543D-EFD9-4AF2-9B24-2DD0148E4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85440"/>
            <a:ext cx="12192000" cy="3586480"/>
          </a:xfrm>
          <a:prstGeom prst="rect">
            <a:avLst/>
          </a:prstGeom>
        </p:spPr>
      </p:pic>
    </p:spTree>
    <p:extLst>
      <p:ext uri="{BB962C8B-B14F-4D97-AF65-F5344CB8AC3E}">
        <p14:creationId xmlns:p14="http://schemas.microsoft.com/office/powerpoint/2010/main" val="2983605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F07CFF-D5C2-4F8F-9ADF-96E1C86D64EE}"/>
              </a:ext>
            </a:extLst>
          </p:cNvPr>
          <p:cNvSpPr>
            <a:spLocks noGrp="1"/>
          </p:cNvSpPr>
          <p:nvPr>
            <p:ph idx="1"/>
          </p:nvPr>
        </p:nvSpPr>
        <p:spPr>
          <a:xfrm>
            <a:off x="838200" y="575945"/>
            <a:ext cx="10515600" cy="4351338"/>
          </a:xfrm>
        </p:spPr>
        <p:txBody>
          <a:bodyPr/>
          <a:lstStyle/>
          <a:p>
            <a:pPr marL="0" indent="0">
              <a:buNone/>
            </a:pPr>
            <a:r>
              <a:rPr lang="en-US" b="1" dirty="0">
                <a:solidFill>
                  <a:srgbClr val="C00000"/>
                </a:solidFill>
              </a:rPr>
              <a:t>d. Expected Outcomes,</a:t>
            </a:r>
          </a:p>
          <a:p>
            <a:pPr marL="0" indent="0">
              <a:buNone/>
            </a:pPr>
            <a:r>
              <a:rPr lang="en-US" dirty="0"/>
              <a:t> Finally, the outcome of  this Analysis is to predict, how the trend will be in future and this helps company to plan accordingly to be stable among the competitors.</a:t>
            </a:r>
            <a:endParaRPr lang="en-IN" dirty="0"/>
          </a:p>
          <a:p>
            <a:pPr marL="0" indent="0">
              <a:buNone/>
            </a:pPr>
            <a:endParaRPr lang="en-IN" dirty="0"/>
          </a:p>
        </p:txBody>
      </p:sp>
    </p:spTree>
    <p:extLst>
      <p:ext uri="{BB962C8B-B14F-4D97-AF65-F5344CB8AC3E}">
        <p14:creationId xmlns:p14="http://schemas.microsoft.com/office/powerpoint/2010/main" val="2744035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7AFABE-89D8-4349-B6E1-D3A456C00990}"/>
              </a:ext>
            </a:extLst>
          </p:cNvPr>
          <p:cNvSpPr>
            <a:spLocks noGrp="1"/>
          </p:cNvSpPr>
          <p:nvPr>
            <p:ph idx="1"/>
          </p:nvPr>
        </p:nvSpPr>
        <p:spPr>
          <a:xfrm>
            <a:off x="838200" y="354012"/>
            <a:ext cx="10515600" cy="6149975"/>
          </a:xfrm>
        </p:spPr>
        <p:txBody>
          <a:bodyPr>
            <a:normAutofit/>
          </a:bodyPr>
          <a:lstStyle/>
          <a:p>
            <a:pPr marL="0" indent="0">
              <a:buNone/>
            </a:pPr>
            <a:r>
              <a:rPr lang="en-US" b="1" dirty="0"/>
              <a:t>1.What was the average Percent Change in sales before and after shipping cost for different shipment modes in the year 2011 ?</a:t>
            </a:r>
            <a:endParaRPr lang="en-IN" b="1" dirty="0"/>
          </a:p>
          <a:p>
            <a:pPr marL="0" indent="0">
              <a:buNone/>
            </a:pPr>
            <a:r>
              <a:rPr lang="en-IN" b="1" dirty="0">
                <a:solidFill>
                  <a:srgbClr val="FF0000"/>
                </a:solidFill>
              </a:rPr>
              <a:t>New Variable,</a:t>
            </a:r>
          </a:p>
          <a:p>
            <a:pPr marL="0" indent="0">
              <a:buNone/>
            </a:pPr>
            <a:r>
              <a:rPr lang="en-US" dirty="0"/>
              <a:t>Derived a new variable </a:t>
            </a:r>
            <a:r>
              <a:rPr lang="en-US" b="1" dirty="0">
                <a:solidFill>
                  <a:srgbClr val="0070C0"/>
                </a:solidFill>
              </a:rPr>
              <a:t>Sales after Shipping Cost($) </a:t>
            </a:r>
            <a:r>
              <a:rPr lang="en-US" dirty="0"/>
              <a:t>- for finding the Total Sales after shipping cost($) by using formula </a:t>
            </a:r>
            <a:r>
              <a:rPr lang="en-US" b="1" dirty="0">
                <a:solidFill>
                  <a:srgbClr val="0070C0"/>
                </a:solidFill>
              </a:rPr>
              <a:t>=H2+K2. </a:t>
            </a:r>
          </a:p>
          <a:p>
            <a:pPr marL="0" indent="0">
              <a:buNone/>
            </a:pPr>
            <a:r>
              <a:rPr lang="en-US" b="1" dirty="0">
                <a:solidFill>
                  <a:srgbClr val="FF0000"/>
                </a:solidFill>
              </a:rPr>
              <a:t>Solution,</a:t>
            </a:r>
          </a:p>
          <a:p>
            <a:pPr marL="0" indent="0">
              <a:buNone/>
            </a:pPr>
            <a:r>
              <a:rPr lang="en-US" b="1" dirty="0">
                <a:solidFill>
                  <a:srgbClr val="0070C0"/>
                </a:solidFill>
              </a:rPr>
              <a:t>Percent Change </a:t>
            </a:r>
            <a:r>
              <a:rPr lang="en-US" dirty="0"/>
              <a:t>between sales before shipping cost and sales after shipping cost was calculated using formula</a:t>
            </a:r>
            <a:r>
              <a:rPr lang="en-US" b="1" dirty="0">
                <a:solidFill>
                  <a:srgbClr val="FF0000"/>
                </a:solidFill>
              </a:rPr>
              <a:t> </a:t>
            </a:r>
            <a:r>
              <a:rPr lang="en-US" b="1" dirty="0">
                <a:solidFill>
                  <a:srgbClr val="0070C0"/>
                </a:solidFill>
              </a:rPr>
              <a:t>=(C4-B4)/B4</a:t>
            </a:r>
          </a:p>
          <a:p>
            <a:pPr marL="0" indent="0">
              <a:buNone/>
            </a:pPr>
            <a:r>
              <a:rPr lang="en-US" b="1" dirty="0">
                <a:solidFill>
                  <a:srgbClr val="FF0000"/>
                </a:solidFill>
              </a:rPr>
              <a:t>Important Result from Bar Chart, </a:t>
            </a:r>
          </a:p>
          <a:p>
            <a:pPr marL="0" indent="0">
              <a:buNone/>
            </a:pPr>
            <a:r>
              <a:rPr lang="en-US" dirty="0"/>
              <a:t>The Highest average Percent Change in sales before and after shipping cost is for </a:t>
            </a:r>
            <a:r>
              <a:rPr lang="en-US" b="1" dirty="0">
                <a:solidFill>
                  <a:srgbClr val="0070C0"/>
                </a:solidFill>
              </a:rPr>
              <a:t>Delivery Truck – 0.81%</a:t>
            </a:r>
          </a:p>
          <a:p>
            <a:pPr marL="0" indent="0">
              <a:buNone/>
            </a:pPr>
            <a:r>
              <a:rPr lang="en-US" dirty="0"/>
              <a:t>The Lowest average Percent Change in sales before and after shipping cost is for </a:t>
            </a:r>
            <a:r>
              <a:rPr lang="en-US" b="1" dirty="0">
                <a:solidFill>
                  <a:srgbClr val="0070C0"/>
                </a:solidFill>
              </a:rPr>
              <a:t>Regular Air – 0.65%</a:t>
            </a:r>
          </a:p>
          <a:p>
            <a:pPr marL="0" indent="0">
              <a:buNone/>
            </a:pPr>
            <a:endParaRPr lang="en-US" b="1" dirty="0">
              <a:solidFill>
                <a:srgbClr val="0070C0"/>
              </a:solidFill>
            </a:endParaRPr>
          </a:p>
          <a:p>
            <a:pPr marL="0" indent="0">
              <a:buNone/>
            </a:pPr>
            <a:endParaRPr lang="en-IN" b="1" dirty="0">
              <a:solidFill>
                <a:srgbClr val="FF0000"/>
              </a:solidFill>
            </a:endParaRPr>
          </a:p>
        </p:txBody>
      </p:sp>
    </p:spTree>
    <p:extLst>
      <p:ext uri="{BB962C8B-B14F-4D97-AF65-F5344CB8AC3E}">
        <p14:creationId xmlns:p14="http://schemas.microsoft.com/office/powerpoint/2010/main" val="490677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6D4C39-4095-4CEB-B00F-0E41E4AF37E8}"/>
              </a:ext>
            </a:extLst>
          </p:cNvPr>
          <p:cNvSpPr>
            <a:spLocks noGrp="1"/>
          </p:cNvSpPr>
          <p:nvPr>
            <p:ph idx="1"/>
          </p:nvPr>
        </p:nvSpPr>
        <p:spPr>
          <a:xfrm>
            <a:off x="838200" y="364172"/>
            <a:ext cx="10515600" cy="6129655"/>
          </a:xfrm>
        </p:spPr>
        <p:txBody>
          <a:bodyPr/>
          <a:lstStyle/>
          <a:p>
            <a:pPr marL="0" indent="0">
              <a:buNone/>
            </a:pPr>
            <a:endParaRPr lang="en-US" b="1" dirty="0"/>
          </a:p>
          <a:p>
            <a:pPr marL="0" indent="0">
              <a:buNone/>
            </a:pPr>
            <a:r>
              <a:rPr lang="en-US" b="1" dirty="0"/>
              <a:t>2.What was the probability of Order Count for different Province in the year 2011 ?</a:t>
            </a:r>
          </a:p>
          <a:p>
            <a:pPr marL="0" indent="0">
              <a:buNone/>
            </a:pPr>
            <a:r>
              <a:rPr lang="en-IN" b="1" dirty="0">
                <a:solidFill>
                  <a:srgbClr val="FF0000"/>
                </a:solidFill>
              </a:rPr>
              <a:t>New Variable,</a:t>
            </a:r>
          </a:p>
          <a:p>
            <a:pPr marL="0" indent="0">
              <a:buNone/>
            </a:pPr>
            <a:r>
              <a:rPr lang="en-US" dirty="0"/>
              <a:t>No new variable was derived for this question.</a:t>
            </a:r>
          </a:p>
          <a:p>
            <a:pPr marL="0" indent="0">
              <a:buNone/>
            </a:pPr>
            <a:r>
              <a:rPr lang="en-US" b="1" dirty="0">
                <a:solidFill>
                  <a:srgbClr val="FF0000"/>
                </a:solidFill>
              </a:rPr>
              <a:t>Solution,</a:t>
            </a:r>
          </a:p>
          <a:p>
            <a:pPr marL="0" indent="0">
              <a:buNone/>
            </a:pPr>
            <a:r>
              <a:rPr lang="en-US" dirty="0"/>
              <a:t>The </a:t>
            </a:r>
            <a:r>
              <a:rPr lang="en-US" b="1" dirty="0">
                <a:solidFill>
                  <a:srgbClr val="0070C0"/>
                </a:solidFill>
              </a:rPr>
              <a:t>probability </a:t>
            </a:r>
            <a:r>
              <a:rPr lang="en-US" dirty="0"/>
              <a:t>is calculated for order count for every individual province by using the formula</a:t>
            </a:r>
            <a:r>
              <a:rPr lang="en-US" b="1" dirty="0">
                <a:solidFill>
                  <a:srgbClr val="FF0000"/>
                </a:solidFill>
              </a:rPr>
              <a:t> </a:t>
            </a:r>
            <a:r>
              <a:rPr lang="en-US" b="1" dirty="0">
                <a:solidFill>
                  <a:srgbClr val="0070C0"/>
                </a:solidFill>
              </a:rPr>
              <a:t>= B4/2002</a:t>
            </a:r>
          </a:p>
          <a:p>
            <a:pPr marL="0" indent="0">
              <a:buNone/>
            </a:pPr>
            <a:r>
              <a:rPr lang="en-US" b="1" dirty="0">
                <a:solidFill>
                  <a:srgbClr val="FF0000"/>
                </a:solidFill>
              </a:rPr>
              <a:t>Important Result from Pie Chart, </a:t>
            </a:r>
          </a:p>
          <a:p>
            <a:pPr marL="0" indent="0">
              <a:buNone/>
            </a:pPr>
            <a:r>
              <a:rPr lang="en-US" dirty="0"/>
              <a:t>The Highest probability of Order Count is for </a:t>
            </a:r>
            <a:r>
              <a:rPr lang="en-US" b="1" dirty="0">
                <a:solidFill>
                  <a:srgbClr val="0070C0"/>
                </a:solidFill>
              </a:rPr>
              <a:t>Ontario – 21.53%</a:t>
            </a:r>
          </a:p>
          <a:p>
            <a:pPr marL="0" indent="0">
              <a:buNone/>
            </a:pPr>
            <a:r>
              <a:rPr lang="en-US" dirty="0"/>
              <a:t>The Lowest probability of Order Count is for </a:t>
            </a:r>
            <a:r>
              <a:rPr lang="en-US" b="1" dirty="0">
                <a:solidFill>
                  <a:srgbClr val="0070C0"/>
                </a:solidFill>
              </a:rPr>
              <a:t>Newfoundland – 0.75%</a:t>
            </a:r>
          </a:p>
          <a:p>
            <a:pPr marL="0" indent="0">
              <a:buNone/>
            </a:pPr>
            <a:endParaRPr lang="en-US" dirty="0">
              <a:solidFill>
                <a:srgbClr val="FF0000"/>
              </a:solidFill>
            </a:endParaRPr>
          </a:p>
          <a:p>
            <a:pPr marL="0" indent="0">
              <a:buNone/>
            </a:pPr>
            <a:endParaRPr lang="en-US" b="1" dirty="0">
              <a:solidFill>
                <a:srgbClr val="0070C0"/>
              </a:solidFill>
            </a:endParaRPr>
          </a:p>
          <a:p>
            <a:pPr marL="0" indent="0">
              <a:buNone/>
            </a:pPr>
            <a:endParaRPr lang="en-US" b="1" dirty="0">
              <a:solidFill>
                <a:srgbClr val="FF0000"/>
              </a:solidFill>
            </a:endParaRPr>
          </a:p>
          <a:p>
            <a:pPr marL="0" indent="0">
              <a:buNone/>
            </a:pPr>
            <a:endParaRPr lang="en-US" b="1" dirty="0"/>
          </a:p>
          <a:p>
            <a:pPr marL="0" indent="0">
              <a:buNone/>
            </a:pPr>
            <a:endParaRPr lang="en-IN" dirty="0"/>
          </a:p>
        </p:txBody>
      </p:sp>
    </p:spTree>
    <p:extLst>
      <p:ext uri="{BB962C8B-B14F-4D97-AF65-F5344CB8AC3E}">
        <p14:creationId xmlns:p14="http://schemas.microsoft.com/office/powerpoint/2010/main" val="2375478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AD10E-5F5B-4575-A776-B14515EB779C}"/>
              </a:ext>
            </a:extLst>
          </p:cNvPr>
          <p:cNvSpPr>
            <a:spLocks noGrp="1"/>
          </p:cNvSpPr>
          <p:nvPr>
            <p:ph idx="1"/>
          </p:nvPr>
        </p:nvSpPr>
        <p:spPr>
          <a:xfrm>
            <a:off x="838200" y="496252"/>
            <a:ext cx="10515600" cy="5865495"/>
          </a:xfrm>
        </p:spPr>
        <p:txBody>
          <a:bodyPr>
            <a:normAutofit lnSpcReduction="10000"/>
          </a:bodyPr>
          <a:lstStyle/>
          <a:p>
            <a:pPr marL="0" indent="0">
              <a:buNone/>
            </a:pPr>
            <a:r>
              <a:rPr lang="en-US" b="1" dirty="0"/>
              <a:t>3.How is the Sum of </a:t>
            </a:r>
            <a:r>
              <a:rPr lang="en-IN" sz="2800" b="1" baseline="0" dirty="0"/>
              <a:t>Order Quantity and Sum of Total Sales($) for every province is related in the year 2011 ?</a:t>
            </a:r>
          </a:p>
          <a:p>
            <a:pPr marL="0" indent="0">
              <a:buNone/>
            </a:pPr>
            <a:r>
              <a:rPr lang="en-IN" b="1" dirty="0">
                <a:solidFill>
                  <a:srgbClr val="FF0000"/>
                </a:solidFill>
              </a:rPr>
              <a:t>New Variable,</a:t>
            </a:r>
          </a:p>
          <a:p>
            <a:pPr marL="0" indent="0">
              <a:buNone/>
            </a:pPr>
            <a:r>
              <a:rPr lang="en-US" dirty="0"/>
              <a:t>Derived a new variable </a:t>
            </a:r>
            <a:r>
              <a:rPr lang="en-US" b="1" dirty="0">
                <a:solidFill>
                  <a:srgbClr val="0070C0"/>
                </a:solidFill>
              </a:rPr>
              <a:t>Sales after Shipping Cost($) </a:t>
            </a:r>
            <a:r>
              <a:rPr lang="en-US" dirty="0"/>
              <a:t>- for finding the Total Sales after shipping cost($) by using formula </a:t>
            </a:r>
            <a:r>
              <a:rPr lang="en-US" b="1" dirty="0">
                <a:solidFill>
                  <a:srgbClr val="0070C0"/>
                </a:solidFill>
              </a:rPr>
              <a:t>=H2+K2. </a:t>
            </a:r>
          </a:p>
          <a:p>
            <a:pPr marL="0" indent="0">
              <a:buNone/>
            </a:pPr>
            <a:r>
              <a:rPr lang="en-US" b="1" dirty="0">
                <a:solidFill>
                  <a:srgbClr val="FF0000"/>
                </a:solidFill>
              </a:rPr>
              <a:t>Solution,</a:t>
            </a:r>
          </a:p>
          <a:p>
            <a:pPr marL="0" indent="0">
              <a:buNone/>
            </a:pPr>
            <a:r>
              <a:rPr lang="en-US" dirty="0"/>
              <a:t>The </a:t>
            </a:r>
            <a:r>
              <a:rPr lang="en-US" b="1" dirty="0">
                <a:solidFill>
                  <a:srgbClr val="0070C0"/>
                </a:solidFill>
              </a:rPr>
              <a:t>Correlation</a:t>
            </a:r>
            <a:r>
              <a:rPr lang="en-US" dirty="0"/>
              <a:t> was calculated between the Sum of </a:t>
            </a:r>
            <a:r>
              <a:rPr lang="en-IN" sz="2800" baseline="0" dirty="0"/>
              <a:t>Order Quantity and Sum of Total Sales($) for every province by using the formula</a:t>
            </a:r>
          </a:p>
          <a:p>
            <a:pPr marL="0" indent="0">
              <a:buNone/>
            </a:pPr>
            <a:r>
              <a:rPr lang="en-US" b="1" dirty="0">
                <a:solidFill>
                  <a:srgbClr val="0070C0"/>
                </a:solidFill>
              </a:rPr>
              <a:t>=CORREL(B21:B33,C21:C33)</a:t>
            </a:r>
            <a:r>
              <a:rPr lang="en-IN" sz="2800" baseline="0" dirty="0">
                <a:solidFill>
                  <a:srgbClr val="0070C0"/>
                </a:solidFill>
              </a:rPr>
              <a:t> </a:t>
            </a:r>
          </a:p>
          <a:p>
            <a:pPr marL="0" indent="0">
              <a:buNone/>
            </a:pPr>
            <a:r>
              <a:rPr lang="en-US" b="1" dirty="0">
                <a:solidFill>
                  <a:srgbClr val="FF0000"/>
                </a:solidFill>
              </a:rPr>
              <a:t>Important Result from Scatter Chart, </a:t>
            </a:r>
          </a:p>
          <a:p>
            <a:pPr marL="0" indent="0">
              <a:buNone/>
            </a:pPr>
            <a:r>
              <a:rPr kumimoji="0" lang="en-IN" sz="28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The Correlation between sum of Order Quantity for every province and Sum of Sales after Shipping Cost($) for every province is about </a:t>
            </a:r>
            <a:r>
              <a:rPr kumimoji="0" lang="en-IN" sz="2800" b="1" i="0" u="none" strike="noStrike" kern="0" cap="none" spc="0" normalizeH="0" baseline="0" noProof="0" dirty="0">
                <a:ln>
                  <a:noFill/>
                </a:ln>
                <a:solidFill>
                  <a:srgbClr val="0070C0"/>
                </a:solidFill>
                <a:effectLst/>
                <a:uLnTx/>
                <a:uFillTx/>
                <a:latin typeface="Calibri" panose="020F0502020204030204"/>
                <a:ea typeface="+mn-ea"/>
                <a:cs typeface="+mn-cs"/>
              </a:rPr>
              <a:t>0.9 (High Positive Correlation).</a:t>
            </a:r>
          </a:p>
          <a:p>
            <a:pPr marL="0" indent="0">
              <a:buNone/>
            </a:pPr>
            <a:endParaRPr lang="en-US" b="1" dirty="0">
              <a:solidFill>
                <a:srgbClr val="FF0000"/>
              </a:solidFill>
            </a:endParaRPr>
          </a:p>
          <a:p>
            <a:pPr marL="0" indent="0">
              <a:buNone/>
            </a:pPr>
            <a:endParaRPr lang="en-IN" sz="2800" baseline="0" dirty="0">
              <a:solidFill>
                <a:srgbClr val="0070C0"/>
              </a:solidFill>
            </a:endParaRPr>
          </a:p>
          <a:p>
            <a:pPr marL="0" indent="0">
              <a:buNone/>
            </a:pPr>
            <a:endParaRPr lang="en-US" b="1" dirty="0">
              <a:solidFill>
                <a:srgbClr val="0070C0"/>
              </a:solidFill>
            </a:endParaRPr>
          </a:p>
          <a:p>
            <a:pPr marL="0" indent="0">
              <a:buNone/>
            </a:pPr>
            <a:endParaRPr lang="en-IN" b="1" dirty="0">
              <a:solidFill>
                <a:srgbClr val="FF0000"/>
              </a:solidFill>
            </a:endParaRPr>
          </a:p>
          <a:p>
            <a:pPr marL="0" indent="0">
              <a:buNone/>
            </a:pPr>
            <a:endParaRPr lang="en-IN" sz="2800" b="1" baseline="0" dirty="0"/>
          </a:p>
          <a:p>
            <a:pPr marL="0" indent="0">
              <a:buNone/>
            </a:pPr>
            <a:endParaRPr lang="en-IN" dirty="0"/>
          </a:p>
        </p:txBody>
      </p:sp>
    </p:spTree>
    <p:extLst>
      <p:ext uri="{BB962C8B-B14F-4D97-AF65-F5344CB8AC3E}">
        <p14:creationId xmlns:p14="http://schemas.microsoft.com/office/powerpoint/2010/main" val="1204140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359A9-9EC8-495E-8A96-5A1005B999FE}"/>
              </a:ext>
            </a:extLst>
          </p:cNvPr>
          <p:cNvSpPr>
            <a:spLocks noGrp="1"/>
          </p:cNvSpPr>
          <p:nvPr>
            <p:ph idx="1"/>
          </p:nvPr>
        </p:nvSpPr>
        <p:spPr>
          <a:xfrm>
            <a:off x="838200" y="414972"/>
            <a:ext cx="10515600" cy="6028055"/>
          </a:xfrm>
        </p:spPr>
        <p:txBody>
          <a:bodyPr/>
          <a:lstStyle/>
          <a:p>
            <a:pPr marL="0" indent="0">
              <a:buNone/>
            </a:pPr>
            <a:r>
              <a:rPr lang="en-IN" b="1" dirty="0"/>
              <a:t>4.Predict, what will be the average total sales ($) of every month for the year 2012 by using the data of 2011 ?</a:t>
            </a:r>
          </a:p>
          <a:p>
            <a:pPr marL="0" indent="0">
              <a:buNone/>
            </a:pPr>
            <a:r>
              <a:rPr lang="en-IN" b="1" dirty="0">
                <a:solidFill>
                  <a:srgbClr val="FF0000"/>
                </a:solidFill>
              </a:rPr>
              <a:t>New Variable,</a:t>
            </a:r>
          </a:p>
          <a:p>
            <a:pPr marL="0" indent="0">
              <a:buNone/>
            </a:pPr>
            <a:r>
              <a:rPr lang="en-US" b="1" dirty="0">
                <a:solidFill>
                  <a:srgbClr val="0070C0"/>
                </a:solidFill>
              </a:rPr>
              <a:t>Order Month in number  </a:t>
            </a:r>
            <a:r>
              <a:rPr lang="en-US" dirty="0"/>
              <a:t>is used to find the Month in number was derived using formula </a:t>
            </a:r>
            <a:r>
              <a:rPr lang="en-US" b="1" dirty="0">
                <a:solidFill>
                  <a:srgbClr val="0070C0"/>
                </a:solidFill>
              </a:rPr>
              <a:t>=VLOOKUP(C3,'Look-up tables’ !$N$2:$O$13, 2, FALSE)</a:t>
            </a:r>
          </a:p>
          <a:p>
            <a:pPr marL="0" indent="0">
              <a:buNone/>
            </a:pPr>
            <a:r>
              <a:rPr lang="en-US" b="1" dirty="0">
                <a:solidFill>
                  <a:srgbClr val="FF0000"/>
                </a:solidFill>
              </a:rPr>
              <a:t>Solution,</a:t>
            </a:r>
          </a:p>
          <a:p>
            <a:pPr marL="0" indent="0">
              <a:buNone/>
            </a:pPr>
            <a:r>
              <a:rPr lang="en-US" b="1" dirty="0">
                <a:solidFill>
                  <a:srgbClr val="0070C0"/>
                </a:solidFill>
              </a:rPr>
              <a:t>Forecast </a:t>
            </a:r>
            <a:r>
              <a:rPr lang="en-US" dirty="0"/>
              <a:t>is used to </a:t>
            </a:r>
            <a:r>
              <a:rPr lang="en-IN" dirty="0"/>
              <a:t>Predict the average total sales ($) of every month for the year 2012 by using the data of 2011 and is derived using</a:t>
            </a:r>
            <a:r>
              <a:rPr lang="en-IN" dirty="0">
                <a:solidFill>
                  <a:srgbClr val="FF0000"/>
                </a:solidFill>
              </a:rPr>
              <a:t> </a:t>
            </a:r>
            <a:r>
              <a:rPr lang="en-IN" dirty="0"/>
              <a:t>Formula </a:t>
            </a:r>
            <a:r>
              <a:rPr lang="en-US" b="1" dirty="0">
                <a:solidFill>
                  <a:srgbClr val="0070C0"/>
                </a:solidFill>
              </a:rPr>
              <a:t>=FORECAST(D23,$B$23:$B$34,$A$23:$A$34)</a:t>
            </a:r>
          </a:p>
          <a:p>
            <a:pPr marL="0" indent="0">
              <a:buNone/>
            </a:pPr>
            <a:r>
              <a:rPr lang="en-US" b="1" dirty="0">
                <a:solidFill>
                  <a:srgbClr val="FF0000"/>
                </a:solidFill>
              </a:rPr>
              <a:t>Important Result from Bar Chart, </a:t>
            </a:r>
          </a:p>
          <a:p>
            <a:pPr marL="0" indent="0">
              <a:buNone/>
            </a:pPr>
            <a:r>
              <a:rPr lang="en-IN" dirty="0"/>
              <a:t>The Highest average total sales ($) is for </a:t>
            </a:r>
            <a:r>
              <a:rPr lang="en-IN" b="1" dirty="0">
                <a:solidFill>
                  <a:srgbClr val="0070C0"/>
                </a:solidFill>
              </a:rPr>
              <a:t>December - </a:t>
            </a:r>
            <a:r>
              <a:rPr lang="en-US" b="1" dirty="0">
                <a:solidFill>
                  <a:srgbClr val="0070C0"/>
                </a:solidFill>
              </a:rPr>
              <a:t>2123.99</a:t>
            </a:r>
            <a:endParaRPr lang="en-IN" b="1" dirty="0">
              <a:solidFill>
                <a:srgbClr val="0070C0"/>
              </a:solidFill>
            </a:endParaRPr>
          </a:p>
          <a:p>
            <a:pPr marL="0" indent="0">
              <a:buNone/>
            </a:pPr>
            <a:r>
              <a:rPr lang="en-IN" dirty="0"/>
              <a:t>The Highest average total sales ($) is for </a:t>
            </a:r>
            <a:r>
              <a:rPr lang="en-IN" b="1" dirty="0">
                <a:solidFill>
                  <a:srgbClr val="0070C0"/>
                </a:solidFill>
              </a:rPr>
              <a:t>January - </a:t>
            </a:r>
            <a:r>
              <a:rPr lang="en-US" b="1" dirty="0">
                <a:solidFill>
                  <a:srgbClr val="0070C0"/>
                </a:solidFill>
              </a:rPr>
              <a:t>1877.26</a:t>
            </a:r>
            <a:endParaRPr lang="en-IN" b="1" dirty="0">
              <a:solidFill>
                <a:srgbClr val="0070C0"/>
              </a:solidFill>
            </a:endParaRPr>
          </a:p>
          <a:p>
            <a:pPr marL="0" indent="0">
              <a:buNone/>
            </a:pPr>
            <a:endParaRPr lang="en-IN" sz="2800" b="1" baseline="0" dirty="0"/>
          </a:p>
          <a:p>
            <a:pPr marL="0" indent="0">
              <a:buNone/>
            </a:pPr>
            <a:endParaRPr lang="en-US" b="1" dirty="0">
              <a:solidFill>
                <a:srgbClr val="FF0000"/>
              </a:solidFill>
            </a:endParaRPr>
          </a:p>
          <a:p>
            <a:pPr marL="0" indent="0">
              <a:buNone/>
            </a:pPr>
            <a:endParaRPr lang="en-US" b="1" dirty="0">
              <a:solidFill>
                <a:srgbClr val="0070C0"/>
              </a:solidFill>
            </a:endParaRPr>
          </a:p>
          <a:p>
            <a:pPr marL="0" indent="0">
              <a:buNone/>
            </a:pPr>
            <a:endParaRPr lang="en-US" b="1" dirty="0">
              <a:solidFill>
                <a:srgbClr val="0070C0"/>
              </a:solidFill>
            </a:endParaRPr>
          </a:p>
          <a:p>
            <a:pPr marL="0" indent="0">
              <a:buNone/>
            </a:pPr>
            <a:endParaRPr lang="en-US" b="1" dirty="0">
              <a:solidFill>
                <a:srgbClr val="0070C0"/>
              </a:solidFill>
            </a:endParaRPr>
          </a:p>
          <a:p>
            <a:pPr marL="0" indent="0">
              <a:buNone/>
            </a:pPr>
            <a:endParaRPr lang="en-IN" b="1" dirty="0">
              <a:solidFill>
                <a:srgbClr val="FF0000"/>
              </a:solidFill>
            </a:endParaRPr>
          </a:p>
          <a:p>
            <a:pPr marL="0" indent="0">
              <a:buNone/>
            </a:pPr>
            <a:endParaRPr lang="en-IN" b="1" dirty="0"/>
          </a:p>
          <a:p>
            <a:pPr marL="0" indent="0">
              <a:buNone/>
            </a:pPr>
            <a:endParaRPr lang="en-IN" dirty="0"/>
          </a:p>
        </p:txBody>
      </p:sp>
    </p:spTree>
    <p:extLst>
      <p:ext uri="{BB962C8B-B14F-4D97-AF65-F5344CB8AC3E}">
        <p14:creationId xmlns:p14="http://schemas.microsoft.com/office/powerpoint/2010/main" val="42359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C767-1343-494E-BD55-F2E905E50A6B}"/>
              </a:ext>
            </a:extLst>
          </p:cNvPr>
          <p:cNvSpPr>
            <a:spLocks noGrp="1"/>
          </p:cNvSpPr>
          <p:nvPr>
            <p:ph type="title"/>
          </p:nvPr>
        </p:nvSpPr>
        <p:spPr>
          <a:xfrm>
            <a:off x="838200" y="18255"/>
            <a:ext cx="10515600" cy="1325563"/>
          </a:xfrm>
        </p:spPr>
        <p:txBody>
          <a:bodyPr/>
          <a:lstStyle/>
          <a:p>
            <a:pPr algn="ctr"/>
            <a:r>
              <a:rPr lang="en-US" b="1" dirty="0">
                <a:solidFill>
                  <a:schemeClr val="accent2">
                    <a:lumMod val="75000"/>
                  </a:schemeClr>
                </a:solidFill>
                <a:latin typeface="+mn-lt"/>
              </a:rPr>
              <a:t>Data Set Description</a:t>
            </a:r>
            <a:endParaRPr lang="en-IN" b="1" dirty="0">
              <a:solidFill>
                <a:schemeClr val="accent2">
                  <a:lumMod val="75000"/>
                </a:schemeClr>
              </a:solidFill>
              <a:latin typeface="+mn-lt"/>
            </a:endParaRPr>
          </a:p>
        </p:txBody>
      </p:sp>
      <p:sp>
        <p:nvSpPr>
          <p:cNvPr id="3" name="Content Placeholder 2">
            <a:extLst>
              <a:ext uri="{FF2B5EF4-FFF2-40B4-BE49-F238E27FC236}">
                <a16:creationId xmlns:a16="http://schemas.microsoft.com/office/drawing/2014/main" id="{D87F727B-7B25-41B3-9FD7-C17C7B9F9B92}"/>
              </a:ext>
            </a:extLst>
          </p:cNvPr>
          <p:cNvSpPr>
            <a:spLocks noGrp="1"/>
          </p:cNvSpPr>
          <p:nvPr>
            <p:ph idx="1"/>
          </p:nvPr>
        </p:nvSpPr>
        <p:spPr>
          <a:xfrm>
            <a:off x="838200" y="1350802"/>
            <a:ext cx="10515600" cy="5161757"/>
          </a:xfrm>
        </p:spPr>
        <p:txBody>
          <a:bodyPr>
            <a:normAutofit/>
          </a:bodyPr>
          <a:lstStyle/>
          <a:p>
            <a:pPr marL="0" indent="0">
              <a:buNone/>
            </a:pPr>
            <a:r>
              <a:rPr lang="en-US" b="1" dirty="0">
                <a:solidFill>
                  <a:srgbClr val="C00000"/>
                </a:solidFill>
              </a:rPr>
              <a:t>a. Reference,</a:t>
            </a:r>
          </a:p>
          <a:p>
            <a:pPr marL="0" indent="0">
              <a:buNone/>
            </a:pPr>
            <a:r>
              <a:rPr lang="en-IN" sz="2800" dirty="0"/>
              <a:t>https://www.coursera.org/learn/excel-data-analysis/supplement/Vde5D/store-sales-comma-delimited-txt </a:t>
            </a:r>
          </a:p>
          <a:p>
            <a:pPr marL="0" indent="0">
              <a:buNone/>
            </a:pPr>
            <a:r>
              <a:rPr lang="en-US" b="1" dirty="0">
                <a:solidFill>
                  <a:srgbClr val="C00000"/>
                </a:solidFill>
              </a:rPr>
              <a:t>b. Types of Variables and Number of Records,</a:t>
            </a:r>
          </a:p>
          <a:p>
            <a:r>
              <a:rPr lang="en-US" dirty="0"/>
              <a:t>Total no of rows/records/observation : </a:t>
            </a:r>
            <a:r>
              <a:rPr lang="en-US" b="1" dirty="0">
                <a:solidFill>
                  <a:srgbClr val="0070C0"/>
                </a:solidFill>
              </a:rPr>
              <a:t>2003</a:t>
            </a:r>
          </a:p>
          <a:p>
            <a:r>
              <a:rPr lang="en-US" dirty="0"/>
              <a:t>Total no of columns/features/variable : </a:t>
            </a:r>
            <a:r>
              <a:rPr lang="en-US" b="1" dirty="0">
                <a:solidFill>
                  <a:srgbClr val="0070C0"/>
                </a:solidFill>
              </a:rPr>
              <a:t>14</a:t>
            </a:r>
          </a:p>
          <a:p>
            <a:pPr marL="0" indent="0">
              <a:buNone/>
            </a:pPr>
            <a:r>
              <a:rPr lang="en-US" dirty="0"/>
              <a:t>1.Order id </a:t>
            </a:r>
            <a:r>
              <a:rPr lang="en-US" dirty="0">
                <a:solidFill>
                  <a:srgbClr val="0070C0"/>
                </a:solidFill>
              </a:rPr>
              <a:t>(UNIQUE AND INDEPENDENT)              </a:t>
            </a:r>
          </a:p>
          <a:p>
            <a:pPr marL="0" indent="0">
              <a:buNone/>
            </a:pPr>
            <a:r>
              <a:rPr lang="en-US" dirty="0"/>
              <a:t>2.Order Date </a:t>
            </a:r>
            <a:r>
              <a:rPr lang="en-US" dirty="0">
                <a:solidFill>
                  <a:srgbClr val="0070C0"/>
                </a:solidFill>
              </a:rPr>
              <a:t>(DATE FORMAT)</a:t>
            </a:r>
          </a:p>
          <a:p>
            <a:pPr marL="0" indent="0">
              <a:buNone/>
            </a:pPr>
            <a:r>
              <a:rPr lang="en-US" dirty="0"/>
              <a:t>3.Order Priority </a:t>
            </a:r>
            <a:r>
              <a:rPr lang="en-US" dirty="0">
                <a:solidFill>
                  <a:srgbClr val="0070C0"/>
                </a:solidFill>
              </a:rPr>
              <a:t>(CATEGORY DATA – NOMINAL)</a:t>
            </a:r>
          </a:p>
          <a:p>
            <a:pPr marL="0" indent="0">
              <a:buNone/>
            </a:pPr>
            <a:r>
              <a:rPr lang="en-US" dirty="0"/>
              <a:t>4.Order Quantity </a:t>
            </a:r>
            <a:r>
              <a:rPr lang="en-US" dirty="0">
                <a:solidFill>
                  <a:srgbClr val="0070C0"/>
                </a:solidFill>
              </a:rPr>
              <a:t>(DISCRETE DATA)</a:t>
            </a:r>
          </a:p>
          <a:p>
            <a:pPr marL="0" indent="0">
              <a:buNone/>
            </a:pPr>
            <a:endParaRPr lang="en-US" b="1" dirty="0">
              <a:solidFill>
                <a:srgbClr val="C00000"/>
              </a:solidFill>
            </a:endParaRPr>
          </a:p>
        </p:txBody>
      </p:sp>
    </p:spTree>
    <p:extLst>
      <p:ext uri="{BB962C8B-B14F-4D97-AF65-F5344CB8AC3E}">
        <p14:creationId xmlns:p14="http://schemas.microsoft.com/office/powerpoint/2010/main" val="172111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3E29E5-E11A-4821-942A-B2161D550597}"/>
              </a:ext>
            </a:extLst>
          </p:cNvPr>
          <p:cNvSpPr>
            <a:spLocks noGrp="1"/>
          </p:cNvSpPr>
          <p:nvPr>
            <p:ph idx="1"/>
          </p:nvPr>
        </p:nvSpPr>
        <p:spPr>
          <a:xfrm>
            <a:off x="838200" y="433704"/>
            <a:ext cx="10515600" cy="6271895"/>
          </a:xfrm>
        </p:spPr>
        <p:txBody>
          <a:bodyPr/>
          <a:lstStyle/>
          <a:p>
            <a:pPr marL="0" indent="0">
              <a:buNone/>
            </a:pPr>
            <a:endParaRPr lang="en-US" dirty="0"/>
          </a:p>
          <a:p>
            <a:pPr marL="0" indent="0">
              <a:buNone/>
            </a:pPr>
            <a:r>
              <a:rPr lang="en-US" dirty="0"/>
              <a:t>5.Sales </a:t>
            </a:r>
            <a:r>
              <a:rPr lang="en-US" dirty="0">
                <a:solidFill>
                  <a:srgbClr val="0070C0"/>
                </a:solidFill>
              </a:rPr>
              <a:t>(CONTINIOUS DATA – DECIMAL)</a:t>
            </a:r>
          </a:p>
          <a:p>
            <a:pPr marL="0" indent="0">
              <a:buNone/>
            </a:pPr>
            <a:r>
              <a:rPr lang="en-US" dirty="0"/>
              <a:t>6.Unit Price </a:t>
            </a:r>
            <a:r>
              <a:rPr lang="en-US" dirty="0">
                <a:solidFill>
                  <a:srgbClr val="0070C0"/>
                </a:solidFill>
              </a:rPr>
              <a:t>(CONTINIOUS DATA – DECIMAL)</a:t>
            </a:r>
          </a:p>
          <a:p>
            <a:pPr marL="0" indent="0">
              <a:buNone/>
            </a:pPr>
            <a:r>
              <a:rPr lang="en-US" dirty="0"/>
              <a:t>7.Ship Mode </a:t>
            </a:r>
            <a:r>
              <a:rPr lang="en-US" dirty="0">
                <a:solidFill>
                  <a:srgbClr val="0070C0"/>
                </a:solidFill>
              </a:rPr>
              <a:t>(CATEGORICAL DATA  - NOMINAL)</a:t>
            </a:r>
          </a:p>
          <a:p>
            <a:pPr marL="0" indent="0">
              <a:buNone/>
            </a:pPr>
            <a:r>
              <a:rPr lang="en-US" dirty="0"/>
              <a:t>8.Shipping Cost </a:t>
            </a:r>
            <a:r>
              <a:rPr lang="en-US" dirty="0">
                <a:solidFill>
                  <a:srgbClr val="0070C0"/>
                </a:solidFill>
              </a:rPr>
              <a:t>(CONTINUOUS DATA - DECIMAL)</a:t>
            </a:r>
          </a:p>
          <a:p>
            <a:pPr marL="0" indent="0">
              <a:buNone/>
            </a:pPr>
            <a:r>
              <a:rPr lang="en-US" dirty="0"/>
              <a:t>9.Province </a:t>
            </a:r>
            <a:r>
              <a:rPr lang="en-US" dirty="0">
                <a:solidFill>
                  <a:srgbClr val="0070C0"/>
                </a:solidFill>
              </a:rPr>
              <a:t>(CATEGORICAL DATA - NOMINAL)</a:t>
            </a:r>
          </a:p>
          <a:p>
            <a:pPr marL="0" indent="0">
              <a:buNone/>
            </a:pPr>
            <a:r>
              <a:rPr lang="en-US" dirty="0"/>
              <a:t>10.Customer Segment </a:t>
            </a:r>
            <a:r>
              <a:rPr lang="en-US" dirty="0">
                <a:solidFill>
                  <a:srgbClr val="0070C0"/>
                </a:solidFill>
              </a:rPr>
              <a:t>(CATEGORICAL DATA - NOMINAL)</a:t>
            </a:r>
          </a:p>
          <a:p>
            <a:pPr marL="0" indent="0">
              <a:buNone/>
            </a:pPr>
            <a:r>
              <a:rPr lang="en-US" dirty="0"/>
              <a:t>11.Product Category </a:t>
            </a:r>
            <a:r>
              <a:rPr lang="en-US" dirty="0">
                <a:solidFill>
                  <a:srgbClr val="0070C0"/>
                </a:solidFill>
              </a:rPr>
              <a:t>(CATEGORICAL DATA - NOMINAL)</a:t>
            </a:r>
          </a:p>
          <a:p>
            <a:pPr marL="0" indent="0">
              <a:buNone/>
            </a:pPr>
            <a:r>
              <a:rPr lang="en-IN" dirty="0"/>
              <a:t>12.Product Sub-Category </a:t>
            </a:r>
            <a:r>
              <a:rPr lang="en-US" dirty="0">
                <a:solidFill>
                  <a:srgbClr val="0070C0"/>
                </a:solidFill>
              </a:rPr>
              <a:t>(CATEGORICAL DATA - NOMINAL)</a:t>
            </a:r>
          </a:p>
          <a:p>
            <a:pPr marL="0" indent="0">
              <a:buNone/>
            </a:pPr>
            <a:r>
              <a:rPr lang="en-IN" dirty="0"/>
              <a:t>13.Product Container </a:t>
            </a:r>
            <a:r>
              <a:rPr lang="en-US" dirty="0">
                <a:solidFill>
                  <a:srgbClr val="0070C0"/>
                </a:solidFill>
              </a:rPr>
              <a:t>(CATEGORICAL DATA - NOMINAL)</a:t>
            </a:r>
          </a:p>
          <a:p>
            <a:pPr marL="0" indent="0">
              <a:buNone/>
            </a:pPr>
            <a:r>
              <a:rPr lang="en-IN" dirty="0"/>
              <a:t>14.Ship Date </a:t>
            </a:r>
            <a:r>
              <a:rPr lang="en-IN" dirty="0">
                <a:solidFill>
                  <a:srgbClr val="0070C0"/>
                </a:solidFill>
              </a:rPr>
              <a:t>(DATE FORMAT)</a:t>
            </a:r>
          </a:p>
          <a:p>
            <a:pPr marL="0" indent="0">
              <a:buNone/>
            </a:pPr>
            <a:endParaRPr lang="en-IN" dirty="0"/>
          </a:p>
        </p:txBody>
      </p:sp>
    </p:spTree>
    <p:extLst>
      <p:ext uri="{BB962C8B-B14F-4D97-AF65-F5344CB8AC3E}">
        <p14:creationId xmlns:p14="http://schemas.microsoft.com/office/powerpoint/2010/main" val="3440188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49A05-95B6-4CBF-B194-66361CB7A34D}"/>
              </a:ext>
            </a:extLst>
          </p:cNvPr>
          <p:cNvSpPr>
            <a:spLocks noGrp="1"/>
          </p:cNvSpPr>
          <p:nvPr>
            <p:ph idx="1"/>
          </p:nvPr>
        </p:nvSpPr>
        <p:spPr>
          <a:xfrm>
            <a:off x="838200" y="271144"/>
            <a:ext cx="10515600" cy="6089015"/>
          </a:xfrm>
        </p:spPr>
        <p:txBody>
          <a:bodyPr/>
          <a:lstStyle/>
          <a:p>
            <a:pPr marL="0" indent="0">
              <a:buNone/>
            </a:pPr>
            <a:r>
              <a:rPr lang="en-US" b="1" dirty="0">
                <a:solidFill>
                  <a:srgbClr val="C00000"/>
                </a:solidFill>
              </a:rPr>
              <a:t>c. How dataset will help in achieving the goals in introduction ?</a:t>
            </a:r>
          </a:p>
          <a:p>
            <a:pPr marL="0" indent="0">
              <a:buNone/>
            </a:pPr>
            <a:r>
              <a:rPr lang="en-US" dirty="0"/>
              <a:t>This Dataset have all types of data like, Continuous data, Discrete data,</a:t>
            </a:r>
          </a:p>
          <a:p>
            <a:pPr marL="0" indent="0">
              <a:buNone/>
            </a:pPr>
            <a:r>
              <a:rPr lang="en-US" dirty="0"/>
              <a:t>Categorical data, Date format data and Unique &amp; Independent data etc.</a:t>
            </a:r>
          </a:p>
          <a:p>
            <a:pPr marL="0" indent="0">
              <a:buNone/>
            </a:pPr>
            <a:r>
              <a:rPr lang="en-US" dirty="0"/>
              <a:t>And so, we can perform all the statistical functions namely, Percent Change, Probability, Correlation, Forecast, etc. Finally, this can result in reducing the risk and increasing the Sales. </a:t>
            </a:r>
            <a:endParaRPr lang="en-IN" b="1" dirty="0"/>
          </a:p>
        </p:txBody>
      </p:sp>
    </p:spTree>
    <p:extLst>
      <p:ext uri="{BB962C8B-B14F-4D97-AF65-F5344CB8AC3E}">
        <p14:creationId xmlns:p14="http://schemas.microsoft.com/office/powerpoint/2010/main" val="2182051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BF87-41FE-46D4-84C3-DED1C9E96A2E}"/>
              </a:ext>
            </a:extLst>
          </p:cNvPr>
          <p:cNvSpPr>
            <a:spLocks noGrp="1"/>
          </p:cNvSpPr>
          <p:nvPr>
            <p:ph type="title"/>
          </p:nvPr>
        </p:nvSpPr>
        <p:spPr>
          <a:xfrm>
            <a:off x="736600" y="111760"/>
            <a:ext cx="10515600" cy="629920"/>
          </a:xfrm>
        </p:spPr>
        <p:txBody>
          <a:bodyPr>
            <a:normAutofit fontScale="90000"/>
          </a:bodyPr>
          <a:lstStyle/>
          <a:p>
            <a:pPr algn="ctr"/>
            <a:r>
              <a:rPr lang="en-US" b="1" dirty="0">
                <a:solidFill>
                  <a:schemeClr val="accent2">
                    <a:lumMod val="75000"/>
                  </a:schemeClr>
                </a:solidFill>
                <a:latin typeface="+mn-lt"/>
              </a:rPr>
              <a:t>Question Statements</a:t>
            </a:r>
            <a:endParaRPr lang="en-IN" b="1" dirty="0">
              <a:solidFill>
                <a:schemeClr val="accent2">
                  <a:lumMod val="75000"/>
                </a:schemeClr>
              </a:solidFill>
              <a:latin typeface="+mn-lt"/>
            </a:endParaRPr>
          </a:p>
        </p:txBody>
      </p:sp>
      <p:sp>
        <p:nvSpPr>
          <p:cNvPr id="3" name="Content Placeholder 2">
            <a:extLst>
              <a:ext uri="{FF2B5EF4-FFF2-40B4-BE49-F238E27FC236}">
                <a16:creationId xmlns:a16="http://schemas.microsoft.com/office/drawing/2014/main" id="{BEFEC0F0-486B-40A3-8794-91C08AB726D2}"/>
              </a:ext>
            </a:extLst>
          </p:cNvPr>
          <p:cNvSpPr>
            <a:spLocks noGrp="1"/>
          </p:cNvSpPr>
          <p:nvPr>
            <p:ph idx="1"/>
          </p:nvPr>
        </p:nvSpPr>
        <p:spPr>
          <a:xfrm>
            <a:off x="838200" y="927258"/>
            <a:ext cx="10515600" cy="5605622"/>
          </a:xfrm>
        </p:spPr>
        <p:txBody>
          <a:bodyPr/>
          <a:lstStyle/>
          <a:p>
            <a:pPr marL="0" indent="0">
              <a:buNone/>
            </a:pPr>
            <a:r>
              <a:rPr lang="en-US" dirty="0"/>
              <a:t>1.What was the average Percent Change in sales before and after shipping cost for different shipment modes in the year 2011 ?</a:t>
            </a:r>
            <a:endParaRPr lang="en-IN" dirty="0"/>
          </a:p>
          <a:p>
            <a:pPr marL="0" indent="0">
              <a:buNone/>
            </a:pPr>
            <a:r>
              <a:rPr lang="en-IN" b="1" dirty="0">
                <a:solidFill>
                  <a:srgbClr val="C00000"/>
                </a:solidFill>
              </a:rPr>
              <a:t>a. SMART Indicators,</a:t>
            </a:r>
          </a:p>
          <a:p>
            <a:pPr marL="0" indent="0">
              <a:buNone/>
            </a:pPr>
            <a:r>
              <a:rPr lang="en-IN" dirty="0">
                <a:solidFill>
                  <a:srgbClr val="FF0000"/>
                </a:solidFill>
              </a:rPr>
              <a:t>Specific</a:t>
            </a:r>
            <a:r>
              <a:rPr lang="en-IN" dirty="0"/>
              <a:t> - Percent change, </a:t>
            </a:r>
            <a:r>
              <a:rPr lang="en-IN" dirty="0">
                <a:solidFill>
                  <a:srgbClr val="0070C0"/>
                </a:solidFill>
              </a:rPr>
              <a:t>Measurable</a:t>
            </a:r>
            <a:r>
              <a:rPr lang="en-IN" dirty="0"/>
              <a:t> – YES, </a:t>
            </a:r>
            <a:r>
              <a:rPr lang="en-IN" dirty="0">
                <a:solidFill>
                  <a:schemeClr val="accent6">
                    <a:lumMod val="75000"/>
                  </a:schemeClr>
                </a:solidFill>
              </a:rPr>
              <a:t>Achievable</a:t>
            </a:r>
            <a:r>
              <a:rPr lang="en-IN" dirty="0"/>
              <a:t> – YES,</a:t>
            </a:r>
          </a:p>
          <a:p>
            <a:pPr marL="0" indent="0">
              <a:buNone/>
            </a:pPr>
            <a:r>
              <a:rPr lang="en-IN" dirty="0">
                <a:solidFill>
                  <a:schemeClr val="accent4">
                    <a:lumMod val="75000"/>
                  </a:schemeClr>
                </a:solidFill>
              </a:rPr>
              <a:t>Realistic </a:t>
            </a:r>
            <a:r>
              <a:rPr lang="en-IN" dirty="0"/>
              <a:t>– YES, </a:t>
            </a:r>
            <a:r>
              <a:rPr lang="en-IN" dirty="0">
                <a:solidFill>
                  <a:schemeClr val="accent2">
                    <a:lumMod val="50000"/>
                  </a:schemeClr>
                </a:solidFill>
              </a:rPr>
              <a:t>Time-bound </a:t>
            </a:r>
            <a:r>
              <a:rPr lang="en-IN" dirty="0"/>
              <a:t>– 2011</a:t>
            </a:r>
          </a:p>
          <a:p>
            <a:pPr marL="0" indent="0">
              <a:buNone/>
            </a:pPr>
            <a:endParaRPr lang="en-IN" dirty="0"/>
          </a:p>
          <a:p>
            <a:pPr marL="0" indent="0">
              <a:buNone/>
            </a:pPr>
            <a:r>
              <a:rPr lang="en-US" dirty="0"/>
              <a:t>2.What was the probability of Order Count for different Province in the year 2011 ?</a:t>
            </a:r>
          </a:p>
          <a:p>
            <a:pPr marL="0" indent="0">
              <a:buNone/>
            </a:pPr>
            <a:r>
              <a:rPr lang="en-IN" b="1" dirty="0">
                <a:solidFill>
                  <a:srgbClr val="C00000"/>
                </a:solidFill>
              </a:rPr>
              <a:t>a. SMART Indicators,</a:t>
            </a:r>
          </a:p>
          <a:p>
            <a:pPr marL="0" indent="0">
              <a:buNone/>
            </a:pPr>
            <a:r>
              <a:rPr lang="en-IN" dirty="0">
                <a:solidFill>
                  <a:srgbClr val="FF0000"/>
                </a:solidFill>
              </a:rPr>
              <a:t>Specific</a:t>
            </a:r>
            <a:r>
              <a:rPr lang="en-IN" dirty="0"/>
              <a:t> - Probability, </a:t>
            </a:r>
            <a:r>
              <a:rPr lang="en-IN" dirty="0">
                <a:solidFill>
                  <a:srgbClr val="0070C0"/>
                </a:solidFill>
              </a:rPr>
              <a:t>Measurable</a:t>
            </a:r>
            <a:r>
              <a:rPr lang="en-IN" dirty="0"/>
              <a:t> – YES, </a:t>
            </a:r>
            <a:r>
              <a:rPr lang="en-IN" dirty="0">
                <a:solidFill>
                  <a:schemeClr val="accent6">
                    <a:lumMod val="75000"/>
                  </a:schemeClr>
                </a:solidFill>
              </a:rPr>
              <a:t>Achievable</a:t>
            </a:r>
            <a:r>
              <a:rPr lang="en-IN" dirty="0"/>
              <a:t> – YES,</a:t>
            </a:r>
          </a:p>
          <a:p>
            <a:pPr marL="0" indent="0">
              <a:buNone/>
            </a:pPr>
            <a:r>
              <a:rPr lang="en-IN" dirty="0">
                <a:solidFill>
                  <a:schemeClr val="accent4">
                    <a:lumMod val="75000"/>
                  </a:schemeClr>
                </a:solidFill>
              </a:rPr>
              <a:t>Realistic </a:t>
            </a:r>
            <a:r>
              <a:rPr lang="en-IN" dirty="0"/>
              <a:t>– YES, </a:t>
            </a:r>
            <a:r>
              <a:rPr lang="en-IN" dirty="0">
                <a:solidFill>
                  <a:schemeClr val="accent2">
                    <a:lumMod val="50000"/>
                  </a:schemeClr>
                </a:solidFill>
              </a:rPr>
              <a:t>Time-bound </a:t>
            </a:r>
            <a:r>
              <a:rPr lang="en-IN" dirty="0"/>
              <a:t>– 2011</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44846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3944D9-1089-4CA7-96B3-753587898A58}"/>
              </a:ext>
            </a:extLst>
          </p:cNvPr>
          <p:cNvSpPr>
            <a:spLocks noGrp="1"/>
          </p:cNvSpPr>
          <p:nvPr>
            <p:ph idx="1"/>
          </p:nvPr>
        </p:nvSpPr>
        <p:spPr>
          <a:xfrm>
            <a:off x="838200" y="291464"/>
            <a:ext cx="10515600" cy="6210935"/>
          </a:xfrm>
        </p:spPr>
        <p:txBody>
          <a:bodyPr/>
          <a:lstStyle/>
          <a:p>
            <a:pPr marL="0" indent="0">
              <a:buNone/>
            </a:pPr>
            <a:endParaRPr lang="en-US" dirty="0"/>
          </a:p>
          <a:p>
            <a:pPr marL="0" indent="0">
              <a:buNone/>
            </a:pPr>
            <a:r>
              <a:rPr lang="en-US" dirty="0"/>
              <a:t>3.How is the Sum of </a:t>
            </a:r>
            <a:r>
              <a:rPr lang="en-IN" sz="2800" baseline="0" dirty="0"/>
              <a:t>Order Quantity and Sum of Total Sales($) for every province is related in the year 2011 ?</a:t>
            </a:r>
          </a:p>
          <a:p>
            <a:pPr marL="0" indent="0">
              <a:buNone/>
            </a:pPr>
            <a:r>
              <a:rPr lang="en-IN" b="1" dirty="0">
                <a:solidFill>
                  <a:srgbClr val="C00000"/>
                </a:solidFill>
              </a:rPr>
              <a:t>a. SMART Indicators,</a:t>
            </a:r>
          </a:p>
          <a:p>
            <a:pPr marL="0" indent="0">
              <a:buNone/>
            </a:pPr>
            <a:r>
              <a:rPr lang="en-IN" dirty="0">
                <a:solidFill>
                  <a:srgbClr val="FF0000"/>
                </a:solidFill>
              </a:rPr>
              <a:t>Specific</a:t>
            </a:r>
            <a:r>
              <a:rPr lang="en-IN" dirty="0"/>
              <a:t> - Correlation, </a:t>
            </a:r>
            <a:r>
              <a:rPr lang="en-IN" dirty="0">
                <a:solidFill>
                  <a:srgbClr val="0070C0"/>
                </a:solidFill>
              </a:rPr>
              <a:t>Measurable</a:t>
            </a:r>
            <a:r>
              <a:rPr lang="en-IN" dirty="0"/>
              <a:t> – YES, </a:t>
            </a:r>
            <a:r>
              <a:rPr lang="en-IN" dirty="0">
                <a:solidFill>
                  <a:schemeClr val="accent6">
                    <a:lumMod val="75000"/>
                  </a:schemeClr>
                </a:solidFill>
              </a:rPr>
              <a:t>Achievable</a:t>
            </a:r>
            <a:r>
              <a:rPr lang="en-IN" dirty="0"/>
              <a:t> – YES,</a:t>
            </a:r>
          </a:p>
          <a:p>
            <a:pPr marL="0" indent="0">
              <a:buNone/>
            </a:pPr>
            <a:r>
              <a:rPr lang="en-IN" dirty="0">
                <a:solidFill>
                  <a:schemeClr val="accent4">
                    <a:lumMod val="75000"/>
                  </a:schemeClr>
                </a:solidFill>
              </a:rPr>
              <a:t>Realistic </a:t>
            </a:r>
            <a:r>
              <a:rPr lang="en-IN" dirty="0"/>
              <a:t>– YES, </a:t>
            </a:r>
            <a:r>
              <a:rPr lang="en-IN" dirty="0">
                <a:solidFill>
                  <a:schemeClr val="accent2">
                    <a:lumMod val="50000"/>
                  </a:schemeClr>
                </a:solidFill>
              </a:rPr>
              <a:t>Time-bound </a:t>
            </a:r>
            <a:r>
              <a:rPr lang="en-IN" dirty="0"/>
              <a:t>– 2011</a:t>
            </a:r>
          </a:p>
          <a:p>
            <a:pPr marL="0" indent="0">
              <a:buNone/>
            </a:pPr>
            <a:endParaRPr lang="en-IN" dirty="0"/>
          </a:p>
          <a:p>
            <a:pPr marL="0" indent="0">
              <a:buNone/>
            </a:pPr>
            <a:r>
              <a:rPr lang="en-IN" dirty="0"/>
              <a:t>4.Predict, what will be the average total sales ($) of every month for the year 2012 by using the data of 2011 ?</a:t>
            </a:r>
          </a:p>
          <a:p>
            <a:pPr marL="0" indent="0">
              <a:buNone/>
            </a:pPr>
            <a:r>
              <a:rPr lang="en-IN" b="1" dirty="0">
                <a:solidFill>
                  <a:srgbClr val="C00000"/>
                </a:solidFill>
              </a:rPr>
              <a:t>a. SMART Indicators,</a:t>
            </a:r>
          </a:p>
          <a:p>
            <a:pPr marL="0" indent="0">
              <a:buNone/>
            </a:pPr>
            <a:r>
              <a:rPr lang="en-IN" dirty="0">
                <a:solidFill>
                  <a:srgbClr val="FF0000"/>
                </a:solidFill>
              </a:rPr>
              <a:t>Specific</a:t>
            </a:r>
            <a:r>
              <a:rPr lang="en-IN" dirty="0"/>
              <a:t> - Forecast, </a:t>
            </a:r>
            <a:r>
              <a:rPr lang="en-IN" dirty="0">
                <a:solidFill>
                  <a:srgbClr val="0070C0"/>
                </a:solidFill>
              </a:rPr>
              <a:t>Measurable</a:t>
            </a:r>
            <a:r>
              <a:rPr lang="en-IN" dirty="0"/>
              <a:t> – YES, </a:t>
            </a:r>
            <a:r>
              <a:rPr lang="en-IN" dirty="0">
                <a:solidFill>
                  <a:schemeClr val="accent6">
                    <a:lumMod val="75000"/>
                  </a:schemeClr>
                </a:solidFill>
              </a:rPr>
              <a:t>Achievable</a:t>
            </a:r>
            <a:r>
              <a:rPr lang="en-IN" dirty="0"/>
              <a:t> – YES,</a:t>
            </a:r>
          </a:p>
          <a:p>
            <a:pPr marL="0" indent="0">
              <a:buNone/>
            </a:pPr>
            <a:r>
              <a:rPr lang="en-IN" dirty="0">
                <a:solidFill>
                  <a:schemeClr val="accent4">
                    <a:lumMod val="75000"/>
                  </a:schemeClr>
                </a:solidFill>
              </a:rPr>
              <a:t>Realistic </a:t>
            </a:r>
            <a:r>
              <a:rPr lang="en-IN" dirty="0"/>
              <a:t>– YES, </a:t>
            </a:r>
            <a:r>
              <a:rPr lang="en-IN" dirty="0">
                <a:solidFill>
                  <a:schemeClr val="accent2">
                    <a:lumMod val="50000"/>
                  </a:schemeClr>
                </a:solidFill>
              </a:rPr>
              <a:t>Time-bound </a:t>
            </a:r>
            <a:r>
              <a:rPr lang="en-IN" dirty="0"/>
              <a:t>– 2011 &amp; 2012</a:t>
            </a:r>
          </a:p>
          <a:p>
            <a:pPr marL="0" indent="0">
              <a:buNone/>
            </a:pPr>
            <a:endParaRPr lang="en-IN" dirty="0"/>
          </a:p>
          <a:p>
            <a:pPr marL="0" indent="0">
              <a:buNone/>
            </a:pPr>
            <a:endParaRPr lang="en-IN" dirty="0"/>
          </a:p>
          <a:p>
            <a:pPr marL="0" indent="0">
              <a:buNone/>
            </a:pPr>
            <a:endParaRPr lang="en-US" dirty="0"/>
          </a:p>
        </p:txBody>
      </p:sp>
    </p:spTree>
    <p:extLst>
      <p:ext uri="{BB962C8B-B14F-4D97-AF65-F5344CB8AC3E}">
        <p14:creationId xmlns:p14="http://schemas.microsoft.com/office/powerpoint/2010/main" val="550606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7EC3A-AA98-47BE-A390-F752CB4A903D}"/>
              </a:ext>
            </a:extLst>
          </p:cNvPr>
          <p:cNvSpPr>
            <a:spLocks noGrp="1"/>
          </p:cNvSpPr>
          <p:nvPr>
            <p:ph type="title"/>
          </p:nvPr>
        </p:nvSpPr>
        <p:spPr>
          <a:xfrm>
            <a:off x="726440" y="18255"/>
            <a:ext cx="10515600" cy="946945"/>
          </a:xfrm>
        </p:spPr>
        <p:txBody>
          <a:bodyPr/>
          <a:lstStyle/>
          <a:p>
            <a:pPr algn="ctr"/>
            <a:r>
              <a:rPr lang="en-US" b="1" dirty="0">
                <a:solidFill>
                  <a:schemeClr val="accent2">
                    <a:lumMod val="75000"/>
                  </a:schemeClr>
                </a:solidFill>
                <a:latin typeface="+mn-lt"/>
              </a:rPr>
              <a:t>Analysis Description</a:t>
            </a:r>
            <a:endParaRPr lang="en-IN" b="1" dirty="0">
              <a:solidFill>
                <a:schemeClr val="accent2">
                  <a:lumMod val="75000"/>
                </a:schemeClr>
              </a:solidFill>
              <a:latin typeface="+mn-lt"/>
            </a:endParaRPr>
          </a:p>
        </p:txBody>
      </p:sp>
      <p:sp>
        <p:nvSpPr>
          <p:cNvPr id="3" name="Content Placeholder 2">
            <a:extLst>
              <a:ext uri="{FF2B5EF4-FFF2-40B4-BE49-F238E27FC236}">
                <a16:creationId xmlns:a16="http://schemas.microsoft.com/office/drawing/2014/main" id="{698B891E-CA27-475C-8316-0A4C05025B05}"/>
              </a:ext>
            </a:extLst>
          </p:cNvPr>
          <p:cNvSpPr>
            <a:spLocks noGrp="1"/>
          </p:cNvSpPr>
          <p:nvPr>
            <p:ph idx="1"/>
          </p:nvPr>
        </p:nvSpPr>
        <p:spPr>
          <a:xfrm>
            <a:off x="838200" y="965200"/>
            <a:ext cx="10515600" cy="5527040"/>
          </a:xfrm>
        </p:spPr>
        <p:txBody>
          <a:bodyPr>
            <a:normAutofit lnSpcReduction="10000"/>
          </a:bodyPr>
          <a:lstStyle/>
          <a:p>
            <a:pPr marL="0" indent="0">
              <a:buNone/>
            </a:pPr>
            <a:r>
              <a:rPr lang="en-US" b="1" dirty="0">
                <a:solidFill>
                  <a:srgbClr val="C00000"/>
                </a:solidFill>
              </a:rPr>
              <a:t>a. Cleaning, Categorizing, Adding new Variables</a:t>
            </a:r>
          </a:p>
          <a:p>
            <a:pPr marL="0" indent="0">
              <a:buNone/>
            </a:pPr>
            <a:r>
              <a:rPr lang="en-US" b="1" dirty="0">
                <a:solidFill>
                  <a:srgbClr val="0070C0"/>
                </a:solidFill>
              </a:rPr>
              <a:t>1.Cleaning</a:t>
            </a:r>
          </a:p>
          <a:p>
            <a:pPr marL="0" indent="0">
              <a:buNone/>
            </a:pPr>
            <a:r>
              <a:rPr lang="en-US" dirty="0"/>
              <a:t>1. Values in </a:t>
            </a:r>
            <a:r>
              <a:rPr lang="en-US" b="1" dirty="0"/>
              <a:t>Product Category </a:t>
            </a:r>
            <a:r>
              <a:rPr lang="en-US" dirty="0"/>
              <a:t>was missing.</a:t>
            </a:r>
          </a:p>
          <a:p>
            <a:pPr marL="0" indent="0">
              <a:buNone/>
            </a:pPr>
            <a:r>
              <a:rPr lang="en-US" dirty="0"/>
              <a:t>2. The missing values in Product Category is filled by taking Product Sub-Category as reference. </a:t>
            </a:r>
          </a:p>
          <a:p>
            <a:pPr marL="0" indent="0">
              <a:buNone/>
            </a:pPr>
            <a:r>
              <a:rPr lang="en-US" dirty="0"/>
              <a:t>3. Copy of date in Product Category and Product Sub-Category was taken and placed it in the “Lookup tables” sheet.</a:t>
            </a:r>
          </a:p>
          <a:p>
            <a:pPr marL="0" indent="0">
              <a:buNone/>
            </a:pPr>
            <a:r>
              <a:rPr lang="en-US" dirty="0"/>
              <a:t>4. At last, used IF, ISBLANK and VLOOKUP functions and filled the missing values in Product Category.</a:t>
            </a:r>
          </a:p>
          <a:p>
            <a:pPr marL="0" indent="0">
              <a:buNone/>
            </a:pPr>
            <a:r>
              <a:rPr lang="en-US" dirty="0">
                <a:solidFill>
                  <a:srgbClr val="0070C0"/>
                </a:solidFill>
              </a:rPr>
              <a:t>Formula :</a:t>
            </a:r>
          </a:p>
          <a:p>
            <a:pPr marL="0" indent="0">
              <a:buNone/>
            </a:pPr>
            <a:r>
              <a:rPr lang="en-US" dirty="0"/>
              <a:t>=IF(ISBLANK(P2),VLOOKUP(Q2,'Lookuptables'!$K$1:$L$2003,2,FALSE),N2)</a:t>
            </a:r>
            <a:endParaRPr lang="en-IN" b="1" dirty="0">
              <a:solidFill>
                <a:srgbClr val="C00000"/>
              </a:solidFill>
            </a:endParaRPr>
          </a:p>
        </p:txBody>
      </p:sp>
    </p:spTree>
    <p:extLst>
      <p:ext uri="{BB962C8B-B14F-4D97-AF65-F5344CB8AC3E}">
        <p14:creationId xmlns:p14="http://schemas.microsoft.com/office/powerpoint/2010/main" val="397167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2858</Words>
  <Application>Microsoft Office PowerPoint</Application>
  <PresentationFormat>Widescreen</PresentationFormat>
  <Paragraphs>297</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Haettenschweiler</vt:lpstr>
      <vt:lpstr>Office Theme</vt:lpstr>
      <vt:lpstr>Dataset Exploration Project Part 2 - Executing &amp; Presenting an Analysis </vt:lpstr>
      <vt:lpstr>Introduction</vt:lpstr>
      <vt:lpstr>PowerPoint Presentation</vt:lpstr>
      <vt:lpstr>Data Set Description</vt:lpstr>
      <vt:lpstr>PowerPoint Presentation</vt:lpstr>
      <vt:lpstr>PowerPoint Presentation</vt:lpstr>
      <vt:lpstr>Question Statements</vt:lpstr>
      <vt:lpstr>PowerPoint Presentation</vt:lpstr>
      <vt:lpstr>Analysis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Discussion</vt:lpstr>
      <vt:lpstr>PowerPoint Presentation</vt:lpstr>
      <vt:lpstr>PowerPoint Presentation</vt:lpstr>
      <vt:lpstr>Conclusion</vt:lpstr>
      <vt:lpstr>PowerPoint Presentation</vt:lpstr>
      <vt:lpstr>PowerPoint Presentation</vt:lpstr>
      <vt:lpstr>PowerPoint Presentation</vt:lpstr>
      <vt:lpstr>PowerPoint Presentation</vt:lpstr>
      <vt:lpstr>Demonstrated Tracking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Keerthy raaj</dc:creator>
  <cp:lastModifiedBy>Keerthy raaj Shanmugam</cp:lastModifiedBy>
  <cp:revision>53</cp:revision>
  <dcterms:created xsi:type="dcterms:W3CDTF">2021-04-15T15:45:03Z</dcterms:created>
  <dcterms:modified xsi:type="dcterms:W3CDTF">2021-11-07T22:10:15Z</dcterms:modified>
</cp:coreProperties>
</file>