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63" d="100"/>
          <a:sy n="63" d="100"/>
        </p:scale>
        <p:origin x="6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F312-284A-469E-91E6-E273F42BFD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C02E88-A959-4EAE-B3FB-A6D6710A0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CB9AB3-92B9-4511-BC6F-79194626FD24}"/>
              </a:ext>
            </a:extLst>
          </p:cNvPr>
          <p:cNvSpPr>
            <a:spLocks noGrp="1"/>
          </p:cNvSpPr>
          <p:nvPr>
            <p:ph type="dt" sz="half" idx="10"/>
          </p:nvPr>
        </p:nvSpPr>
        <p:spPr/>
        <p:txBody>
          <a:bodyPr/>
          <a:lstStyle/>
          <a:p>
            <a:fld id="{0A81079D-0AB1-44DA-8228-9432D3479C56}" type="datetimeFigureOut">
              <a:rPr lang="en-IN" smtClean="0"/>
              <a:t>07-04-2021</a:t>
            </a:fld>
            <a:endParaRPr lang="en-IN"/>
          </a:p>
        </p:txBody>
      </p:sp>
      <p:sp>
        <p:nvSpPr>
          <p:cNvPr id="5" name="Footer Placeholder 4">
            <a:extLst>
              <a:ext uri="{FF2B5EF4-FFF2-40B4-BE49-F238E27FC236}">
                <a16:creationId xmlns:a16="http://schemas.microsoft.com/office/drawing/2014/main" id="{70D7C7B4-52FA-4694-A23F-77D2756B62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E389AD-A636-4D10-B263-4A46657BB82C}"/>
              </a:ext>
            </a:extLst>
          </p:cNvPr>
          <p:cNvSpPr>
            <a:spLocks noGrp="1"/>
          </p:cNvSpPr>
          <p:nvPr>
            <p:ph type="sldNum" sz="quarter" idx="12"/>
          </p:nvPr>
        </p:nvSpPr>
        <p:spPr/>
        <p:txBody>
          <a:bodyPr/>
          <a:lstStyle/>
          <a:p>
            <a:fld id="{2BF80D40-AACB-47E0-B357-8B20E73D7E5D}" type="slidenum">
              <a:rPr lang="en-IN" smtClean="0"/>
              <a:t>‹#›</a:t>
            </a:fld>
            <a:endParaRPr lang="en-IN"/>
          </a:p>
        </p:txBody>
      </p:sp>
    </p:spTree>
    <p:extLst>
      <p:ext uri="{BB962C8B-B14F-4D97-AF65-F5344CB8AC3E}">
        <p14:creationId xmlns:p14="http://schemas.microsoft.com/office/powerpoint/2010/main" val="353961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FDF5-613F-4F87-9294-16E25F8794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59F204-5ADC-4E82-B99F-D6C0BE9528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E8E752-78EB-4D35-860B-D57D36C76EAB}"/>
              </a:ext>
            </a:extLst>
          </p:cNvPr>
          <p:cNvSpPr>
            <a:spLocks noGrp="1"/>
          </p:cNvSpPr>
          <p:nvPr>
            <p:ph type="dt" sz="half" idx="10"/>
          </p:nvPr>
        </p:nvSpPr>
        <p:spPr/>
        <p:txBody>
          <a:bodyPr/>
          <a:lstStyle/>
          <a:p>
            <a:fld id="{0A81079D-0AB1-44DA-8228-9432D3479C56}" type="datetimeFigureOut">
              <a:rPr lang="en-IN" smtClean="0"/>
              <a:t>07-04-2021</a:t>
            </a:fld>
            <a:endParaRPr lang="en-IN"/>
          </a:p>
        </p:txBody>
      </p:sp>
      <p:sp>
        <p:nvSpPr>
          <p:cNvPr id="5" name="Footer Placeholder 4">
            <a:extLst>
              <a:ext uri="{FF2B5EF4-FFF2-40B4-BE49-F238E27FC236}">
                <a16:creationId xmlns:a16="http://schemas.microsoft.com/office/drawing/2014/main" id="{A1818377-4E50-4637-A908-220EE3C14F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6E90A-FC5F-49D9-BC42-B3DD0481208D}"/>
              </a:ext>
            </a:extLst>
          </p:cNvPr>
          <p:cNvSpPr>
            <a:spLocks noGrp="1"/>
          </p:cNvSpPr>
          <p:nvPr>
            <p:ph type="sldNum" sz="quarter" idx="12"/>
          </p:nvPr>
        </p:nvSpPr>
        <p:spPr/>
        <p:txBody>
          <a:bodyPr/>
          <a:lstStyle/>
          <a:p>
            <a:fld id="{2BF80D40-AACB-47E0-B357-8B20E73D7E5D}" type="slidenum">
              <a:rPr lang="en-IN" smtClean="0"/>
              <a:t>‹#›</a:t>
            </a:fld>
            <a:endParaRPr lang="en-IN"/>
          </a:p>
        </p:txBody>
      </p:sp>
    </p:spTree>
    <p:extLst>
      <p:ext uri="{BB962C8B-B14F-4D97-AF65-F5344CB8AC3E}">
        <p14:creationId xmlns:p14="http://schemas.microsoft.com/office/powerpoint/2010/main" val="178601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0C4F19-6CBE-4F49-924E-FF28F957E8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960444-1C88-45DE-ABDF-27A7F5955D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FC715-C47A-4D7C-9302-463EF807E07C}"/>
              </a:ext>
            </a:extLst>
          </p:cNvPr>
          <p:cNvSpPr>
            <a:spLocks noGrp="1"/>
          </p:cNvSpPr>
          <p:nvPr>
            <p:ph type="dt" sz="half" idx="10"/>
          </p:nvPr>
        </p:nvSpPr>
        <p:spPr/>
        <p:txBody>
          <a:bodyPr/>
          <a:lstStyle/>
          <a:p>
            <a:fld id="{0A81079D-0AB1-44DA-8228-9432D3479C56}" type="datetimeFigureOut">
              <a:rPr lang="en-IN" smtClean="0"/>
              <a:t>07-04-2021</a:t>
            </a:fld>
            <a:endParaRPr lang="en-IN"/>
          </a:p>
        </p:txBody>
      </p:sp>
      <p:sp>
        <p:nvSpPr>
          <p:cNvPr id="5" name="Footer Placeholder 4">
            <a:extLst>
              <a:ext uri="{FF2B5EF4-FFF2-40B4-BE49-F238E27FC236}">
                <a16:creationId xmlns:a16="http://schemas.microsoft.com/office/drawing/2014/main" id="{DF702CA3-8A65-43B0-9D10-8503A1D0C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D4803-C6D3-48DA-9D8C-70E4E55247B3}"/>
              </a:ext>
            </a:extLst>
          </p:cNvPr>
          <p:cNvSpPr>
            <a:spLocks noGrp="1"/>
          </p:cNvSpPr>
          <p:nvPr>
            <p:ph type="sldNum" sz="quarter" idx="12"/>
          </p:nvPr>
        </p:nvSpPr>
        <p:spPr/>
        <p:txBody>
          <a:bodyPr/>
          <a:lstStyle/>
          <a:p>
            <a:fld id="{2BF80D40-AACB-47E0-B357-8B20E73D7E5D}" type="slidenum">
              <a:rPr lang="en-IN" smtClean="0"/>
              <a:t>‹#›</a:t>
            </a:fld>
            <a:endParaRPr lang="en-IN"/>
          </a:p>
        </p:txBody>
      </p:sp>
    </p:spTree>
    <p:extLst>
      <p:ext uri="{BB962C8B-B14F-4D97-AF65-F5344CB8AC3E}">
        <p14:creationId xmlns:p14="http://schemas.microsoft.com/office/powerpoint/2010/main" val="315036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015C-F4FA-452C-A0A2-AA11A66C8E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B4B56B-5BC6-4633-AF9D-5BE0405BAC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8AAF5-03B7-4523-86AF-A9DF25AFD5E9}"/>
              </a:ext>
            </a:extLst>
          </p:cNvPr>
          <p:cNvSpPr>
            <a:spLocks noGrp="1"/>
          </p:cNvSpPr>
          <p:nvPr>
            <p:ph type="dt" sz="half" idx="10"/>
          </p:nvPr>
        </p:nvSpPr>
        <p:spPr/>
        <p:txBody>
          <a:bodyPr/>
          <a:lstStyle/>
          <a:p>
            <a:fld id="{0A81079D-0AB1-44DA-8228-9432D3479C56}" type="datetimeFigureOut">
              <a:rPr lang="en-IN" smtClean="0"/>
              <a:t>07-04-2021</a:t>
            </a:fld>
            <a:endParaRPr lang="en-IN"/>
          </a:p>
        </p:txBody>
      </p:sp>
      <p:sp>
        <p:nvSpPr>
          <p:cNvPr id="5" name="Footer Placeholder 4">
            <a:extLst>
              <a:ext uri="{FF2B5EF4-FFF2-40B4-BE49-F238E27FC236}">
                <a16:creationId xmlns:a16="http://schemas.microsoft.com/office/drawing/2014/main" id="{1EA01898-B7F3-46C5-A33F-BA3D15EB5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F51B2-2DEC-4BBE-8944-0EE2B87036F0}"/>
              </a:ext>
            </a:extLst>
          </p:cNvPr>
          <p:cNvSpPr>
            <a:spLocks noGrp="1"/>
          </p:cNvSpPr>
          <p:nvPr>
            <p:ph type="sldNum" sz="quarter" idx="12"/>
          </p:nvPr>
        </p:nvSpPr>
        <p:spPr/>
        <p:txBody>
          <a:bodyPr/>
          <a:lstStyle/>
          <a:p>
            <a:fld id="{2BF80D40-AACB-47E0-B357-8B20E73D7E5D}" type="slidenum">
              <a:rPr lang="en-IN" smtClean="0"/>
              <a:t>‹#›</a:t>
            </a:fld>
            <a:endParaRPr lang="en-IN"/>
          </a:p>
        </p:txBody>
      </p:sp>
    </p:spTree>
    <p:extLst>
      <p:ext uri="{BB962C8B-B14F-4D97-AF65-F5344CB8AC3E}">
        <p14:creationId xmlns:p14="http://schemas.microsoft.com/office/powerpoint/2010/main" val="201783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C017-2DE4-4975-B835-AF5C26A8B3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301CE3-C879-4B07-8D2D-B49AB0C09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61EB4B-4C33-4E29-AC73-624BF44220DD}"/>
              </a:ext>
            </a:extLst>
          </p:cNvPr>
          <p:cNvSpPr>
            <a:spLocks noGrp="1"/>
          </p:cNvSpPr>
          <p:nvPr>
            <p:ph type="dt" sz="half" idx="10"/>
          </p:nvPr>
        </p:nvSpPr>
        <p:spPr/>
        <p:txBody>
          <a:bodyPr/>
          <a:lstStyle/>
          <a:p>
            <a:fld id="{0A81079D-0AB1-44DA-8228-9432D3479C56}" type="datetimeFigureOut">
              <a:rPr lang="en-IN" smtClean="0"/>
              <a:t>07-04-2021</a:t>
            </a:fld>
            <a:endParaRPr lang="en-IN"/>
          </a:p>
        </p:txBody>
      </p:sp>
      <p:sp>
        <p:nvSpPr>
          <p:cNvPr id="5" name="Footer Placeholder 4">
            <a:extLst>
              <a:ext uri="{FF2B5EF4-FFF2-40B4-BE49-F238E27FC236}">
                <a16:creationId xmlns:a16="http://schemas.microsoft.com/office/drawing/2014/main" id="{1F13B9B5-87FB-4660-BD5A-0F23535AF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7D300-8EDE-4F05-BABF-147589E77C72}"/>
              </a:ext>
            </a:extLst>
          </p:cNvPr>
          <p:cNvSpPr>
            <a:spLocks noGrp="1"/>
          </p:cNvSpPr>
          <p:nvPr>
            <p:ph type="sldNum" sz="quarter" idx="12"/>
          </p:nvPr>
        </p:nvSpPr>
        <p:spPr/>
        <p:txBody>
          <a:bodyPr/>
          <a:lstStyle/>
          <a:p>
            <a:fld id="{2BF80D40-AACB-47E0-B357-8B20E73D7E5D}" type="slidenum">
              <a:rPr lang="en-IN" smtClean="0"/>
              <a:t>‹#›</a:t>
            </a:fld>
            <a:endParaRPr lang="en-IN"/>
          </a:p>
        </p:txBody>
      </p:sp>
    </p:spTree>
    <p:extLst>
      <p:ext uri="{BB962C8B-B14F-4D97-AF65-F5344CB8AC3E}">
        <p14:creationId xmlns:p14="http://schemas.microsoft.com/office/powerpoint/2010/main" val="197363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E3AC-73AE-41F5-B071-14F87C94ED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891517-4012-4DF6-991C-9F3CAC619C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ED7165-116C-4737-9E55-F05A199F4F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82F7C-02B2-45C2-A6DA-3FD2A8EAE1A0}"/>
              </a:ext>
            </a:extLst>
          </p:cNvPr>
          <p:cNvSpPr>
            <a:spLocks noGrp="1"/>
          </p:cNvSpPr>
          <p:nvPr>
            <p:ph type="dt" sz="half" idx="10"/>
          </p:nvPr>
        </p:nvSpPr>
        <p:spPr/>
        <p:txBody>
          <a:bodyPr/>
          <a:lstStyle/>
          <a:p>
            <a:fld id="{0A81079D-0AB1-44DA-8228-9432D3479C56}" type="datetimeFigureOut">
              <a:rPr lang="en-IN" smtClean="0"/>
              <a:t>07-04-2021</a:t>
            </a:fld>
            <a:endParaRPr lang="en-IN"/>
          </a:p>
        </p:txBody>
      </p:sp>
      <p:sp>
        <p:nvSpPr>
          <p:cNvPr id="6" name="Footer Placeholder 5">
            <a:extLst>
              <a:ext uri="{FF2B5EF4-FFF2-40B4-BE49-F238E27FC236}">
                <a16:creationId xmlns:a16="http://schemas.microsoft.com/office/drawing/2014/main" id="{A0DB7C53-ABCA-459D-9A14-B7A72D113D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B4488-8FB3-469D-A6BC-C9195B533C24}"/>
              </a:ext>
            </a:extLst>
          </p:cNvPr>
          <p:cNvSpPr>
            <a:spLocks noGrp="1"/>
          </p:cNvSpPr>
          <p:nvPr>
            <p:ph type="sldNum" sz="quarter" idx="12"/>
          </p:nvPr>
        </p:nvSpPr>
        <p:spPr/>
        <p:txBody>
          <a:bodyPr/>
          <a:lstStyle/>
          <a:p>
            <a:fld id="{2BF80D40-AACB-47E0-B357-8B20E73D7E5D}" type="slidenum">
              <a:rPr lang="en-IN" smtClean="0"/>
              <a:t>‹#›</a:t>
            </a:fld>
            <a:endParaRPr lang="en-IN"/>
          </a:p>
        </p:txBody>
      </p:sp>
    </p:spTree>
    <p:extLst>
      <p:ext uri="{BB962C8B-B14F-4D97-AF65-F5344CB8AC3E}">
        <p14:creationId xmlns:p14="http://schemas.microsoft.com/office/powerpoint/2010/main" val="381204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7101-0935-4DAE-991B-2D315F2712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5E243B-373E-45F1-92A5-FA9992B9FB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1195CF-39FD-4AB8-9E22-DF975845B3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B0E028-D704-454B-8CC4-DE7D9AD48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79F912-F402-4B79-BDA7-F3FCF4A2ED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79556C-FC62-4F82-B3C5-957F3C99DF0B}"/>
              </a:ext>
            </a:extLst>
          </p:cNvPr>
          <p:cNvSpPr>
            <a:spLocks noGrp="1"/>
          </p:cNvSpPr>
          <p:nvPr>
            <p:ph type="dt" sz="half" idx="10"/>
          </p:nvPr>
        </p:nvSpPr>
        <p:spPr/>
        <p:txBody>
          <a:bodyPr/>
          <a:lstStyle/>
          <a:p>
            <a:fld id="{0A81079D-0AB1-44DA-8228-9432D3479C56}" type="datetimeFigureOut">
              <a:rPr lang="en-IN" smtClean="0"/>
              <a:t>07-04-2021</a:t>
            </a:fld>
            <a:endParaRPr lang="en-IN"/>
          </a:p>
        </p:txBody>
      </p:sp>
      <p:sp>
        <p:nvSpPr>
          <p:cNvPr id="8" name="Footer Placeholder 7">
            <a:extLst>
              <a:ext uri="{FF2B5EF4-FFF2-40B4-BE49-F238E27FC236}">
                <a16:creationId xmlns:a16="http://schemas.microsoft.com/office/drawing/2014/main" id="{83003408-F122-4383-A9C5-856EBFB5A8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665B1D-BCBA-4DA0-92A6-128D05B605C7}"/>
              </a:ext>
            </a:extLst>
          </p:cNvPr>
          <p:cNvSpPr>
            <a:spLocks noGrp="1"/>
          </p:cNvSpPr>
          <p:nvPr>
            <p:ph type="sldNum" sz="quarter" idx="12"/>
          </p:nvPr>
        </p:nvSpPr>
        <p:spPr/>
        <p:txBody>
          <a:bodyPr/>
          <a:lstStyle/>
          <a:p>
            <a:fld id="{2BF80D40-AACB-47E0-B357-8B20E73D7E5D}" type="slidenum">
              <a:rPr lang="en-IN" smtClean="0"/>
              <a:t>‹#›</a:t>
            </a:fld>
            <a:endParaRPr lang="en-IN"/>
          </a:p>
        </p:txBody>
      </p:sp>
    </p:spTree>
    <p:extLst>
      <p:ext uri="{BB962C8B-B14F-4D97-AF65-F5344CB8AC3E}">
        <p14:creationId xmlns:p14="http://schemas.microsoft.com/office/powerpoint/2010/main" val="315594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198E-0047-4024-A48E-2919F0B80B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7E07F8-CB8D-41D8-83B4-B98DEDDF04D7}"/>
              </a:ext>
            </a:extLst>
          </p:cNvPr>
          <p:cNvSpPr>
            <a:spLocks noGrp="1"/>
          </p:cNvSpPr>
          <p:nvPr>
            <p:ph type="dt" sz="half" idx="10"/>
          </p:nvPr>
        </p:nvSpPr>
        <p:spPr/>
        <p:txBody>
          <a:bodyPr/>
          <a:lstStyle/>
          <a:p>
            <a:fld id="{0A81079D-0AB1-44DA-8228-9432D3479C56}" type="datetimeFigureOut">
              <a:rPr lang="en-IN" smtClean="0"/>
              <a:t>07-04-2021</a:t>
            </a:fld>
            <a:endParaRPr lang="en-IN"/>
          </a:p>
        </p:txBody>
      </p:sp>
      <p:sp>
        <p:nvSpPr>
          <p:cNvPr id="4" name="Footer Placeholder 3">
            <a:extLst>
              <a:ext uri="{FF2B5EF4-FFF2-40B4-BE49-F238E27FC236}">
                <a16:creationId xmlns:a16="http://schemas.microsoft.com/office/drawing/2014/main" id="{EF8B43D0-FC1A-4233-B52D-E24DCD772B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A3B7AA-80FB-42E4-8C6A-49CEBD8BADE1}"/>
              </a:ext>
            </a:extLst>
          </p:cNvPr>
          <p:cNvSpPr>
            <a:spLocks noGrp="1"/>
          </p:cNvSpPr>
          <p:nvPr>
            <p:ph type="sldNum" sz="quarter" idx="12"/>
          </p:nvPr>
        </p:nvSpPr>
        <p:spPr/>
        <p:txBody>
          <a:bodyPr/>
          <a:lstStyle/>
          <a:p>
            <a:fld id="{2BF80D40-AACB-47E0-B357-8B20E73D7E5D}" type="slidenum">
              <a:rPr lang="en-IN" smtClean="0"/>
              <a:t>‹#›</a:t>
            </a:fld>
            <a:endParaRPr lang="en-IN"/>
          </a:p>
        </p:txBody>
      </p:sp>
    </p:spTree>
    <p:extLst>
      <p:ext uri="{BB962C8B-B14F-4D97-AF65-F5344CB8AC3E}">
        <p14:creationId xmlns:p14="http://schemas.microsoft.com/office/powerpoint/2010/main" val="405660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17008-CDB5-4098-8D87-F7724DC1841A}"/>
              </a:ext>
            </a:extLst>
          </p:cNvPr>
          <p:cNvSpPr>
            <a:spLocks noGrp="1"/>
          </p:cNvSpPr>
          <p:nvPr>
            <p:ph type="dt" sz="half" idx="10"/>
          </p:nvPr>
        </p:nvSpPr>
        <p:spPr/>
        <p:txBody>
          <a:bodyPr/>
          <a:lstStyle/>
          <a:p>
            <a:fld id="{0A81079D-0AB1-44DA-8228-9432D3479C56}" type="datetimeFigureOut">
              <a:rPr lang="en-IN" smtClean="0"/>
              <a:t>07-04-2021</a:t>
            </a:fld>
            <a:endParaRPr lang="en-IN"/>
          </a:p>
        </p:txBody>
      </p:sp>
      <p:sp>
        <p:nvSpPr>
          <p:cNvPr id="3" name="Footer Placeholder 2">
            <a:extLst>
              <a:ext uri="{FF2B5EF4-FFF2-40B4-BE49-F238E27FC236}">
                <a16:creationId xmlns:a16="http://schemas.microsoft.com/office/drawing/2014/main" id="{F3518A29-01C9-475B-9FC4-7B5419369B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614B20-6A50-4D26-9039-2228DC0EC2EB}"/>
              </a:ext>
            </a:extLst>
          </p:cNvPr>
          <p:cNvSpPr>
            <a:spLocks noGrp="1"/>
          </p:cNvSpPr>
          <p:nvPr>
            <p:ph type="sldNum" sz="quarter" idx="12"/>
          </p:nvPr>
        </p:nvSpPr>
        <p:spPr/>
        <p:txBody>
          <a:bodyPr/>
          <a:lstStyle/>
          <a:p>
            <a:fld id="{2BF80D40-AACB-47E0-B357-8B20E73D7E5D}" type="slidenum">
              <a:rPr lang="en-IN" smtClean="0"/>
              <a:t>‹#›</a:t>
            </a:fld>
            <a:endParaRPr lang="en-IN"/>
          </a:p>
        </p:txBody>
      </p:sp>
    </p:spTree>
    <p:extLst>
      <p:ext uri="{BB962C8B-B14F-4D97-AF65-F5344CB8AC3E}">
        <p14:creationId xmlns:p14="http://schemas.microsoft.com/office/powerpoint/2010/main" val="5188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72D9-CDC9-4F60-9B74-724EC76CA4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B1226C-C985-42AE-A45A-48B230C62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71D65B-3045-439C-8A59-B173B8CA4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31B31-7DCC-4E6D-A991-05BF556D377F}"/>
              </a:ext>
            </a:extLst>
          </p:cNvPr>
          <p:cNvSpPr>
            <a:spLocks noGrp="1"/>
          </p:cNvSpPr>
          <p:nvPr>
            <p:ph type="dt" sz="half" idx="10"/>
          </p:nvPr>
        </p:nvSpPr>
        <p:spPr/>
        <p:txBody>
          <a:bodyPr/>
          <a:lstStyle/>
          <a:p>
            <a:fld id="{0A81079D-0AB1-44DA-8228-9432D3479C56}" type="datetimeFigureOut">
              <a:rPr lang="en-IN" smtClean="0"/>
              <a:t>07-04-2021</a:t>
            </a:fld>
            <a:endParaRPr lang="en-IN"/>
          </a:p>
        </p:txBody>
      </p:sp>
      <p:sp>
        <p:nvSpPr>
          <p:cNvPr id="6" name="Footer Placeholder 5">
            <a:extLst>
              <a:ext uri="{FF2B5EF4-FFF2-40B4-BE49-F238E27FC236}">
                <a16:creationId xmlns:a16="http://schemas.microsoft.com/office/drawing/2014/main" id="{5B4BE08B-B7CB-4456-BED8-7BD570E06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D7AFAF-C672-4CDF-BB74-17738D1DAD80}"/>
              </a:ext>
            </a:extLst>
          </p:cNvPr>
          <p:cNvSpPr>
            <a:spLocks noGrp="1"/>
          </p:cNvSpPr>
          <p:nvPr>
            <p:ph type="sldNum" sz="quarter" idx="12"/>
          </p:nvPr>
        </p:nvSpPr>
        <p:spPr/>
        <p:txBody>
          <a:bodyPr/>
          <a:lstStyle/>
          <a:p>
            <a:fld id="{2BF80D40-AACB-47E0-B357-8B20E73D7E5D}" type="slidenum">
              <a:rPr lang="en-IN" smtClean="0"/>
              <a:t>‹#›</a:t>
            </a:fld>
            <a:endParaRPr lang="en-IN"/>
          </a:p>
        </p:txBody>
      </p:sp>
    </p:spTree>
    <p:extLst>
      <p:ext uri="{BB962C8B-B14F-4D97-AF65-F5344CB8AC3E}">
        <p14:creationId xmlns:p14="http://schemas.microsoft.com/office/powerpoint/2010/main" val="164109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27C0-C18B-406C-918E-441814906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B2146A-AC5A-4450-9001-484C25FD4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F9A72C-29F0-4620-8E9C-8CEDFC58A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3BA31-CDB4-43EA-83C4-BEDA040C23E5}"/>
              </a:ext>
            </a:extLst>
          </p:cNvPr>
          <p:cNvSpPr>
            <a:spLocks noGrp="1"/>
          </p:cNvSpPr>
          <p:nvPr>
            <p:ph type="dt" sz="half" idx="10"/>
          </p:nvPr>
        </p:nvSpPr>
        <p:spPr/>
        <p:txBody>
          <a:bodyPr/>
          <a:lstStyle/>
          <a:p>
            <a:fld id="{0A81079D-0AB1-44DA-8228-9432D3479C56}" type="datetimeFigureOut">
              <a:rPr lang="en-IN" smtClean="0"/>
              <a:t>07-04-2021</a:t>
            </a:fld>
            <a:endParaRPr lang="en-IN"/>
          </a:p>
        </p:txBody>
      </p:sp>
      <p:sp>
        <p:nvSpPr>
          <p:cNvPr id="6" name="Footer Placeholder 5">
            <a:extLst>
              <a:ext uri="{FF2B5EF4-FFF2-40B4-BE49-F238E27FC236}">
                <a16:creationId xmlns:a16="http://schemas.microsoft.com/office/drawing/2014/main" id="{23CD327B-DAE3-4840-A5B9-5442CA238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63BE42-6D0A-4B29-AA3B-815B1FA29808}"/>
              </a:ext>
            </a:extLst>
          </p:cNvPr>
          <p:cNvSpPr>
            <a:spLocks noGrp="1"/>
          </p:cNvSpPr>
          <p:nvPr>
            <p:ph type="sldNum" sz="quarter" idx="12"/>
          </p:nvPr>
        </p:nvSpPr>
        <p:spPr/>
        <p:txBody>
          <a:bodyPr/>
          <a:lstStyle/>
          <a:p>
            <a:fld id="{2BF80D40-AACB-47E0-B357-8B20E73D7E5D}" type="slidenum">
              <a:rPr lang="en-IN" smtClean="0"/>
              <a:t>‹#›</a:t>
            </a:fld>
            <a:endParaRPr lang="en-IN"/>
          </a:p>
        </p:txBody>
      </p:sp>
    </p:spTree>
    <p:extLst>
      <p:ext uri="{BB962C8B-B14F-4D97-AF65-F5344CB8AC3E}">
        <p14:creationId xmlns:p14="http://schemas.microsoft.com/office/powerpoint/2010/main" val="41387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EBFB1-B8DA-412D-A4FC-C099207D5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B71330-A141-4F36-ADB7-4B18076C7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504C8-D732-43CA-A92F-F6CBB7210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1079D-0AB1-44DA-8228-9432D3479C56}" type="datetimeFigureOut">
              <a:rPr lang="en-IN" smtClean="0"/>
              <a:t>07-04-2021</a:t>
            </a:fld>
            <a:endParaRPr lang="en-IN"/>
          </a:p>
        </p:txBody>
      </p:sp>
      <p:sp>
        <p:nvSpPr>
          <p:cNvPr id="5" name="Footer Placeholder 4">
            <a:extLst>
              <a:ext uri="{FF2B5EF4-FFF2-40B4-BE49-F238E27FC236}">
                <a16:creationId xmlns:a16="http://schemas.microsoft.com/office/drawing/2014/main" id="{2DD8A33F-14F2-4DB6-9484-1E381CB22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2D39B9-9D39-47A0-BD93-EA5571DDE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80D40-AACB-47E0-B357-8B20E73D7E5D}" type="slidenum">
              <a:rPr lang="en-IN" smtClean="0"/>
              <a:t>‹#›</a:t>
            </a:fld>
            <a:endParaRPr lang="en-IN"/>
          </a:p>
        </p:txBody>
      </p:sp>
    </p:spTree>
    <p:extLst>
      <p:ext uri="{BB962C8B-B14F-4D97-AF65-F5344CB8AC3E}">
        <p14:creationId xmlns:p14="http://schemas.microsoft.com/office/powerpoint/2010/main" val="1581719165"/>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0CC1-F9DB-4969-8683-04831CBA5960}"/>
              </a:ext>
            </a:extLst>
          </p:cNvPr>
          <p:cNvSpPr>
            <a:spLocks noGrp="1"/>
          </p:cNvSpPr>
          <p:nvPr>
            <p:ph type="title"/>
          </p:nvPr>
        </p:nvSpPr>
        <p:spPr>
          <a:xfrm>
            <a:off x="675640" y="1726565"/>
            <a:ext cx="10515600" cy="1325563"/>
          </a:xfrm>
        </p:spPr>
        <p:txBody>
          <a:bodyPr/>
          <a:lstStyle/>
          <a:p>
            <a:pPr algn="ctr"/>
            <a:r>
              <a:rPr lang="en-US" dirty="0">
                <a:solidFill>
                  <a:srgbClr val="C00000"/>
                </a:solidFill>
                <a:latin typeface="+mn-lt"/>
              </a:rPr>
              <a:t>KEERTHY RAAJ SHANMUGAM</a:t>
            </a:r>
            <a:br>
              <a:rPr lang="en-US" dirty="0">
                <a:solidFill>
                  <a:srgbClr val="C00000"/>
                </a:solidFill>
                <a:latin typeface="+mn-lt"/>
              </a:rPr>
            </a:br>
            <a:r>
              <a:rPr lang="en-US" dirty="0">
                <a:solidFill>
                  <a:srgbClr val="C00000"/>
                </a:solidFill>
                <a:latin typeface="+mn-lt"/>
              </a:rPr>
              <a:t>(200467266)</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1D4F73E8-2F2E-4E70-9D6C-2A07940810B8}"/>
              </a:ext>
            </a:extLst>
          </p:cNvPr>
          <p:cNvSpPr>
            <a:spLocks noGrp="1"/>
          </p:cNvSpPr>
          <p:nvPr>
            <p:ph idx="1"/>
          </p:nvPr>
        </p:nvSpPr>
        <p:spPr/>
        <p:txBody>
          <a:bodyPr/>
          <a:lstStyle/>
          <a:p>
            <a:endParaRPr lang="en-US" dirty="0"/>
          </a:p>
          <a:p>
            <a:endParaRPr lang="en-IN" dirty="0"/>
          </a:p>
          <a:p>
            <a:endParaRPr lang="en-IN" dirty="0"/>
          </a:p>
          <a:p>
            <a:endParaRPr lang="en-IN" dirty="0"/>
          </a:p>
          <a:p>
            <a:pPr marL="0" indent="0" algn="ctr">
              <a:buNone/>
            </a:pPr>
            <a:r>
              <a:rPr lang="en-IN" sz="4400" dirty="0">
                <a:solidFill>
                  <a:schemeClr val="accent2"/>
                </a:solidFill>
              </a:rPr>
              <a:t>SUPERMARKET SALES DATASET</a:t>
            </a:r>
          </a:p>
        </p:txBody>
      </p:sp>
    </p:spTree>
    <p:extLst>
      <p:ext uri="{BB962C8B-B14F-4D97-AF65-F5344CB8AC3E}">
        <p14:creationId xmlns:p14="http://schemas.microsoft.com/office/powerpoint/2010/main" val="3658527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4971-6598-438B-B022-6483450B5A8F}"/>
              </a:ext>
            </a:extLst>
          </p:cNvPr>
          <p:cNvSpPr>
            <a:spLocks noGrp="1"/>
          </p:cNvSpPr>
          <p:nvPr>
            <p:ph type="title"/>
          </p:nvPr>
        </p:nvSpPr>
        <p:spPr>
          <a:xfrm>
            <a:off x="838200" y="18255"/>
            <a:ext cx="10515600" cy="743745"/>
          </a:xfrm>
        </p:spPr>
        <p:txBody>
          <a:bodyPr/>
          <a:lstStyle/>
          <a:p>
            <a:pPr algn="ctr"/>
            <a:r>
              <a:rPr lang="en-US" dirty="0">
                <a:solidFill>
                  <a:srgbClr val="C00000"/>
                </a:solidFill>
                <a:latin typeface="+mn-lt"/>
              </a:rPr>
              <a:t>Bar Chart - Power BI </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2D3DDA31-7607-496A-8454-D295E8294F46}"/>
              </a:ext>
            </a:extLst>
          </p:cNvPr>
          <p:cNvSpPr>
            <a:spLocks noGrp="1"/>
          </p:cNvSpPr>
          <p:nvPr>
            <p:ph idx="1"/>
          </p:nvPr>
        </p:nvSpPr>
        <p:spPr>
          <a:xfrm>
            <a:off x="838200" y="840105"/>
            <a:ext cx="10515600" cy="5999640"/>
          </a:xfrm>
        </p:spPr>
        <p:txBody>
          <a:bodyPr/>
          <a:lstStyle/>
          <a:p>
            <a:pPr marL="0" indent="0">
              <a:buNone/>
            </a:pPr>
            <a:r>
              <a:rPr lang="en-US" dirty="0"/>
              <a:t>3.Find the percentage of Quantity of products sold by different Product line and Gender in Supermarket in the year 2019.</a:t>
            </a:r>
          </a:p>
          <a:p>
            <a:pPr marL="0" indent="0">
              <a:buNone/>
            </a:pPr>
            <a:endParaRPr lang="en-IN" dirty="0"/>
          </a:p>
        </p:txBody>
      </p:sp>
      <p:pic>
        <p:nvPicPr>
          <p:cNvPr id="5" name="Picture 4">
            <a:extLst>
              <a:ext uri="{FF2B5EF4-FFF2-40B4-BE49-F238E27FC236}">
                <a16:creationId xmlns:a16="http://schemas.microsoft.com/office/drawing/2014/main" id="{FFF19576-590C-4658-82B4-B3E4C3951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37360"/>
            <a:ext cx="10388600" cy="5102385"/>
          </a:xfrm>
          <a:prstGeom prst="rect">
            <a:avLst/>
          </a:prstGeom>
        </p:spPr>
      </p:pic>
    </p:spTree>
    <p:extLst>
      <p:ext uri="{BB962C8B-B14F-4D97-AF65-F5344CB8AC3E}">
        <p14:creationId xmlns:p14="http://schemas.microsoft.com/office/powerpoint/2010/main" val="329294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1B621-3FF0-4507-92F2-66D2E44B2B1F}"/>
              </a:ext>
            </a:extLst>
          </p:cNvPr>
          <p:cNvSpPr>
            <a:spLocks noGrp="1"/>
          </p:cNvSpPr>
          <p:nvPr>
            <p:ph idx="1"/>
          </p:nvPr>
        </p:nvSpPr>
        <p:spPr>
          <a:xfrm>
            <a:off x="929640" y="501332"/>
            <a:ext cx="10515600" cy="5855335"/>
          </a:xfrm>
        </p:spPr>
        <p:txBody>
          <a:bodyPr/>
          <a:lstStyle/>
          <a:p>
            <a:pPr marL="0" indent="0">
              <a:buNone/>
            </a:pPr>
            <a:r>
              <a:rPr lang="en-US" sz="3600" dirty="0">
                <a:solidFill>
                  <a:srgbClr val="C00000"/>
                </a:solidFill>
              </a:rPr>
              <a:t>Analysis:</a:t>
            </a:r>
          </a:p>
          <a:p>
            <a:pPr marL="0" indent="0">
              <a:buNone/>
            </a:pPr>
            <a:r>
              <a:rPr lang="en-US" dirty="0"/>
              <a:t>From the above given Bar Chart, we get the percentage of Quantity of product by different Product line and Gender and they are as follow, Electronic accessories ( Male - 8.77% and Female - 8.86% ), Fashion accessories ( Male - 6.75% and Female - 9.62% ), Food and beverages ( Male - 7.95% and Female - 9.33% ), Health and beauty ( Male - 9.27% and Female - 6.23% ), Home and lifestyle ( Male - 7.50% and Female -9.02% ), Sports and travel ( Male - 7.70% and Female – 9.00% ).</a:t>
            </a:r>
          </a:p>
          <a:p>
            <a:pPr marL="0" indent="0">
              <a:buNone/>
            </a:pPr>
            <a:r>
              <a:rPr lang="en-US" sz="3600" dirty="0">
                <a:solidFill>
                  <a:srgbClr val="C00000"/>
                </a:solidFill>
              </a:rPr>
              <a:t>Result:</a:t>
            </a:r>
          </a:p>
          <a:p>
            <a:pPr marL="0" indent="0">
              <a:buNone/>
            </a:pPr>
            <a:r>
              <a:rPr lang="en-US" dirty="0"/>
              <a:t>1) The Highest Percentage of Products was sold under Product line, </a:t>
            </a:r>
            <a:r>
              <a:rPr lang="en-US" dirty="0">
                <a:solidFill>
                  <a:srgbClr val="0070C0"/>
                </a:solidFill>
              </a:rPr>
              <a:t>Electronic accessories -  17.63.</a:t>
            </a:r>
          </a:p>
          <a:p>
            <a:pPr marL="0" indent="0">
              <a:buNone/>
            </a:pPr>
            <a:r>
              <a:rPr lang="en-US" dirty="0"/>
              <a:t>2) The Lowest Percentage of Products was sold under Product line, </a:t>
            </a:r>
            <a:r>
              <a:rPr lang="en-US" dirty="0">
                <a:solidFill>
                  <a:srgbClr val="0070C0"/>
                </a:solidFill>
              </a:rPr>
              <a:t>Health and beauty – 15.50. </a:t>
            </a:r>
          </a:p>
          <a:p>
            <a:pPr marL="0" indent="0">
              <a:buNone/>
            </a:pPr>
            <a:endParaRPr lang="en-IN" dirty="0"/>
          </a:p>
        </p:txBody>
      </p:sp>
    </p:spTree>
    <p:extLst>
      <p:ext uri="{BB962C8B-B14F-4D97-AF65-F5344CB8AC3E}">
        <p14:creationId xmlns:p14="http://schemas.microsoft.com/office/powerpoint/2010/main" val="303236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A20C-C91F-4C27-9C14-AB31666423DC}"/>
              </a:ext>
            </a:extLst>
          </p:cNvPr>
          <p:cNvSpPr>
            <a:spLocks noGrp="1"/>
          </p:cNvSpPr>
          <p:nvPr>
            <p:ph type="title"/>
          </p:nvPr>
        </p:nvSpPr>
        <p:spPr>
          <a:xfrm>
            <a:off x="838200" y="182245"/>
            <a:ext cx="10515600" cy="874395"/>
          </a:xfrm>
        </p:spPr>
        <p:txBody>
          <a:bodyPr/>
          <a:lstStyle/>
          <a:p>
            <a:pPr algn="ctr"/>
            <a:r>
              <a:rPr lang="en-US" dirty="0">
                <a:solidFill>
                  <a:srgbClr val="C00000"/>
                </a:solidFill>
                <a:latin typeface="+mn-lt"/>
              </a:rPr>
              <a:t>Conclusion</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851FCB0C-2B27-49A6-B47D-23308F100F91}"/>
              </a:ext>
            </a:extLst>
          </p:cNvPr>
          <p:cNvSpPr>
            <a:spLocks noGrp="1"/>
          </p:cNvSpPr>
          <p:nvPr>
            <p:ph idx="1"/>
          </p:nvPr>
        </p:nvSpPr>
        <p:spPr>
          <a:xfrm>
            <a:off x="838200" y="1253331"/>
            <a:ext cx="10515600" cy="4351338"/>
          </a:xfrm>
        </p:spPr>
        <p:txBody>
          <a:bodyPr/>
          <a:lstStyle/>
          <a:p>
            <a:pPr marL="0" indent="0">
              <a:buNone/>
            </a:pPr>
            <a:r>
              <a:rPr lang="en-US" dirty="0"/>
              <a:t>From this Supermarket Sales Dataset, we can predict lots of insights which will further be used for Increasing the sales and Reducing the Risk.</a:t>
            </a:r>
          </a:p>
          <a:p>
            <a:pPr marL="0" indent="0">
              <a:buNone/>
            </a:pPr>
            <a:endParaRPr lang="en-US" dirty="0"/>
          </a:p>
          <a:p>
            <a:pPr marL="0" indent="0">
              <a:buNone/>
            </a:pPr>
            <a:endParaRPr lang="en-US" dirty="0"/>
          </a:p>
          <a:p>
            <a:pPr marL="0" indent="0">
              <a:buNone/>
            </a:pPr>
            <a:endParaRPr lang="en-US" dirty="0"/>
          </a:p>
          <a:p>
            <a:pPr marL="0" indent="0" algn="ctr">
              <a:buNone/>
            </a:pPr>
            <a:r>
              <a:rPr lang="en-US" sz="6600" dirty="0">
                <a:solidFill>
                  <a:schemeClr val="accent2"/>
                </a:solidFill>
              </a:rPr>
              <a:t>THANK YOU!</a:t>
            </a:r>
          </a:p>
          <a:p>
            <a:pPr marL="0" indent="0">
              <a:buNone/>
            </a:pPr>
            <a:endParaRPr lang="en-US" dirty="0"/>
          </a:p>
        </p:txBody>
      </p:sp>
    </p:spTree>
    <p:extLst>
      <p:ext uri="{BB962C8B-B14F-4D97-AF65-F5344CB8AC3E}">
        <p14:creationId xmlns:p14="http://schemas.microsoft.com/office/powerpoint/2010/main" val="226000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FDC0BE-3B57-4229-A4F7-871C037EF03B}"/>
              </a:ext>
            </a:extLst>
          </p:cNvPr>
          <p:cNvSpPr>
            <a:spLocks noGrp="1"/>
          </p:cNvSpPr>
          <p:nvPr>
            <p:ph type="title"/>
          </p:nvPr>
        </p:nvSpPr>
        <p:spPr>
          <a:xfrm>
            <a:off x="707366" y="18255"/>
            <a:ext cx="10439400" cy="861639"/>
          </a:xfrm>
        </p:spPr>
        <p:txBody>
          <a:bodyPr/>
          <a:lstStyle/>
          <a:p>
            <a:pPr algn="ctr"/>
            <a:r>
              <a:rPr lang="en-CA" b="1" dirty="0">
                <a:solidFill>
                  <a:srgbClr val="C00000"/>
                </a:solidFill>
              </a:rPr>
              <a:t>I</a:t>
            </a:r>
            <a:r>
              <a:rPr lang="en-CA" sz="4400" b="1" dirty="0">
                <a:solidFill>
                  <a:srgbClr val="C00000"/>
                </a:solidFill>
                <a:effectLst/>
              </a:rPr>
              <a:t>ntroduction to the Topic </a:t>
            </a:r>
            <a:endParaRPr lang="en-IN" dirty="0">
              <a:solidFill>
                <a:srgbClr val="C00000"/>
              </a:solidFill>
            </a:endParaRPr>
          </a:p>
        </p:txBody>
      </p:sp>
      <p:sp>
        <p:nvSpPr>
          <p:cNvPr id="5" name="Content Placeholder 4">
            <a:extLst>
              <a:ext uri="{FF2B5EF4-FFF2-40B4-BE49-F238E27FC236}">
                <a16:creationId xmlns:a16="http://schemas.microsoft.com/office/drawing/2014/main" id="{60E01B1D-8DF7-4110-BB6D-4471FDCA84CD}"/>
              </a:ext>
            </a:extLst>
          </p:cNvPr>
          <p:cNvSpPr>
            <a:spLocks noGrp="1"/>
          </p:cNvSpPr>
          <p:nvPr>
            <p:ph idx="1"/>
          </p:nvPr>
        </p:nvSpPr>
        <p:spPr>
          <a:xfrm>
            <a:off x="914400" y="963985"/>
            <a:ext cx="10515600" cy="5875759"/>
          </a:xfrm>
        </p:spPr>
        <p:txBody>
          <a:bodyPr>
            <a:normAutofit lnSpcReduction="10000"/>
          </a:bodyPr>
          <a:lstStyle/>
          <a:p>
            <a:pPr marL="0" indent="0">
              <a:buNone/>
            </a:pPr>
            <a:r>
              <a:rPr lang="en-US" sz="3200" dirty="0">
                <a:solidFill>
                  <a:schemeClr val="accent2"/>
                </a:solidFill>
              </a:rPr>
              <a:t>Supermarket Sales Dataset:</a:t>
            </a:r>
          </a:p>
          <a:p>
            <a:pPr marL="0" indent="0">
              <a:buNone/>
            </a:pPr>
            <a:r>
              <a:rPr lang="en-US" dirty="0"/>
              <a:t>Nowadays, Supermarket's growth is skyrocketing in each and every city, although there are many E-Commerce websites to buy products online but still people are preferring to buy products in Supermarket. This is one of a real supermarket company's dataset which is recorded in the year 2019. we can perform plethora of analysis to improve the sale of specific Branch, Product type etc. Moreover, we can predict lots of insights from this dataset. </a:t>
            </a:r>
          </a:p>
          <a:p>
            <a:pPr marL="0" indent="0">
              <a:buNone/>
            </a:pPr>
            <a:r>
              <a:rPr lang="en-IN" sz="3200" dirty="0">
                <a:solidFill>
                  <a:schemeClr val="accent2"/>
                </a:solidFill>
              </a:rPr>
              <a:t>Reference:</a:t>
            </a:r>
          </a:p>
          <a:p>
            <a:pPr marL="0" indent="0">
              <a:buNone/>
            </a:pPr>
            <a:r>
              <a:rPr lang="en-IN" dirty="0"/>
              <a:t>https://www.kaggle.com/aungpyaeap</a:t>
            </a:r>
          </a:p>
          <a:p>
            <a:pPr marL="0" indent="0">
              <a:buNone/>
            </a:pPr>
            <a:r>
              <a:rPr lang="en-IN" dirty="0"/>
              <a:t>by Aung </a:t>
            </a:r>
            <a:r>
              <a:rPr lang="en-IN" dirty="0" err="1"/>
              <a:t>Pyae</a:t>
            </a:r>
            <a:endParaRPr lang="en-IN" dirty="0"/>
          </a:p>
          <a:p>
            <a:pPr marL="0" indent="0">
              <a:buNone/>
            </a:pPr>
            <a:r>
              <a:rPr lang="en-IN" dirty="0"/>
              <a:t>Studied MSc Data Science at Asia Pacific University (KL, Malaysia)</a:t>
            </a:r>
          </a:p>
          <a:p>
            <a:pPr marL="0" indent="0">
              <a:buNone/>
            </a:pPr>
            <a:r>
              <a:rPr lang="en-IN" dirty="0"/>
              <a:t>Mandalay, Mandalay Region, Myanmar (Burma)</a:t>
            </a:r>
          </a:p>
          <a:p>
            <a:pPr marL="0" indent="0">
              <a:buNone/>
            </a:pPr>
            <a:endParaRPr lang="en-IN" dirty="0"/>
          </a:p>
        </p:txBody>
      </p:sp>
    </p:spTree>
    <p:extLst>
      <p:ext uri="{BB962C8B-B14F-4D97-AF65-F5344CB8AC3E}">
        <p14:creationId xmlns:p14="http://schemas.microsoft.com/office/powerpoint/2010/main" val="67900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3A9C-DE4A-4542-861A-E8688260D926}"/>
              </a:ext>
            </a:extLst>
          </p:cNvPr>
          <p:cNvSpPr>
            <a:spLocks noGrp="1"/>
          </p:cNvSpPr>
          <p:nvPr>
            <p:ph type="title"/>
          </p:nvPr>
        </p:nvSpPr>
        <p:spPr>
          <a:xfrm>
            <a:off x="838200" y="18255"/>
            <a:ext cx="10515600" cy="947903"/>
          </a:xfrm>
        </p:spPr>
        <p:txBody>
          <a:bodyPr/>
          <a:lstStyle/>
          <a:p>
            <a:pPr algn="ctr"/>
            <a:r>
              <a:rPr lang="en-CA" sz="4400" b="1" dirty="0">
                <a:solidFill>
                  <a:srgbClr val="C00000"/>
                </a:solidFill>
                <a:effectLst/>
                <a:latin typeface="+mn-lt"/>
              </a:rPr>
              <a:t>Describing the data </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8902621D-297C-449A-839F-D751A6DD6290}"/>
              </a:ext>
            </a:extLst>
          </p:cNvPr>
          <p:cNvSpPr>
            <a:spLocks noGrp="1"/>
          </p:cNvSpPr>
          <p:nvPr>
            <p:ph idx="1"/>
          </p:nvPr>
        </p:nvSpPr>
        <p:spPr>
          <a:xfrm>
            <a:off x="838200" y="844238"/>
            <a:ext cx="10515600" cy="5558587"/>
          </a:xfrm>
        </p:spPr>
        <p:txBody>
          <a:bodyPr>
            <a:normAutofit fontScale="92500" lnSpcReduction="10000"/>
          </a:bodyPr>
          <a:lstStyle/>
          <a:p>
            <a:pPr marL="0" indent="0">
              <a:buNone/>
            </a:pPr>
            <a:r>
              <a:rPr lang="en-IN" sz="3200" b="0" i="0" dirty="0">
                <a:solidFill>
                  <a:schemeClr val="accent2"/>
                </a:solidFill>
                <a:effectLst/>
              </a:rPr>
              <a:t>Attribute information:</a:t>
            </a:r>
          </a:p>
          <a:p>
            <a:r>
              <a:rPr lang="en-US" sz="3000" dirty="0"/>
              <a:t>Total no of rows/records/observation : 7000</a:t>
            </a:r>
          </a:p>
          <a:p>
            <a:r>
              <a:rPr lang="en-US" sz="3000" dirty="0"/>
              <a:t>Total no of columns/features/variable : 14</a:t>
            </a:r>
          </a:p>
          <a:p>
            <a:pPr marL="0" indent="0">
              <a:buNone/>
            </a:pPr>
            <a:endParaRPr lang="en-IN" sz="3000" b="0" i="0" dirty="0">
              <a:solidFill>
                <a:schemeClr val="accent2"/>
              </a:solidFill>
              <a:effectLst/>
            </a:endParaRPr>
          </a:p>
          <a:p>
            <a:pPr marL="0" indent="0">
              <a:buNone/>
            </a:pPr>
            <a:r>
              <a:rPr lang="en-US" sz="3000" dirty="0"/>
              <a:t>1)Invoice id: Unique identification number (Primary key)</a:t>
            </a:r>
          </a:p>
          <a:p>
            <a:pPr marL="0" indent="0">
              <a:buNone/>
            </a:pPr>
            <a:r>
              <a:rPr lang="en-US" sz="3000" dirty="0"/>
              <a:t>2)Branch: Branch of supermarket (A, B and C).</a:t>
            </a:r>
          </a:p>
          <a:p>
            <a:pPr marL="0" indent="0">
              <a:buNone/>
            </a:pPr>
            <a:r>
              <a:rPr lang="en-US" sz="3000" dirty="0"/>
              <a:t>3)City: Location of supermarket(Yangon, Naypyidaw and Mandalay).</a:t>
            </a:r>
          </a:p>
          <a:p>
            <a:pPr marL="0" indent="0">
              <a:buNone/>
            </a:pPr>
            <a:r>
              <a:rPr lang="en-US" sz="3000" dirty="0"/>
              <a:t>4)Customer type: Type of customers (Members and Normal) </a:t>
            </a:r>
          </a:p>
          <a:p>
            <a:pPr marL="0" indent="0">
              <a:buNone/>
            </a:pPr>
            <a:r>
              <a:rPr lang="en-US" sz="3000" dirty="0"/>
              <a:t>5)Gender: Gender of customer (male and female).</a:t>
            </a:r>
          </a:p>
          <a:p>
            <a:pPr marL="0" indent="0">
              <a:buNone/>
            </a:pPr>
            <a:r>
              <a:rPr lang="en-US" sz="3000" dirty="0"/>
              <a:t>6)Product line: Product Category (Electronic accessories, Fashion accessories, Food and beverages, Health and beauty, Home and lifestyle, Sports and travel).</a:t>
            </a:r>
          </a:p>
          <a:p>
            <a:pPr marL="0" indent="0">
              <a:buNone/>
            </a:pPr>
            <a:endParaRPr lang="en-IN" dirty="0">
              <a:solidFill>
                <a:schemeClr val="accent2"/>
              </a:solidFill>
            </a:endParaRPr>
          </a:p>
        </p:txBody>
      </p:sp>
    </p:spTree>
    <p:extLst>
      <p:ext uri="{BB962C8B-B14F-4D97-AF65-F5344CB8AC3E}">
        <p14:creationId xmlns:p14="http://schemas.microsoft.com/office/powerpoint/2010/main" val="382443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12C98-87F2-44BF-BB4F-A8CE4458A0C6}"/>
              </a:ext>
            </a:extLst>
          </p:cNvPr>
          <p:cNvSpPr>
            <a:spLocks noGrp="1"/>
          </p:cNvSpPr>
          <p:nvPr>
            <p:ph idx="1"/>
          </p:nvPr>
        </p:nvSpPr>
        <p:spPr>
          <a:xfrm>
            <a:off x="838200" y="359135"/>
            <a:ext cx="10515600" cy="6058918"/>
          </a:xfrm>
        </p:spPr>
        <p:txBody>
          <a:bodyPr/>
          <a:lstStyle/>
          <a:p>
            <a:pPr marL="0" indent="0">
              <a:buNone/>
            </a:pPr>
            <a:endParaRPr lang="en-US" dirty="0"/>
          </a:p>
          <a:p>
            <a:pPr marL="0" indent="0">
              <a:buNone/>
            </a:pPr>
            <a:r>
              <a:rPr lang="en-US" sz="2800" dirty="0"/>
              <a:t>7)Unit price: Price($) of each product.</a:t>
            </a:r>
          </a:p>
          <a:p>
            <a:pPr marL="0" indent="0">
              <a:buNone/>
            </a:pPr>
            <a:r>
              <a:rPr lang="en-US" sz="2800" dirty="0"/>
              <a:t>8)Quantity: Number of products.</a:t>
            </a:r>
          </a:p>
          <a:p>
            <a:pPr marL="0" indent="0">
              <a:buNone/>
            </a:pPr>
            <a:r>
              <a:rPr lang="en-US" sz="2800" dirty="0"/>
              <a:t>9)Tax: tax for the products.</a:t>
            </a:r>
          </a:p>
          <a:p>
            <a:pPr marL="0" indent="0">
              <a:buNone/>
            </a:pPr>
            <a:r>
              <a:rPr lang="en-US" sz="2800" dirty="0"/>
              <a:t>10)Total: Total price of the products.</a:t>
            </a:r>
          </a:p>
          <a:p>
            <a:pPr marL="0" indent="0">
              <a:buNone/>
            </a:pPr>
            <a:r>
              <a:rPr lang="en-US" sz="2800" dirty="0"/>
              <a:t>11)Date: Purchase Date(2019).</a:t>
            </a:r>
          </a:p>
          <a:p>
            <a:pPr marL="0" indent="0">
              <a:buNone/>
            </a:pPr>
            <a:r>
              <a:rPr lang="en-US" sz="2800" dirty="0"/>
              <a:t>12)Time: Purchase time (10am to 9pm).</a:t>
            </a:r>
          </a:p>
          <a:p>
            <a:pPr marL="0" indent="0">
              <a:buNone/>
            </a:pPr>
            <a:r>
              <a:rPr lang="en-US" sz="2800" dirty="0"/>
              <a:t>13)Payment: Payment method (Cash, Credit card and E-wallet).</a:t>
            </a:r>
          </a:p>
          <a:p>
            <a:pPr marL="0" indent="0">
              <a:buNone/>
            </a:pPr>
            <a:r>
              <a:rPr lang="en-US" sz="2800" dirty="0"/>
              <a:t>14)Rating: Customer's rating on shopping(1 to 10).</a:t>
            </a:r>
          </a:p>
          <a:p>
            <a:pPr marL="0" indent="0">
              <a:buNone/>
            </a:pPr>
            <a:endParaRPr lang="en-US" sz="2800"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27312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90DD-F1AA-4671-8BB7-12AF02ECE068}"/>
              </a:ext>
            </a:extLst>
          </p:cNvPr>
          <p:cNvSpPr>
            <a:spLocks noGrp="1"/>
          </p:cNvSpPr>
          <p:nvPr>
            <p:ph type="title"/>
          </p:nvPr>
        </p:nvSpPr>
        <p:spPr>
          <a:xfrm>
            <a:off x="838200" y="18256"/>
            <a:ext cx="10515600" cy="965156"/>
          </a:xfrm>
        </p:spPr>
        <p:txBody>
          <a:bodyPr/>
          <a:lstStyle/>
          <a:p>
            <a:pPr algn="ctr"/>
            <a:r>
              <a:rPr lang="en-CA" sz="4400" b="1" dirty="0">
                <a:solidFill>
                  <a:srgbClr val="C00000"/>
                </a:solidFill>
                <a:effectLst/>
              </a:rPr>
              <a:t>List of Questions </a:t>
            </a:r>
            <a:endParaRPr lang="en-IN" dirty="0">
              <a:solidFill>
                <a:srgbClr val="C00000"/>
              </a:solidFill>
            </a:endParaRPr>
          </a:p>
        </p:txBody>
      </p:sp>
      <p:sp>
        <p:nvSpPr>
          <p:cNvPr id="3" name="Content Placeholder 2">
            <a:extLst>
              <a:ext uri="{FF2B5EF4-FFF2-40B4-BE49-F238E27FC236}">
                <a16:creationId xmlns:a16="http://schemas.microsoft.com/office/drawing/2014/main" id="{C96EC44E-68FC-4F3C-8A61-A2430836944D}"/>
              </a:ext>
            </a:extLst>
          </p:cNvPr>
          <p:cNvSpPr>
            <a:spLocks noGrp="1"/>
          </p:cNvSpPr>
          <p:nvPr>
            <p:ph idx="1"/>
          </p:nvPr>
        </p:nvSpPr>
        <p:spPr>
          <a:xfrm>
            <a:off x="838200" y="983412"/>
            <a:ext cx="10515600" cy="5555411"/>
          </a:xfrm>
        </p:spPr>
        <p:txBody>
          <a:bodyPr/>
          <a:lstStyle/>
          <a:p>
            <a:pPr marL="0" indent="0">
              <a:buNone/>
            </a:pPr>
            <a:r>
              <a:rPr lang="en-US" dirty="0"/>
              <a:t>1.Find out the percentage of total sales (income) from every Product line in Supermarket in the year 2019.</a:t>
            </a:r>
          </a:p>
          <a:p>
            <a:pPr marL="0" indent="0">
              <a:buNone/>
            </a:pPr>
            <a:r>
              <a:rPr lang="en-US" dirty="0"/>
              <a:t>2.Find the percentage of Customers who bought products by different Payment Method and Customer type in Supermarket in the year 2019.</a:t>
            </a:r>
          </a:p>
          <a:p>
            <a:pPr marL="0" indent="0">
              <a:buNone/>
            </a:pPr>
            <a:r>
              <a:rPr lang="en-US" dirty="0"/>
              <a:t>3.Find the percentage of Quantity of products sold by different Product line and Gender in Supermarket in the year 2019.</a:t>
            </a:r>
          </a:p>
          <a:p>
            <a:pPr marL="0" indent="0">
              <a:buNone/>
            </a:pPr>
            <a:endParaRPr lang="en-IN" dirty="0"/>
          </a:p>
        </p:txBody>
      </p:sp>
    </p:spTree>
    <p:extLst>
      <p:ext uri="{BB962C8B-B14F-4D97-AF65-F5344CB8AC3E}">
        <p14:creationId xmlns:p14="http://schemas.microsoft.com/office/powerpoint/2010/main" val="174629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C0F5-37D9-481F-A018-433C63C94F43}"/>
              </a:ext>
            </a:extLst>
          </p:cNvPr>
          <p:cNvSpPr>
            <a:spLocks noGrp="1"/>
          </p:cNvSpPr>
          <p:nvPr>
            <p:ph type="title"/>
          </p:nvPr>
        </p:nvSpPr>
        <p:spPr>
          <a:xfrm>
            <a:off x="838200" y="18255"/>
            <a:ext cx="10515600" cy="784385"/>
          </a:xfrm>
        </p:spPr>
        <p:txBody>
          <a:bodyPr/>
          <a:lstStyle/>
          <a:p>
            <a:pPr algn="ctr"/>
            <a:r>
              <a:rPr lang="en-US" dirty="0">
                <a:solidFill>
                  <a:srgbClr val="C00000"/>
                </a:solidFill>
                <a:latin typeface="+mn-lt"/>
              </a:rPr>
              <a:t>Pie Chart - Report Builder</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3DBEF38D-5693-4092-9834-EF601CF5998D}"/>
              </a:ext>
            </a:extLst>
          </p:cNvPr>
          <p:cNvSpPr>
            <a:spLocks noGrp="1"/>
          </p:cNvSpPr>
          <p:nvPr>
            <p:ph idx="1"/>
          </p:nvPr>
        </p:nvSpPr>
        <p:spPr>
          <a:xfrm>
            <a:off x="838200" y="802639"/>
            <a:ext cx="10515600" cy="6037105"/>
          </a:xfrm>
        </p:spPr>
        <p:txBody>
          <a:bodyPr/>
          <a:lstStyle/>
          <a:p>
            <a:pPr marL="0" indent="0">
              <a:buNone/>
            </a:pPr>
            <a:r>
              <a:rPr lang="en-US" dirty="0"/>
              <a:t>1.Find out the percentage of total sales (income) from every Product line in Supermarket in the year 2019.</a:t>
            </a:r>
          </a:p>
          <a:p>
            <a:pPr marL="0" indent="0">
              <a:buNone/>
            </a:pPr>
            <a:endParaRPr lang="en-IN" dirty="0"/>
          </a:p>
        </p:txBody>
      </p:sp>
      <p:pic>
        <p:nvPicPr>
          <p:cNvPr id="5" name="Picture 4">
            <a:extLst>
              <a:ext uri="{FF2B5EF4-FFF2-40B4-BE49-F238E27FC236}">
                <a16:creationId xmlns:a16="http://schemas.microsoft.com/office/drawing/2014/main" id="{5B7BB65C-6E10-456A-AF1E-A28E95FD1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838960"/>
            <a:ext cx="11643360" cy="4866639"/>
          </a:xfrm>
          <a:prstGeom prst="rect">
            <a:avLst/>
          </a:prstGeom>
        </p:spPr>
      </p:pic>
    </p:spTree>
    <p:extLst>
      <p:ext uri="{BB962C8B-B14F-4D97-AF65-F5344CB8AC3E}">
        <p14:creationId xmlns:p14="http://schemas.microsoft.com/office/powerpoint/2010/main" val="345943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38184-85AE-4183-9B76-7712DCDAA2EB}"/>
              </a:ext>
            </a:extLst>
          </p:cNvPr>
          <p:cNvSpPr>
            <a:spLocks noGrp="1"/>
          </p:cNvSpPr>
          <p:nvPr>
            <p:ph idx="1"/>
          </p:nvPr>
        </p:nvSpPr>
        <p:spPr>
          <a:xfrm>
            <a:off x="828040" y="360680"/>
            <a:ext cx="10535920" cy="6136640"/>
          </a:xfrm>
        </p:spPr>
        <p:txBody>
          <a:bodyPr>
            <a:normAutofit/>
          </a:bodyPr>
          <a:lstStyle/>
          <a:p>
            <a:pPr marL="0" indent="0">
              <a:buNone/>
            </a:pPr>
            <a:r>
              <a:rPr lang="en-US" sz="3600" dirty="0">
                <a:solidFill>
                  <a:srgbClr val="C00000"/>
                </a:solidFill>
              </a:rPr>
              <a:t>Analysis:</a:t>
            </a:r>
          </a:p>
          <a:p>
            <a:pPr marL="0" indent="0">
              <a:buNone/>
            </a:pPr>
            <a:r>
              <a:rPr lang="en-US" dirty="0"/>
              <a:t>From the above given Pie Chart, we get the percentage of total sales (income) from every Product line and they are as follow, Electronic accessories – 16.82%, Fashion accessories – 16.81%, Food and beverages – 17.38%, Health and beauty – 15.23%, Home and lifestyle – 16.68%, Sports and travel – 17.07%.</a:t>
            </a:r>
          </a:p>
          <a:p>
            <a:pPr marL="0" indent="0">
              <a:buNone/>
            </a:pPr>
            <a:endParaRPr lang="en-US" dirty="0"/>
          </a:p>
          <a:p>
            <a:pPr marL="0" indent="0">
              <a:buNone/>
            </a:pPr>
            <a:r>
              <a:rPr lang="en-US" sz="3600" dirty="0">
                <a:solidFill>
                  <a:srgbClr val="C00000"/>
                </a:solidFill>
              </a:rPr>
              <a:t>Result:</a:t>
            </a:r>
          </a:p>
          <a:p>
            <a:pPr marL="0" indent="0">
              <a:buNone/>
            </a:pPr>
            <a:r>
              <a:rPr lang="en-US" dirty="0"/>
              <a:t>1. The Highest Percentage of Income is from </a:t>
            </a:r>
            <a:r>
              <a:rPr lang="en-US" dirty="0">
                <a:solidFill>
                  <a:srgbClr val="0070C0"/>
                </a:solidFill>
              </a:rPr>
              <a:t>Food and beverages - 17.38.</a:t>
            </a:r>
          </a:p>
          <a:p>
            <a:pPr marL="0" indent="0">
              <a:buNone/>
            </a:pPr>
            <a:r>
              <a:rPr lang="en-US" dirty="0"/>
              <a:t>2. The Lowest Percentage of Income is from </a:t>
            </a:r>
            <a:r>
              <a:rPr lang="en-US" dirty="0">
                <a:solidFill>
                  <a:srgbClr val="0070C0"/>
                </a:solidFill>
              </a:rPr>
              <a:t>Health and beauty - 15.23.</a:t>
            </a:r>
          </a:p>
          <a:p>
            <a:pPr marL="0" indent="0">
              <a:buNone/>
            </a:pPr>
            <a:endParaRPr lang="en-IN" sz="4400" dirty="0">
              <a:solidFill>
                <a:srgbClr val="0070C0"/>
              </a:solidFill>
            </a:endParaRPr>
          </a:p>
          <a:p>
            <a:pPr marL="0" indent="0" algn="ctr">
              <a:buNone/>
            </a:pPr>
            <a:endParaRPr lang="en-US" sz="4400" dirty="0">
              <a:solidFill>
                <a:srgbClr val="FF0000"/>
              </a:solidFill>
            </a:endParaRPr>
          </a:p>
        </p:txBody>
      </p:sp>
    </p:spTree>
    <p:extLst>
      <p:ext uri="{BB962C8B-B14F-4D97-AF65-F5344CB8AC3E}">
        <p14:creationId xmlns:p14="http://schemas.microsoft.com/office/powerpoint/2010/main" val="257450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2454-2C5C-4573-9975-B28F50FEB4CE}"/>
              </a:ext>
            </a:extLst>
          </p:cNvPr>
          <p:cNvSpPr>
            <a:spLocks noGrp="1"/>
          </p:cNvSpPr>
          <p:nvPr>
            <p:ph type="title"/>
          </p:nvPr>
        </p:nvSpPr>
        <p:spPr>
          <a:xfrm>
            <a:off x="838200" y="18255"/>
            <a:ext cx="10515600" cy="764065"/>
          </a:xfrm>
        </p:spPr>
        <p:txBody>
          <a:bodyPr/>
          <a:lstStyle/>
          <a:p>
            <a:pPr algn="ctr"/>
            <a:r>
              <a:rPr lang="en-US" dirty="0">
                <a:solidFill>
                  <a:srgbClr val="C00000"/>
                </a:solidFill>
                <a:latin typeface="+mn-lt"/>
              </a:rPr>
              <a:t>Bar Chart - Power BI</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2F543675-340A-4303-B41E-51F8C7E3DD14}"/>
              </a:ext>
            </a:extLst>
          </p:cNvPr>
          <p:cNvSpPr>
            <a:spLocks noGrp="1"/>
          </p:cNvSpPr>
          <p:nvPr>
            <p:ph idx="1"/>
          </p:nvPr>
        </p:nvSpPr>
        <p:spPr>
          <a:xfrm>
            <a:off x="838200" y="782319"/>
            <a:ext cx="10515600" cy="6057425"/>
          </a:xfrm>
        </p:spPr>
        <p:txBody>
          <a:bodyPr/>
          <a:lstStyle/>
          <a:p>
            <a:pPr marL="0" indent="0">
              <a:buNone/>
            </a:pPr>
            <a:r>
              <a:rPr lang="en-US" dirty="0"/>
              <a:t>2. Find the percentage of Customers who bought products by different Payment Method and Customer type in Supermarket in the year 2019.</a:t>
            </a:r>
          </a:p>
          <a:p>
            <a:pPr marL="0" indent="0">
              <a:buNone/>
            </a:pPr>
            <a:endParaRPr lang="en-IN" dirty="0"/>
          </a:p>
        </p:txBody>
      </p:sp>
      <p:pic>
        <p:nvPicPr>
          <p:cNvPr id="5" name="Picture 4">
            <a:extLst>
              <a:ext uri="{FF2B5EF4-FFF2-40B4-BE49-F238E27FC236}">
                <a16:creationId xmlns:a16="http://schemas.microsoft.com/office/drawing/2014/main" id="{04AA8949-0840-457F-82B8-31605A301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25600"/>
            <a:ext cx="10388599" cy="5214144"/>
          </a:xfrm>
          <a:prstGeom prst="rect">
            <a:avLst/>
          </a:prstGeom>
        </p:spPr>
      </p:pic>
    </p:spTree>
    <p:extLst>
      <p:ext uri="{BB962C8B-B14F-4D97-AF65-F5344CB8AC3E}">
        <p14:creationId xmlns:p14="http://schemas.microsoft.com/office/powerpoint/2010/main" val="98037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0A0AB-43FD-4756-B6DC-F6D45F893473}"/>
              </a:ext>
            </a:extLst>
          </p:cNvPr>
          <p:cNvSpPr>
            <a:spLocks noGrp="1"/>
          </p:cNvSpPr>
          <p:nvPr>
            <p:ph idx="1"/>
          </p:nvPr>
        </p:nvSpPr>
        <p:spPr>
          <a:xfrm>
            <a:off x="751840" y="374332"/>
            <a:ext cx="10688320" cy="6109335"/>
          </a:xfrm>
        </p:spPr>
        <p:txBody>
          <a:bodyPr/>
          <a:lstStyle/>
          <a:p>
            <a:pPr marL="0" indent="0">
              <a:buNone/>
            </a:pPr>
            <a:r>
              <a:rPr lang="en-US" sz="3600" dirty="0">
                <a:solidFill>
                  <a:srgbClr val="C00000"/>
                </a:solidFill>
              </a:rPr>
              <a:t>Analysis:</a:t>
            </a:r>
          </a:p>
          <a:p>
            <a:pPr marL="0" indent="0">
              <a:buNone/>
            </a:pPr>
            <a:r>
              <a:rPr lang="en-US" dirty="0"/>
              <a:t>From the above given Bar Chart, we get the percentage of Customers who bought products by different Payment Method and Customer type and they are as follow, Cash (Members – 16.80% and Normal – 17.60% ), Credit card (Members – 17.20% and Normal – 13.90% ) and E-wallet (Members – 16.10% and Normal – 18.40% ).</a:t>
            </a:r>
          </a:p>
          <a:p>
            <a:pPr marL="0" indent="0">
              <a:buNone/>
            </a:pPr>
            <a:endParaRPr lang="en-US" sz="2800" dirty="0">
              <a:solidFill>
                <a:srgbClr val="C00000"/>
              </a:solidFill>
            </a:endParaRPr>
          </a:p>
          <a:p>
            <a:pPr marL="0" indent="0">
              <a:buNone/>
            </a:pPr>
            <a:r>
              <a:rPr lang="en-US" sz="3600" dirty="0">
                <a:solidFill>
                  <a:srgbClr val="C00000"/>
                </a:solidFill>
              </a:rPr>
              <a:t>Result:</a:t>
            </a:r>
          </a:p>
          <a:p>
            <a:pPr marL="0" indent="0">
              <a:buNone/>
            </a:pPr>
            <a:r>
              <a:rPr lang="en-US" dirty="0"/>
              <a:t>1. The highest percentage of Customers use </a:t>
            </a:r>
            <a:r>
              <a:rPr lang="en-US" dirty="0">
                <a:solidFill>
                  <a:srgbClr val="0070C0"/>
                </a:solidFill>
              </a:rPr>
              <a:t>E-wallet for Payment - 34.50.</a:t>
            </a:r>
          </a:p>
          <a:p>
            <a:pPr marL="0" indent="0">
              <a:buNone/>
            </a:pPr>
            <a:r>
              <a:rPr lang="en-US" dirty="0"/>
              <a:t>2. The Lowest percentage of Customers use </a:t>
            </a:r>
            <a:r>
              <a:rPr lang="en-US" dirty="0">
                <a:solidFill>
                  <a:srgbClr val="0070C0"/>
                </a:solidFill>
              </a:rPr>
              <a:t>Credit Card for Payment - 31.10.</a:t>
            </a:r>
          </a:p>
          <a:p>
            <a:pPr marL="0" indent="0">
              <a:buNone/>
            </a:pPr>
            <a:endParaRPr lang="en-IN" dirty="0"/>
          </a:p>
        </p:txBody>
      </p:sp>
    </p:spTree>
    <p:extLst>
      <p:ext uri="{BB962C8B-B14F-4D97-AF65-F5344CB8AC3E}">
        <p14:creationId xmlns:p14="http://schemas.microsoft.com/office/powerpoint/2010/main" val="3039568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873</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KEERTHY RAAJ SHANMUGAM (200467266)</vt:lpstr>
      <vt:lpstr>Introduction to the Topic </vt:lpstr>
      <vt:lpstr>Describing the data </vt:lpstr>
      <vt:lpstr>PowerPoint Presentation</vt:lpstr>
      <vt:lpstr>List of Questions </vt:lpstr>
      <vt:lpstr>Pie Chart - Report Builder</vt:lpstr>
      <vt:lpstr>PowerPoint Presentation</vt:lpstr>
      <vt:lpstr>Bar Chart - Power BI</vt:lpstr>
      <vt:lpstr>PowerPoint Presentation</vt:lpstr>
      <vt:lpstr>Bar Chart - Power BI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Topic</dc:title>
  <dc:creator>Keerthy raaj</dc:creator>
  <cp:lastModifiedBy>Keerthy raaj</cp:lastModifiedBy>
  <cp:revision>27</cp:revision>
  <dcterms:created xsi:type="dcterms:W3CDTF">2021-04-05T17:01:07Z</dcterms:created>
  <dcterms:modified xsi:type="dcterms:W3CDTF">2021-04-06T22:29:19Z</dcterms:modified>
</cp:coreProperties>
</file>