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jtZpJP5RimjBjmwezMXOC2Mhyj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A9E391-AE7A-413A-8263-521FEFAB4511}">
  <a:tblStyle styleId="{D7A9E391-AE7A-413A-8263-521FEFAB451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GB" dirty="0"/>
              <a:t>Chatbot using Deep Learning</a:t>
            </a:r>
            <a:endParaRPr dirty="0"/>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ct val="117647"/>
              <a:buNone/>
            </a:pPr>
            <a:r>
              <a:rPr lang="en-IN"/>
              <a:t>Neural Networks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References</a:t>
            </a:r>
            <a:endParaRPr/>
          </a:p>
        </p:txBody>
      </p:sp>
      <p:sp>
        <p:nvSpPr>
          <p:cNvPr id="110" name="Google Shape;110;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SzPct val="117647"/>
              <a:buNone/>
            </a:pPr>
            <a:r>
              <a:rPr lang="en-GB"/>
              <a:t>[1]. Nikhil Kumar Gupta, Anil Chaudhary, Rishabh Singh, and</a:t>
            </a:r>
            <a:endParaRPr/>
          </a:p>
          <a:p>
            <a:pPr marL="0" lvl="0" indent="0" algn="l" rtl="0">
              <a:spcBef>
                <a:spcPts val="0"/>
              </a:spcBef>
              <a:spcAft>
                <a:spcPts val="0"/>
              </a:spcAft>
              <a:buClr>
                <a:schemeClr val="dk1"/>
              </a:buClr>
              <a:buSzPct val="61111"/>
              <a:buFont typeface="Arial"/>
              <a:buNone/>
            </a:pPr>
            <a:r>
              <a:rPr lang="en-GB"/>
              <a:t>Rahul Singh. Chatgpt: Exploring the capabilities and limitations</a:t>
            </a:r>
            <a:endParaRPr/>
          </a:p>
          <a:p>
            <a:pPr marL="0" lvl="0" indent="0" algn="l" rtl="0">
              <a:spcBef>
                <a:spcPts val="0"/>
              </a:spcBef>
              <a:spcAft>
                <a:spcPts val="0"/>
              </a:spcAft>
              <a:buClr>
                <a:schemeClr val="dk1"/>
              </a:buClr>
              <a:buSzPct val="61111"/>
              <a:buFont typeface="Arial"/>
              <a:buNone/>
            </a:pPr>
            <a:r>
              <a:rPr lang="en-GB"/>
              <a:t>of a large language model for conversational ai. In 2023</a:t>
            </a:r>
            <a:endParaRPr/>
          </a:p>
          <a:p>
            <a:pPr marL="0" lvl="0" indent="0" algn="l" rtl="0">
              <a:spcBef>
                <a:spcPts val="0"/>
              </a:spcBef>
              <a:spcAft>
                <a:spcPts val="0"/>
              </a:spcAft>
              <a:buClr>
                <a:schemeClr val="dk1"/>
              </a:buClr>
              <a:buSzPct val="61111"/>
              <a:buFont typeface="Arial"/>
              <a:buNone/>
            </a:pPr>
            <a:r>
              <a:rPr lang="en-GB"/>
              <a:t>International Conference on Advances in Computation, Communication and Information Technology (ICAICCIT), pages</a:t>
            </a:r>
            <a:endParaRPr/>
          </a:p>
          <a:p>
            <a:pPr marL="0" lvl="0" indent="0" algn="l" rtl="0">
              <a:spcBef>
                <a:spcPts val="0"/>
              </a:spcBef>
              <a:spcAft>
                <a:spcPts val="0"/>
              </a:spcAft>
              <a:buClr>
                <a:schemeClr val="dk1"/>
              </a:buClr>
              <a:buSzPct val="61111"/>
              <a:buFont typeface="Arial"/>
              <a:buNone/>
            </a:pPr>
            <a:r>
              <a:rPr lang="en-GB"/>
              <a:t>139–142, 2023.</a:t>
            </a:r>
            <a:endParaRPr/>
          </a:p>
          <a:p>
            <a:pPr marL="0" lvl="0" indent="0" algn="l" rtl="0">
              <a:lnSpc>
                <a:spcPct val="115000"/>
              </a:lnSpc>
              <a:spcBef>
                <a:spcPts val="0"/>
              </a:spcBef>
              <a:spcAft>
                <a:spcPts val="0"/>
              </a:spcAft>
              <a:buSzPct val="117647"/>
              <a:buNone/>
            </a:pPr>
            <a:endParaRPr/>
          </a:p>
          <a:p>
            <a:pPr marL="0" lvl="0" indent="0" algn="l" rtl="0">
              <a:lnSpc>
                <a:spcPct val="115000"/>
              </a:lnSpc>
              <a:spcBef>
                <a:spcPts val="1200"/>
              </a:spcBef>
              <a:spcAft>
                <a:spcPts val="0"/>
              </a:spcAft>
              <a:buSzPct val="117647"/>
              <a:buNone/>
            </a:pPr>
            <a:r>
              <a:rPr lang="en-GB"/>
              <a:t>[2].Siddhant Meshram, Namit Naik, Megha VR, Tanmay More, and</a:t>
            </a:r>
            <a:endParaRPr/>
          </a:p>
          <a:p>
            <a:pPr marL="0" lvl="0" indent="0" algn="l" rtl="0">
              <a:spcBef>
                <a:spcPts val="1200"/>
              </a:spcBef>
              <a:spcAft>
                <a:spcPts val="0"/>
              </a:spcAft>
              <a:buClr>
                <a:schemeClr val="dk1"/>
              </a:buClr>
              <a:buSzPct val="61111"/>
              <a:buFont typeface="Arial"/>
              <a:buNone/>
            </a:pPr>
            <a:r>
              <a:rPr lang="en-GB"/>
              <a:t>Shubhangi Kharche. College enquiry chatbot using rasa framework. In 2021 Asian Conference on Innovation in Technology</a:t>
            </a:r>
            <a:endParaRPr/>
          </a:p>
          <a:p>
            <a:pPr marL="0" lvl="0" indent="0" algn="l" rtl="0">
              <a:spcBef>
                <a:spcPts val="1200"/>
              </a:spcBef>
              <a:spcAft>
                <a:spcPts val="0"/>
              </a:spcAft>
              <a:buClr>
                <a:schemeClr val="dk1"/>
              </a:buClr>
              <a:buSzPct val="61111"/>
              <a:buFont typeface="Arial"/>
              <a:buNone/>
            </a:pPr>
            <a:r>
              <a:rPr lang="en-GB"/>
              <a:t>(ASIANCON), pages 1–8, 2021.</a:t>
            </a:r>
            <a:endParaRPr/>
          </a:p>
          <a:p>
            <a:pPr marL="0" lvl="0" indent="0" algn="l" rtl="0">
              <a:lnSpc>
                <a:spcPct val="115000"/>
              </a:lnSpc>
              <a:spcBef>
                <a:spcPts val="1200"/>
              </a:spcBef>
              <a:spcAft>
                <a:spcPts val="0"/>
              </a:spcAft>
              <a:buSzPct val="117647"/>
              <a:buNone/>
            </a:pPr>
            <a:endParaRPr/>
          </a:p>
          <a:p>
            <a:pPr marL="0" lvl="0" indent="0" algn="l" rtl="0">
              <a:lnSpc>
                <a:spcPct val="115000"/>
              </a:lnSpc>
              <a:spcBef>
                <a:spcPts val="1200"/>
              </a:spcBef>
              <a:spcAft>
                <a:spcPts val="0"/>
              </a:spcAft>
              <a:buSzPct val="117647"/>
              <a:buNone/>
            </a:pPr>
            <a:r>
              <a:rPr lang="en-GB"/>
              <a:t> [3].Gomathyshankar R, Manjit Singh Sodhi, and Kusum Sanal Kumar. Supply chain partner onboarding using conversational ai and nlp in b2b context. In 2022 IEEE International Conference on Electronics, Computing and Communication Technologies (CONECCT), pages 1–4, 2022.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Group member Information</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IN" dirty="0"/>
              <a:t>Sai Aditya Guntupalli – 700757316 </a:t>
            </a:r>
          </a:p>
          <a:p>
            <a:pPr marL="0" lvl="0" indent="0" algn="l" rtl="0">
              <a:lnSpc>
                <a:spcPct val="115000"/>
              </a:lnSpc>
              <a:spcBef>
                <a:spcPts val="0"/>
              </a:spcBef>
              <a:spcAft>
                <a:spcPts val="1200"/>
              </a:spcAft>
              <a:buSzPts val="1800"/>
              <a:buNone/>
            </a:pPr>
            <a:r>
              <a:rPr lang="en-IN" dirty="0" err="1"/>
              <a:t>Mohith</a:t>
            </a:r>
            <a:r>
              <a:rPr lang="en-IN" dirty="0"/>
              <a:t> </a:t>
            </a:r>
            <a:r>
              <a:rPr lang="en-IN" dirty="0" err="1"/>
              <a:t>Degala</a:t>
            </a:r>
            <a:r>
              <a:rPr lang="en-IN" dirty="0"/>
              <a:t> – 700746278</a:t>
            </a:r>
          </a:p>
          <a:p>
            <a:pPr marL="0" lvl="0" indent="0" algn="l" rtl="0">
              <a:lnSpc>
                <a:spcPct val="115000"/>
              </a:lnSpc>
              <a:spcBef>
                <a:spcPts val="0"/>
              </a:spcBef>
              <a:spcAft>
                <a:spcPts val="1200"/>
              </a:spcAft>
              <a:buSzPts val="1800"/>
              <a:buNone/>
            </a:pPr>
            <a:r>
              <a:rPr lang="en-IN" dirty="0"/>
              <a:t>Murali Krishna </a:t>
            </a:r>
            <a:r>
              <a:rPr lang="en-IN" dirty="0" err="1"/>
              <a:t>Ponnam</a:t>
            </a:r>
            <a:r>
              <a:rPr lang="en-IN" dirty="0"/>
              <a:t> – 700755557</a:t>
            </a:r>
          </a:p>
          <a:p>
            <a:pPr marL="0" lvl="0" indent="0" algn="l" rtl="0">
              <a:lnSpc>
                <a:spcPct val="115000"/>
              </a:lnSpc>
              <a:spcBef>
                <a:spcPts val="0"/>
              </a:spcBef>
              <a:spcAft>
                <a:spcPts val="1200"/>
              </a:spcAft>
              <a:buSzPts val="1800"/>
              <a:buNone/>
            </a:pPr>
            <a:r>
              <a:rPr lang="en-IN" dirty="0" err="1"/>
              <a:t>Keerthy</a:t>
            </a:r>
            <a:r>
              <a:rPr lang="en-IN" dirty="0"/>
              <a:t> </a:t>
            </a:r>
            <a:r>
              <a:rPr lang="en-IN" dirty="0" err="1"/>
              <a:t>Pabbathineni</a:t>
            </a:r>
            <a:r>
              <a:rPr lang="en-IN" dirty="0"/>
              <a:t> - 700747373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Role/Responsibilities and Contribution in project</a:t>
            </a:r>
            <a:endParaRPr/>
          </a:p>
        </p:txBody>
      </p:sp>
      <p:graphicFrame>
        <p:nvGraphicFramePr>
          <p:cNvPr id="67" name="Google Shape;67;p3"/>
          <p:cNvGraphicFramePr/>
          <p:nvPr>
            <p:extLst>
              <p:ext uri="{D42A27DB-BD31-4B8C-83A1-F6EECF244321}">
                <p14:modId xmlns:p14="http://schemas.microsoft.com/office/powerpoint/2010/main" val="1813365009"/>
              </p:ext>
            </p:extLst>
          </p:nvPr>
        </p:nvGraphicFramePr>
        <p:xfrm>
          <a:off x="826120" y="900116"/>
          <a:ext cx="5429250" cy="4218970"/>
        </p:xfrm>
        <a:graphic>
          <a:graphicData uri="http://schemas.openxmlformats.org/drawingml/2006/table">
            <a:tbl>
              <a:tblPr>
                <a:noFill/>
                <a:tableStyleId>{D7A9E391-AE7A-413A-8263-521FEFAB4511}</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tblGrid>
              <a:tr h="71389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Name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Role</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Responsibility</a:t>
                      </a:r>
                      <a:endParaRPr sz="1400" u="none" strike="noStrike" cap="none"/>
                    </a:p>
                  </a:txBody>
                  <a:tcPr marL="91425" marR="91425" marT="91425" marB="91425"/>
                </a:tc>
                <a:extLst>
                  <a:ext uri="{0D108BD9-81ED-4DB2-BD59-A6C34878D82A}">
                    <a16:rowId xmlns:a16="http://schemas.microsoft.com/office/drawing/2014/main" val="10000"/>
                  </a:ext>
                </a:extLst>
              </a:tr>
              <a:tr h="10020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Mohith</a:t>
                      </a:r>
                      <a:r>
                        <a:rPr lang="en-IN" sz="1400" u="none" strike="noStrike" cap="none" dirty="0"/>
                        <a:t> </a:t>
                      </a:r>
                      <a:r>
                        <a:rPr lang="en-IN" sz="1400" u="none" strike="noStrike" cap="none" dirty="0" err="1"/>
                        <a:t>Degala</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t>NLP Expert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t> responsible for data preparation, preprocessing, and feature engineering</a:t>
                      </a:r>
                      <a:endParaRPr sz="1400" u="none" strike="noStrike" cap="none"/>
                    </a:p>
                  </a:txBody>
                  <a:tcPr marL="91425" marR="91425" marT="91425" marB="91425"/>
                </a:tc>
                <a:extLst>
                  <a:ext uri="{0D108BD9-81ED-4DB2-BD59-A6C34878D82A}">
                    <a16:rowId xmlns:a16="http://schemas.microsoft.com/office/drawing/2014/main" val="10001"/>
                  </a:ext>
                </a:extLst>
              </a:tr>
              <a:tr h="1002022">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Sai Aditya Guntupalli</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Model Developer/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t>Building and optimising RNN ,BERTmodels using framework PyTorch</a:t>
                      </a:r>
                      <a:endParaRPr sz="1400" u="none" strike="noStrike" cap="none"/>
                    </a:p>
                  </a:txBody>
                  <a:tcPr marL="91425" marR="91425" marT="91425" marB="91425"/>
                </a:tc>
                <a:extLst>
                  <a:ext uri="{0D108BD9-81ED-4DB2-BD59-A6C34878D82A}">
                    <a16:rowId xmlns:a16="http://schemas.microsoft.com/office/drawing/2014/main" val="10002"/>
                  </a:ext>
                </a:extLst>
              </a:tr>
              <a:tr h="589413">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Keerthy</a:t>
                      </a:r>
                      <a:r>
                        <a:rPr lang="en-IN" sz="1400" u="none" strike="noStrike" cap="none" dirty="0"/>
                        <a:t> </a:t>
                      </a:r>
                      <a:r>
                        <a:rPr lang="en-IN" sz="1400" u="none" strike="noStrike" cap="none" dirty="0" err="1"/>
                        <a:t>Pabbathineni</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a:t>Model integrator</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Responsible for </a:t>
                      </a:r>
                      <a:r>
                        <a:rPr lang="en-GB" dirty="0"/>
                        <a:t>model deployment</a:t>
                      </a:r>
                      <a:endParaRPr sz="1400" u="none" strike="noStrike" cap="none" dirty="0"/>
                    </a:p>
                  </a:txBody>
                  <a:tcPr marL="91425" marR="91425" marT="91425" marB="91425"/>
                </a:tc>
                <a:extLst>
                  <a:ext uri="{0D108BD9-81ED-4DB2-BD59-A6C34878D82A}">
                    <a16:rowId xmlns:a16="http://schemas.microsoft.com/office/drawing/2014/main" val="10003"/>
                  </a:ext>
                </a:extLst>
              </a:tr>
              <a:tr h="795717">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Murali Krishna </a:t>
                      </a:r>
                      <a:r>
                        <a:rPr lang="en-IN" sz="1400" u="none" strike="noStrike" cap="none" dirty="0" err="1"/>
                        <a:t>Ponnam</a:t>
                      </a: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Project Coordination and Management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dirty="0"/>
                        <a:t>Responsible for coordinating team members</a:t>
                      </a:r>
                      <a:endParaRPr sz="1400" u="none" strike="noStrike" cap="none"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Motivation</a:t>
            </a:r>
            <a:endParaRPr/>
          </a:p>
        </p:txBody>
      </p:sp>
      <p:sp>
        <p:nvSpPr>
          <p:cNvPr id="73" name="Google Shape;73;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a:t>The motivation behind the development of FAQ chatbot for University of Central Missouri originated when an internal survey highlighted that a more timely and accurate information system is needed. Due to the recent advancements in deep learning and Natural Language Processing in information retrieval we have developed a chatbot.</a:t>
            </a:r>
            <a:endParaRPr/>
          </a:p>
          <a:p>
            <a:pPr marL="0" lvl="0" indent="0" algn="l" rtl="0">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Objectives</a:t>
            </a:r>
            <a:endParaRPr/>
          </a:p>
        </p:txBody>
      </p:sp>
      <p:sp>
        <p:nvSpPr>
          <p:cNvPr id="79" name="Google Shape;79;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1200"/>
              </a:spcBef>
              <a:spcAft>
                <a:spcPts val="0"/>
              </a:spcAft>
              <a:buClr>
                <a:schemeClr val="dk1"/>
              </a:buClr>
              <a:buSzPct val="61111"/>
              <a:buFont typeface="Arial"/>
              <a:buNone/>
            </a:pPr>
            <a:r>
              <a:rPr lang="en-GB"/>
              <a:t>The main objective of the project is to build the FAQ realtime answering bot for students University related queries using LLM ,GPT API and deep learning models.</a:t>
            </a:r>
            <a:endParaRPr/>
          </a:p>
          <a:p>
            <a:pPr marL="0" lvl="0" indent="0" algn="l" rtl="0">
              <a:spcBef>
                <a:spcPts val="1200"/>
              </a:spcBef>
              <a:spcAft>
                <a:spcPts val="0"/>
              </a:spcAft>
              <a:buClr>
                <a:schemeClr val="dk1"/>
              </a:buClr>
              <a:buSzPct val="61111"/>
              <a:buFont typeface="Arial"/>
              <a:buNone/>
            </a:pPr>
            <a:r>
              <a:rPr lang="en-GB"/>
              <a:t>The other objectives of the project includes</a:t>
            </a:r>
            <a:endParaRPr/>
          </a:p>
          <a:p>
            <a:pPr marL="0" lvl="0" indent="0" algn="l" rtl="0">
              <a:spcBef>
                <a:spcPts val="1200"/>
              </a:spcBef>
              <a:spcAft>
                <a:spcPts val="0"/>
              </a:spcAft>
              <a:buClr>
                <a:schemeClr val="dk1"/>
              </a:buClr>
              <a:buSzPct val="61111"/>
              <a:buFont typeface="Arial"/>
              <a:buNone/>
            </a:pPr>
            <a:r>
              <a:rPr lang="en-GB"/>
              <a:t>    1.Enabling efficient information retrieval by uploading various data files like PDFs, docs and text documents</a:t>
            </a:r>
            <a:endParaRPr/>
          </a:p>
          <a:p>
            <a:pPr marL="0" lvl="0" indent="0" algn="l" rtl="0">
              <a:spcBef>
                <a:spcPts val="1200"/>
              </a:spcBef>
              <a:spcAft>
                <a:spcPts val="0"/>
              </a:spcAft>
              <a:buClr>
                <a:schemeClr val="dk1"/>
              </a:buClr>
              <a:buSzPct val="61111"/>
              <a:buFont typeface="Arial"/>
              <a:buNone/>
            </a:pPr>
            <a:r>
              <a:rPr lang="en-GB"/>
              <a:t>    2.Providing round the clock answering support</a:t>
            </a:r>
            <a:endParaRPr/>
          </a:p>
          <a:p>
            <a:pPr marL="0" lvl="0" indent="0" algn="l" rtl="0">
              <a:spcBef>
                <a:spcPts val="1200"/>
              </a:spcBef>
              <a:spcAft>
                <a:spcPts val="0"/>
              </a:spcAft>
              <a:buClr>
                <a:schemeClr val="dk1"/>
              </a:buClr>
              <a:buSzPct val="61111"/>
              <a:buFont typeface="Arial"/>
              <a:buNone/>
            </a:pPr>
            <a:r>
              <a:rPr lang="en-GB"/>
              <a:t>    3.Enhancing user experience by introducing the follow up questions</a:t>
            </a:r>
            <a:endParaRPr/>
          </a:p>
          <a:p>
            <a:pPr marL="0" lvl="0" indent="0" algn="l" rtl="0">
              <a:spcBef>
                <a:spcPts val="1200"/>
              </a:spcBef>
              <a:spcAft>
                <a:spcPts val="0"/>
              </a:spcAft>
              <a:buClr>
                <a:schemeClr val="dk1"/>
              </a:buClr>
              <a:buSzPct val="61111"/>
              <a:buFont typeface="Arial"/>
              <a:buNone/>
            </a:pPr>
            <a:r>
              <a:rPr lang="en-GB"/>
              <a:t>    4.Reducing the manual effort like university staff</a:t>
            </a:r>
            <a:endParaRPr/>
          </a:p>
          <a:p>
            <a:pPr marL="0" lvl="0" indent="0" algn="l" rtl="0">
              <a:spcBef>
                <a:spcPts val="1200"/>
              </a:spcBef>
              <a:spcAft>
                <a:spcPts val="0"/>
              </a:spcAft>
              <a:buClr>
                <a:schemeClr val="dk1"/>
              </a:buClr>
              <a:buSzPct val="61111"/>
              <a:buFont typeface="Arial"/>
              <a:buNone/>
            </a:pPr>
            <a:r>
              <a:rPr lang="en-GB"/>
              <a:t>    5.Scalability that is managing large volumes of data</a:t>
            </a:r>
            <a:endParaRPr/>
          </a:p>
          <a:p>
            <a:pPr marL="0" lvl="0" indent="0" algn="l" rtl="0">
              <a:spcBef>
                <a:spcPts val="1200"/>
              </a:spcBef>
              <a:spcAft>
                <a:spcPts val="0"/>
              </a:spcAft>
              <a:buClr>
                <a:schemeClr val="dk1"/>
              </a:buClr>
              <a:buSzPct val="61111"/>
              <a:buFont typeface="Arial"/>
              <a:buNone/>
            </a:pPr>
            <a:endParaRPr/>
          </a:p>
          <a:p>
            <a:pPr marL="0" lvl="0" indent="0" algn="l" rtl="0">
              <a:lnSpc>
                <a:spcPct val="115000"/>
              </a:lnSpc>
              <a:spcBef>
                <a:spcPts val="1200"/>
              </a:spcBef>
              <a:spcAft>
                <a:spcPts val="1200"/>
              </a:spcAft>
              <a:buSzPct val="108108"/>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285"/>
              <a:buFont typeface="Arial"/>
              <a:buNone/>
            </a:pPr>
            <a:r>
              <a:rPr lang="en-GB"/>
              <a:t>Related work</a:t>
            </a:r>
            <a:endParaRPr/>
          </a:p>
          <a:p>
            <a:pPr marL="0" lvl="0" indent="0" algn="l" rtl="0">
              <a:lnSpc>
                <a:spcPct val="100000"/>
              </a:lnSpc>
              <a:spcBef>
                <a:spcPts val="0"/>
              </a:spcBef>
              <a:spcAft>
                <a:spcPts val="0"/>
              </a:spcAft>
              <a:buClr>
                <a:schemeClr val="dk1"/>
              </a:buClr>
              <a:buSzPct val="39285"/>
              <a:buFont typeface="Arial"/>
              <a:buNone/>
            </a:pPr>
            <a:endParaRPr/>
          </a:p>
          <a:p>
            <a:pPr marL="0" lvl="0" indent="0" algn="l" rtl="0">
              <a:lnSpc>
                <a:spcPct val="100000"/>
              </a:lnSpc>
              <a:spcBef>
                <a:spcPts val="0"/>
              </a:spcBef>
              <a:spcAft>
                <a:spcPts val="0"/>
              </a:spcAft>
              <a:buSzPct val="111111"/>
              <a:buNone/>
            </a:pPr>
            <a:endParaRPr/>
          </a:p>
        </p:txBody>
      </p:sp>
      <p:sp>
        <p:nvSpPr>
          <p:cNvPr id="85" name="Google Shape;85;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0" algn="just" rtl="0">
              <a:spcBef>
                <a:spcPts val="0"/>
              </a:spcBef>
              <a:spcAft>
                <a:spcPts val="0"/>
              </a:spcAft>
              <a:buClr>
                <a:schemeClr val="dk1"/>
              </a:buClr>
              <a:buSzPct val="100000"/>
              <a:buFont typeface="Arial"/>
              <a:buNone/>
            </a:pPr>
            <a:r>
              <a:rPr lang="en-GB" sz="1100" b="1">
                <a:solidFill>
                  <a:schemeClr val="dk1"/>
                </a:solidFill>
              </a:rPr>
              <a:t>With the rapid advancement of Conversational AI technologies, the risk of "AI Manipulation Problem"  is also growing. This poses a significant danger of targeted influence.Despite its potential impact, overlooked this issue.To address the "AI Manipulation Problem," policymakers should recognize potential risks. The paper suggests the need for regulatory measures [1]. </a:t>
            </a:r>
            <a:endParaRPr sz="1100" b="1">
              <a:solidFill>
                <a:schemeClr val="dk1"/>
              </a:solidFill>
            </a:endParaRPr>
          </a:p>
          <a:p>
            <a:pPr marL="0" lvl="0" indent="0" algn="l" rtl="0">
              <a:lnSpc>
                <a:spcPct val="115000"/>
              </a:lnSpc>
              <a:spcBef>
                <a:spcPts val="1200"/>
              </a:spcBef>
              <a:spcAft>
                <a:spcPts val="0"/>
              </a:spcAft>
              <a:buClr>
                <a:schemeClr val="dk1"/>
              </a:buClr>
              <a:buSzPct val="100000"/>
              <a:buFont typeface="Arial"/>
              <a:buNone/>
            </a:pPr>
            <a:r>
              <a:rPr lang="en-GB" sz="1100" b="1">
                <a:solidFill>
                  <a:schemeClr val="dk1"/>
                </a:solidFill>
              </a:rPr>
              <a:t>The present chabots are not economical to many organisations and one more drawback is that they are not trained on live data. Most of the organisations need real time updates. In this study we propose real time conversational AI to interact with users and give live updates for the queries. To achieve this NMT and transformer models and RASA framework is used [2].</a:t>
            </a:r>
            <a:endParaRPr sz="1100" b="1">
              <a:solidFill>
                <a:schemeClr val="dk1"/>
              </a:solidFill>
            </a:endParaRPr>
          </a:p>
          <a:p>
            <a:pPr marL="0" lvl="0" indent="0" algn="l" rtl="0">
              <a:lnSpc>
                <a:spcPct val="115000"/>
              </a:lnSpc>
              <a:spcBef>
                <a:spcPts val="1200"/>
              </a:spcBef>
              <a:spcAft>
                <a:spcPts val="0"/>
              </a:spcAft>
              <a:buClr>
                <a:schemeClr val="dk1"/>
              </a:buClr>
              <a:buSzPct val="100000"/>
              <a:buFont typeface="Arial"/>
              <a:buNone/>
            </a:pPr>
            <a:endParaRPr sz="1100" b="1">
              <a:solidFill>
                <a:schemeClr val="dk1"/>
              </a:solidFill>
            </a:endParaRPr>
          </a:p>
          <a:p>
            <a:pPr marL="457200" lvl="0" indent="0" algn="just" rtl="0">
              <a:spcBef>
                <a:spcPts val="0"/>
              </a:spcBef>
              <a:spcAft>
                <a:spcPts val="0"/>
              </a:spcAft>
              <a:buClr>
                <a:schemeClr val="dk1"/>
              </a:buClr>
              <a:buSzPct val="100000"/>
              <a:buFont typeface="Arial"/>
              <a:buNone/>
            </a:pPr>
            <a:r>
              <a:rPr lang="en-GB" sz="1100" b="1">
                <a:solidFill>
                  <a:schemeClr val="dk1"/>
                </a:solidFill>
              </a:rPr>
              <a:t>The main intent of the bots is saving time and reducing manual effort. So far we have bots for different sectors like healthcare, education and banking. But this can be extended to other aspects like reducing the wastage as well. One of the categories is food. In a survey conducted on the reduced wastage food topped the chart. In this paper we are proposing the Recipe bot where the user enters the leftover items or ready perish items in the fridge. Along the leftover item details user enters the calorie and nutrient information also based on this bot suggests the recipes to the users. To build the recipe bot Google Dialog Flow platform to recognize the user’s intentions and Spoonacular API to find recipes are used [3].</a:t>
            </a:r>
            <a:endParaRPr sz="1100" b="1">
              <a:solidFill>
                <a:schemeClr val="dk1"/>
              </a:solidFill>
            </a:endParaRPr>
          </a:p>
          <a:p>
            <a:pPr marL="0" lvl="0" indent="0" algn="l" rtl="0">
              <a:lnSpc>
                <a:spcPct val="115000"/>
              </a:lnSpc>
              <a:spcBef>
                <a:spcPts val="1200"/>
              </a:spcBef>
              <a:spcAft>
                <a:spcPts val="0"/>
              </a:spcAft>
              <a:buClr>
                <a:schemeClr val="dk1"/>
              </a:buClr>
              <a:buSzPct val="61110"/>
              <a:buFont typeface="Arial"/>
              <a:buNone/>
            </a:pPr>
            <a:endParaRPr/>
          </a:p>
          <a:p>
            <a:pPr marL="0" lvl="0" indent="0" algn="l" rtl="0">
              <a:lnSpc>
                <a:spcPct val="115000"/>
              </a:lnSpc>
              <a:spcBef>
                <a:spcPts val="1200"/>
              </a:spcBef>
              <a:spcAft>
                <a:spcPts val="1200"/>
              </a:spcAft>
              <a:buSzPct val="181818"/>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Problem Statement</a:t>
            </a:r>
            <a:endParaRPr/>
          </a:p>
        </p:txBody>
      </p:sp>
      <p:sp>
        <p:nvSpPr>
          <p:cNvPr id="91" name="Google Shape;91;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05000"/>
              </a:lnSpc>
              <a:spcBef>
                <a:spcPts val="0"/>
              </a:spcBef>
              <a:spcAft>
                <a:spcPts val="1200"/>
              </a:spcAft>
              <a:buSzPts val="1800"/>
              <a:buNone/>
            </a:pPr>
            <a:r>
              <a:rPr lang="en-GB" sz="1600"/>
              <a:t>Developing a chatbot using deep learning techniques for efficient information retrieval. The chatbot will interpret natural language queries, retrieve relevant information related to query, and present it to users in a conversational format. Objectives include designing a deep learning model for natural language understanding and evaluating chatbot performance.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Proposed Solution</a:t>
            </a:r>
            <a:endParaRPr/>
          </a:p>
        </p:txBody>
      </p:sp>
      <p:sp>
        <p:nvSpPr>
          <p:cNvPr id="97" name="Google Shape;9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1200"/>
              </a:spcAft>
              <a:buSzPts val="1800"/>
              <a:buNone/>
            </a:pPr>
            <a:r>
              <a:rPr lang="en-GB"/>
              <a:t>The project aims to design a chatbot capable of interpreting natural language queries, retrieving rel- evant information, and presenting it in a conversational format. This will be achieved through the utilization of Recurrent Neural Networks (RNNs), specifically imple- mented using frameworks like Keras and TensorFlow. Different types of layers and activation functions will be experimented with to optimize model performance, alongside hyperparameter tuning for enhanced efficiency. Additionally, fine-tuning of Transformer models such as BERT, LLMA 2, and GPT with organizational data is pro- posed to further improve information retrieval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GB"/>
              <a:t>Results/Simulations</a:t>
            </a:r>
            <a:endParaRPr/>
          </a:p>
        </p:txBody>
      </p:sp>
      <p:sp>
        <p:nvSpPr>
          <p:cNvPr id="103" name="Google Shape;103;p9"/>
          <p:cNvSpPr txBox="1"/>
          <p:nvPr/>
        </p:nvSpPr>
        <p:spPr>
          <a:xfrm>
            <a:off x="230800" y="4532275"/>
            <a:ext cx="6292500" cy="47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2"/>
              </a:solidFill>
              <a:latin typeface="Arial"/>
              <a:ea typeface="Arial"/>
              <a:cs typeface="Arial"/>
              <a:sym typeface="Arial"/>
            </a:endParaRPr>
          </a:p>
        </p:txBody>
      </p:sp>
      <p:sp>
        <p:nvSpPr>
          <p:cNvPr id="104" name="Google Shape;104;p9"/>
          <p:cNvSpPr txBox="1"/>
          <p:nvPr/>
        </p:nvSpPr>
        <p:spPr>
          <a:xfrm>
            <a:off x="5054725" y="1001825"/>
            <a:ext cx="3401100" cy="2145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3" name="Picture 2">
            <a:extLst>
              <a:ext uri="{FF2B5EF4-FFF2-40B4-BE49-F238E27FC236}">
                <a16:creationId xmlns:a16="http://schemas.microsoft.com/office/drawing/2014/main" id="{C2703BCA-B5C4-E6AD-39F8-333978033ED4}"/>
              </a:ext>
            </a:extLst>
          </p:cNvPr>
          <p:cNvPicPr>
            <a:picLocks noChangeAspect="1"/>
          </p:cNvPicPr>
          <p:nvPr/>
        </p:nvPicPr>
        <p:blipFill>
          <a:blip r:embed="rId3"/>
          <a:stretch>
            <a:fillRect/>
          </a:stretch>
        </p:blipFill>
        <p:spPr>
          <a:xfrm>
            <a:off x="840428" y="1174595"/>
            <a:ext cx="3807068" cy="2772937"/>
          </a:xfrm>
          <a:prstGeom prst="rect">
            <a:avLst/>
          </a:prstGeom>
        </p:spPr>
      </p:pic>
      <p:pic>
        <p:nvPicPr>
          <p:cNvPr id="5" name="Picture 4">
            <a:extLst>
              <a:ext uri="{FF2B5EF4-FFF2-40B4-BE49-F238E27FC236}">
                <a16:creationId xmlns:a16="http://schemas.microsoft.com/office/drawing/2014/main" id="{004926D4-B097-A579-E2F3-9DB2B59AEFFD}"/>
              </a:ext>
            </a:extLst>
          </p:cNvPr>
          <p:cNvPicPr>
            <a:picLocks noChangeAspect="1"/>
          </p:cNvPicPr>
          <p:nvPr/>
        </p:nvPicPr>
        <p:blipFill>
          <a:blip r:embed="rId4"/>
          <a:stretch>
            <a:fillRect/>
          </a:stretch>
        </p:blipFill>
        <p:spPr>
          <a:xfrm>
            <a:off x="4647496" y="1215514"/>
            <a:ext cx="4124014" cy="2772938"/>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814</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Chatbot using Deep Learning</vt:lpstr>
      <vt:lpstr>Group member Information</vt:lpstr>
      <vt:lpstr>Role/Responsibilities and Contribution in project</vt:lpstr>
      <vt:lpstr>Motivation</vt:lpstr>
      <vt:lpstr>Objectives</vt:lpstr>
      <vt:lpstr>Related work  </vt:lpstr>
      <vt:lpstr>Problem Statement</vt:lpstr>
      <vt:lpstr>Proposed Solution</vt:lpstr>
      <vt:lpstr>Results/Simulations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using Deep Learning</dc:title>
  <cp:lastModifiedBy>Sai Aditya</cp:lastModifiedBy>
  <cp:revision>4</cp:revision>
  <dcterms:modified xsi:type="dcterms:W3CDTF">2024-04-18T04:20:18Z</dcterms:modified>
</cp:coreProperties>
</file>