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8404800" cy="38404800"/>
  <p:notesSz cx="6858000" cy="9144000"/>
  <p:embeddedFontLst>
    <p:embeddedFont>
      <p:font typeface="Georgia" panose="02040502050405020303" pitchFamily="18"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120" userDrawn="1">
          <p15:clr>
            <a:srgbClr val="A4A3A4"/>
          </p15:clr>
        </p15:guide>
        <p15:guide id="2" pos="1209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jAEx+yz5zhReuTp+iH55WhxxCI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22" d="100"/>
          <a:sy n="22" d="100"/>
        </p:scale>
        <p:origin x="2224" y="-416"/>
      </p:cViewPr>
      <p:guideLst>
        <p:guide orient="horz" pos="1212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1pPr>
            <a:lvl2pPr marL="914400" marR="0" lvl="1"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2pPr>
            <a:lvl3pPr marL="1371600" marR="0" lvl="2"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3pPr>
            <a:lvl4pPr marL="1828800" marR="0" lvl="3"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4pPr>
            <a:lvl5pPr marL="2286000" marR="0" lvl="4"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a:ea typeface="Times"/>
                <a:cs typeface="Times"/>
                <a:sym typeface="Times"/>
              </a:rPr>
              <a:t>‹#›</a:t>
            </a:fld>
            <a:endParaRPr sz="12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Times"/>
                <a:ea typeface="Times"/>
                <a:cs typeface="Times"/>
                <a:sym typeface="Times"/>
              </a:rPr>
              <a:t>1</a:t>
            </a:fld>
            <a:endParaRPr>
              <a:latin typeface="Times"/>
              <a:ea typeface="Times"/>
              <a:cs typeface="Times"/>
              <a:sym typeface="Times"/>
            </a:endParaRPr>
          </a:p>
        </p:txBody>
      </p:sp>
      <p:sp>
        <p:nvSpPr>
          <p:cNvPr id="62" name="Google Shape;62;p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Plot descriptions</a:t>
            </a:r>
            <a:endParaRPr dirty="0"/>
          </a:p>
          <a:p>
            <a:pPr marL="457200" lvl="0" indent="-317500" algn="l" rtl="0">
              <a:spcBef>
                <a:spcPts val="0"/>
              </a:spcBef>
              <a:spcAft>
                <a:spcPts val="0"/>
              </a:spcAft>
              <a:buSzPts val="1400"/>
              <a:buAutoNum type="alphaLcParen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878879" y="2135082"/>
            <a:ext cx="32647043"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2878879" y="11094720"/>
            <a:ext cx="32647043" cy="27310080"/>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16" name="Google Shape;16;p3"/>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b="0" i="0" u="none" strike="noStrike" cap="none">
                <a:solidFill>
                  <a:schemeClr val="dk1"/>
                </a:solidFill>
                <a:latin typeface="Times"/>
                <a:ea typeface="Times"/>
                <a:cs typeface="Times"/>
                <a:sym typeface="Times"/>
              </a:defRPr>
            </a:lvl1pPr>
            <a:lvl2pPr marL="0" marR="0" lvl="1" indent="0" algn="ctr">
              <a:spcBef>
                <a:spcPts val="0"/>
              </a:spcBef>
              <a:spcAft>
                <a:spcPts val="0"/>
              </a:spcAft>
              <a:buNone/>
              <a:defRPr sz="7700" b="0" i="0" u="none" strike="noStrike" cap="none">
                <a:solidFill>
                  <a:schemeClr val="dk1"/>
                </a:solidFill>
                <a:latin typeface="Times"/>
                <a:ea typeface="Times"/>
                <a:cs typeface="Times"/>
                <a:sym typeface="Times"/>
              </a:defRPr>
            </a:lvl2pPr>
            <a:lvl3pPr marL="0" marR="0" lvl="2" indent="0" algn="ctr">
              <a:spcBef>
                <a:spcPts val="0"/>
              </a:spcBef>
              <a:spcAft>
                <a:spcPts val="0"/>
              </a:spcAft>
              <a:buNone/>
              <a:defRPr sz="7700" b="0" i="0" u="none" strike="noStrike" cap="none">
                <a:solidFill>
                  <a:schemeClr val="dk1"/>
                </a:solidFill>
                <a:latin typeface="Times"/>
                <a:ea typeface="Times"/>
                <a:cs typeface="Times"/>
                <a:sym typeface="Times"/>
              </a:defRPr>
            </a:lvl3pPr>
            <a:lvl4pPr marL="0" marR="0" lvl="3" indent="0" algn="ctr">
              <a:spcBef>
                <a:spcPts val="0"/>
              </a:spcBef>
              <a:spcAft>
                <a:spcPts val="0"/>
              </a:spcAft>
              <a:buNone/>
              <a:defRPr sz="7700" b="0" i="0" u="none" strike="noStrike" cap="none">
                <a:solidFill>
                  <a:schemeClr val="dk1"/>
                </a:solidFill>
                <a:latin typeface="Times"/>
                <a:ea typeface="Times"/>
                <a:cs typeface="Times"/>
                <a:sym typeface="Times"/>
              </a:defRPr>
            </a:lvl4pPr>
            <a:lvl5pPr marL="0" marR="0" lvl="4" indent="0" algn="ctr">
              <a:spcBef>
                <a:spcPts val="0"/>
              </a:spcBef>
              <a:spcAft>
                <a:spcPts val="0"/>
              </a:spcAft>
              <a:buNone/>
              <a:defRPr sz="7700" b="0" i="0" u="none" strike="noStrike" cap="none">
                <a:solidFill>
                  <a:schemeClr val="dk1"/>
                </a:solidFill>
                <a:latin typeface="Times"/>
                <a:ea typeface="Times"/>
                <a:cs typeface="Times"/>
                <a:sym typeface="Times"/>
              </a:defRPr>
            </a:lvl5pPr>
            <a:lvl6pPr marL="0" marR="0" lvl="5" indent="0" algn="ctr">
              <a:spcBef>
                <a:spcPts val="0"/>
              </a:spcBef>
              <a:spcAft>
                <a:spcPts val="0"/>
              </a:spcAft>
              <a:buNone/>
              <a:defRPr sz="7700" b="0" i="0" u="none" strike="noStrike" cap="none">
                <a:solidFill>
                  <a:schemeClr val="dk1"/>
                </a:solidFill>
                <a:latin typeface="Times"/>
                <a:ea typeface="Times"/>
                <a:cs typeface="Times"/>
                <a:sym typeface="Times"/>
              </a:defRPr>
            </a:lvl6pPr>
            <a:lvl7pPr marL="0" marR="0" lvl="6" indent="0" algn="ctr">
              <a:spcBef>
                <a:spcPts val="0"/>
              </a:spcBef>
              <a:spcAft>
                <a:spcPts val="0"/>
              </a:spcAft>
              <a:buNone/>
              <a:defRPr sz="7700" b="0" i="0" u="none" strike="noStrike" cap="none">
                <a:solidFill>
                  <a:schemeClr val="dk1"/>
                </a:solidFill>
                <a:latin typeface="Times"/>
                <a:ea typeface="Times"/>
                <a:cs typeface="Times"/>
                <a:sym typeface="Times"/>
              </a:defRPr>
            </a:lvl7pPr>
            <a:lvl8pPr marL="0" marR="0" lvl="7" indent="0" algn="ctr">
              <a:spcBef>
                <a:spcPts val="0"/>
              </a:spcBef>
              <a:spcAft>
                <a:spcPts val="0"/>
              </a:spcAft>
              <a:buNone/>
              <a:defRPr sz="7700" b="0" i="0" u="none" strike="noStrike" cap="none">
                <a:solidFill>
                  <a:schemeClr val="dk1"/>
                </a:solidFill>
                <a:latin typeface="Times"/>
                <a:ea typeface="Times"/>
                <a:cs typeface="Times"/>
                <a:sym typeface="Times"/>
              </a:defRPr>
            </a:lvl8pPr>
            <a:lvl9pPr marL="0" marR="0" lvl="8" indent="0" algn="ctr">
              <a:spcBef>
                <a:spcPts val="0"/>
              </a:spcBef>
              <a:spcAft>
                <a:spcPts val="0"/>
              </a:spcAft>
              <a:buNone/>
              <a:defRPr sz="7700" b="0" i="0" u="none" strike="noStrike" cap="none">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2878879" y="2135082"/>
            <a:ext cx="32647043"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2"/>
          <p:cNvSpPr txBox="1">
            <a:spLocks noGrp="1"/>
          </p:cNvSpPr>
          <p:nvPr>
            <p:ph type="body" idx="1"/>
          </p:nvPr>
        </p:nvSpPr>
        <p:spPr>
          <a:xfrm rot="5400000">
            <a:off x="5547360" y="8426238"/>
            <a:ext cx="27310080" cy="32647043"/>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55" name="Google Shape;55;p12"/>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rot="5400000">
            <a:off x="13310101" y="16189624"/>
            <a:ext cx="36269610" cy="8160743"/>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3"/>
          <p:cNvSpPr txBox="1">
            <a:spLocks noGrp="1"/>
          </p:cNvSpPr>
          <p:nvPr>
            <p:ph type="body" idx="1"/>
          </p:nvPr>
        </p:nvSpPr>
        <p:spPr>
          <a:xfrm rot="5400000">
            <a:off x="-3079448" y="8094168"/>
            <a:ext cx="36269610" cy="24351654"/>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59" name="Google Shape;59;p13"/>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2880921" y="11930066"/>
            <a:ext cx="32642967" cy="8232773"/>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5760443" y="21763042"/>
            <a:ext cx="26883914" cy="9813927"/>
          </a:xfrm>
          <a:prstGeom prst="rect">
            <a:avLst/>
          </a:prstGeom>
          <a:noFill/>
          <a:ln>
            <a:noFill/>
          </a:ln>
        </p:spPr>
        <p:txBody>
          <a:bodyPr spcFirstLastPara="1" wrap="square" lIns="248850" tIns="248850" rIns="507025" bIns="248850" anchor="t" anchorCtr="0">
            <a:noAutofit/>
          </a:bodyPr>
          <a:lstStyle>
            <a:lvl1pPr lvl="0" algn="ctr">
              <a:spcBef>
                <a:spcPts val="4293"/>
              </a:spcBef>
              <a:spcAft>
                <a:spcPts val="0"/>
              </a:spcAft>
              <a:buClr>
                <a:schemeClr val="dk1"/>
              </a:buClr>
              <a:buSzPts val="17700"/>
              <a:buNone/>
              <a:defRPr/>
            </a:lvl1pPr>
            <a:lvl2pPr lvl="1" algn="ctr">
              <a:spcBef>
                <a:spcPts val="3733"/>
              </a:spcBef>
              <a:spcAft>
                <a:spcPts val="0"/>
              </a:spcAft>
              <a:buClr>
                <a:schemeClr val="dk1"/>
              </a:buClr>
              <a:buSzPts val="15400"/>
              <a:buNone/>
              <a:defRPr/>
            </a:lvl2pPr>
            <a:lvl3pPr lvl="2" algn="ctr">
              <a:spcBef>
                <a:spcPts val="3173"/>
              </a:spcBef>
              <a:spcAft>
                <a:spcPts val="0"/>
              </a:spcAft>
              <a:buClr>
                <a:schemeClr val="dk1"/>
              </a:buClr>
              <a:buSzPts val="13400"/>
              <a:buNone/>
              <a:defRPr/>
            </a:lvl3pPr>
            <a:lvl4pPr lvl="3" algn="ctr">
              <a:spcBef>
                <a:spcPts val="2707"/>
              </a:spcBef>
              <a:spcAft>
                <a:spcPts val="0"/>
              </a:spcAft>
              <a:buClr>
                <a:schemeClr val="dk1"/>
              </a:buClr>
              <a:buSzPts val="11000"/>
              <a:buNone/>
              <a:defRPr/>
            </a:lvl4pPr>
            <a:lvl5pPr lvl="4" algn="ctr">
              <a:spcBef>
                <a:spcPts val="2707"/>
              </a:spcBef>
              <a:spcAft>
                <a:spcPts val="0"/>
              </a:spcAft>
              <a:buClr>
                <a:schemeClr val="dk1"/>
              </a:buClr>
              <a:buSzPts val="11000"/>
              <a:buNone/>
              <a:defRPr/>
            </a:lvl5pPr>
            <a:lvl6pPr lvl="5" algn="ctr">
              <a:spcBef>
                <a:spcPts val="2708"/>
              </a:spcBef>
              <a:spcAft>
                <a:spcPts val="0"/>
              </a:spcAft>
              <a:buClr>
                <a:schemeClr val="dk1"/>
              </a:buClr>
              <a:buSzPts val="11000"/>
              <a:buNone/>
              <a:defRPr/>
            </a:lvl6pPr>
            <a:lvl7pPr lvl="6" algn="ctr">
              <a:spcBef>
                <a:spcPts val="2708"/>
              </a:spcBef>
              <a:spcAft>
                <a:spcPts val="0"/>
              </a:spcAft>
              <a:buClr>
                <a:schemeClr val="dk1"/>
              </a:buClr>
              <a:buSzPts val="11000"/>
              <a:buNone/>
              <a:defRPr/>
            </a:lvl7pPr>
            <a:lvl8pPr lvl="7" algn="ctr">
              <a:spcBef>
                <a:spcPts val="2708"/>
              </a:spcBef>
              <a:spcAft>
                <a:spcPts val="0"/>
              </a:spcAft>
              <a:buClr>
                <a:schemeClr val="dk1"/>
              </a:buClr>
              <a:buSzPts val="11000"/>
              <a:buNone/>
              <a:defRPr/>
            </a:lvl8pPr>
            <a:lvl9pPr lvl="8" algn="ctr">
              <a:spcBef>
                <a:spcPts val="2708"/>
              </a:spcBef>
              <a:spcAft>
                <a:spcPts val="0"/>
              </a:spcAft>
              <a:buClr>
                <a:schemeClr val="dk1"/>
              </a:buClr>
              <a:buSzPts val="11000"/>
              <a:buNone/>
              <a:defRPr/>
            </a:lvl9pPr>
          </a:lstStyle>
          <a:p>
            <a:endParaRPr/>
          </a:p>
        </p:txBody>
      </p:sp>
      <p:sp>
        <p:nvSpPr>
          <p:cNvPr id="20" name="Google Shape;20;p4"/>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033716" y="24679278"/>
            <a:ext cx="32644357" cy="7626349"/>
          </a:xfrm>
          <a:prstGeom prst="rect">
            <a:avLst/>
          </a:prstGeom>
          <a:noFill/>
          <a:ln>
            <a:noFill/>
          </a:ln>
        </p:spPr>
        <p:txBody>
          <a:bodyPr spcFirstLastPara="1" wrap="square" lIns="248850" tIns="248850" rIns="507025" bIns="248850" anchor="t" anchorCtr="0">
            <a:noAutofit/>
          </a:bodyPr>
          <a:lstStyle>
            <a:lvl1pPr lvl="0" algn="l">
              <a:spcBef>
                <a:spcPts val="0"/>
              </a:spcBef>
              <a:spcAft>
                <a:spcPts val="0"/>
              </a:spcAft>
              <a:buSzPts val="1400"/>
              <a:buNone/>
              <a:defRPr sz="38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033716" y="16278226"/>
            <a:ext cx="32644357" cy="8401053"/>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000"/>
              <a:buNone/>
              <a:defRPr sz="2000"/>
            </a:lvl1pPr>
            <a:lvl2pPr marL="914400" lvl="1" indent="-228600" algn="l">
              <a:spcBef>
                <a:spcPts val="3733"/>
              </a:spcBef>
              <a:spcAft>
                <a:spcPts val="0"/>
              </a:spcAft>
              <a:buClr>
                <a:schemeClr val="dk1"/>
              </a:buClr>
              <a:buSzPts val="1400"/>
              <a:buNone/>
              <a:defRPr sz="1400"/>
            </a:lvl2pPr>
            <a:lvl3pPr marL="1371600" lvl="2" indent="-228600" algn="l">
              <a:spcBef>
                <a:spcPts val="3173"/>
              </a:spcBef>
              <a:spcAft>
                <a:spcPts val="0"/>
              </a:spcAft>
              <a:buClr>
                <a:schemeClr val="dk1"/>
              </a:buClr>
              <a:buSzPts val="1400"/>
              <a:buNone/>
              <a:defRPr sz="1400"/>
            </a:lvl3pPr>
            <a:lvl4pPr marL="1828800" lvl="3" indent="-228600" algn="l">
              <a:spcBef>
                <a:spcPts val="2707"/>
              </a:spcBef>
              <a:spcAft>
                <a:spcPts val="0"/>
              </a:spcAft>
              <a:buClr>
                <a:schemeClr val="dk1"/>
              </a:buClr>
              <a:buSzPts val="1400"/>
              <a:buNone/>
              <a:defRPr sz="1400"/>
            </a:lvl4pPr>
            <a:lvl5pPr marL="2286000" lvl="4" indent="-228600" algn="l">
              <a:spcBef>
                <a:spcPts val="2707"/>
              </a:spcBef>
              <a:spcAft>
                <a:spcPts val="0"/>
              </a:spcAft>
              <a:buClr>
                <a:schemeClr val="dk1"/>
              </a:buClr>
              <a:buSzPts val="1400"/>
              <a:buNone/>
              <a:defRPr sz="1400"/>
            </a:lvl5pPr>
            <a:lvl6pPr marL="2743200" lvl="5" indent="-228600" algn="l">
              <a:spcBef>
                <a:spcPts val="2708"/>
              </a:spcBef>
              <a:spcAft>
                <a:spcPts val="0"/>
              </a:spcAft>
              <a:buClr>
                <a:schemeClr val="dk1"/>
              </a:buClr>
              <a:buSzPts val="1400"/>
              <a:buNone/>
              <a:defRPr sz="1400"/>
            </a:lvl6pPr>
            <a:lvl7pPr marL="3200400" lvl="6" indent="-228600" algn="l">
              <a:spcBef>
                <a:spcPts val="2708"/>
              </a:spcBef>
              <a:spcAft>
                <a:spcPts val="0"/>
              </a:spcAft>
              <a:buClr>
                <a:schemeClr val="dk1"/>
              </a:buClr>
              <a:buSzPts val="1400"/>
              <a:buNone/>
              <a:defRPr sz="1400"/>
            </a:lvl7pPr>
            <a:lvl8pPr marL="3657600" lvl="7" indent="-228600" algn="l">
              <a:spcBef>
                <a:spcPts val="2708"/>
              </a:spcBef>
              <a:spcAft>
                <a:spcPts val="0"/>
              </a:spcAft>
              <a:buClr>
                <a:schemeClr val="dk1"/>
              </a:buClr>
              <a:buSzPts val="1400"/>
              <a:buNone/>
              <a:defRPr sz="1400"/>
            </a:lvl8pPr>
            <a:lvl9pPr marL="4114800" lvl="8" indent="-228600" algn="l">
              <a:spcBef>
                <a:spcPts val="2708"/>
              </a:spcBef>
              <a:spcAft>
                <a:spcPts val="0"/>
              </a:spcAft>
              <a:buClr>
                <a:schemeClr val="dk1"/>
              </a:buClr>
              <a:buSzPts val="1400"/>
              <a:buNone/>
              <a:defRPr sz="1400"/>
            </a:lvl9pPr>
          </a:lstStyle>
          <a:p>
            <a:endParaRPr/>
          </a:p>
        </p:txBody>
      </p:sp>
      <p:sp>
        <p:nvSpPr>
          <p:cNvPr id="24" name="Google Shape;24;p5"/>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878879" y="2135082"/>
            <a:ext cx="32647043"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2879531" y="11095043"/>
            <a:ext cx="16256196" cy="27309761"/>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81000" algn="l">
              <a:spcBef>
                <a:spcPts val="3733"/>
              </a:spcBef>
              <a:spcAft>
                <a:spcPts val="0"/>
              </a:spcAft>
              <a:buClr>
                <a:schemeClr val="dk1"/>
              </a:buClr>
              <a:buSzPts val="2400"/>
              <a:buChar char="–"/>
              <a:defRPr sz="2400"/>
            </a:lvl2pPr>
            <a:lvl3pPr marL="1371600" lvl="2" indent="-355600" algn="l">
              <a:spcBef>
                <a:spcPts val="3173"/>
              </a:spcBef>
              <a:spcAft>
                <a:spcPts val="0"/>
              </a:spcAft>
              <a:buClr>
                <a:schemeClr val="dk1"/>
              </a:buClr>
              <a:buSzPts val="2000"/>
              <a:buChar char="•"/>
              <a:defRPr sz="20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28" name="Google Shape;28;p6"/>
          <p:cNvSpPr txBox="1">
            <a:spLocks noGrp="1"/>
          </p:cNvSpPr>
          <p:nvPr>
            <p:ph type="body" idx="2"/>
          </p:nvPr>
        </p:nvSpPr>
        <p:spPr>
          <a:xfrm>
            <a:off x="19269075" y="11095043"/>
            <a:ext cx="16256201" cy="27309761"/>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81000" algn="l">
              <a:spcBef>
                <a:spcPts val="3733"/>
              </a:spcBef>
              <a:spcAft>
                <a:spcPts val="0"/>
              </a:spcAft>
              <a:buClr>
                <a:schemeClr val="dk1"/>
              </a:buClr>
              <a:buSzPts val="2400"/>
              <a:buChar char="–"/>
              <a:defRPr sz="2400"/>
            </a:lvl2pPr>
            <a:lvl3pPr marL="1371600" lvl="2" indent="-355600" algn="l">
              <a:spcBef>
                <a:spcPts val="3173"/>
              </a:spcBef>
              <a:spcAft>
                <a:spcPts val="0"/>
              </a:spcAft>
              <a:buClr>
                <a:schemeClr val="dk1"/>
              </a:buClr>
              <a:buSzPts val="2000"/>
              <a:buChar char="•"/>
              <a:defRPr sz="20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29" name="Google Shape;29;p6"/>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919688" y="1538286"/>
            <a:ext cx="34565433" cy="6400800"/>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1919682" y="8596317"/>
            <a:ext cx="16968790" cy="3582986"/>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400"/>
              <a:buNone/>
              <a:defRPr sz="2400" b="1"/>
            </a:lvl1pPr>
            <a:lvl2pPr marL="914400" lvl="1" indent="-228600" algn="l">
              <a:spcBef>
                <a:spcPts val="3733"/>
              </a:spcBef>
              <a:spcAft>
                <a:spcPts val="0"/>
              </a:spcAft>
              <a:buClr>
                <a:schemeClr val="dk1"/>
              </a:buClr>
              <a:buSzPts val="2000"/>
              <a:buNone/>
              <a:defRPr sz="2000" b="1"/>
            </a:lvl2pPr>
            <a:lvl3pPr marL="1371600" lvl="2" indent="-228600" algn="l">
              <a:spcBef>
                <a:spcPts val="3173"/>
              </a:spcBef>
              <a:spcAft>
                <a:spcPts val="0"/>
              </a:spcAft>
              <a:buClr>
                <a:schemeClr val="dk1"/>
              </a:buClr>
              <a:buSzPts val="1400"/>
              <a:buNone/>
              <a:defRPr sz="1400" b="1"/>
            </a:lvl3pPr>
            <a:lvl4pPr marL="1828800" lvl="3" indent="-228600" algn="l">
              <a:spcBef>
                <a:spcPts val="2707"/>
              </a:spcBef>
              <a:spcAft>
                <a:spcPts val="0"/>
              </a:spcAft>
              <a:buClr>
                <a:schemeClr val="dk1"/>
              </a:buClr>
              <a:buSzPts val="1400"/>
              <a:buNone/>
              <a:defRPr sz="1400" b="1"/>
            </a:lvl4pPr>
            <a:lvl5pPr marL="2286000" lvl="4" indent="-228600" algn="l">
              <a:spcBef>
                <a:spcPts val="2707"/>
              </a:spcBef>
              <a:spcAft>
                <a:spcPts val="0"/>
              </a:spcAft>
              <a:buClr>
                <a:schemeClr val="dk1"/>
              </a:buClr>
              <a:buSzPts val="1400"/>
              <a:buNone/>
              <a:defRPr sz="1400" b="1"/>
            </a:lvl5pPr>
            <a:lvl6pPr marL="2743200" lvl="5" indent="-228600" algn="l">
              <a:spcBef>
                <a:spcPts val="2708"/>
              </a:spcBef>
              <a:spcAft>
                <a:spcPts val="0"/>
              </a:spcAft>
              <a:buClr>
                <a:schemeClr val="dk1"/>
              </a:buClr>
              <a:buSzPts val="1400"/>
              <a:buNone/>
              <a:defRPr sz="1400" b="1"/>
            </a:lvl6pPr>
            <a:lvl7pPr marL="3200400" lvl="6" indent="-228600" algn="l">
              <a:spcBef>
                <a:spcPts val="2708"/>
              </a:spcBef>
              <a:spcAft>
                <a:spcPts val="0"/>
              </a:spcAft>
              <a:buClr>
                <a:schemeClr val="dk1"/>
              </a:buClr>
              <a:buSzPts val="1400"/>
              <a:buNone/>
              <a:defRPr sz="1400" b="1"/>
            </a:lvl7pPr>
            <a:lvl8pPr marL="3657600" lvl="7" indent="-228600" algn="l">
              <a:spcBef>
                <a:spcPts val="2708"/>
              </a:spcBef>
              <a:spcAft>
                <a:spcPts val="0"/>
              </a:spcAft>
              <a:buClr>
                <a:schemeClr val="dk1"/>
              </a:buClr>
              <a:buSzPts val="1400"/>
              <a:buNone/>
              <a:defRPr sz="1400" b="1"/>
            </a:lvl8pPr>
            <a:lvl9pPr marL="4114800" lvl="8" indent="-228600" algn="l">
              <a:spcBef>
                <a:spcPts val="2708"/>
              </a:spcBef>
              <a:spcAft>
                <a:spcPts val="0"/>
              </a:spcAft>
              <a:buClr>
                <a:schemeClr val="dk1"/>
              </a:buClr>
              <a:buSzPts val="1400"/>
              <a:buNone/>
              <a:defRPr sz="1400" b="1"/>
            </a:lvl9pPr>
          </a:lstStyle>
          <a:p>
            <a:endParaRPr/>
          </a:p>
        </p:txBody>
      </p:sp>
      <p:sp>
        <p:nvSpPr>
          <p:cNvPr id="33" name="Google Shape;33;p7"/>
          <p:cNvSpPr txBox="1">
            <a:spLocks noGrp="1"/>
          </p:cNvSpPr>
          <p:nvPr>
            <p:ph type="body" idx="2"/>
          </p:nvPr>
        </p:nvSpPr>
        <p:spPr>
          <a:xfrm>
            <a:off x="1919682" y="12179300"/>
            <a:ext cx="16968790" cy="22126574"/>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55600" algn="l">
              <a:spcBef>
                <a:spcPts val="3733"/>
              </a:spcBef>
              <a:spcAft>
                <a:spcPts val="0"/>
              </a:spcAft>
              <a:buClr>
                <a:schemeClr val="dk1"/>
              </a:buClr>
              <a:buSzPts val="2000"/>
              <a:buChar char="–"/>
              <a:defRPr sz="2000"/>
            </a:lvl2pPr>
            <a:lvl3pPr marL="1371600" lvl="2" indent="-317500" algn="l">
              <a:spcBef>
                <a:spcPts val="3173"/>
              </a:spcBef>
              <a:spcAft>
                <a:spcPts val="0"/>
              </a:spcAft>
              <a:buClr>
                <a:schemeClr val="dk1"/>
              </a:buClr>
              <a:buSzPts val="1400"/>
              <a:buChar char="•"/>
              <a:defRPr sz="14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34" name="Google Shape;34;p7"/>
          <p:cNvSpPr txBox="1">
            <a:spLocks noGrp="1"/>
          </p:cNvSpPr>
          <p:nvPr>
            <p:ph type="body" idx="3"/>
          </p:nvPr>
        </p:nvSpPr>
        <p:spPr>
          <a:xfrm>
            <a:off x="19509385" y="8596317"/>
            <a:ext cx="16975733" cy="3582986"/>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400"/>
              <a:buNone/>
              <a:defRPr sz="2400" b="1"/>
            </a:lvl1pPr>
            <a:lvl2pPr marL="914400" lvl="1" indent="-228600" algn="l">
              <a:spcBef>
                <a:spcPts val="3733"/>
              </a:spcBef>
              <a:spcAft>
                <a:spcPts val="0"/>
              </a:spcAft>
              <a:buClr>
                <a:schemeClr val="dk1"/>
              </a:buClr>
              <a:buSzPts val="2000"/>
              <a:buNone/>
              <a:defRPr sz="2000" b="1"/>
            </a:lvl2pPr>
            <a:lvl3pPr marL="1371600" lvl="2" indent="-228600" algn="l">
              <a:spcBef>
                <a:spcPts val="3173"/>
              </a:spcBef>
              <a:spcAft>
                <a:spcPts val="0"/>
              </a:spcAft>
              <a:buClr>
                <a:schemeClr val="dk1"/>
              </a:buClr>
              <a:buSzPts val="1400"/>
              <a:buNone/>
              <a:defRPr sz="1400" b="1"/>
            </a:lvl3pPr>
            <a:lvl4pPr marL="1828800" lvl="3" indent="-228600" algn="l">
              <a:spcBef>
                <a:spcPts val="2707"/>
              </a:spcBef>
              <a:spcAft>
                <a:spcPts val="0"/>
              </a:spcAft>
              <a:buClr>
                <a:schemeClr val="dk1"/>
              </a:buClr>
              <a:buSzPts val="1400"/>
              <a:buNone/>
              <a:defRPr sz="1400" b="1"/>
            </a:lvl4pPr>
            <a:lvl5pPr marL="2286000" lvl="4" indent="-228600" algn="l">
              <a:spcBef>
                <a:spcPts val="2707"/>
              </a:spcBef>
              <a:spcAft>
                <a:spcPts val="0"/>
              </a:spcAft>
              <a:buClr>
                <a:schemeClr val="dk1"/>
              </a:buClr>
              <a:buSzPts val="1400"/>
              <a:buNone/>
              <a:defRPr sz="1400" b="1"/>
            </a:lvl5pPr>
            <a:lvl6pPr marL="2743200" lvl="5" indent="-228600" algn="l">
              <a:spcBef>
                <a:spcPts val="2708"/>
              </a:spcBef>
              <a:spcAft>
                <a:spcPts val="0"/>
              </a:spcAft>
              <a:buClr>
                <a:schemeClr val="dk1"/>
              </a:buClr>
              <a:buSzPts val="1400"/>
              <a:buNone/>
              <a:defRPr sz="1400" b="1"/>
            </a:lvl6pPr>
            <a:lvl7pPr marL="3200400" lvl="6" indent="-228600" algn="l">
              <a:spcBef>
                <a:spcPts val="2708"/>
              </a:spcBef>
              <a:spcAft>
                <a:spcPts val="0"/>
              </a:spcAft>
              <a:buClr>
                <a:schemeClr val="dk1"/>
              </a:buClr>
              <a:buSzPts val="1400"/>
              <a:buNone/>
              <a:defRPr sz="1400" b="1"/>
            </a:lvl7pPr>
            <a:lvl8pPr marL="3657600" lvl="7" indent="-228600" algn="l">
              <a:spcBef>
                <a:spcPts val="2708"/>
              </a:spcBef>
              <a:spcAft>
                <a:spcPts val="0"/>
              </a:spcAft>
              <a:buClr>
                <a:schemeClr val="dk1"/>
              </a:buClr>
              <a:buSzPts val="1400"/>
              <a:buNone/>
              <a:defRPr sz="1400" b="1"/>
            </a:lvl8pPr>
            <a:lvl9pPr marL="4114800" lvl="8" indent="-228600" algn="l">
              <a:spcBef>
                <a:spcPts val="2708"/>
              </a:spcBef>
              <a:spcAft>
                <a:spcPts val="0"/>
              </a:spcAft>
              <a:buClr>
                <a:schemeClr val="dk1"/>
              </a:buClr>
              <a:buSzPts val="1400"/>
              <a:buNone/>
              <a:defRPr sz="1400" b="1"/>
            </a:lvl9pPr>
          </a:lstStyle>
          <a:p>
            <a:endParaRPr/>
          </a:p>
        </p:txBody>
      </p:sp>
      <p:sp>
        <p:nvSpPr>
          <p:cNvPr id="35" name="Google Shape;35;p7"/>
          <p:cNvSpPr txBox="1">
            <a:spLocks noGrp="1"/>
          </p:cNvSpPr>
          <p:nvPr>
            <p:ph type="body" idx="4"/>
          </p:nvPr>
        </p:nvSpPr>
        <p:spPr>
          <a:xfrm>
            <a:off x="19509385" y="12179300"/>
            <a:ext cx="16975733" cy="22126574"/>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55600" algn="l">
              <a:spcBef>
                <a:spcPts val="3733"/>
              </a:spcBef>
              <a:spcAft>
                <a:spcPts val="0"/>
              </a:spcAft>
              <a:buClr>
                <a:schemeClr val="dk1"/>
              </a:buClr>
              <a:buSzPts val="2000"/>
              <a:buChar char="–"/>
              <a:defRPr sz="2000"/>
            </a:lvl2pPr>
            <a:lvl3pPr marL="1371600" lvl="2" indent="-317500" algn="l">
              <a:spcBef>
                <a:spcPts val="3173"/>
              </a:spcBef>
              <a:spcAft>
                <a:spcPts val="0"/>
              </a:spcAft>
              <a:buClr>
                <a:schemeClr val="dk1"/>
              </a:buClr>
              <a:buSzPts val="1400"/>
              <a:buChar char="•"/>
              <a:defRPr sz="14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36" name="Google Shape;36;p7"/>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878879" y="2135082"/>
            <a:ext cx="32647043"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9"/>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919684" y="1528769"/>
            <a:ext cx="12634914" cy="6507161"/>
          </a:xfrm>
          <a:prstGeom prst="rect">
            <a:avLst/>
          </a:prstGeom>
          <a:noFill/>
          <a:ln>
            <a:noFill/>
          </a:ln>
        </p:spPr>
        <p:txBody>
          <a:bodyPr spcFirstLastPara="1" wrap="square" lIns="248850" tIns="248850" rIns="507025" bIns="2488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5015765" y="1528761"/>
            <a:ext cx="21469350" cy="32777114"/>
          </a:xfrm>
          <a:prstGeom prst="rect">
            <a:avLst/>
          </a:prstGeom>
          <a:noFill/>
          <a:ln>
            <a:noFill/>
          </a:ln>
        </p:spPr>
        <p:txBody>
          <a:bodyPr spcFirstLastPara="1" wrap="square" lIns="248850" tIns="248850" rIns="507025" bIns="248850" anchor="t" anchorCtr="0">
            <a:noAutofit/>
          </a:bodyPr>
          <a:lstStyle>
            <a:lvl1pPr marL="457200" lvl="0" indent="-412750" algn="l">
              <a:spcBef>
                <a:spcPts val="4293"/>
              </a:spcBef>
              <a:spcAft>
                <a:spcPts val="0"/>
              </a:spcAft>
              <a:buClr>
                <a:schemeClr val="dk1"/>
              </a:buClr>
              <a:buSzPts val="2900"/>
              <a:buChar char="•"/>
              <a:defRPr sz="2900"/>
            </a:lvl1pPr>
            <a:lvl2pPr marL="914400" lvl="1" indent="-381000" algn="l">
              <a:spcBef>
                <a:spcPts val="3733"/>
              </a:spcBef>
              <a:spcAft>
                <a:spcPts val="0"/>
              </a:spcAft>
              <a:buClr>
                <a:schemeClr val="dk1"/>
              </a:buClr>
              <a:buSzPts val="2400"/>
              <a:buChar char="–"/>
              <a:defRPr sz="2400"/>
            </a:lvl2pPr>
            <a:lvl3pPr marL="1371600" lvl="2" indent="-381000" algn="l">
              <a:spcBef>
                <a:spcPts val="3173"/>
              </a:spcBef>
              <a:spcAft>
                <a:spcPts val="0"/>
              </a:spcAft>
              <a:buClr>
                <a:schemeClr val="dk1"/>
              </a:buClr>
              <a:buSzPts val="2400"/>
              <a:buChar char="•"/>
              <a:defRPr sz="2400"/>
            </a:lvl3pPr>
            <a:lvl4pPr marL="1828800" lvl="3" indent="-355600" algn="l">
              <a:spcBef>
                <a:spcPts val="2707"/>
              </a:spcBef>
              <a:spcAft>
                <a:spcPts val="0"/>
              </a:spcAft>
              <a:buClr>
                <a:schemeClr val="dk1"/>
              </a:buClr>
              <a:buSzPts val="2000"/>
              <a:buChar char="–"/>
              <a:defRPr sz="2000"/>
            </a:lvl4pPr>
            <a:lvl5pPr marL="2286000" lvl="4" indent="-355600" algn="l">
              <a:spcBef>
                <a:spcPts val="2707"/>
              </a:spcBef>
              <a:spcAft>
                <a:spcPts val="0"/>
              </a:spcAft>
              <a:buClr>
                <a:schemeClr val="dk1"/>
              </a:buClr>
              <a:buSzPts val="2000"/>
              <a:buChar char="»"/>
              <a:defRPr sz="2000"/>
            </a:lvl5pPr>
            <a:lvl6pPr marL="2743200" lvl="5" indent="-355600" algn="l">
              <a:spcBef>
                <a:spcPts val="2708"/>
              </a:spcBef>
              <a:spcAft>
                <a:spcPts val="0"/>
              </a:spcAft>
              <a:buClr>
                <a:schemeClr val="dk1"/>
              </a:buClr>
              <a:buSzPts val="2000"/>
              <a:buChar char="»"/>
              <a:defRPr sz="2000"/>
            </a:lvl6pPr>
            <a:lvl7pPr marL="3200400" lvl="6" indent="-355600" algn="l">
              <a:spcBef>
                <a:spcPts val="2708"/>
              </a:spcBef>
              <a:spcAft>
                <a:spcPts val="0"/>
              </a:spcAft>
              <a:buClr>
                <a:schemeClr val="dk1"/>
              </a:buClr>
              <a:buSzPts val="2000"/>
              <a:buChar char="»"/>
              <a:defRPr sz="2000"/>
            </a:lvl7pPr>
            <a:lvl8pPr marL="3657600" lvl="7" indent="-355600" algn="l">
              <a:spcBef>
                <a:spcPts val="2708"/>
              </a:spcBef>
              <a:spcAft>
                <a:spcPts val="0"/>
              </a:spcAft>
              <a:buClr>
                <a:schemeClr val="dk1"/>
              </a:buClr>
              <a:buSzPts val="2000"/>
              <a:buChar char="»"/>
              <a:defRPr sz="2000"/>
            </a:lvl8pPr>
            <a:lvl9pPr marL="4114800" lvl="8" indent="-355600" algn="l">
              <a:spcBef>
                <a:spcPts val="2708"/>
              </a:spcBef>
              <a:spcAft>
                <a:spcPts val="0"/>
              </a:spcAft>
              <a:buClr>
                <a:schemeClr val="dk1"/>
              </a:buClr>
              <a:buSzPts val="2000"/>
              <a:buChar char="»"/>
              <a:defRPr sz="2000"/>
            </a:lvl9pPr>
          </a:lstStyle>
          <a:p>
            <a:endParaRPr/>
          </a:p>
        </p:txBody>
      </p:sp>
      <p:sp>
        <p:nvSpPr>
          <p:cNvPr id="45" name="Google Shape;45;p10"/>
          <p:cNvSpPr txBox="1">
            <a:spLocks noGrp="1"/>
          </p:cNvSpPr>
          <p:nvPr>
            <p:ph type="body" idx="2"/>
          </p:nvPr>
        </p:nvSpPr>
        <p:spPr>
          <a:xfrm>
            <a:off x="1919684" y="8035924"/>
            <a:ext cx="12634914" cy="26269953"/>
          </a:xfrm>
          <a:prstGeom prst="rect">
            <a:avLst/>
          </a:prstGeom>
          <a:noFill/>
          <a:ln>
            <a:noFill/>
          </a:ln>
        </p:spPr>
        <p:txBody>
          <a:bodyPr spcFirstLastPara="1" wrap="square" lIns="248850" tIns="248850" rIns="507025" bIns="248850" anchor="t" anchorCtr="0">
            <a:noAutofit/>
          </a:bodyPr>
          <a:lstStyle>
            <a:lvl1pPr marL="457200" lvl="0" indent="-228600" algn="l">
              <a:spcBef>
                <a:spcPts val="4293"/>
              </a:spcBef>
              <a:spcAft>
                <a:spcPts val="0"/>
              </a:spcAft>
              <a:buClr>
                <a:schemeClr val="dk1"/>
              </a:buClr>
              <a:buSzPts val="1400"/>
              <a:buNone/>
              <a:defRPr sz="1400"/>
            </a:lvl1pPr>
            <a:lvl2pPr marL="914400" lvl="1" indent="-228600" algn="l">
              <a:spcBef>
                <a:spcPts val="3733"/>
              </a:spcBef>
              <a:spcAft>
                <a:spcPts val="0"/>
              </a:spcAft>
              <a:buClr>
                <a:schemeClr val="dk1"/>
              </a:buClr>
              <a:buSzPts val="900"/>
              <a:buNone/>
              <a:defRPr sz="900"/>
            </a:lvl2pPr>
            <a:lvl3pPr marL="1371600" lvl="2" indent="-228600" algn="l">
              <a:spcBef>
                <a:spcPts val="3173"/>
              </a:spcBef>
              <a:spcAft>
                <a:spcPts val="0"/>
              </a:spcAft>
              <a:buClr>
                <a:schemeClr val="dk1"/>
              </a:buClr>
              <a:buSzPts val="900"/>
              <a:buNone/>
              <a:defRPr sz="900"/>
            </a:lvl3pPr>
            <a:lvl4pPr marL="1828800" lvl="3" indent="-228600" algn="l">
              <a:spcBef>
                <a:spcPts val="2707"/>
              </a:spcBef>
              <a:spcAft>
                <a:spcPts val="0"/>
              </a:spcAft>
              <a:buClr>
                <a:schemeClr val="dk1"/>
              </a:buClr>
              <a:buSzPts val="900"/>
              <a:buNone/>
              <a:defRPr sz="900"/>
            </a:lvl4pPr>
            <a:lvl5pPr marL="2286000" lvl="4" indent="-228600" algn="l">
              <a:spcBef>
                <a:spcPts val="2707"/>
              </a:spcBef>
              <a:spcAft>
                <a:spcPts val="0"/>
              </a:spcAft>
              <a:buClr>
                <a:schemeClr val="dk1"/>
              </a:buClr>
              <a:buSzPts val="900"/>
              <a:buNone/>
              <a:defRPr sz="900"/>
            </a:lvl5pPr>
            <a:lvl6pPr marL="2743200" lvl="5" indent="-228600" algn="l">
              <a:spcBef>
                <a:spcPts val="2708"/>
              </a:spcBef>
              <a:spcAft>
                <a:spcPts val="0"/>
              </a:spcAft>
              <a:buClr>
                <a:schemeClr val="dk1"/>
              </a:buClr>
              <a:buSzPts val="900"/>
              <a:buNone/>
              <a:defRPr sz="900"/>
            </a:lvl6pPr>
            <a:lvl7pPr marL="3200400" lvl="6" indent="-228600" algn="l">
              <a:spcBef>
                <a:spcPts val="2708"/>
              </a:spcBef>
              <a:spcAft>
                <a:spcPts val="0"/>
              </a:spcAft>
              <a:buClr>
                <a:schemeClr val="dk1"/>
              </a:buClr>
              <a:buSzPts val="900"/>
              <a:buNone/>
              <a:defRPr sz="900"/>
            </a:lvl7pPr>
            <a:lvl8pPr marL="3657600" lvl="7" indent="-228600" algn="l">
              <a:spcBef>
                <a:spcPts val="2708"/>
              </a:spcBef>
              <a:spcAft>
                <a:spcPts val="0"/>
              </a:spcAft>
              <a:buClr>
                <a:schemeClr val="dk1"/>
              </a:buClr>
              <a:buSzPts val="900"/>
              <a:buNone/>
              <a:defRPr sz="900"/>
            </a:lvl8pPr>
            <a:lvl9pPr marL="4114800" lvl="8" indent="-228600" algn="l">
              <a:spcBef>
                <a:spcPts val="2708"/>
              </a:spcBef>
              <a:spcAft>
                <a:spcPts val="0"/>
              </a:spcAft>
              <a:buClr>
                <a:schemeClr val="dk1"/>
              </a:buClr>
              <a:buSzPts val="900"/>
              <a:buNone/>
              <a:defRPr sz="900"/>
            </a:lvl9pPr>
          </a:lstStyle>
          <a:p>
            <a:endParaRPr/>
          </a:p>
        </p:txBody>
      </p:sp>
      <p:sp>
        <p:nvSpPr>
          <p:cNvPr id="46" name="Google Shape;46;p10"/>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7527334" y="26882727"/>
            <a:ext cx="23043157" cy="3174998"/>
          </a:xfrm>
          <a:prstGeom prst="rect">
            <a:avLst/>
          </a:prstGeom>
          <a:noFill/>
          <a:ln>
            <a:noFill/>
          </a:ln>
        </p:spPr>
        <p:txBody>
          <a:bodyPr spcFirstLastPara="1" wrap="square" lIns="248850" tIns="248850" rIns="507025" bIns="2488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1"/>
          <p:cNvSpPr>
            <a:spLocks noGrp="1"/>
          </p:cNvSpPr>
          <p:nvPr>
            <p:ph type="pic" idx="2"/>
          </p:nvPr>
        </p:nvSpPr>
        <p:spPr>
          <a:xfrm>
            <a:off x="7527334" y="3432181"/>
            <a:ext cx="23043157" cy="23042561"/>
          </a:xfrm>
          <a:prstGeom prst="rect">
            <a:avLst/>
          </a:prstGeom>
          <a:noFill/>
          <a:ln>
            <a:noFill/>
          </a:ln>
        </p:spPr>
      </p:sp>
      <p:sp>
        <p:nvSpPr>
          <p:cNvPr id="50" name="Google Shape;50;p11"/>
          <p:cNvSpPr txBox="1">
            <a:spLocks noGrp="1"/>
          </p:cNvSpPr>
          <p:nvPr>
            <p:ph type="body" idx="1"/>
          </p:nvPr>
        </p:nvSpPr>
        <p:spPr>
          <a:xfrm>
            <a:off x="7527334" y="30057725"/>
            <a:ext cx="23043157" cy="4506914"/>
          </a:xfrm>
          <a:prstGeom prst="rect">
            <a:avLst/>
          </a:prstGeom>
          <a:noFill/>
          <a:ln>
            <a:noFill/>
          </a:ln>
        </p:spPr>
        <p:txBody>
          <a:bodyPr spcFirstLastPara="1" wrap="square" lIns="248850" tIns="248850" rIns="507025" bIns="248850" anchor="t" anchorCtr="0">
            <a:noAutofit/>
          </a:bodyPr>
          <a:lstStyle>
            <a:lvl1pPr marL="457200" lvl="0" indent="-228600" algn="l">
              <a:spcBef>
                <a:spcPts val="4293"/>
              </a:spcBef>
              <a:spcAft>
                <a:spcPts val="0"/>
              </a:spcAft>
              <a:buClr>
                <a:schemeClr val="dk1"/>
              </a:buClr>
              <a:buSzPts val="1400"/>
              <a:buNone/>
              <a:defRPr sz="1400"/>
            </a:lvl1pPr>
            <a:lvl2pPr marL="914400" lvl="1" indent="-228600" algn="l">
              <a:spcBef>
                <a:spcPts val="3733"/>
              </a:spcBef>
              <a:spcAft>
                <a:spcPts val="0"/>
              </a:spcAft>
              <a:buClr>
                <a:schemeClr val="dk1"/>
              </a:buClr>
              <a:buSzPts val="900"/>
              <a:buNone/>
              <a:defRPr sz="900"/>
            </a:lvl2pPr>
            <a:lvl3pPr marL="1371600" lvl="2" indent="-228600" algn="l">
              <a:spcBef>
                <a:spcPts val="3173"/>
              </a:spcBef>
              <a:spcAft>
                <a:spcPts val="0"/>
              </a:spcAft>
              <a:buClr>
                <a:schemeClr val="dk1"/>
              </a:buClr>
              <a:buSzPts val="900"/>
              <a:buNone/>
              <a:defRPr sz="900"/>
            </a:lvl3pPr>
            <a:lvl4pPr marL="1828800" lvl="3" indent="-228600" algn="l">
              <a:spcBef>
                <a:spcPts val="2707"/>
              </a:spcBef>
              <a:spcAft>
                <a:spcPts val="0"/>
              </a:spcAft>
              <a:buClr>
                <a:schemeClr val="dk1"/>
              </a:buClr>
              <a:buSzPts val="900"/>
              <a:buNone/>
              <a:defRPr sz="900"/>
            </a:lvl4pPr>
            <a:lvl5pPr marL="2286000" lvl="4" indent="-228600" algn="l">
              <a:spcBef>
                <a:spcPts val="2707"/>
              </a:spcBef>
              <a:spcAft>
                <a:spcPts val="0"/>
              </a:spcAft>
              <a:buClr>
                <a:schemeClr val="dk1"/>
              </a:buClr>
              <a:buSzPts val="900"/>
              <a:buNone/>
              <a:defRPr sz="900"/>
            </a:lvl5pPr>
            <a:lvl6pPr marL="2743200" lvl="5" indent="-228600" algn="l">
              <a:spcBef>
                <a:spcPts val="2708"/>
              </a:spcBef>
              <a:spcAft>
                <a:spcPts val="0"/>
              </a:spcAft>
              <a:buClr>
                <a:schemeClr val="dk1"/>
              </a:buClr>
              <a:buSzPts val="900"/>
              <a:buNone/>
              <a:defRPr sz="900"/>
            </a:lvl6pPr>
            <a:lvl7pPr marL="3200400" lvl="6" indent="-228600" algn="l">
              <a:spcBef>
                <a:spcPts val="2708"/>
              </a:spcBef>
              <a:spcAft>
                <a:spcPts val="0"/>
              </a:spcAft>
              <a:buClr>
                <a:schemeClr val="dk1"/>
              </a:buClr>
              <a:buSzPts val="900"/>
              <a:buNone/>
              <a:defRPr sz="900"/>
            </a:lvl7pPr>
            <a:lvl8pPr marL="3657600" lvl="7" indent="-228600" algn="l">
              <a:spcBef>
                <a:spcPts val="2708"/>
              </a:spcBef>
              <a:spcAft>
                <a:spcPts val="0"/>
              </a:spcAft>
              <a:buClr>
                <a:schemeClr val="dk1"/>
              </a:buClr>
              <a:buSzPts val="900"/>
              <a:buNone/>
              <a:defRPr sz="900"/>
            </a:lvl8pPr>
            <a:lvl9pPr marL="4114800" lvl="8" indent="-228600" algn="l">
              <a:spcBef>
                <a:spcPts val="2708"/>
              </a:spcBef>
              <a:spcAft>
                <a:spcPts val="0"/>
              </a:spcAft>
              <a:buClr>
                <a:schemeClr val="dk1"/>
              </a:buClr>
              <a:buSzPts val="900"/>
              <a:buNone/>
              <a:defRPr sz="900"/>
            </a:lvl9pPr>
          </a:lstStyle>
          <a:p>
            <a:endParaRPr/>
          </a:p>
        </p:txBody>
      </p:sp>
      <p:sp>
        <p:nvSpPr>
          <p:cNvPr id="51" name="Google Shape;51;p11"/>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878879" y="2135082"/>
            <a:ext cx="32647043" cy="8959638"/>
          </a:xfrm>
          <a:prstGeom prst="rect">
            <a:avLst/>
          </a:prstGeom>
          <a:noFill/>
          <a:ln>
            <a:noFill/>
          </a:ln>
        </p:spPr>
        <p:txBody>
          <a:bodyPr spcFirstLastPara="1" wrap="square" lIns="248850" tIns="248850" rIns="507025" bIns="248850" anchor="ctr" anchorCtr="0">
            <a:noAutofit/>
          </a:bodyPr>
          <a:lstStyle>
            <a:lvl1pPr marR="0" lvl="0" algn="ctr" rtl="0">
              <a:spcBef>
                <a:spcPts val="0"/>
              </a:spcBef>
              <a:spcAft>
                <a:spcPts val="0"/>
              </a:spcAft>
              <a:buSzPts val="1400"/>
              <a:buNone/>
              <a:defRPr sz="24500" b="0" i="0" u="none" strike="noStrike" cap="none">
                <a:solidFill>
                  <a:schemeClr val="dk1"/>
                </a:solidFill>
                <a:latin typeface="Times"/>
                <a:ea typeface="Times"/>
                <a:cs typeface="Times"/>
                <a:sym typeface="Times"/>
              </a:defRPr>
            </a:lvl1pPr>
            <a:lvl2pPr marR="0" lvl="1" algn="ctr" rtl="0">
              <a:spcBef>
                <a:spcPts val="0"/>
              </a:spcBef>
              <a:spcAft>
                <a:spcPts val="0"/>
              </a:spcAft>
              <a:buSzPts val="1400"/>
              <a:buNone/>
              <a:defRPr sz="24500" b="0" i="0" u="none" strike="noStrike" cap="none">
                <a:solidFill>
                  <a:schemeClr val="dk1"/>
                </a:solidFill>
                <a:latin typeface="Times"/>
                <a:ea typeface="Times"/>
                <a:cs typeface="Times"/>
                <a:sym typeface="Times"/>
              </a:defRPr>
            </a:lvl2pPr>
            <a:lvl3pPr marR="0" lvl="2" algn="ctr" rtl="0">
              <a:spcBef>
                <a:spcPts val="0"/>
              </a:spcBef>
              <a:spcAft>
                <a:spcPts val="0"/>
              </a:spcAft>
              <a:buSzPts val="1400"/>
              <a:buNone/>
              <a:defRPr sz="24500" b="0" i="0" u="none" strike="noStrike" cap="none">
                <a:solidFill>
                  <a:schemeClr val="dk1"/>
                </a:solidFill>
                <a:latin typeface="Times"/>
                <a:ea typeface="Times"/>
                <a:cs typeface="Times"/>
                <a:sym typeface="Times"/>
              </a:defRPr>
            </a:lvl3pPr>
            <a:lvl4pPr marR="0" lvl="3" algn="ctr" rtl="0">
              <a:spcBef>
                <a:spcPts val="0"/>
              </a:spcBef>
              <a:spcAft>
                <a:spcPts val="0"/>
              </a:spcAft>
              <a:buSzPts val="1400"/>
              <a:buNone/>
              <a:defRPr sz="24500" b="0" i="0" u="none" strike="noStrike" cap="none">
                <a:solidFill>
                  <a:schemeClr val="dk1"/>
                </a:solidFill>
                <a:latin typeface="Times"/>
                <a:ea typeface="Times"/>
                <a:cs typeface="Times"/>
                <a:sym typeface="Times"/>
              </a:defRPr>
            </a:lvl4pPr>
            <a:lvl5pPr marR="0" lvl="4" algn="ctr" rtl="0">
              <a:spcBef>
                <a:spcPts val="0"/>
              </a:spcBef>
              <a:spcAft>
                <a:spcPts val="0"/>
              </a:spcAft>
              <a:buSzPts val="1400"/>
              <a:buNone/>
              <a:defRPr sz="24500" b="0" i="0" u="none" strike="noStrike" cap="none">
                <a:solidFill>
                  <a:schemeClr val="dk1"/>
                </a:solidFill>
                <a:latin typeface="Times"/>
                <a:ea typeface="Times"/>
                <a:cs typeface="Times"/>
                <a:sym typeface="Times"/>
              </a:defRPr>
            </a:lvl5pPr>
            <a:lvl6pPr marR="0" lvl="5" algn="ctr" rtl="0">
              <a:spcBef>
                <a:spcPts val="0"/>
              </a:spcBef>
              <a:spcAft>
                <a:spcPts val="0"/>
              </a:spcAft>
              <a:buSzPts val="1400"/>
              <a:buNone/>
              <a:defRPr sz="24500" b="0" i="0" u="none" strike="noStrike" cap="none">
                <a:solidFill>
                  <a:schemeClr val="dk1"/>
                </a:solidFill>
                <a:latin typeface="Times"/>
                <a:ea typeface="Times"/>
                <a:cs typeface="Times"/>
                <a:sym typeface="Times"/>
              </a:defRPr>
            </a:lvl6pPr>
            <a:lvl7pPr marR="0" lvl="6" algn="ctr" rtl="0">
              <a:spcBef>
                <a:spcPts val="0"/>
              </a:spcBef>
              <a:spcAft>
                <a:spcPts val="0"/>
              </a:spcAft>
              <a:buSzPts val="1400"/>
              <a:buNone/>
              <a:defRPr sz="24500" b="0" i="0" u="none" strike="noStrike" cap="none">
                <a:solidFill>
                  <a:schemeClr val="dk1"/>
                </a:solidFill>
                <a:latin typeface="Times"/>
                <a:ea typeface="Times"/>
                <a:cs typeface="Times"/>
                <a:sym typeface="Times"/>
              </a:defRPr>
            </a:lvl7pPr>
            <a:lvl8pPr marR="0" lvl="7" algn="ctr" rtl="0">
              <a:spcBef>
                <a:spcPts val="0"/>
              </a:spcBef>
              <a:spcAft>
                <a:spcPts val="0"/>
              </a:spcAft>
              <a:buSzPts val="1400"/>
              <a:buNone/>
              <a:defRPr sz="24500" b="0" i="0" u="none" strike="noStrike" cap="none">
                <a:solidFill>
                  <a:schemeClr val="dk1"/>
                </a:solidFill>
                <a:latin typeface="Times"/>
                <a:ea typeface="Times"/>
                <a:cs typeface="Times"/>
                <a:sym typeface="Times"/>
              </a:defRPr>
            </a:lvl8pPr>
            <a:lvl9pPr marR="0" lvl="8" algn="ctr" rtl="0">
              <a:spcBef>
                <a:spcPts val="0"/>
              </a:spcBef>
              <a:spcAft>
                <a:spcPts val="0"/>
              </a:spcAft>
              <a:buSzPts val="1400"/>
              <a:buNone/>
              <a:defRPr sz="24500" b="0" i="0" u="none" strike="noStrike" cap="none">
                <a:solidFill>
                  <a:schemeClr val="dk1"/>
                </a:solidFill>
                <a:latin typeface="Times"/>
                <a:ea typeface="Times"/>
                <a:cs typeface="Times"/>
                <a:sym typeface="Times"/>
              </a:defRPr>
            </a:lvl9pPr>
          </a:lstStyle>
          <a:p>
            <a:endParaRPr/>
          </a:p>
        </p:txBody>
      </p:sp>
      <p:sp>
        <p:nvSpPr>
          <p:cNvPr id="11" name="Google Shape;11;p2"/>
          <p:cNvSpPr txBox="1">
            <a:spLocks noGrp="1"/>
          </p:cNvSpPr>
          <p:nvPr>
            <p:ph type="body" idx="1"/>
          </p:nvPr>
        </p:nvSpPr>
        <p:spPr>
          <a:xfrm>
            <a:off x="2878879" y="11094720"/>
            <a:ext cx="32647043" cy="27310080"/>
          </a:xfrm>
          <a:prstGeom prst="rect">
            <a:avLst/>
          </a:prstGeom>
          <a:noFill/>
          <a:ln>
            <a:noFill/>
          </a:ln>
        </p:spPr>
        <p:txBody>
          <a:bodyPr spcFirstLastPara="1" wrap="square" lIns="248850" tIns="248850" rIns="507025" bIns="248850" anchor="t" anchorCtr="0">
            <a:noAutofit/>
          </a:bodyPr>
          <a:lstStyle>
            <a:lvl1pPr marL="457200" marR="0" lvl="0" indent="-1352550" algn="l" rtl="0">
              <a:spcBef>
                <a:spcPts val="4293"/>
              </a:spcBef>
              <a:spcAft>
                <a:spcPts val="0"/>
              </a:spcAft>
              <a:buClr>
                <a:schemeClr val="dk1"/>
              </a:buClr>
              <a:buSzPts val="17700"/>
              <a:buFont typeface="Times"/>
              <a:buChar char="•"/>
              <a:defRPr sz="17700" b="0" i="0" u="none" strike="noStrike" cap="none">
                <a:solidFill>
                  <a:schemeClr val="dk1"/>
                </a:solidFill>
                <a:latin typeface="Times"/>
                <a:ea typeface="Times"/>
                <a:cs typeface="Times"/>
                <a:sym typeface="Times"/>
              </a:defRPr>
            </a:lvl1pPr>
            <a:lvl2pPr marL="914400" marR="0" lvl="1" indent="-1206500" algn="l" rtl="0">
              <a:spcBef>
                <a:spcPts val="3733"/>
              </a:spcBef>
              <a:spcAft>
                <a:spcPts val="0"/>
              </a:spcAft>
              <a:buClr>
                <a:schemeClr val="dk1"/>
              </a:buClr>
              <a:buSzPts val="15400"/>
              <a:buFont typeface="Times"/>
              <a:buChar char="–"/>
              <a:defRPr sz="15400" b="0" i="0" u="none" strike="noStrike" cap="none">
                <a:solidFill>
                  <a:schemeClr val="dk1"/>
                </a:solidFill>
                <a:latin typeface="Times"/>
                <a:ea typeface="Times"/>
                <a:cs typeface="Times"/>
                <a:sym typeface="Times"/>
              </a:defRPr>
            </a:lvl2pPr>
            <a:lvl3pPr marL="1371600" marR="0" lvl="2" indent="-1079500" algn="l" rtl="0">
              <a:spcBef>
                <a:spcPts val="3173"/>
              </a:spcBef>
              <a:spcAft>
                <a:spcPts val="0"/>
              </a:spcAft>
              <a:buClr>
                <a:schemeClr val="dk1"/>
              </a:buClr>
              <a:buSzPts val="13400"/>
              <a:buFont typeface="Times"/>
              <a:buChar char="•"/>
              <a:defRPr sz="13400" b="0" i="0" u="none" strike="noStrike" cap="none">
                <a:solidFill>
                  <a:schemeClr val="dk1"/>
                </a:solidFill>
                <a:latin typeface="Times"/>
                <a:ea typeface="Times"/>
                <a:cs typeface="Times"/>
                <a:sym typeface="Times"/>
              </a:defRPr>
            </a:lvl3pPr>
            <a:lvl4pPr marL="1828800" marR="0" lvl="3" indent="-927100" algn="l" rtl="0">
              <a:spcBef>
                <a:spcPts val="2707"/>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4pPr>
            <a:lvl5pPr marL="2286000" marR="0" lvl="4" indent="-927100" algn="l" rtl="0">
              <a:spcBef>
                <a:spcPts val="2707"/>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5pPr>
            <a:lvl6pPr marL="2743200" marR="0" lvl="5"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6pPr>
            <a:lvl7pPr marL="3200400" marR="0" lvl="6"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7pPr>
            <a:lvl8pPr marL="3657600" marR="0" lvl="7"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8pPr>
            <a:lvl9pPr marL="4114800" marR="0" lvl="8"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9pPr>
          </a:lstStyle>
          <a:p>
            <a:endParaRPr/>
          </a:p>
        </p:txBody>
      </p:sp>
      <p:sp>
        <p:nvSpPr>
          <p:cNvPr id="12" name="Google Shape;12;p2"/>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rtl="0">
              <a:spcBef>
                <a:spcPts val="0"/>
              </a:spcBef>
              <a:spcAft>
                <a:spcPts val="0"/>
              </a:spcAft>
              <a:buNone/>
              <a:defRPr sz="7700" b="0" i="0" u="none" strike="noStrike" cap="none">
                <a:solidFill>
                  <a:schemeClr val="dk1"/>
                </a:solidFill>
                <a:latin typeface="Times"/>
                <a:ea typeface="Times"/>
                <a:cs typeface="Times"/>
                <a:sym typeface="Times"/>
              </a:defRPr>
            </a:lvl1pPr>
            <a:lvl2pPr marL="0" marR="0" lvl="1" indent="0" algn="ctr" rtl="0">
              <a:spcBef>
                <a:spcPts val="0"/>
              </a:spcBef>
              <a:spcAft>
                <a:spcPts val="0"/>
              </a:spcAft>
              <a:buNone/>
              <a:defRPr sz="7700" b="0" i="0" u="none" strike="noStrike" cap="none">
                <a:solidFill>
                  <a:schemeClr val="dk1"/>
                </a:solidFill>
                <a:latin typeface="Times"/>
                <a:ea typeface="Times"/>
                <a:cs typeface="Times"/>
                <a:sym typeface="Times"/>
              </a:defRPr>
            </a:lvl2pPr>
            <a:lvl3pPr marL="0" marR="0" lvl="2" indent="0" algn="ctr" rtl="0">
              <a:spcBef>
                <a:spcPts val="0"/>
              </a:spcBef>
              <a:spcAft>
                <a:spcPts val="0"/>
              </a:spcAft>
              <a:buNone/>
              <a:defRPr sz="7700" b="0" i="0" u="none" strike="noStrike" cap="none">
                <a:solidFill>
                  <a:schemeClr val="dk1"/>
                </a:solidFill>
                <a:latin typeface="Times"/>
                <a:ea typeface="Times"/>
                <a:cs typeface="Times"/>
                <a:sym typeface="Times"/>
              </a:defRPr>
            </a:lvl3pPr>
            <a:lvl4pPr marL="0" marR="0" lvl="3" indent="0" algn="ctr" rtl="0">
              <a:spcBef>
                <a:spcPts val="0"/>
              </a:spcBef>
              <a:spcAft>
                <a:spcPts val="0"/>
              </a:spcAft>
              <a:buNone/>
              <a:defRPr sz="7700" b="0" i="0" u="none" strike="noStrike" cap="none">
                <a:solidFill>
                  <a:schemeClr val="dk1"/>
                </a:solidFill>
                <a:latin typeface="Times"/>
                <a:ea typeface="Times"/>
                <a:cs typeface="Times"/>
                <a:sym typeface="Times"/>
              </a:defRPr>
            </a:lvl4pPr>
            <a:lvl5pPr marL="0" marR="0" lvl="4" indent="0" algn="ctr" rtl="0">
              <a:spcBef>
                <a:spcPts val="0"/>
              </a:spcBef>
              <a:spcAft>
                <a:spcPts val="0"/>
              </a:spcAft>
              <a:buNone/>
              <a:defRPr sz="7700" b="0" i="0" u="none" strike="noStrike" cap="none">
                <a:solidFill>
                  <a:schemeClr val="dk1"/>
                </a:solidFill>
                <a:latin typeface="Times"/>
                <a:ea typeface="Times"/>
                <a:cs typeface="Times"/>
                <a:sym typeface="Times"/>
              </a:defRPr>
            </a:lvl5pPr>
            <a:lvl6pPr marL="0" marR="0" lvl="5" indent="0" algn="ctr" rtl="0">
              <a:spcBef>
                <a:spcPts val="0"/>
              </a:spcBef>
              <a:spcAft>
                <a:spcPts val="0"/>
              </a:spcAft>
              <a:buNone/>
              <a:defRPr sz="7700" b="0" i="0" u="none" strike="noStrike" cap="none">
                <a:solidFill>
                  <a:schemeClr val="dk1"/>
                </a:solidFill>
                <a:latin typeface="Times"/>
                <a:ea typeface="Times"/>
                <a:cs typeface="Times"/>
                <a:sym typeface="Times"/>
              </a:defRPr>
            </a:lvl6pPr>
            <a:lvl7pPr marL="0" marR="0" lvl="6" indent="0" algn="ctr" rtl="0">
              <a:spcBef>
                <a:spcPts val="0"/>
              </a:spcBef>
              <a:spcAft>
                <a:spcPts val="0"/>
              </a:spcAft>
              <a:buNone/>
              <a:defRPr sz="7700" b="0" i="0" u="none" strike="noStrike" cap="none">
                <a:solidFill>
                  <a:schemeClr val="dk1"/>
                </a:solidFill>
                <a:latin typeface="Times"/>
                <a:ea typeface="Times"/>
                <a:cs typeface="Times"/>
                <a:sym typeface="Times"/>
              </a:defRPr>
            </a:lvl7pPr>
            <a:lvl8pPr marL="0" marR="0" lvl="7" indent="0" algn="ctr" rtl="0">
              <a:spcBef>
                <a:spcPts val="0"/>
              </a:spcBef>
              <a:spcAft>
                <a:spcPts val="0"/>
              </a:spcAft>
              <a:buNone/>
              <a:defRPr sz="7700" b="0" i="0" u="none" strike="noStrike" cap="none">
                <a:solidFill>
                  <a:schemeClr val="dk1"/>
                </a:solidFill>
                <a:latin typeface="Times"/>
                <a:ea typeface="Times"/>
                <a:cs typeface="Times"/>
                <a:sym typeface="Times"/>
              </a:defRPr>
            </a:lvl8pPr>
            <a:lvl9pPr marL="0" marR="0" lvl="8" indent="0" algn="ctr" rtl="0">
              <a:spcBef>
                <a:spcPts val="0"/>
              </a:spcBef>
              <a:spcAft>
                <a:spcPts val="0"/>
              </a:spcAft>
              <a:buNone/>
              <a:defRPr sz="7700" b="0" i="0" u="none" strike="noStrike" cap="none">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mailto:pwe@ucar.edu"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4935546" y="2401225"/>
            <a:ext cx="28533708" cy="2737200"/>
          </a:xfrm>
          <a:prstGeom prst="rect">
            <a:avLst/>
          </a:prstGeom>
          <a:noFill/>
          <a:ln>
            <a:noFill/>
          </a:ln>
        </p:spPr>
        <p:txBody>
          <a:bodyPr spcFirstLastPara="1" wrap="square" lIns="0" tIns="0" rIns="37900" bIns="0" anchor="t" anchorCtr="0">
            <a:noAutofit/>
          </a:bodyPr>
          <a:lstStyle/>
          <a:p>
            <a:pPr marL="35559" marR="0" lvl="0" indent="0" algn="ctr" rtl="0">
              <a:spcBef>
                <a:spcPts val="0"/>
              </a:spcBef>
              <a:spcAft>
                <a:spcPts val="0"/>
              </a:spcAft>
              <a:buNone/>
            </a:pPr>
            <a:r>
              <a:rPr lang="en-US" sz="3600" b="1"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Verdana"/>
              </a:rPr>
              <a:t>Analysis on Chronic Obstructive Pulmonary Disease Deaths, Percentage Spent on Health Care based on Gross Domestic Product (GDP), and Particulate Matter 2.5 Concentration Levels by Country</a:t>
            </a:r>
            <a:endParaRPr sz="1000" b="1"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ctr" rtl="0">
              <a:spcBef>
                <a:spcPts val="1353"/>
              </a:spcBef>
              <a:spcAft>
                <a:spcPts val="0"/>
              </a:spcAft>
              <a:buNone/>
            </a:pPr>
            <a:r>
              <a:rPr lang="en-US" sz="34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Keerti Sundaram</a:t>
            </a:r>
            <a:r>
              <a:rPr lang="en-US" sz="3400" i="0" u="none"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 </a:t>
            </a:r>
            <a:r>
              <a:rPr lang="en-US" sz="3800" i="0" u="none"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a:t>
            </a:r>
            <a:r>
              <a:rPr lang="en-US" sz="3800" u="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sundak3</a:t>
            </a:r>
            <a:r>
              <a:rPr lang="en-US" sz="3800" i="0" u="sng"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hlinkClick r:id="rId3">
                  <a:extLst>
                    <a:ext uri="{A12FA001-AC4F-418D-AE19-62706E023703}">
                      <ahyp:hlinkClr xmlns:ahyp="http://schemas.microsoft.com/office/drawing/2018/hyperlinkcolor" val="tx"/>
                    </a:ext>
                  </a:extLst>
                </a:hlinkClick>
              </a:rPr>
              <a:t>@rpi.edu</a:t>
            </a:r>
            <a:r>
              <a:rPr lang="en-US" sz="3800" i="0" u="none"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a:t>
            </a:r>
            <a:r>
              <a:rPr lang="en-US" sz="3400" i="0" u="none" strike="noStrike" cap="none"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 </a:t>
            </a:r>
            <a:r>
              <a:rPr lang="en-US" sz="2400" i="0" u="none" strike="noStrike" cap="none"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a:t>
            </a:r>
            <a:r>
              <a:rPr lang="en-US" sz="2400" i="0" u="none"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1</a:t>
            </a:r>
            <a:r>
              <a:rPr lang="en-US" sz="2400" i="0" u="none" strike="noStrike" cap="none"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Rensselaer Polytechnic Institute 110 8</a:t>
            </a:r>
            <a:r>
              <a:rPr lang="en-US" sz="2400" i="0" u="none" strike="noStrike" cap="none" baseline="30000"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th</a:t>
            </a:r>
            <a:r>
              <a:rPr lang="en-US" sz="2400" i="0" u="none" strike="noStrike" cap="none"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Arial Black"/>
              </a:rPr>
              <a:t> St., Troy, NY, 12180 United States)</a:t>
            </a:r>
            <a:endParaRPr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6" name="Google Shape;66;p1"/>
          <p:cNvSpPr/>
          <p:nvPr/>
        </p:nvSpPr>
        <p:spPr>
          <a:xfrm>
            <a:off x="0" y="0"/>
            <a:ext cx="400050" cy="38404800"/>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sp>
        <p:nvSpPr>
          <p:cNvPr id="67" name="Google Shape;67;p1"/>
          <p:cNvSpPr/>
          <p:nvPr/>
        </p:nvSpPr>
        <p:spPr>
          <a:xfrm>
            <a:off x="38004750" y="0"/>
            <a:ext cx="400200" cy="38404800"/>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sp>
        <p:nvSpPr>
          <p:cNvPr id="68" name="Google Shape;68;p1"/>
          <p:cNvSpPr/>
          <p:nvPr/>
        </p:nvSpPr>
        <p:spPr>
          <a:xfrm>
            <a:off x="0" y="0"/>
            <a:ext cx="38404800" cy="228177"/>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sp>
        <p:nvSpPr>
          <p:cNvPr id="69" name="Google Shape;69;p1"/>
          <p:cNvSpPr/>
          <p:nvPr/>
        </p:nvSpPr>
        <p:spPr>
          <a:xfrm>
            <a:off x="400050" y="38176623"/>
            <a:ext cx="38404800" cy="228177"/>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pic>
        <p:nvPicPr>
          <p:cNvPr id="70" name="Google Shape;70;p1" descr="twlogo.png"/>
          <p:cNvPicPr preferRelativeResize="0"/>
          <p:nvPr/>
        </p:nvPicPr>
        <p:blipFill rotWithShape="1">
          <a:blip r:embed="rId4">
            <a:alphaModFix/>
          </a:blip>
          <a:srcRect/>
          <a:stretch/>
        </p:blipFill>
        <p:spPr>
          <a:xfrm>
            <a:off x="717875" y="258289"/>
            <a:ext cx="4217671" cy="2114444"/>
          </a:xfrm>
          <a:prstGeom prst="rect">
            <a:avLst/>
          </a:prstGeom>
          <a:noFill/>
          <a:ln>
            <a:noFill/>
          </a:ln>
        </p:spPr>
      </p:pic>
      <p:sp>
        <p:nvSpPr>
          <p:cNvPr id="71" name="Google Shape;71;p1"/>
          <p:cNvSpPr/>
          <p:nvPr/>
        </p:nvSpPr>
        <p:spPr>
          <a:xfrm>
            <a:off x="16729462" y="34923124"/>
            <a:ext cx="20752263" cy="3072850"/>
          </a:xfrm>
          <a:prstGeom prst="rect">
            <a:avLst/>
          </a:prstGeom>
          <a:solidFill>
            <a:schemeClr val="accent1"/>
          </a:solid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None/>
            </a:pPr>
            <a:r>
              <a:rPr lang="en-US" sz="2900" b="1" dirty="0">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Verdana"/>
              </a:rPr>
              <a:t> References</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“Chronic Obstructive Pulmonary Disease (COPD).” </a:t>
            </a:r>
            <a:r>
              <a:rPr lang="en-US" sz="1600" b="0" i="1" u="none" strike="noStrike" dirty="0">
                <a:solidFill>
                  <a:srgbClr val="000000"/>
                </a:solidFill>
                <a:effectLst/>
                <a:latin typeface="Georgia" panose="02040502050405020303" pitchFamily="18" charset="0"/>
              </a:rPr>
              <a:t>Centers for Disease Control and Prevention</a:t>
            </a:r>
            <a:r>
              <a:rPr lang="en-US" sz="1600" b="0" i="0" u="none" strike="noStrike" dirty="0">
                <a:solidFill>
                  <a:srgbClr val="000000"/>
                </a:solidFill>
                <a:effectLst/>
                <a:latin typeface="Georgia" panose="02040502050405020303" pitchFamily="18" charset="0"/>
              </a:rPr>
              <a:t>, </a:t>
            </a:r>
            <a:r>
              <a:rPr lang="en-US" sz="1600" dirty="0">
                <a:latin typeface="Georgia" panose="02040502050405020303" pitchFamily="18" charset="0"/>
              </a:rPr>
              <a:t> </a:t>
            </a:r>
            <a:r>
              <a:rPr lang="en-US" sz="1600" b="0" i="0" u="none" strike="noStrike" dirty="0">
                <a:solidFill>
                  <a:srgbClr val="000000"/>
                </a:solidFill>
                <a:effectLst/>
                <a:latin typeface="Georgia" panose="02040502050405020303" pitchFamily="18" charset="0"/>
              </a:rPr>
              <a:t>Centers for Disease Control and Prevention, 8 Apr. </a:t>
            </a:r>
            <a:r>
              <a:rPr lang="en-US" sz="1600" dirty="0">
                <a:latin typeface="Georgia" panose="02040502050405020303" pitchFamily="18" charset="0"/>
              </a:rPr>
              <a:t> </a:t>
            </a:r>
            <a:r>
              <a:rPr lang="en-US" sz="1600" b="0" i="0" u="none" strike="noStrike" dirty="0">
                <a:solidFill>
                  <a:srgbClr val="000000"/>
                </a:solidFill>
                <a:effectLst/>
                <a:latin typeface="Georgia" panose="02040502050405020303" pitchFamily="18" charset="0"/>
              </a:rPr>
              <a:t>2022, https://</a:t>
            </a:r>
            <a:r>
              <a:rPr lang="en-US" sz="1600" b="0" i="0" u="none" strike="noStrike" dirty="0" err="1">
                <a:solidFill>
                  <a:srgbClr val="000000"/>
                </a:solidFill>
                <a:effectLst/>
                <a:latin typeface="Georgia" panose="02040502050405020303" pitchFamily="18" charset="0"/>
              </a:rPr>
              <a:t>www.cdc.gov</a:t>
            </a:r>
            <a:r>
              <a:rPr lang="en-US" sz="1600" b="0" i="0" u="none" strike="noStrike" dirty="0">
                <a:solidFill>
                  <a:srgbClr val="000000"/>
                </a:solidFill>
                <a:effectLst/>
                <a:latin typeface="Georgia" panose="02040502050405020303" pitchFamily="18" charset="0"/>
              </a:rPr>
              <a:t>/</a:t>
            </a:r>
            <a:r>
              <a:rPr lang="en-US" sz="1600" b="0" i="0" u="none" strike="noStrike" dirty="0" err="1">
                <a:solidFill>
                  <a:srgbClr val="000000"/>
                </a:solidFill>
                <a:effectLst/>
                <a:latin typeface="Georgia" panose="02040502050405020303" pitchFamily="18" charset="0"/>
              </a:rPr>
              <a:t>copd</a:t>
            </a:r>
            <a:r>
              <a:rPr lang="en-US" sz="1600" b="0" i="0" u="none" strike="noStrike" dirty="0">
                <a:solidFill>
                  <a:srgbClr val="000000"/>
                </a:solidFill>
                <a:effectLst/>
                <a:latin typeface="Georgia" panose="02040502050405020303" pitchFamily="18" charset="0"/>
              </a:rPr>
              <a:t>/</a:t>
            </a:r>
            <a:r>
              <a:rPr lang="en-US" sz="1600" b="0" i="0" u="none" strike="noStrike" dirty="0" err="1">
                <a:solidFill>
                  <a:srgbClr val="000000"/>
                </a:solidFill>
                <a:effectLst/>
                <a:latin typeface="Georgia" panose="02040502050405020303" pitchFamily="18" charset="0"/>
              </a:rPr>
              <a:t>index.html</a:t>
            </a:r>
            <a:r>
              <a:rPr lang="en-US" sz="1600" b="0" i="0" u="none" strike="noStrike" dirty="0">
                <a:solidFill>
                  <a:srgbClr val="000000"/>
                </a:solidFill>
                <a:effectLst/>
                <a:latin typeface="Georgia" panose="02040502050405020303" pitchFamily="18" charset="0"/>
              </a:rPr>
              <a:t>. </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“Chronic Obstructive Pulmonary Disease (COPD).” </a:t>
            </a:r>
            <a:r>
              <a:rPr lang="en-US" sz="1600" b="0" i="1" u="none" strike="noStrike" dirty="0">
                <a:solidFill>
                  <a:srgbClr val="000000"/>
                </a:solidFill>
                <a:effectLst/>
                <a:latin typeface="Georgia" panose="02040502050405020303" pitchFamily="18" charset="0"/>
              </a:rPr>
              <a:t>World Health Organization</a:t>
            </a:r>
            <a:r>
              <a:rPr lang="en-US" sz="1600" b="0" i="0" u="none" strike="noStrike" dirty="0">
                <a:solidFill>
                  <a:srgbClr val="000000"/>
                </a:solidFill>
                <a:effectLst/>
                <a:latin typeface="Georgia" panose="02040502050405020303" pitchFamily="18" charset="0"/>
              </a:rPr>
              <a:t>, World Health Organization, 16 Mar. 2023, </a:t>
            </a:r>
            <a:r>
              <a:rPr lang="en-US" sz="1600" dirty="0">
                <a:latin typeface="Georgia" panose="02040502050405020303" pitchFamily="18" charset="0"/>
              </a:rPr>
              <a:t> </a:t>
            </a:r>
            <a:r>
              <a:rPr lang="en-US" sz="1600" b="0" i="0" u="none" strike="noStrike" dirty="0">
                <a:solidFill>
                  <a:srgbClr val="000000"/>
                </a:solidFill>
                <a:effectLst/>
                <a:latin typeface="Georgia" panose="02040502050405020303" pitchFamily="18" charset="0"/>
              </a:rPr>
              <a:t>https://</a:t>
            </a:r>
            <a:r>
              <a:rPr lang="en-US" sz="1600" b="0" i="0" u="none" strike="noStrike" dirty="0" err="1">
                <a:solidFill>
                  <a:srgbClr val="000000"/>
                </a:solidFill>
                <a:effectLst/>
                <a:latin typeface="Georgia" panose="02040502050405020303" pitchFamily="18" charset="0"/>
              </a:rPr>
              <a:t>www.who.int</a:t>
            </a:r>
            <a:r>
              <a:rPr lang="en-US" sz="1600" b="0" i="0" u="none" strike="noStrike" dirty="0">
                <a:solidFill>
                  <a:srgbClr val="000000"/>
                </a:solidFill>
                <a:effectLst/>
                <a:latin typeface="Georgia" panose="02040502050405020303" pitchFamily="18" charset="0"/>
              </a:rPr>
              <a:t>/news-room/fact-sheets/detail/chronic-obstructive-pulmonary-disease-(</a:t>
            </a:r>
            <a:r>
              <a:rPr lang="en-US" sz="1600" b="0" i="0" u="none" strike="noStrike" dirty="0" err="1">
                <a:solidFill>
                  <a:srgbClr val="000000"/>
                </a:solidFill>
                <a:effectLst/>
                <a:latin typeface="Georgia" panose="02040502050405020303" pitchFamily="18" charset="0"/>
              </a:rPr>
              <a:t>copd</a:t>
            </a:r>
            <a:r>
              <a:rPr lang="en-US" sz="1600" b="0" i="0" u="none" strike="noStrike" dirty="0">
                <a:solidFill>
                  <a:srgbClr val="000000"/>
                </a:solidFill>
                <a:effectLst/>
                <a:latin typeface="Georgia" panose="02040502050405020303" pitchFamily="18" charset="0"/>
              </a:rPr>
              <a:t>). </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“COPD.” </a:t>
            </a:r>
            <a:r>
              <a:rPr lang="en-US" sz="1600" b="0" i="1" u="none" strike="noStrike" dirty="0">
                <a:solidFill>
                  <a:srgbClr val="000000"/>
                </a:solidFill>
                <a:effectLst/>
                <a:latin typeface="Georgia" panose="02040502050405020303" pitchFamily="18" charset="0"/>
              </a:rPr>
              <a:t>Mayo Clinic</a:t>
            </a:r>
            <a:r>
              <a:rPr lang="en-US" sz="1600" b="0" i="0" u="none" strike="noStrike" dirty="0">
                <a:solidFill>
                  <a:srgbClr val="000000"/>
                </a:solidFill>
                <a:effectLst/>
                <a:latin typeface="Georgia" panose="02040502050405020303" pitchFamily="18" charset="0"/>
              </a:rPr>
              <a:t>, Mayo Foundation for Medical Education and Research, 15 Apr. 2020, https://</a:t>
            </a:r>
            <a:r>
              <a:rPr lang="en-US" sz="1600" b="0" i="0" u="none" strike="noStrike" dirty="0" err="1">
                <a:solidFill>
                  <a:srgbClr val="000000"/>
                </a:solidFill>
                <a:effectLst/>
                <a:latin typeface="Georgia" panose="02040502050405020303" pitchFamily="18" charset="0"/>
              </a:rPr>
              <a:t>www.mayoclinic.org</a:t>
            </a:r>
            <a:r>
              <a:rPr lang="en-US" sz="1600" b="0" i="0" u="none" strike="noStrike" dirty="0">
                <a:solidFill>
                  <a:srgbClr val="000000"/>
                </a:solidFill>
                <a:effectLst/>
                <a:latin typeface="Georgia" panose="02040502050405020303" pitchFamily="18" charset="0"/>
              </a:rPr>
              <a:t>/diseases-conditions/</a:t>
            </a:r>
            <a:r>
              <a:rPr lang="en-US" sz="1600" b="0" i="0" u="none" strike="noStrike" dirty="0" err="1">
                <a:solidFill>
                  <a:srgbClr val="000000"/>
                </a:solidFill>
                <a:effectLst/>
                <a:latin typeface="Georgia" panose="02040502050405020303" pitchFamily="18" charset="0"/>
              </a:rPr>
              <a:t>copd</a:t>
            </a:r>
            <a:r>
              <a:rPr lang="en-US" sz="1600" b="0" i="0" u="none" strike="noStrike" dirty="0">
                <a:solidFill>
                  <a:srgbClr val="000000"/>
                </a:solidFill>
                <a:effectLst/>
                <a:latin typeface="Georgia" panose="02040502050405020303" pitchFamily="18" charset="0"/>
              </a:rPr>
              <a:t>/symptoms-causes/syc-20353679. </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“Fine Particles (PM 2.5) Questions and Answers.” </a:t>
            </a:r>
            <a:r>
              <a:rPr lang="en-US" sz="1600" b="0" i="1" u="none" strike="noStrike" dirty="0">
                <a:solidFill>
                  <a:srgbClr val="000000"/>
                </a:solidFill>
                <a:effectLst/>
                <a:latin typeface="Georgia" panose="02040502050405020303" pitchFamily="18" charset="0"/>
              </a:rPr>
              <a:t>New York State Department of Health</a:t>
            </a:r>
            <a:r>
              <a:rPr lang="en-US" sz="1600" b="0" i="0" u="none" strike="noStrike" dirty="0">
                <a:solidFill>
                  <a:srgbClr val="000000"/>
                </a:solidFill>
                <a:effectLst/>
                <a:latin typeface="Georgia" panose="02040502050405020303" pitchFamily="18" charset="0"/>
              </a:rPr>
              <a:t>, Feb. 2018, https://</a:t>
            </a:r>
            <a:r>
              <a:rPr lang="en-US" sz="1600" b="0" i="0" u="none" strike="noStrike" dirty="0" err="1">
                <a:solidFill>
                  <a:srgbClr val="000000"/>
                </a:solidFill>
                <a:effectLst/>
                <a:latin typeface="Georgia" panose="02040502050405020303" pitchFamily="18" charset="0"/>
              </a:rPr>
              <a:t>www.health.ny.gov</a:t>
            </a:r>
            <a:r>
              <a:rPr lang="en-US" sz="1600" b="0" i="0" u="none" strike="noStrike" dirty="0">
                <a:solidFill>
                  <a:srgbClr val="000000"/>
                </a:solidFill>
                <a:effectLst/>
                <a:latin typeface="Georgia" panose="02040502050405020303" pitchFamily="18" charset="0"/>
              </a:rPr>
              <a:t>/environmental/indoors/air/</a:t>
            </a:r>
            <a:r>
              <a:rPr lang="en-US" sz="1600" b="0" i="0" u="none" strike="noStrike" dirty="0" err="1">
                <a:solidFill>
                  <a:srgbClr val="000000"/>
                </a:solidFill>
                <a:effectLst/>
                <a:latin typeface="Georgia" panose="02040502050405020303" pitchFamily="18" charset="0"/>
              </a:rPr>
              <a:t>pmq_a.htm</a:t>
            </a:r>
            <a:r>
              <a:rPr lang="en-US" sz="1600" b="0" i="0" u="none" strike="noStrike" dirty="0">
                <a:solidFill>
                  <a:srgbClr val="000000"/>
                </a:solidFill>
                <a:effectLst/>
                <a:latin typeface="Georgia" panose="02040502050405020303" pitchFamily="18" charset="0"/>
              </a:rPr>
              <a:t>. </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“Health Financing.” </a:t>
            </a:r>
            <a:r>
              <a:rPr lang="en-US" sz="1600" b="0" i="1" u="none" strike="noStrike" dirty="0">
                <a:solidFill>
                  <a:srgbClr val="000000"/>
                </a:solidFill>
                <a:effectLst/>
                <a:latin typeface="Georgia" panose="02040502050405020303" pitchFamily="18" charset="0"/>
              </a:rPr>
              <a:t>World Health Organization</a:t>
            </a:r>
            <a:r>
              <a:rPr lang="en-US" sz="1600" b="0" i="0" u="none" strike="noStrike" dirty="0">
                <a:solidFill>
                  <a:srgbClr val="000000"/>
                </a:solidFill>
                <a:effectLst/>
                <a:latin typeface="Georgia" panose="02040502050405020303" pitchFamily="18" charset="0"/>
              </a:rPr>
              <a:t>, World Health Organization, </a:t>
            </a:r>
            <a:r>
              <a:rPr lang="en-US" sz="1600" dirty="0">
                <a:latin typeface="Georgia" panose="02040502050405020303" pitchFamily="18" charset="0"/>
              </a:rPr>
              <a:t> </a:t>
            </a:r>
            <a:r>
              <a:rPr lang="en-US" sz="1600" b="0" i="0" u="none" strike="noStrike" dirty="0">
                <a:solidFill>
                  <a:srgbClr val="000000"/>
                </a:solidFill>
                <a:effectLst/>
                <a:latin typeface="Georgia" panose="02040502050405020303" pitchFamily="18" charset="0"/>
              </a:rPr>
              <a:t>https://</a:t>
            </a:r>
            <a:r>
              <a:rPr lang="en-US" sz="1600" b="0" i="0" u="none" strike="noStrike" dirty="0" err="1">
                <a:solidFill>
                  <a:srgbClr val="000000"/>
                </a:solidFill>
                <a:effectLst/>
                <a:latin typeface="Georgia" panose="02040502050405020303" pitchFamily="18" charset="0"/>
              </a:rPr>
              <a:t>www.who.int</a:t>
            </a:r>
            <a:r>
              <a:rPr lang="en-US" sz="1600" b="0" i="0" u="none" strike="noStrike" dirty="0">
                <a:solidFill>
                  <a:srgbClr val="000000"/>
                </a:solidFill>
                <a:effectLst/>
                <a:latin typeface="Georgia" panose="02040502050405020303" pitchFamily="18" charset="0"/>
              </a:rPr>
              <a:t>/health-topics/</a:t>
            </a:r>
            <a:r>
              <a:rPr lang="en-US" sz="1600" b="0" i="0" u="none" strike="noStrike" dirty="0" err="1">
                <a:solidFill>
                  <a:srgbClr val="000000"/>
                </a:solidFill>
                <a:effectLst/>
                <a:latin typeface="Georgia" panose="02040502050405020303" pitchFamily="18" charset="0"/>
              </a:rPr>
              <a:t>health-financing#tab</a:t>
            </a:r>
            <a:r>
              <a:rPr lang="en-US" sz="1600" b="0" i="0" u="none" strike="noStrike" dirty="0">
                <a:solidFill>
                  <a:srgbClr val="000000"/>
                </a:solidFill>
                <a:effectLst/>
                <a:latin typeface="Georgia" panose="02040502050405020303" pitchFamily="18" charset="0"/>
              </a:rPr>
              <a:t>=tab_1. </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a:t>
            </a:r>
            <a:r>
              <a:rPr lang="en-US" sz="1600" b="0" i="0" u="none" strike="noStrike" dirty="0" err="1">
                <a:solidFill>
                  <a:srgbClr val="000000"/>
                </a:solidFill>
                <a:effectLst/>
                <a:latin typeface="Georgia" panose="02040502050405020303" pitchFamily="18" charset="0"/>
              </a:rPr>
              <a:t>Hosseinpoor</a:t>
            </a:r>
            <a:r>
              <a:rPr lang="en-US" sz="1600" b="0" i="0" u="none" strike="noStrike" dirty="0">
                <a:solidFill>
                  <a:srgbClr val="000000"/>
                </a:solidFill>
                <a:effectLst/>
                <a:latin typeface="Georgia" panose="02040502050405020303" pitchFamily="18" charset="0"/>
              </a:rPr>
              <a:t>, Ahmad Reza, et al. “Promoting Health Equity: Who Health Inequality Monitoring at Global and National Levels.” </a:t>
            </a:r>
            <a:r>
              <a:rPr lang="en-US" sz="1600" b="0" i="1" u="none" strike="noStrike" dirty="0">
                <a:solidFill>
                  <a:srgbClr val="000000"/>
                </a:solidFill>
                <a:effectLst/>
                <a:latin typeface="Georgia" panose="02040502050405020303" pitchFamily="18" charset="0"/>
              </a:rPr>
              <a:t>Global Health Action</a:t>
            </a:r>
            <a:r>
              <a:rPr lang="en-US" sz="1600" b="0" i="0" u="none" strike="noStrike" dirty="0">
                <a:solidFill>
                  <a:srgbClr val="000000"/>
                </a:solidFill>
                <a:effectLst/>
                <a:latin typeface="Georgia" panose="02040502050405020303" pitchFamily="18" charset="0"/>
              </a:rPr>
              <a:t>, vol. 8, no. 1, 18 Sept. 2015, p. 29034., </a:t>
            </a:r>
          </a:p>
          <a:p>
            <a:pPr algn="l" rtl="0">
              <a:spcBef>
                <a:spcPts val="0"/>
              </a:spcBef>
              <a:spcAft>
                <a:spcPts val="0"/>
              </a:spcAft>
            </a:pPr>
            <a:r>
              <a:rPr lang="en-US" sz="1600" dirty="0">
                <a:latin typeface="Georgia" panose="02040502050405020303" pitchFamily="18" charset="0"/>
              </a:rPr>
              <a:t>	</a:t>
            </a:r>
            <a:r>
              <a:rPr lang="en-US" sz="1600" b="0" i="0" u="none" strike="noStrike" dirty="0">
                <a:solidFill>
                  <a:srgbClr val="000000"/>
                </a:solidFill>
                <a:effectLst/>
                <a:latin typeface="Georgia" panose="02040502050405020303" pitchFamily="18" charset="0"/>
              </a:rPr>
              <a:t>https://</a:t>
            </a:r>
            <a:r>
              <a:rPr lang="en-US" sz="1600" b="0" i="0" u="none" strike="noStrike" dirty="0" err="1">
                <a:solidFill>
                  <a:srgbClr val="000000"/>
                </a:solidFill>
                <a:effectLst/>
                <a:latin typeface="Georgia" panose="02040502050405020303" pitchFamily="18" charset="0"/>
              </a:rPr>
              <a:t>doi.org</a:t>
            </a:r>
            <a:r>
              <a:rPr lang="en-US" sz="1600" b="0" i="0" u="none" strike="noStrike" dirty="0">
                <a:solidFill>
                  <a:srgbClr val="000000"/>
                </a:solidFill>
                <a:effectLst/>
                <a:latin typeface="Georgia" panose="02040502050405020303" pitchFamily="18" charset="0"/>
              </a:rPr>
              <a:t>/10.3402/gha.v8.29034.</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a:t>
            </a:r>
            <a:r>
              <a:rPr lang="en-US" sz="1600" b="0" i="0" u="none" strike="noStrike" dirty="0" err="1">
                <a:solidFill>
                  <a:srgbClr val="000000"/>
                </a:solidFill>
                <a:effectLst/>
                <a:latin typeface="Georgia" panose="02040502050405020303" pitchFamily="18" charset="0"/>
              </a:rPr>
              <a:t>Kowarik</a:t>
            </a:r>
            <a:r>
              <a:rPr lang="en-US" sz="1600" b="0" i="0" u="none" strike="noStrike" dirty="0">
                <a:solidFill>
                  <a:srgbClr val="000000"/>
                </a:solidFill>
                <a:effectLst/>
                <a:latin typeface="Georgia" panose="02040502050405020303" pitchFamily="18" charset="0"/>
              </a:rPr>
              <a:t>, Alexander, and </a:t>
            </a:r>
            <a:r>
              <a:rPr lang="en-US" sz="1600" b="0" i="0" u="none" strike="noStrike" dirty="0" err="1">
                <a:solidFill>
                  <a:srgbClr val="000000"/>
                </a:solidFill>
                <a:effectLst/>
                <a:latin typeface="Georgia" panose="02040502050405020303" pitchFamily="18" charset="0"/>
              </a:rPr>
              <a:t>Statistik</a:t>
            </a:r>
            <a:r>
              <a:rPr lang="en-US" sz="1600" b="0" i="0" u="none" strike="noStrike" dirty="0">
                <a:solidFill>
                  <a:srgbClr val="000000"/>
                </a:solidFill>
                <a:effectLst/>
                <a:latin typeface="Georgia" panose="02040502050405020303" pitchFamily="18" charset="0"/>
              </a:rPr>
              <a:t> Austria. “K-Nearest </a:t>
            </a:r>
            <a:r>
              <a:rPr lang="en-US" sz="1600" b="0" i="0" u="none" strike="noStrike" dirty="0" err="1">
                <a:solidFill>
                  <a:srgbClr val="000000"/>
                </a:solidFill>
                <a:effectLst/>
                <a:latin typeface="Georgia" panose="02040502050405020303" pitchFamily="18" charset="0"/>
              </a:rPr>
              <a:t>Neighbour</a:t>
            </a:r>
            <a:r>
              <a:rPr lang="en-US" sz="1600" b="0" i="0" u="none" strike="noStrike" dirty="0">
                <a:solidFill>
                  <a:srgbClr val="000000"/>
                </a:solidFill>
                <a:effectLst/>
                <a:latin typeface="Georgia" panose="02040502050405020303" pitchFamily="18" charset="0"/>
              </a:rPr>
              <a:t> Imputation.” </a:t>
            </a:r>
            <a:r>
              <a:rPr lang="en-US" sz="1600" b="0" i="1" u="none" strike="noStrike" dirty="0">
                <a:solidFill>
                  <a:srgbClr val="000000"/>
                </a:solidFill>
                <a:effectLst/>
                <a:latin typeface="Georgia" panose="02040502050405020303" pitchFamily="18" charset="0"/>
              </a:rPr>
              <a:t>R Documentation</a:t>
            </a:r>
            <a:r>
              <a:rPr lang="en-US" sz="1600" b="0" i="0" u="none" strike="noStrike" dirty="0">
                <a:solidFill>
                  <a:srgbClr val="000000"/>
                </a:solidFill>
                <a:effectLst/>
                <a:latin typeface="Georgia" panose="02040502050405020303" pitchFamily="18" charset="0"/>
              </a:rPr>
              <a:t>, https://</a:t>
            </a:r>
            <a:r>
              <a:rPr lang="en-US" sz="1600" b="0" i="0" u="none" strike="noStrike" dirty="0" err="1">
                <a:solidFill>
                  <a:srgbClr val="000000"/>
                </a:solidFill>
                <a:effectLst/>
                <a:latin typeface="Georgia" panose="02040502050405020303" pitchFamily="18" charset="0"/>
              </a:rPr>
              <a:t>search.r-project.org</a:t>
            </a:r>
            <a:r>
              <a:rPr lang="en-US" sz="1600" b="0" i="0" u="none" strike="noStrike" dirty="0">
                <a:solidFill>
                  <a:srgbClr val="000000"/>
                </a:solidFill>
                <a:effectLst/>
                <a:latin typeface="Georgia" panose="02040502050405020303" pitchFamily="18" charset="0"/>
              </a:rPr>
              <a:t>/CRAN/</a:t>
            </a:r>
            <a:r>
              <a:rPr lang="en-US" sz="1600" b="0" i="0" u="none" strike="noStrike" dirty="0" err="1">
                <a:solidFill>
                  <a:srgbClr val="000000"/>
                </a:solidFill>
                <a:effectLst/>
                <a:latin typeface="Georgia" panose="02040502050405020303" pitchFamily="18" charset="0"/>
              </a:rPr>
              <a:t>refmans</a:t>
            </a:r>
            <a:r>
              <a:rPr lang="en-US" sz="1600" b="0" i="0" u="none" strike="noStrike" dirty="0">
                <a:solidFill>
                  <a:srgbClr val="000000"/>
                </a:solidFill>
                <a:effectLst/>
                <a:latin typeface="Georgia" panose="02040502050405020303" pitchFamily="18" charset="0"/>
              </a:rPr>
              <a:t>/VIM/html/</a:t>
            </a:r>
            <a:r>
              <a:rPr lang="en-US" sz="1600" b="0" i="0" u="none" strike="noStrike" dirty="0" err="1">
                <a:solidFill>
                  <a:srgbClr val="000000"/>
                </a:solidFill>
                <a:effectLst/>
                <a:latin typeface="Georgia" panose="02040502050405020303" pitchFamily="18" charset="0"/>
              </a:rPr>
              <a:t>kNN.html</a:t>
            </a:r>
            <a:r>
              <a:rPr lang="en-US" sz="1600" b="0" i="0" u="none" strike="noStrike" dirty="0">
                <a:solidFill>
                  <a:srgbClr val="000000"/>
                </a:solidFill>
                <a:effectLst/>
                <a:latin typeface="Georgia" panose="02040502050405020303" pitchFamily="18" charset="0"/>
              </a:rPr>
              <a:t>. </a:t>
            </a:r>
          </a:p>
          <a:p>
            <a:pPr algn="l" rtl="0">
              <a:spcBef>
                <a:spcPts val="0"/>
              </a:spcBef>
              <a:spcAft>
                <a:spcPts val="0"/>
              </a:spcAft>
            </a:pPr>
            <a:r>
              <a:rPr lang="en-US" sz="1600" b="0" i="0" u="none" strike="noStrike" dirty="0" err="1">
                <a:solidFill>
                  <a:srgbClr val="000000"/>
                </a:solidFill>
                <a:effectLst/>
                <a:latin typeface="Georgia" panose="02040502050405020303" pitchFamily="18" charset="0"/>
              </a:rPr>
              <a:t>Kassambara</a:t>
            </a:r>
            <a:r>
              <a:rPr lang="en-US" sz="1600" b="0" i="0" u="none" strike="noStrike" dirty="0">
                <a:solidFill>
                  <a:srgbClr val="000000"/>
                </a:solidFill>
                <a:effectLst/>
                <a:latin typeface="Georgia" panose="02040502050405020303" pitchFamily="18" charset="0"/>
              </a:rPr>
              <a:t>, </a:t>
            </a:r>
            <a:r>
              <a:rPr lang="en-US" sz="1600" b="0" i="0" u="none" strike="noStrike" dirty="0" err="1">
                <a:solidFill>
                  <a:srgbClr val="000000"/>
                </a:solidFill>
                <a:effectLst/>
                <a:latin typeface="Georgia" panose="02040502050405020303" pitchFamily="18" charset="0"/>
              </a:rPr>
              <a:t>Alboukadel</a:t>
            </a:r>
            <a:r>
              <a:rPr lang="en-US" sz="1600" b="0" i="0" u="none" strike="noStrike" dirty="0">
                <a:solidFill>
                  <a:srgbClr val="000000"/>
                </a:solidFill>
                <a:effectLst/>
                <a:latin typeface="Georgia" panose="02040502050405020303" pitchFamily="18" charset="0"/>
              </a:rPr>
              <a:t>. “K-Means Clustering in R: Algorithm and Practical Examples.” </a:t>
            </a:r>
            <a:r>
              <a:rPr lang="en-US" sz="1600" b="0" i="1" u="none" strike="noStrike" dirty="0" err="1">
                <a:solidFill>
                  <a:srgbClr val="000000"/>
                </a:solidFill>
                <a:effectLst/>
                <a:latin typeface="Georgia" panose="02040502050405020303" pitchFamily="18" charset="0"/>
              </a:rPr>
              <a:t>Datanovia</a:t>
            </a:r>
            <a:r>
              <a:rPr lang="en-US" sz="1600" b="0" i="0" u="none" strike="noStrike" dirty="0">
                <a:solidFill>
                  <a:srgbClr val="000000"/>
                </a:solidFill>
                <a:effectLst/>
                <a:latin typeface="Georgia" panose="02040502050405020303" pitchFamily="18" charset="0"/>
              </a:rPr>
              <a:t>, 21 Oct. 2018, https://</a:t>
            </a:r>
            <a:r>
              <a:rPr lang="en-US" sz="1600" b="0" i="0" u="none" strike="noStrike" dirty="0" err="1">
                <a:solidFill>
                  <a:srgbClr val="000000"/>
                </a:solidFill>
                <a:effectLst/>
                <a:latin typeface="Georgia" panose="02040502050405020303" pitchFamily="18" charset="0"/>
              </a:rPr>
              <a:t>www.datanovia.com</a:t>
            </a:r>
            <a:r>
              <a:rPr lang="en-US" sz="1600" b="0" i="0" u="none" strike="noStrike" dirty="0">
                <a:solidFill>
                  <a:srgbClr val="000000"/>
                </a:solidFill>
                <a:effectLst/>
                <a:latin typeface="Georgia" panose="02040502050405020303" pitchFamily="18" charset="0"/>
              </a:rPr>
              <a:t>/</a:t>
            </a:r>
            <a:r>
              <a:rPr lang="en-US" sz="1600" b="0" i="0" u="none" strike="noStrike" dirty="0" err="1">
                <a:solidFill>
                  <a:srgbClr val="000000"/>
                </a:solidFill>
                <a:effectLst/>
                <a:latin typeface="Georgia" panose="02040502050405020303" pitchFamily="18" charset="0"/>
              </a:rPr>
              <a:t>en</a:t>
            </a:r>
            <a:r>
              <a:rPr lang="en-US" sz="1600" b="0" i="0" u="none" strike="noStrike" dirty="0">
                <a:solidFill>
                  <a:srgbClr val="000000"/>
                </a:solidFill>
                <a:effectLst/>
                <a:latin typeface="Georgia" panose="02040502050405020303" pitchFamily="18" charset="0"/>
              </a:rPr>
              <a:t>/lessons/k-means-clustering-in-r-</a:t>
            </a:r>
            <a:r>
              <a:rPr lang="en-US" sz="1600" b="0" i="0" u="none" strike="noStrike" dirty="0" err="1">
                <a:solidFill>
                  <a:srgbClr val="000000"/>
                </a:solidFill>
                <a:effectLst/>
                <a:latin typeface="Georgia" panose="02040502050405020303" pitchFamily="18" charset="0"/>
              </a:rPr>
              <a:t>algorith</a:t>
            </a:r>
            <a:r>
              <a:rPr lang="en-US" sz="1600" b="0" i="0" u="none" strike="noStrike" dirty="0">
                <a:solidFill>
                  <a:srgbClr val="000000"/>
                </a:solidFill>
                <a:effectLst/>
                <a:latin typeface="Georgia" panose="02040502050405020303" pitchFamily="18" charset="0"/>
              </a:rPr>
              <a:t>-and-practical-examples/.</a:t>
            </a:r>
          </a:p>
          <a:p>
            <a:pPr algn="l" rtl="0">
              <a:spcBef>
                <a:spcPts val="0"/>
              </a:spcBef>
              <a:spcAft>
                <a:spcPts val="0"/>
              </a:spcAft>
            </a:pPr>
            <a:r>
              <a:rPr lang="en-US" sz="1600" b="0" i="0" u="none" strike="noStrike" dirty="0">
                <a:solidFill>
                  <a:srgbClr val="000000"/>
                </a:solidFill>
                <a:effectLst/>
                <a:latin typeface="Georgia" panose="02040502050405020303" pitchFamily="18" charset="0"/>
              </a:rPr>
              <a:t> Wen, Chi Pang, and Wayne Gao. “PM 2·5 : An Important Cause for Chronic Obstructive Pulmonary Disease?” </a:t>
            </a:r>
            <a:r>
              <a:rPr lang="en-US" sz="1600" b="0" i="1" u="none" strike="noStrike" dirty="0">
                <a:solidFill>
                  <a:srgbClr val="000000"/>
                </a:solidFill>
                <a:effectLst/>
                <a:latin typeface="Georgia" panose="02040502050405020303" pitchFamily="18" charset="0"/>
              </a:rPr>
              <a:t>The Lancet Planetary Health</a:t>
            </a:r>
            <a:r>
              <a:rPr lang="en-US" sz="1600" b="0" i="0" u="none" strike="noStrike" dirty="0">
                <a:solidFill>
                  <a:srgbClr val="000000"/>
                </a:solidFill>
                <a:effectLst/>
                <a:latin typeface="Georgia" panose="02040502050405020303" pitchFamily="18" charset="0"/>
              </a:rPr>
              <a:t>, vol. 2, no. 3, Mar. 2018, https://</a:t>
            </a:r>
            <a:r>
              <a:rPr lang="en-US" sz="1600" b="0" i="0" u="none" strike="noStrike" dirty="0" err="1">
                <a:solidFill>
                  <a:srgbClr val="000000"/>
                </a:solidFill>
                <a:effectLst/>
                <a:latin typeface="Georgia" panose="02040502050405020303" pitchFamily="18" charset="0"/>
              </a:rPr>
              <a:t>doi.org</a:t>
            </a:r>
            <a:r>
              <a:rPr lang="en-US" sz="1600" b="0" i="0" u="none" strike="noStrike" dirty="0">
                <a:solidFill>
                  <a:srgbClr val="000000"/>
                </a:solidFill>
                <a:effectLst/>
                <a:latin typeface="Georgia" panose="02040502050405020303" pitchFamily="18" charset="0"/>
              </a:rPr>
              <a:t>/10.1016/s2542-5196(18)30025-1. </a:t>
            </a:r>
          </a:p>
          <a:p>
            <a:br>
              <a:rPr lang="en-US" dirty="0">
                <a:latin typeface="Georgia" panose="02040502050405020303" pitchFamily="18" charset="0"/>
              </a:rPr>
            </a:br>
            <a:br>
              <a:rPr lang="en-US" dirty="0">
                <a:latin typeface="Georgia" panose="02040502050405020303" pitchFamily="18" charset="0"/>
              </a:rPr>
            </a:br>
            <a:endParaRPr dirty="0">
              <a:latin typeface="Georgia" panose="02040502050405020303" pitchFamily="18" charset="0"/>
            </a:endParaRPr>
          </a:p>
        </p:txBody>
      </p:sp>
      <p:pic>
        <p:nvPicPr>
          <p:cNvPr id="72" name="Google Shape;72;p1" descr="RPI_red_header.png"/>
          <p:cNvPicPr preferRelativeResize="0"/>
          <p:nvPr/>
        </p:nvPicPr>
        <p:blipFill rotWithShape="1">
          <a:blip r:embed="rId5">
            <a:alphaModFix/>
          </a:blip>
          <a:srcRect/>
          <a:stretch/>
        </p:blipFill>
        <p:spPr>
          <a:xfrm>
            <a:off x="7852959" y="819401"/>
            <a:ext cx="5283200" cy="990600"/>
          </a:xfrm>
          <a:prstGeom prst="rect">
            <a:avLst/>
          </a:prstGeom>
          <a:noFill/>
          <a:ln>
            <a:noFill/>
          </a:ln>
        </p:spPr>
      </p:pic>
      <p:pic>
        <p:nvPicPr>
          <p:cNvPr id="73" name="Google Shape;73;p1"/>
          <p:cNvPicPr preferRelativeResize="0"/>
          <p:nvPr/>
        </p:nvPicPr>
        <p:blipFill rotWithShape="1">
          <a:blip r:embed="rId6">
            <a:alphaModFix/>
          </a:blip>
          <a:srcRect/>
          <a:stretch/>
        </p:blipFill>
        <p:spPr>
          <a:xfrm>
            <a:off x="26300127" y="768708"/>
            <a:ext cx="3060700" cy="990600"/>
          </a:xfrm>
          <a:prstGeom prst="rect">
            <a:avLst/>
          </a:prstGeom>
          <a:noFill/>
          <a:ln>
            <a:noFill/>
          </a:ln>
        </p:spPr>
      </p:pic>
      <p:pic>
        <p:nvPicPr>
          <p:cNvPr id="74" name="Google Shape;74;p1"/>
          <p:cNvPicPr preferRelativeResize="0"/>
          <p:nvPr/>
        </p:nvPicPr>
        <p:blipFill rotWithShape="1">
          <a:blip r:embed="rId7">
            <a:alphaModFix/>
          </a:blip>
          <a:srcRect/>
          <a:stretch/>
        </p:blipFill>
        <p:spPr>
          <a:xfrm>
            <a:off x="17371167" y="850871"/>
            <a:ext cx="3597233" cy="1021941"/>
          </a:xfrm>
          <a:prstGeom prst="rect">
            <a:avLst/>
          </a:prstGeom>
          <a:noFill/>
          <a:ln>
            <a:noFill/>
          </a:ln>
        </p:spPr>
      </p:pic>
      <p:pic>
        <p:nvPicPr>
          <p:cNvPr id="75" name="Google Shape;75;p1" descr="A close up of a logo&#10;&#10;Description automatically generated"/>
          <p:cNvPicPr preferRelativeResize="0"/>
          <p:nvPr/>
        </p:nvPicPr>
        <p:blipFill rotWithShape="1">
          <a:blip r:embed="rId8">
            <a:alphaModFix/>
          </a:blip>
          <a:srcRect t="12418"/>
          <a:stretch/>
        </p:blipFill>
        <p:spPr>
          <a:xfrm>
            <a:off x="33469254" y="383584"/>
            <a:ext cx="4366575" cy="1920900"/>
          </a:xfrm>
          <a:prstGeom prst="rect">
            <a:avLst/>
          </a:prstGeom>
          <a:noFill/>
          <a:ln>
            <a:noFill/>
          </a:ln>
        </p:spPr>
      </p:pic>
      <p:sp>
        <p:nvSpPr>
          <p:cNvPr id="76" name="Google Shape;76;p1"/>
          <p:cNvSpPr txBox="1"/>
          <p:nvPr/>
        </p:nvSpPr>
        <p:spPr>
          <a:xfrm>
            <a:off x="771311" y="4600515"/>
            <a:ext cx="14047800" cy="9234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Abstract</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77" name="Google Shape;77;p1"/>
          <p:cNvSpPr txBox="1"/>
          <p:nvPr/>
        </p:nvSpPr>
        <p:spPr>
          <a:xfrm>
            <a:off x="717875" y="9715008"/>
            <a:ext cx="14047800" cy="92329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Hypotheses</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78" name="Google Shape;78;p1"/>
          <p:cNvSpPr txBox="1"/>
          <p:nvPr/>
        </p:nvSpPr>
        <p:spPr>
          <a:xfrm>
            <a:off x="717875" y="18738960"/>
            <a:ext cx="14047800" cy="92329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Exploratory Data Analysis</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79" name="Google Shape;79;p1"/>
          <p:cNvSpPr txBox="1"/>
          <p:nvPr/>
        </p:nvSpPr>
        <p:spPr>
          <a:xfrm>
            <a:off x="676644" y="12319470"/>
            <a:ext cx="14047800" cy="92329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Data Description</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80" name="Google Shape;80;p1"/>
          <p:cNvSpPr txBox="1"/>
          <p:nvPr/>
        </p:nvSpPr>
        <p:spPr>
          <a:xfrm>
            <a:off x="16809656" y="4602008"/>
            <a:ext cx="20798700" cy="92329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Model Development and Application</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81" name="Google Shape;81;p1"/>
          <p:cNvSpPr txBox="1"/>
          <p:nvPr/>
        </p:nvSpPr>
        <p:spPr>
          <a:xfrm>
            <a:off x="16729462" y="27655286"/>
            <a:ext cx="20798700" cy="923299"/>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dirty="0">
                <a:latin typeface="Helvetica Neue" panose="02000503000000020004" pitchFamily="2" charset="0"/>
                <a:ea typeface="Helvetica Neue" panose="02000503000000020004" pitchFamily="2" charset="0"/>
                <a:cs typeface="Helvetica Neue" panose="02000503000000020004" pitchFamily="2" charset="0"/>
                <a:sym typeface="Verdana"/>
              </a:rPr>
              <a:t>Conclusions</a:t>
            </a:r>
            <a:endParaRPr sz="4800" b="1" dirty="0">
              <a:latin typeface="Helvetica Neue" panose="02000503000000020004" pitchFamily="2" charset="0"/>
              <a:ea typeface="Helvetica Neue" panose="02000503000000020004" pitchFamily="2" charset="0"/>
              <a:cs typeface="Helvetica Neue" panose="02000503000000020004" pitchFamily="2" charset="0"/>
              <a:sym typeface="Verdana"/>
            </a:endParaRPr>
          </a:p>
        </p:txBody>
      </p:sp>
      <p:sp>
        <p:nvSpPr>
          <p:cNvPr id="82" name="Google Shape;82;p1"/>
          <p:cNvSpPr txBox="1"/>
          <p:nvPr/>
        </p:nvSpPr>
        <p:spPr>
          <a:xfrm>
            <a:off x="730394" y="5547050"/>
            <a:ext cx="13896036" cy="43765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dk1"/>
                </a:solidFill>
                <a:latin typeface="Georgia" panose="02040502050405020303" pitchFamily="18" charset="0"/>
                <a:ea typeface="Times"/>
                <a:cs typeface="Times"/>
                <a:sym typeface="Times"/>
              </a:rPr>
              <a:t>While there are many non-communicable diseases impacting countries today, one of the most prevalent is Chronic Obstructive Pulmonary Disease (COPD), which is the third leading cause of death worldwide (WHO). Chronic Obstructive Pulmonary Disease (COPD) refers to a group of diseases that cause airflow blockage and breathing-related problems. It is typically caused by long-term exposure to irritating gases or particulate matter such as particulate matter 2.5 (PM2.5). According to the World Health Organization, low- and middle-income countries are disproportionately affected by COPD, with nearly 90% of COPD deaths in those under 70 occurring in these countries. The goal of the following analysis is to determine whether government spending on healthcare and pollution levels contribute significantly to COPD deaths. </a:t>
            </a:r>
            <a:endParaRPr sz="2400" dirty="0">
              <a:solidFill>
                <a:schemeClr val="dk1"/>
              </a:solidFill>
              <a:latin typeface="Georgia" panose="02040502050405020303" pitchFamily="18" charset="0"/>
              <a:ea typeface="Times"/>
              <a:cs typeface="Times"/>
              <a:sym typeface="Times"/>
            </a:endParaRPr>
          </a:p>
          <a:p>
            <a:pPr marL="0" lvl="0" indent="0" algn="l" rtl="0">
              <a:spcBef>
                <a:spcPts val="0"/>
              </a:spcBef>
              <a:spcAft>
                <a:spcPts val="0"/>
              </a:spcAft>
              <a:buNone/>
            </a:pPr>
            <a:endParaRPr sz="2400" dirty="0">
              <a:latin typeface="Times"/>
              <a:ea typeface="Times"/>
              <a:cs typeface="Times"/>
              <a:sym typeface="Times"/>
            </a:endParaRPr>
          </a:p>
        </p:txBody>
      </p:sp>
      <p:sp>
        <p:nvSpPr>
          <p:cNvPr id="83" name="Google Shape;83;p1"/>
          <p:cNvSpPr txBox="1"/>
          <p:nvPr/>
        </p:nvSpPr>
        <p:spPr>
          <a:xfrm>
            <a:off x="654512" y="10780430"/>
            <a:ext cx="14047800" cy="1920495"/>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SzPts val="2400"/>
              <a:buFont typeface="Times"/>
              <a:buAutoNum type="arabicPeriod"/>
            </a:pPr>
            <a:r>
              <a:rPr lang="en-US" sz="2400" dirty="0">
                <a:latin typeface="Georgia" panose="02040502050405020303" pitchFamily="18" charset="0"/>
                <a:ea typeface="Times"/>
                <a:cs typeface="Times"/>
                <a:sym typeface="Times"/>
              </a:rPr>
              <a:t>Countries with a higher percent of GDP spent on health care will have lower COPD deaths.</a:t>
            </a:r>
            <a:endParaRPr sz="2400" dirty="0">
              <a:latin typeface="Georgia" panose="02040502050405020303" pitchFamily="18" charset="0"/>
              <a:ea typeface="Times"/>
              <a:cs typeface="Times"/>
              <a:sym typeface="Times"/>
            </a:endParaRPr>
          </a:p>
          <a:p>
            <a:pPr marL="457200" lvl="0" indent="-381000" algn="l" rtl="0">
              <a:lnSpc>
                <a:spcPct val="115000"/>
              </a:lnSpc>
              <a:spcBef>
                <a:spcPts val="0"/>
              </a:spcBef>
              <a:spcAft>
                <a:spcPts val="0"/>
              </a:spcAft>
              <a:buSzPts val="2400"/>
              <a:buFont typeface="Times"/>
              <a:buAutoNum type="arabicPeriod"/>
            </a:pPr>
            <a:r>
              <a:rPr lang="en-US" sz="2400" dirty="0">
                <a:latin typeface="Georgia" panose="02040502050405020303" pitchFamily="18" charset="0"/>
                <a:ea typeface="Times"/>
                <a:cs typeface="Times"/>
                <a:sym typeface="Times"/>
              </a:rPr>
              <a:t>Air pollution, quantified here by PM2.5, is also a contributing factor that accounts for an increased amount of COPD deaths despite a high percentage of GDP spent on health care</a:t>
            </a:r>
            <a:r>
              <a:rPr lang="en-US" sz="2400" dirty="0">
                <a:latin typeface="Athelas" panose="02000503000000020003" pitchFamily="2" charset="77"/>
                <a:ea typeface="Times"/>
                <a:cs typeface="Times"/>
                <a:sym typeface="Times"/>
              </a:rPr>
              <a:t>. </a:t>
            </a:r>
            <a:endParaRPr sz="2400" dirty="0">
              <a:latin typeface="Athelas" panose="02000503000000020003" pitchFamily="2" charset="77"/>
              <a:ea typeface="Times"/>
              <a:cs typeface="Times"/>
              <a:sym typeface="Times"/>
            </a:endParaRPr>
          </a:p>
          <a:p>
            <a:pPr marL="0" lvl="0" indent="0" algn="l" rtl="0">
              <a:spcBef>
                <a:spcPts val="0"/>
              </a:spcBef>
              <a:spcAft>
                <a:spcPts val="0"/>
              </a:spcAft>
              <a:buNone/>
            </a:pPr>
            <a:endParaRPr sz="3000" dirty="0">
              <a:latin typeface="Times"/>
              <a:ea typeface="Times"/>
              <a:cs typeface="Times"/>
              <a:sym typeface="Times"/>
            </a:endParaRPr>
          </a:p>
        </p:txBody>
      </p:sp>
      <p:sp>
        <p:nvSpPr>
          <p:cNvPr id="84" name="Google Shape;84;p1"/>
          <p:cNvSpPr txBox="1"/>
          <p:nvPr/>
        </p:nvSpPr>
        <p:spPr>
          <a:xfrm>
            <a:off x="775182" y="13382924"/>
            <a:ext cx="13851248" cy="5429148"/>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Helvetica Neue"/>
              <a:buAutoNum type="arabicPeriod"/>
            </a:pPr>
            <a:r>
              <a:rPr lang="en-US" sz="2400" dirty="0">
                <a:latin typeface="Georgia" panose="02040502050405020303" pitchFamily="18" charset="0"/>
                <a:ea typeface="Helvetica Neue"/>
                <a:cs typeface="Helvetica Neue"/>
                <a:sym typeface="Helvetica Neue"/>
              </a:rPr>
              <a:t>Utilized data from the World Health Organization on COPD deaths, percent of GDP spent on health, and PM2.5 Concentrations</a:t>
            </a:r>
            <a:endParaRPr sz="2400" dirty="0">
              <a:latin typeface="Georgia" panose="02040502050405020303" pitchFamily="18" charset="0"/>
              <a:ea typeface="Helvetica Neue"/>
              <a:cs typeface="Helvetica Neue"/>
              <a:sym typeface="Helvetica Neue"/>
            </a:endParaRPr>
          </a:p>
          <a:p>
            <a:pPr marL="457200" lvl="0" indent="-381000" algn="l" rtl="0">
              <a:spcBef>
                <a:spcPts val="0"/>
              </a:spcBef>
              <a:spcAft>
                <a:spcPts val="0"/>
              </a:spcAft>
              <a:buSzPts val="2400"/>
              <a:buFont typeface="Helvetica Neue"/>
              <a:buAutoNum type="arabicPeriod"/>
            </a:pPr>
            <a:r>
              <a:rPr lang="en-US" sz="2400" dirty="0">
                <a:latin typeface="Georgia" panose="02040502050405020303" pitchFamily="18" charset="0"/>
                <a:ea typeface="Helvetica Neue"/>
                <a:cs typeface="Helvetica Neue"/>
                <a:sym typeface="Helvetica Neue"/>
              </a:rPr>
              <a:t>Performed data imputation  on the COPD and GDP datasets using</a:t>
            </a:r>
            <a:endParaRPr sz="2400" dirty="0">
              <a:latin typeface="Georgia" panose="02040502050405020303" pitchFamily="18" charset="0"/>
              <a:ea typeface="Helvetica Neue"/>
              <a:cs typeface="Helvetica Neue"/>
              <a:sym typeface="Helvetica Neue"/>
            </a:endParaRPr>
          </a:p>
          <a:p>
            <a:pPr marL="457200" lvl="0" indent="0" algn="l" rtl="0">
              <a:spcBef>
                <a:spcPts val="0"/>
              </a:spcBef>
              <a:spcAft>
                <a:spcPts val="0"/>
              </a:spcAft>
              <a:buNone/>
            </a:pPr>
            <a:r>
              <a:rPr lang="en-US" sz="2400" dirty="0">
                <a:latin typeface="Georgia" panose="02040502050405020303" pitchFamily="18" charset="0"/>
                <a:ea typeface="Helvetica Neue"/>
                <a:cs typeface="Helvetica Neue"/>
                <a:sym typeface="Helvetica Neue"/>
              </a:rPr>
              <a:t> the VIM library and  </a:t>
            </a:r>
            <a:r>
              <a:rPr lang="en-US" sz="2400" dirty="0" err="1">
                <a:latin typeface="Georgia" panose="02040502050405020303" pitchFamily="18" charset="0"/>
                <a:ea typeface="Helvetica Neue"/>
                <a:cs typeface="Helvetica Neue"/>
                <a:sym typeface="Helvetica Neue"/>
              </a:rPr>
              <a:t>knn</a:t>
            </a:r>
            <a:r>
              <a:rPr lang="en-US" sz="2400" dirty="0">
                <a:latin typeface="Georgia" panose="02040502050405020303" pitchFamily="18" charset="0"/>
                <a:ea typeface="Helvetica Neue"/>
                <a:cs typeface="Helvetica Neue"/>
                <a:sym typeface="Helvetica Neue"/>
              </a:rPr>
              <a:t>-imputation (COPD code shown below)</a:t>
            </a:r>
            <a:endParaRPr sz="2400" dirty="0">
              <a:latin typeface="Georgia" panose="02040502050405020303" pitchFamily="18" charset="0"/>
              <a:ea typeface="Helvetica Neue"/>
              <a:cs typeface="Helvetica Neue"/>
              <a:sym typeface="Helvetica Neue"/>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library(VIM)</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 data</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err="1">
                <a:solidFill>
                  <a:schemeClr val="accent2"/>
                </a:solidFill>
                <a:latin typeface="Courier New"/>
                <a:ea typeface="Courier New"/>
                <a:cs typeface="Courier New"/>
                <a:sym typeface="Courier New"/>
              </a:rPr>
              <a:t>copd_imp</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kNN</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[-length(</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 k=5)</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#removing extra imputation columns</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err="1">
                <a:solidFill>
                  <a:schemeClr val="accent2"/>
                </a:solidFill>
                <a:latin typeface="Courier New"/>
                <a:ea typeface="Courier New"/>
                <a:cs typeface="Courier New"/>
                <a:sym typeface="Courier New"/>
              </a:rPr>
              <a:t>copd_imp</a:t>
            </a:r>
            <a:r>
              <a:rPr lang="en-US" sz="2400" dirty="0">
                <a:solidFill>
                  <a:schemeClr val="accent2"/>
                </a:solidFill>
                <a:latin typeface="Courier New"/>
                <a:ea typeface="Courier New"/>
                <a:cs typeface="Courier New"/>
                <a:sym typeface="Courier New"/>
              </a:rPr>
              <a:t> &lt;- subset(</a:t>
            </a:r>
            <a:r>
              <a:rPr lang="en-US" sz="2400" dirty="0" err="1">
                <a:solidFill>
                  <a:schemeClr val="accent2"/>
                </a:solidFill>
                <a:latin typeface="Courier New"/>
                <a:ea typeface="Courier New"/>
                <a:cs typeface="Courier New"/>
                <a:sym typeface="Courier New"/>
              </a:rPr>
              <a:t>copd_imp</a:t>
            </a:r>
            <a:r>
              <a:rPr lang="en-US" sz="2400" dirty="0">
                <a:solidFill>
                  <a:schemeClr val="accent2"/>
                </a:solidFill>
                <a:latin typeface="Courier New"/>
                <a:ea typeface="Courier New"/>
                <a:cs typeface="Courier New"/>
                <a:sym typeface="Courier New"/>
              </a:rPr>
              <a:t>, select=Country:X2020)</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#updating grand total column</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err="1">
                <a:solidFill>
                  <a:schemeClr val="accent2"/>
                </a:solidFill>
                <a:latin typeface="Courier New"/>
                <a:ea typeface="Courier New"/>
                <a:cs typeface="Courier New"/>
                <a:sym typeface="Courier New"/>
              </a:rPr>
              <a:t>grand_total</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rowSums</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copd_imp</a:t>
            </a:r>
            <a:r>
              <a:rPr lang="en-US" sz="2400" dirty="0">
                <a:solidFill>
                  <a:schemeClr val="accent2"/>
                </a:solidFill>
                <a:latin typeface="Courier New"/>
                <a:ea typeface="Courier New"/>
                <a:cs typeface="Courier New"/>
                <a:sym typeface="Courier New"/>
              </a:rPr>
              <a:t>[-1])</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err="1">
                <a:solidFill>
                  <a:schemeClr val="accent2"/>
                </a:solidFill>
                <a:latin typeface="Courier New"/>
                <a:ea typeface="Courier New"/>
                <a:cs typeface="Courier New"/>
                <a:sym typeface="Courier New"/>
              </a:rPr>
              <a:t>copd_imp$Grand.Total</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grand_total</a:t>
            </a:r>
            <a:endParaRPr sz="2400" dirty="0">
              <a:solidFill>
                <a:schemeClr val="accent2"/>
              </a:solidFill>
              <a:latin typeface="Courier New"/>
              <a:ea typeface="Courier New"/>
              <a:cs typeface="Courier New"/>
              <a:sym typeface="Courier New"/>
            </a:endParaRPr>
          </a:p>
          <a:p>
            <a:pPr marL="914400" lvl="0" indent="0" algn="l" rtl="0">
              <a:spcBef>
                <a:spcPts val="0"/>
              </a:spcBef>
              <a:spcAft>
                <a:spcPts val="0"/>
              </a:spcAft>
              <a:buNone/>
            </a:pPr>
            <a:endParaRPr sz="2400" dirty="0">
              <a:latin typeface="Times"/>
              <a:ea typeface="Times"/>
              <a:cs typeface="Times"/>
              <a:sym typeface="Times"/>
            </a:endParaRPr>
          </a:p>
        </p:txBody>
      </p:sp>
      <p:pic>
        <p:nvPicPr>
          <p:cNvPr id="85" name="Google Shape;85;p1"/>
          <p:cNvPicPr preferRelativeResize="0"/>
          <p:nvPr/>
        </p:nvPicPr>
        <p:blipFill>
          <a:blip r:embed="rId9">
            <a:alphaModFix/>
          </a:blip>
          <a:stretch>
            <a:fillRect/>
          </a:stretch>
        </p:blipFill>
        <p:spPr>
          <a:xfrm>
            <a:off x="780363" y="25095145"/>
            <a:ext cx="4366575" cy="4315548"/>
          </a:xfrm>
          <a:prstGeom prst="rect">
            <a:avLst/>
          </a:prstGeom>
          <a:noFill/>
          <a:ln>
            <a:noFill/>
          </a:ln>
        </p:spPr>
      </p:pic>
      <p:pic>
        <p:nvPicPr>
          <p:cNvPr id="86" name="Google Shape;86;p1"/>
          <p:cNvPicPr preferRelativeResize="0"/>
          <p:nvPr/>
        </p:nvPicPr>
        <p:blipFill>
          <a:blip r:embed="rId10">
            <a:alphaModFix/>
          </a:blip>
          <a:stretch>
            <a:fillRect/>
          </a:stretch>
        </p:blipFill>
        <p:spPr>
          <a:xfrm>
            <a:off x="719449" y="30267521"/>
            <a:ext cx="4701942" cy="4315575"/>
          </a:xfrm>
          <a:prstGeom prst="rect">
            <a:avLst/>
          </a:prstGeom>
          <a:noFill/>
          <a:ln>
            <a:noFill/>
          </a:ln>
        </p:spPr>
      </p:pic>
      <p:pic>
        <p:nvPicPr>
          <p:cNvPr id="87" name="Google Shape;87;p1"/>
          <p:cNvPicPr preferRelativeResize="0"/>
          <p:nvPr/>
        </p:nvPicPr>
        <p:blipFill>
          <a:blip r:embed="rId11">
            <a:alphaModFix/>
          </a:blip>
          <a:stretch>
            <a:fillRect/>
          </a:stretch>
        </p:blipFill>
        <p:spPr>
          <a:xfrm>
            <a:off x="782735" y="19707422"/>
            <a:ext cx="4366575" cy="4315581"/>
          </a:xfrm>
          <a:prstGeom prst="rect">
            <a:avLst/>
          </a:prstGeom>
          <a:noFill/>
          <a:ln>
            <a:noFill/>
          </a:ln>
        </p:spPr>
      </p:pic>
      <p:pic>
        <p:nvPicPr>
          <p:cNvPr id="88" name="Google Shape;88;p1"/>
          <p:cNvPicPr preferRelativeResize="0"/>
          <p:nvPr/>
        </p:nvPicPr>
        <p:blipFill>
          <a:blip r:embed="rId12">
            <a:alphaModFix/>
          </a:blip>
          <a:stretch>
            <a:fillRect/>
          </a:stretch>
        </p:blipFill>
        <p:spPr>
          <a:xfrm>
            <a:off x="7525723" y="19860500"/>
            <a:ext cx="7297331" cy="4444865"/>
          </a:xfrm>
          <a:prstGeom prst="rect">
            <a:avLst/>
          </a:prstGeom>
          <a:noFill/>
          <a:ln>
            <a:noFill/>
          </a:ln>
        </p:spPr>
      </p:pic>
      <p:pic>
        <p:nvPicPr>
          <p:cNvPr id="89" name="Google Shape;89;p1"/>
          <p:cNvPicPr preferRelativeResize="0"/>
          <p:nvPr/>
        </p:nvPicPr>
        <p:blipFill>
          <a:blip r:embed="rId13">
            <a:alphaModFix/>
          </a:blip>
          <a:stretch>
            <a:fillRect/>
          </a:stretch>
        </p:blipFill>
        <p:spPr>
          <a:xfrm>
            <a:off x="7178356" y="30265996"/>
            <a:ext cx="7741650" cy="4074972"/>
          </a:xfrm>
          <a:prstGeom prst="rect">
            <a:avLst/>
          </a:prstGeom>
          <a:noFill/>
          <a:ln>
            <a:noFill/>
          </a:ln>
        </p:spPr>
      </p:pic>
      <p:sp>
        <p:nvSpPr>
          <p:cNvPr id="90" name="Google Shape;90;p1"/>
          <p:cNvSpPr txBox="1"/>
          <p:nvPr/>
        </p:nvSpPr>
        <p:spPr>
          <a:xfrm>
            <a:off x="1028060" y="24170486"/>
            <a:ext cx="3597300" cy="554100"/>
          </a:xfrm>
          <a:prstGeom prst="rect">
            <a:avLst/>
          </a:prstGeom>
          <a:noFill/>
          <a:ln>
            <a:noFill/>
          </a:ln>
        </p:spPr>
        <p:txBody>
          <a:bodyPr spcFirstLastPara="1" wrap="square" lIns="91425" tIns="91425" rIns="91425" bIns="91425" anchor="t" anchorCtr="0">
            <a:spAutoFit/>
          </a:bodyPr>
          <a:lstStyle/>
          <a:p>
            <a:pPr marL="457200" lvl="0" indent="-381000" algn="ctr" rtl="0">
              <a:spcBef>
                <a:spcPts val="0"/>
              </a:spcBef>
              <a:spcAft>
                <a:spcPts val="0"/>
              </a:spcAft>
              <a:buSzPts val="2400"/>
              <a:buFont typeface="Times"/>
              <a:buAutoNum type="alphaLcPeriod"/>
            </a:pPr>
            <a:r>
              <a:rPr lang="en-US" sz="2400" dirty="0">
                <a:latin typeface="Georgia" panose="02040502050405020303" pitchFamily="18" charset="0"/>
                <a:ea typeface="Times"/>
                <a:cs typeface="Times"/>
                <a:sym typeface="Times"/>
              </a:rPr>
              <a:t>COPD histogram</a:t>
            </a:r>
            <a:endParaRPr sz="2400" dirty="0">
              <a:latin typeface="Georgia" panose="02040502050405020303" pitchFamily="18" charset="0"/>
              <a:ea typeface="Times"/>
              <a:cs typeface="Times"/>
              <a:sym typeface="Times"/>
            </a:endParaRPr>
          </a:p>
        </p:txBody>
      </p:sp>
      <p:sp>
        <p:nvSpPr>
          <p:cNvPr id="91" name="Google Shape;91;p1"/>
          <p:cNvSpPr txBox="1"/>
          <p:nvPr/>
        </p:nvSpPr>
        <p:spPr>
          <a:xfrm>
            <a:off x="863510" y="29319915"/>
            <a:ext cx="3926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latin typeface="Georgia" panose="02040502050405020303" pitchFamily="18" charset="0"/>
                <a:ea typeface="Times"/>
                <a:cs typeface="Times"/>
                <a:sym typeface="Times"/>
              </a:rPr>
              <a:t>c. GDP histogram</a:t>
            </a:r>
            <a:endParaRPr sz="2400" dirty="0">
              <a:latin typeface="Georgia" panose="02040502050405020303" pitchFamily="18" charset="0"/>
              <a:ea typeface="Times"/>
              <a:cs typeface="Times"/>
              <a:sym typeface="Times"/>
            </a:endParaRPr>
          </a:p>
        </p:txBody>
      </p:sp>
      <p:sp>
        <p:nvSpPr>
          <p:cNvPr id="92" name="Google Shape;92;p1"/>
          <p:cNvSpPr txBox="1"/>
          <p:nvPr/>
        </p:nvSpPr>
        <p:spPr>
          <a:xfrm>
            <a:off x="10195996" y="24138133"/>
            <a:ext cx="262548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Georgia" panose="02040502050405020303" pitchFamily="18" charset="0"/>
                <a:ea typeface="Times"/>
                <a:cs typeface="Times"/>
                <a:sym typeface="Times"/>
              </a:rPr>
              <a:t>b. COPD boxplot</a:t>
            </a:r>
            <a:endParaRPr sz="2400" dirty="0">
              <a:latin typeface="Georgia" panose="02040502050405020303" pitchFamily="18" charset="0"/>
              <a:ea typeface="Times"/>
              <a:cs typeface="Times"/>
              <a:sym typeface="Times"/>
            </a:endParaRPr>
          </a:p>
        </p:txBody>
      </p:sp>
      <p:sp>
        <p:nvSpPr>
          <p:cNvPr id="93" name="Google Shape;93;p1"/>
          <p:cNvSpPr txBox="1"/>
          <p:nvPr/>
        </p:nvSpPr>
        <p:spPr>
          <a:xfrm>
            <a:off x="10275406" y="29235983"/>
            <a:ext cx="2384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Georgia" panose="02040502050405020303" pitchFamily="18" charset="0"/>
                <a:ea typeface="Times"/>
                <a:cs typeface="Times"/>
                <a:sym typeface="Times"/>
              </a:rPr>
              <a:t>d. GDP boxplot</a:t>
            </a:r>
            <a:endParaRPr sz="2400" dirty="0">
              <a:latin typeface="Georgia" panose="02040502050405020303" pitchFamily="18" charset="0"/>
              <a:ea typeface="Times"/>
              <a:cs typeface="Times"/>
              <a:sym typeface="Times"/>
            </a:endParaRPr>
          </a:p>
        </p:txBody>
      </p:sp>
      <p:pic>
        <p:nvPicPr>
          <p:cNvPr id="94" name="Google Shape;94;p1"/>
          <p:cNvPicPr preferRelativeResize="0"/>
          <p:nvPr/>
        </p:nvPicPr>
        <p:blipFill rotWithShape="1">
          <a:blip r:embed="rId14">
            <a:alphaModFix/>
          </a:blip>
          <a:srcRect l="22" r="22" b="9428"/>
          <a:stretch/>
        </p:blipFill>
        <p:spPr>
          <a:xfrm>
            <a:off x="7729001" y="24923578"/>
            <a:ext cx="7101769" cy="4222080"/>
          </a:xfrm>
          <a:prstGeom prst="rect">
            <a:avLst/>
          </a:prstGeom>
          <a:noFill/>
          <a:ln>
            <a:noFill/>
          </a:ln>
        </p:spPr>
      </p:pic>
      <p:sp>
        <p:nvSpPr>
          <p:cNvPr id="95" name="Google Shape;95;p1"/>
          <p:cNvSpPr txBox="1"/>
          <p:nvPr/>
        </p:nvSpPr>
        <p:spPr>
          <a:xfrm>
            <a:off x="1758625" y="34508415"/>
            <a:ext cx="3060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Georgia" panose="02040502050405020303" pitchFamily="18" charset="0"/>
                <a:ea typeface="Times"/>
                <a:cs typeface="Times"/>
                <a:sym typeface="Times"/>
              </a:rPr>
              <a:t>e. PM2.5 Histogram</a:t>
            </a:r>
            <a:endParaRPr sz="2400" dirty="0">
              <a:latin typeface="Georgia" panose="02040502050405020303" pitchFamily="18" charset="0"/>
              <a:ea typeface="Times"/>
              <a:cs typeface="Times"/>
              <a:sym typeface="Times"/>
            </a:endParaRPr>
          </a:p>
        </p:txBody>
      </p:sp>
      <p:sp>
        <p:nvSpPr>
          <p:cNvPr id="96" name="Google Shape;96;p1"/>
          <p:cNvSpPr txBox="1"/>
          <p:nvPr/>
        </p:nvSpPr>
        <p:spPr>
          <a:xfrm>
            <a:off x="9929642" y="34430843"/>
            <a:ext cx="2700485"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Georgia" panose="02040502050405020303" pitchFamily="18" charset="0"/>
                <a:ea typeface="Times"/>
                <a:cs typeface="Times"/>
                <a:sym typeface="Times"/>
              </a:rPr>
              <a:t>f. PM2.5 Boxplot</a:t>
            </a:r>
            <a:endParaRPr sz="2400" dirty="0">
              <a:latin typeface="Georgia" panose="02040502050405020303" pitchFamily="18" charset="0"/>
              <a:ea typeface="Times"/>
              <a:cs typeface="Times"/>
              <a:sym typeface="Times"/>
            </a:endParaRPr>
          </a:p>
        </p:txBody>
      </p:sp>
      <p:sp>
        <p:nvSpPr>
          <p:cNvPr id="97" name="Google Shape;97;p1"/>
          <p:cNvSpPr txBox="1"/>
          <p:nvPr/>
        </p:nvSpPr>
        <p:spPr>
          <a:xfrm>
            <a:off x="717875" y="35226015"/>
            <a:ext cx="6904800" cy="2769959"/>
          </a:xfrm>
          <a:prstGeom prst="rect">
            <a:avLst/>
          </a:prstGeom>
          <a:solidFill>
            <a:schemeClr val="accen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Georgia" panose="02040502050405020303" pitchFamily="18" charset="0"/>
                <a:ea typeface="Times"/>
                <a:cs typeface="Times"/>
                <a:sym typeface="Times"/>
              </a:rPr>
              <a:t>Plot Descriptions:</a:t>
            </a:r>
            <a:endParaRPr sz="2400" dirty="0">
              <a:latin typeface="Georgia" panose="02040502050405020303" pitchFamily="18" charset="0"/>
              <a:ea typeface="Times"/>
              <a:cs typeface="Times"/>
              <a:sym typeface="Times"/>
            </a:endParaRPr>
          </a:p>
          <a:p>
            <a:pPr marL="457200" lvl="0" indent="-381000" algn="l" rtl="0">
              <a:spcBef>
                <a:spcPts val="0"/>
              </a:spcBef>
              <a:spcAft>
                <a:spcPts val="0"/>
              </a:spcAft>
              <a:buSzPts val="2400"/>
              <a:buFont typeface="Times"/>
              <a:buAutoNum type="alphaLcPeriod"/>
            </a:pPr>
            <a:r>
              <a:rPr lang="en-US" sz="2400" dirty="0">
                <a:latin typeface="Georgia" panose="02040502050405020303" pitchFamily="18" charset="0"/>
                <a:ea typeface="Times"/>
                <a:cs typeface="Times"/>
                <a:sym typeface="Times"/>
              </a:rPr>
              <a:t>Histogram of countries’ total deaths due to COPD</a:t>
            </a:r>
            <a:endParaRPr sz="2400" dirty="0">
              <a:latin typeface="Georgia" panose="02040502050405020303" pitchFamily="18" charset="0"/>
              <a:ea typeface="Times"/>
              <a:cs typeface="Times"/>
              <a:sym typeface="Times"/>
            </a:endParaRPr>
          </a:p>
          <a:p>
            <a:pPr marL="457200" lvl="0" indent="-381000" algn="l" rtl="0">
              <a:spcBef>
                <a:spcPts val="0"/>
              </a:spcBef>
              <a:spcAft>
                <a:spcPts val="0"/>
              </a:spcAft>
              <a:buSzPts val="2400"/>
              <a:buFont typeface="Times"/>
              <a:buAutoNum type="alphaLcPeriod"/>
            </a:pPr>
            <a:r>
              <a:rPr lang="en-US" sz="2400" dirty="0">
                <a:latin typeface="Georgia" panose="02040502050405020303" pitchFamily="18" charset="0"/>
                <a:ea typeface="Times"/>
                <a:cs typeface="Times"/>
                <a:sym typeface="Times"/>
              </a:rPr>
              <a:t>Boxplots of countries’ deaths due to COPD by year</a:t>
            </a:r>
            <a:endParaRPr sz="2400" dirty="0">
              <a:latin typeface="Georgia" panose="02040502050405020303" pitchFamily="18" charset="0"/>
              <a:ea typeface="Times"/>
              <a:cs typeface="Times"/>
              <a:sym typeface="Times"/>
            </a:endParaRPr>
          </a:p>
          <a:p>
            <a:pPr marL="457200" lvl="0" indent="-381000" algn="l" rtl="0">
              <a:spcBef>
                <a:spcPts val="0"/>
              </a:spcBef>
              <a:spcAft>
                <a:spcPts val="0"/>
              </a:spcAft>
              <a:buSzPts val="2400"/>
              <a:buFont typeface="Times"/>
              <a:buAutoNum type="alphaLcPeriod"/>
            </a:pPr>
            <a:r>
              <a:rPr lang="en-US" sz="2400" dirty="0">
                <a:solidFill>
                  <a:schemeClr val="dk1"/>
                </a:solidFill>
                <a:latin typeface="Georgia" panose="02040502050405020303" pitchFamily="18" charset="0"/>
                <a:ea typeface="Times"/>
                <a:cs typeface="Times"/>
                <a:sym typeface="Times"/>
              </a:rPr>
              <a:t>Histogram of countries’ total percent of GDP spent on health care </a:t>
            </a:r>
            <a:endParaRPr sz="2400" dirty="0">
              <a:solidFill>
                <a:schemeClr val="dk1"/>
              </a:solidFill>
              <a:latin typeface="Georgia" panose="02040502050405020303" pitchFamily="18" charset="0"/>
              <a:ea typeface="Times"/>
              <a:cs typeface="Times"/>
              <a:sym typeface="Times"/>
            </a:endParaRPr>
          </a:p>
        </p:txBody>
      </p:sp>
      <p:sp>
        <p:nvSpPr>
          <p:cNvPr id="98" name="Google Shape;98;p1"/>
          <p:cNvSpPr txBox="1"/>
          <p:nvPr/>
        </p:nvSpPr>
        <p:spPr>
          <a:xfrm>
            <a:off x="8015206" y="35226014"/>
            <a:ext cx="6904800" cy="2769959"/>
          </a:xfrm>
          <a:prstGeom prst="rect">
            <a:avLst/>
          </a:prstGeom>
          <a:solidFill>
            <a:schemeClr val="accent1"/>
          </a:solidFill>
          <a:ln>
            <a:noFill/>
          </a:ln>
        </p:spPr>
        <p:txBody>
          <a:bodyPr spcFirstLastPara="1" wrap="square" lIns="91425" tIns="91425" rIns="91425" bIns="91425" anchor="t" anchorCtr="0">
            <a:spAutoFit/>
          </a:bodyPr>
          <a:lstStyle/>
          <a:p>
            <a:pPr marL="457200" lvl="0" indent="-457200" algn="l" rtl="0">
              <a:spcBef>
                <a:spcPts val="0"/>
              </a:spcBef>
              <a:spcAft>
                <a:spcPts val="0"/>
              </a:spcAft>
              <a:buFont typeface="+mj-lt"/>
              <a:buAutoNum type="alphaLcPeriod" startAt="4"/>
            </a:pPr>
            <a:r>
              <a:rPr lang="en-US" sz="2400" dirty="0">
                <a:solidFill>
                  <a:schemeClr val="dk1"/>
                </a:solidFill>
                <a:latin typeface="Georgia" panose="02040502050405020303" pitchFamily="18" charset="0"/>
                <a:ea typeface="Times"/>
                <a:cs typeface="Times"/>
                <a:sym typeface="Times"/>
              </a:rPr>
              <a:t>Boxplots of countries’ percent of GDP spent on health by year</a:t>
            </a:r>
            <a:endParaRPr sz="2400" dirty="0">
              <a:solidFill>
                <a:schemeClr val="dk1"/>
              </a:solidFill>
              <a:latin typeface="Georgia" panose="02040502050405020303" pitchFamily="18" charset="0"/>
              <a:ea typeface="Times"/>
              <a:cs typeface="Times"/>
              <a:sym typeface="Times"/>
            </a:endParaRPr>
          </a:p>
          <a:p>
            <a:pPr marL="457200" lvl="0" indent="-457200" algn="l" rtl="0">
              <a:spcBef>
                <a:spcPts val="0"/>
              </a:spcBef>
              <a:spcAft>
                <a:spcPts val="0"/>
              </a:spcAft>
              <a:buFont typeface="+mj-lt"/>
              <a:buAutoNum type="alphaLcPeriod" startAt="4"/>
            </a:pPr>
            <a:r>
              <a:rPr lang="en-US" sz="2400" dirty="0">
                <a:solidFill>
                  <a:schemeClr val="dk1"/>
                </a:solidFill>
                <a:latin typeface="Georgia" panose="02040502050405020303" pitchFamily="18" charset="0"/>
                <a:ea typeface="Times"/>
                <a:cs typeface="Times"/>
                <a:sym typeface="Times"/>
              </a:rPr>
              <a:t>Histogram of countries’ total concentration levels of PM2.5</a:t>
            </a:r>
            <a:endParaRPr sz="2400" dirty="0">
              <a:solidFill>
                <a:schemeClr val="dk1"/>
              </a:solidFill>
              <a:latin typeface="Georgia" panose="02040502050405020303" pitchFamily="18" charset="0"/>
              <a:ea typeface="Times"/>
              <a:cs typeface="Times"/>
              <a:sym typeface="Times"/>
            </a:endParaRPr>
          </a:p>
          <a:p>
            <a:pPr marL="457200" lvl="0" indent="-457200" algn="l" rtl="0">
              <a:spcBef>
                <a:spcPts val="0"/>
              </a:spcBef>
              <a:spcAft>
                <a:spcPts val="0"/>
              </a:spcAft>
              <a:buFont typeface="+mj-lt"/>
              <a:buAutoNum type="alphaLcPeriod" startAt="4"/>
            </a:pPr>
            <a:r>
              <a:rPr lang="en-US" sz="2400" dirty="0">
                <a:solidFill>
                  <a:schemeClr val="dk1"/>
                </a:solidFill>
                <a:latin typeface="Georgia" panose="02040502050405020303" pitchFamily="18" charset="0"/>
                <a:ea typeface="Times"/>
                <a:cs typeface="Times"/>
                <a:sym typeface="Times"/>
              </a:rPr>
              <a:t>Boxplots of countries’ concentration levels of PM2.5  by year</a:t>
            </a:r>
          </a:p>
          <a:p>
            <a:pPr marL="0" lvl="0" indent="0" algn="l" rtl="0">
              <a:spcBef>
                <a:spcPts val="0"/>
              </a:spcBef>
              <a:spcAft>
                <a:spcPts val="0"/>
              </a:spcAft>
              <a:buNone/>
            </a:pPr>
            <a:endParaRPr sz="2400" dirty="0">
              <a:solidFill>
                <a:schemeClr val="dk1"/>
              </a:solidFill>
              <a:latin typeface="Georgia" panose="02040502050405020303" pitchFamily="18" charset="0"/>
              <a:ea typeface="Times"/>
              <a:cs typeface="Times"/>
              <a:sym typeface="Times"/>
            </a:endParaRPr>
          </a:p>
        </p:txBody>
      </p:sp>
      <p:sp>
        <p:nvSpPr>
          <p:cNvPr id="99" name="Google Shape;99;p1"/>
          <p:cNvSpPr txBox="1"/>
          <p:nvPr/>
        </p:nvSpPr>
        <p:spPr>
          <a:xfrm>
            <a:off x="16809656" y="5729649"/>
            <a:ext cx="13710836" cy="8968579"/>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SzPts val="3000"/>
              <a:buFont typeface="Times"/>
              <a:buAutoNum type="arabicPeriod"/>
            </a:pPr>
            <a:r>
              <a:rPr lang="en-US" sz="3000" dirty="0">
                <a:latin typeface="Georgia" panose="02040502050405020303" pitchFamily="18" charset="0"/>
                <a:ea typeface="Times"/>
                <a:cs typeface="Times"/>
                <a:sym typeface="Times"/>
              </a:rPr>
              <a:t>K-Means Clustering</a:t>
            </a:r>
            <a:endParaRPr sz="3000" dirty="0">
              <a:latin typeface="Georgia" panose="02040502050405020303" pitchFamily="18" charset="0"/>
              <a:ea typeface="Times"/>
              <a:cs typeface="Times"/>
              <a:sym typeface="Times"/>
            </a:endParaRPr>
          </a:p>
          <a:p>
            <a:pPr marL="0" lvl="0" indent="0" algn="l" rtl="0">
              <a:spcBef>
                <a:spcPts val="0"/>
              </a:spcBef>
              <a:spcAft>
                <a:spcPts val="0"/>
              </a:spcAft>
              <a:buNone/>
            </a:pPr>
            <a:r>
              <a:rPr lang="en-US" sz="3000" dirty="0">
                <a:latin typeface="Georgia" panose="02040502050405020303" pitchFamily="18" charset="0"/>
                <a:ea typeface="Times"/>
                <a:cs typeface="Times"/>
                <a:sym typeface="Times"/>
              </a:rPr>
              <a:t>K-Means Clustering was performed on both the COPD and GDP datasets. The goal of clustering was to determine which countries are grouped together for both datasets. To determine the value of k, elbow plots were used, these are omitted for space.</a:t>
            </a:r>
            <a:endParaRPr sz="3000" dirty="0">
              <a:latin typeface="Georgia" panose="02040502050405020303" pitchFamily="18" charset="0"/>
              <a:ea typeface="Times"/>
              <a:cs typeface="Times"/>
              <a:sym typeface="Times"/>
            </a:endParaRPr>
          </a:p>
          <a:p>
            <a:pPr marL="0" lvl="0" indent="0" algn="l" rtl="0">
              <a:spcBef>
                <a:spcPts val="0"/>
              </a:spcBef>
              <a:spcAft>
                <a:spcPts val="0"/>
              </a:spcAft>
              <a:buNone/>
            </a:pPr>
            <a:endParaRPr dirty="0">
              <a:latin typeface="Times"/>
              <a:ea typeface="Times"/>
              <a:cs typeface="Times"/>
              <a:sym typeface="Times"/>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library(ISLR)</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set.seed</a:t>
            </a:r>
            <a:r>
              <a:rPr lang="en-US" sz="2400" dirty="0">
                <a:solidFill>
                  <a:schemeClr val="accent2"/>
                </a:solidFill>
                <a:latin typeface="Courier New"/>
                <a:ea typeface="Courier New"/>
                <a:cs typeface="Courier New"/>
                <a:sym typeface="Courier New"/>
              </a:rPr>
              <a:t>(101)</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library(cluster)</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totalClusters</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kmeans</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copd_imp</a:t>
            </a:r>
            <a:r>
              <a:rPr lang="en-US" sz="2400" dirty="0">
                <a:solidFill>
                  <a:schemeClr val="accent2"/>
                </a:solidFill>
                <a:latin typeface="Courier New"/>
                <a:ea typeface="Courier New"/>
                <a:cs typeface="Courier New"/>
                <a:sym typeface="Courier New"/>
              </a:rPr>
              <a:t>[-1], 4, </a:t>
            </a:r>
            <a:r>
              <a:rPr lang="en-US" sz="2400" dirty="0" err="1">
                <a:solidFill>
                  <a:schemeClr val="accent2"/>
                </a:solidFill>
                <a:latin typeface="Courier New"/>
                <a:ea typeface="Courier New"/>
                <a:cs typeface="Courier New"/>
                <a:sym typeface="Courier New"/>
              </a:rPr>
              <a:t>nstart</a:t>
            </a:r>
            <a:r>
              <a:rPr lang="en-US" sz="2400" dirty="0">
                <a:solidFill>
                  <a:schemeClr val="accent2"/>
                </a:solidFill>
                <a:latin typeface="Courier New"/>
                <a:ea typeface="Courier New"/>
                <a:cs typeface="Courier New"/>
                <a:sym typeface="Courier New"/>
              </a:rPr>
              <a:t> = 20)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 </a:t>
            </a:r>
            <a:r>
              <a:rPr lang="en-US" sz="2400" dirty="0" err="1">
                <a:solidFill>
                  <a:schemeClr val="accent2"/>
                </a:solidFill>
                <a:latin typeface="Courier New"/>
                <a:ea typeface="Courier New"/>
                <a:cs typeface="Courier New"/>
                <a:sym typeface="Courier New"/>
              </a:rPr>
              <a:t>clusplot</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copd_imp,totalClusters$cluster</a:t>
            </a:r>
            <a:r>
              <a:rPr lang="en-US" sz="2400" dirty="0">
                <a:solidFill>
                  <a:schemeClr val="accent2"/>
                </a:solidFill>
                <a:latin typeface="Courier New"/>
                <a:ea typeface="Courier New"/>
                <a:cs typeface="Courier New"/>
                <a:sym typeface="Courier New"/>
              </a:rPr>
              <a:t>, color = TRUE,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shade = TRUE, labels = 4, lines = 0,  main = "Number of Deaths Due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to COPD from 2000-2020")</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gdp</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totalClusters</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kmeans</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gdp_imp</a:t>
            </a:r>
            <a:r>
              <a:rPr lang="en-US" sz="2400" dirty="0">
                <a:solidFill>
                  <a:schemeClr val="accent2"/>
                </a:solidFill>
                <a:latin typeface="Courier New"/>
                <a:ea typeface="Courier New"/>
                <a:cs typeface="Courier New"/>
                <a:sym typeface="Courier New"/>
              </a:rPr>
              <a:t>[-1], 4, </a:t>
            </a:r>
            <a:r>
              <a:rPr lang="en-US" sz="2400" dirty="0" err="1">
                <a:solidFill>
                  <a:schemeClr val="accent2"/>
                </a:solidFill>
                <a:latin typeface="Courier New"/>
                <a:ea typeface="Courier New"/>
                <a:cs typeface="Courier New"/>
                <a:sym typeface="Courier New"/>
              </a:rPr>
              <a:t>nstart</a:t>
            </a:r>
            <a:r>
              <a:rPr lang="en-US" sz="2400" dirty="0">
                <a:solidFill>
                  <a:schemeClr val="accent2"/>
                </a:solidFill>
                <a:latin typeface="Courier New"/>
                <a:ea typeface="Courier New"/>
                <a:cs typeface="Courier New"/>
                <a:sym typeface="Courier New"/>
              </a:rPr>
              <a:t> = 20)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clusplot</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gdp_imp,totalClusters$cluster</a:t>
            </a:r>
            <a:r>
              <a:rPr lang="en-US" sz="2400" dirty="0">
                <a:solidFill>
                  <a:schemeClr val="accent2"/>
                </a:solidFill>
                <a:latin typeface="Courier New"/>
                <a:ea typeface="Courier New"/>
                <a:cs typeface="Courier New"/>
                <a:sym typeface="Courier New"/>
              </a:rPr>
              <a:t>, color = TRUE,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shade = TRUE, labels = 4, lines = 0, main = "Percent of GDP Spent on Health Care 2000-2020")</a:t>
            </a:r>
            <a:endParaRPr sz="2400" dirty="0">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sz="4800" dirty="0">
              <a:latin typeface="Times"/>
              <a:ea typeface="Times"/>
              <a:cs typeface="Times"/>
              <a:sym typeface="Times"/>
            </a:endParaRPr>
          </a:p>
        </p:txBody>
      </p:sp>
      <p:pic>
        <p:nvPicPr>
          <p:cNvPr id="100" name="Google Shape;100;p1"/>
          <p:cNvPicPr preferRelativeResize="0"/>
          <p:nvPr/>
        </p:nvPicPr>
        <p:blipFill>
          <a:blip r:embed="rId15">
            <a:alphaModFix/>
          </a:blip>
          <a:stretch>
            <a:fillRect/>
          </a:stretch>
        </p:blipFill>
        <p:spPr>
          <a:xfrm>
            <a:off x="31441884" y="5851847"/>
            <a:ext cx="6393945" cy="5195051"/>
          </a:xfrm>
          <a:prstGeom prst="rect">
            <a:avLst/>
          </a:prstGeom>
          <a:noFill/>
          <a:ln>
            <a:noFill/>
          </a:ln>
        </p:spPr>
      </p:pic>
      <p:pic>
        <p:nvPicPr>
          <p:cNvPr id="101" name="Google Shape;101;p1"/>
          <p:cNvPicPr preferRelativeResize="0"/>
          <p:nvPr/>
        </p:nvPicPr>
        <p:blipFill>
          <a:blip r:embed="rId16">
            <a:alphaModFix/>
          </a:blip>
          <a:stretch>
            <a:fillRect/>
          </a:stretch>
        </p:blipFill>
        <p:spPr>
          <a:xfrm>
            <a:off x="31571899" y="11408197"/>
            <a:ext cx="6338184" cy="5166360"/>
          </a:xfrm>
          <a:prstGeom prst="rect">
            <a:avLst/>
          </a:prstGeom>
          <a:noFill/>
          <a:ln>
            <a:noFill/>
          </a:ln>
        </p:spPr>
      </p:pic>
      <p:pic>
        <p:nvPicPr>
          <p:cNvPr id="102" name="Google Shape;102;p1"/>
          <p:cNvPicPr preferRelativeResize="0"/>
          <p:nvPr/>
        </p:nvPicPr>
        <p:blipFill>
          <a:blip r:embed="rId17">
            <a:alphaModFix/>
          </a:blip>
          <a:stretch>
            <a:fillRect/>
          </a:stretch>
        </p:blipFill>
        <p:spPr>
          <a:xfrm>
            <a:off x="16851886" y="14749512"/>
            <a:ext cx="7222396" cy="3202015"/>
          </a:xfrm>
          <a:prstGeom prst="rect">
            <a:avLst/>
          </a:prstGeom>
          <a:noFill/>
          <a:ln>
            <a:noFill/>
          </a:ln>
        </p:spPr>
      </p:pic>
      <p:sp>
        <p:nvSpPr>
          <p:cNvPr id="103" name="Google Shape;103;p1"/>
          <p:cNvSpPr txBox="1"/>
          <p:nvPr/>
        </p:nvSpPr>
        <p:spPr>
          <a:xfrm>
            <a:off x="18928915" y="18152971"/>
            <a:ext cx="237125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Times"/>
                <a:ea typeface="Times"/>
                <a:cs typeface="Times"/>
                <a:sym typeface="Times"/>
              </a:rPr>
              <a:t>COPD clusters</a:t>
            </a:r>
            <a:endParaRPr sz="2400" dirty="0">
              <a:latin typeface="Times"/>
              <a:ea typeface="Times"/>
              <a:cs typeface="Times"/>
              <a:sym typeface="Times"/>
            </a:endParaRPr>
          </a:p>
        </p:txBody>
      </p:sp>
      <p:pic>
        <p:nvPicPr>
          <p:cNvPr id="104" name="Google Shape;104;p1"/>
          <p:cNvPicPr preferRelativeResize="0"/>
          <p:nvPr/>
        </p:nvPicPr>
        <p:blipFill>
          <a:blip r:embed="rId18">
            <a:alphaModFix/>
          </a:blip>
          <a:stretch>
            <a:fillRect/>
          </a:stretch>
        </p:blipFill>
        <p:spPr>
          <a:xfrm>
            <a:off x="24150680" y="14777477"/>
            <a:ext cx="7222396" cy="3202015"/>
          </a:xfrm>
          <a:prstGeom prst="rect">
            <a:avLst/>
          </a:prstGeom>
          <a:noFill/>
          <a:ln>
            <a:noFill/>
          </a:ln>
        </p:spPr>
      </p:pic>
      <p:sp>
        <p:nvSpPr>
          <p:cNvPr id="105" name="Google Shape;105;p1"/>
          <p:cNvSpPr txBox="1"/>
          <p:nvPr/>
        </p:nvSpPr>
        <p:spPr>
          <a:xfrm>
            <a:off x="26970712" y="18141302"/>
            <a:ext cx="1829717"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latin typeface="Times"/>
                <a:ea typeface="Times"/>
                <a:cs typeface="Times"/>
                <a:sym typeface="Times"/>
              </a:rPr>
              <a:t>GDP clusters</a:t>
            </a:r>
            <a:endParaRPr sz="2400" dirty="0">
              <a:latin typeface="Times"/>
              <a:ea typeface="Times"/>
              <a:cs typeface="Times"/>
              <a:sym typeface="Times"/>
            </a:endParaRPr>
          </a:p>
        </p:txBody>
      </p:sp>
      <p:sp>
        <p:nvSpPr>
          <p:cNvPr id="106" name="Google Shape;106;p1"/>
          <p:cNvSpPr txBox="1"/>
          <p:nvPr/>
        </p:nvSpPr>
        <p:spPr>
          <a:xfrm>
            <a:off x="16851886" y="18771025"/>
            <a:ext cx="20482500" cy="79221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Georgia" panose="02040502050405020303" pitchFamily="18" charset="0"/>
                <a:ea typeface="Times"/>
                <a:cs typeface="Times"/>
                <a:sym typeface="Times"/>
              </a:rPr>
              <a:t>2. Linear Regression</a:t>
            </a:r>
            <a:endParaRPr sz="3000" dirty="0">
              <a:latin typeface="Georgia" panose="02040502050405020303" pitchFamily="18" charset="0"/>
              <a:ea typeface="Times"/>
              <a:cs typeface="Times"/>
              <a:sym typeface="Times"/>
            </a:endParaRPr>
          </a:p>
          <a:p>
            <a:pPr marL="0" lvl="0" indent="0" algn="l" rtl="0">
              <a:spcBef>
                <a:spcPts val="0"/>
              </a:spcBef>
              <a:spcAft>
                <a:spcPts val="0"/>
              </a:spcAft>
              <a:buNone/>
            </a:pPr>
            <a:r>
              <a:rPr lang="en-US" sz="3000" dirty="0">
                <a:latin typeface="Georgia" panose="02040502050405020303" pitchFamily="18" charset="0"/>
                <a:ea typeface="Times"/>
                <a:cs typeface="Times"/>
                <a:sym typeface="Times"/>
              </a:rPr>
              <a:t>Linear regression was performed on countries that were grouped with different countries when comparing the COPD and GDP clusters. These countries were: Brazil, Canada, Colombia, France, Germany, Italy, Japan, Kazakhstan, Mexico, Philippines, Russian Federation, South Africa, Spain, Turkey, Ukraine, and United States of America. The goal of the regression analysis was to determine whether PM2.5 concentration levels have a significant relationship to COPD deaths. An example code snippet is shown below, only one country is shown, similar code was written for the other 15 countries.</a:t>
            </a:r>
            <a:endParaRPr sz="3000" dirty="0">
              <a:latin typeface="Georgia" panose="02040502050405020303" pitchFamily="18" charset="0"/>
              <a:ea typeface="Times"/>
              <a:cs typeface="Times"/>
              <a:sym typeface="Times"/>
            </a:endParaRPr>
          </a:p>
          <a:p>
            <a:pPr marL="0" lvl="0" indent="0" algn="l" rtl="0">
              <a:spcBef>
                <a:spcPts val="0"/>
              </a:spcBef>
              <a:spcAft>
                <a:spcPts val="0"/>
              </a:spcAft>
              <a:buNone/>
            </a:pPr>
            <a:endParaRPr sz="2400" dirty="0">
              <a:latin typeface="Times"/>
              <a:ea typeface="Times"/>
              <a:cs typeface="Times"/>
              <a:sym typeface="Times"/>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df</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data.frame</a:t>
            </a:r>
            <a:r>
              <a:rPr lang="en-US" sz="2400" dirty="0">
                <a:solidFill>
                  <a:schemeClr val="accent2"/>
                </a:solidFill>
                <a:latin typeface="Courier New"/>
                <a:ea typeface="Courier New"/>
                <a:cs typeface="Courier New"/>
                <a:sym typeface="Courier New"/>
              </a:rPr>
              <a:t>(t(pm2.5[pm2.5$Country == 'Brazil', ]),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t(</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copd$Country</a:t>
            </a:r>
            <a:r>
              <a:rPr lang="en-US" sz="2400" dirty="0">
                <a:solidFill>
                  <a:schemeClr val="accent2"/>
                </a:solidFill>
                <a:latin typeface="Courier New"/>
                <a:ea typeface="Courier New"/>
                <a:cs typeface="Courier New"/>
                <a:sym typeface="Courier New"/>
              </a:rPr>
              <a:t> == 'Brazil',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colnames</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df</a:t>
            </a:r>
            <a:r>
              <a:rPr lang="en-US" sz="2400" dirty="0">
                <a:solidFill>
                  <a:schemeClr val="accent2"/>
                </a:solidFill>
                <a:latin typeface="Courier New"/>
                <a:ea typeface="Courier New"/>
                <a:cs typeface="Courier New"/>
                <a:sym typeface="Courier New"/>
              </a:rPr>
              <a:t>) &lt;- c('pm2.5', '</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df</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df</a:t>
            </a:r>
            <a:r>
              <a:rPr lang="en-US" sz="2400" dirty="0">
                <a:solidFill>
                  <a:schemeClr val="accent2"/>
                </a:solidFill>
                <a:latin typeface="Courier New"/>
                <a:ea typeface="Courier New"/>
                <a:cs typeface="Courier New"/>
                <a:sym typeface="Courier New"/>
              </a:rPr>
              <a:t>[-1,] </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a:solidFill>
                  <a:schemeClr val="accent2"/>
                </a:solidFill>
                <a:latin typeface="Courier New"/>
                <a:ea typeface="Courier New"/>
                <a:cs typeface="Courier New"/>
                <a:sym typeface="Courier New"/>
              </a:rPr>
              <a:t>df$pm2.5 &lt;- </a:t>
            </a:r>
            <a:r>
              <a:rPr lang="en-US" sz="2400" dirty="0" err="1">
                <a:solidFill>
                  <a:schemeClr val="accent2"/>
                </a:solidFill>
                <a:latin typeface="Courier New"/>
                <a:ea typeface="Courier New"/>
                <a:cs typeface="Courier New"/>
                <a:sym typeface="Courier New"/>
              </a:rPr>
              <a:t>as.numeric</a:t>
            </a:r>
            <a:r>
              <a:rPr lang="en-US" sz="2400" dirty="0">
                <a:solidFill>
                  <a:schemeClr val="accent2"/>
                </a:solidFill>
                <a:latin typeface="Courier New"/>
                <a:ea typeface="Courier New"/>
                <a:cs typeface="Courier New"/>
                <a:sym typeface="Courier New"/>
              </a:rPr>
              <a:t>(df$pm2.5)</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df$copd</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as.numeric</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df$copd</a:t>
            </a:r>
            <a:r>
              <a:rPr lang="en-US" sz="2400" dirty="0">
                <a:solidFill>
                  <a:schemeClr val="accent2"/>
                </a:solidFill>
                <a:latin typeface="Courier New"/>
                <a:ea typeface="Courier New"/>
                <a:cs typeface="Courier New"/>
                <a:sym typeface="Courier New"/>
              </a:rPr>
              <a:t>)</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400" dirty="0" err="1">
                <a:solidFill>
                  <a:schemeClr val="accent2"/>
                </a:solidFill>
                <a:latin typeface="Courier New"/>
                <a:ea typeface="Courier New"/>
                <a:cs typeface="Courier New"/>
                <a:sym typeface="Courier New"/>
              </a:rPr>
              <a:t>brazil_lm</a:t>
            </a:r>
            <a:r>
              <a:rPr lang="en-US" sz="2400" dirty="0">
                <a:solidFill>
                  <a:schemeClr val="accent2"/>
                </a:solidFill>
                <a:latin typeface="Courier New"/>
                <a:ea typeface="Courier New"/>
                <a:cs typeface="Courier New"/>
                <a:sym typeface="Courier New"/>
              </a:rPr>
              <a:t> &lt;- </a:t>
            </a:r>
            <a:r>
              <a:rPr lang="en-US" sz="2400" dirty="0" err="1">
                <a:solidFill>
                  <a:schemeClr val="accent2"/>
                </a:solidFill>
                <a:latin typeface="Courier New"/>
                <a:ea typeface="Courier New"/>
                <a:cs typeface="Courier New"/>
                <a:sym typeface="Courier New"/>
              </a:rPr>
              <a:t>lm</a:t>
            </a:r>
            <a:r>
              <a:rPr lang="en-US" sz="2400" dirty="0">
                <a:solidFill>
                  <a:schemeClr val="accent2"/>
                </a:solidFill>
                <a:latin typeface="Courier New"/>
                <a:ea typeface="Courier New"/>
                <a:cs typeface="Courier New"/>
                <a:sym typeface="Courier New"/>
              </a:rPr>
              <a:t>(</a:t>
            </a:r>
            <a:r>
              <a:rPr lang="en-US" sz="2400" dirty="0" err="1">
                <a:solidFill>
                  <a:schemeClr val="accent2"/>
                </a:solidFill>
                <a:latin typeface="Courier New"/>
                <a:ea typeface="Courier New"/>
                <a:cs typeface="Courier New"/>
                <a:sym typeface="Courier New"/>
              </a:rPr>
              <a:t>copd</a:t>
            </a:r>
            <a:r>
              <a:rPr lang="en-US" sz="2400" dirty="0">
                <a:solidFill>
                  <a:schemeClr val="accent2"/>
                </a:solidFill>
                <a:latin typeface="Courier New"/>
                <a:ea typeface="Courier New"/>
                <a:cs typeface="Courier New"/>
                <a:sym typeface="Courier New"/>
              </a:rPr>
              <a:t> ~ pm2.5, data = </a:t>
            </a:r>
            <a:r>
              <a:rPr lang="en-US" sz="2400" dirty="0" err="1">
                <a:solidFill>
                  <a:schemeClr val="accent2"/>
                </a:solidFill>
                <a:latin typeface="Courier New"/>
                <a:ea typeface="Courier New"/>
                <a:cs typeface="Courier New"/>
                <a:sym typeface="Courier New"/>
              </a:rPr>
              <a:t>df</a:t>
            </a:r>
            <a:r>
              <a:rPr lang="en-US" sz="2400" dirty="0">
                <a:solidFill>
                  <a:schemeClr val="accent2"/>
                </a:solidFill>
                <a:latin typeface="Courier New"/>
                <a:ea typeface="Courier New"/>
                <a:cs typeface="Courier New"/>
                <a:sym typeface="Courier New"/>
              </a:rPr>
              <a:t>)</a:t>
            </a:r>
            <a:endParaRPr sz="2400" dirty="0">
              <a:solidFill>
                <a:schemeClr val="accen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US" sz="2400" dirty="0">
                <a:solidFill>
                  <a:schemeClr val="accent2"/>
                </a:solidFill>
                <a:latin typeface="Courier New"/>
                <a:ea typeface="Courier New"/>
                <a:cs typeface="Courier New"/>
                <a:sym typeface="Courier New"/>
              </a:rPr>
              <a:t>summary(</a:t>
            </a:r>
            <a:r>
              <a:rPr lang="en-US" sz="2400" dirty="0" err="1">
                <a:solidFill>
                  <a:schemeClr val="accent2"/>
                </a:solidFill>
                <a:latin typeface="Courier New"/>
                <a:ea typeface="Courier New"/>
                <a:cs typeface="Courier New"/>
                <a:sym typeface="Courier New"/>
              </a:rPr>
              <a:t>brazil_lm</a:t>
            </a:r>
            <a:r>
              <a:rPr lang="en-US" sz="2400" dirty="0">
                <a:solidFill>
                  <a:schemeClr val="accent2"/>
                </a:solidFill>
                <a:latin typeface="Courier New"/>
                <a:ea typeface="Courier New"/>
                <a:cs typeface="Courier New"/>
                <a:sym typeface="Courier New"/>
              </a:rPr>
              <a:t>)</a:t>
            </a:r>
            <a:endParaRPr sz="2400" dirty="0">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sz="4800" dirty="0">
              <a:latin typeface="Times"/>
              <a:ea typeface="Times"/>
              <a:cs typeface="Times"/>
              <a:sym typeface="Times"/>
            </a:endParaRPr>
          </a:p>
        </p:txBody>
      </p:sp>
      <p:sp>
        <p:nvSpPr>
          <p:cNvPr id="107" name="Google Shape;107;p1"/>
          <p:cNvSpPr txBox="1"/>
          <p:nvPr/>
        </p:nvSpPr>
        <p:spPr>
          <a:xfrm>
            <a:off x="16809656" y="25927679"/>
            <a:ext cx="204825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Georgia" panose="02040502050405020303" pitchFamily="18" charset="0"/>
                <a:ea typeface="Times"/>
                <a:cs typeface="Times"/>
                <a:sym typeface="Times"/>
              </a:rPr>
              <a:t>The summary calls for each of the models revealed that there is a significant relationship between PM2.5 concentrations and deaths due to COPD when examining the data by country. Additionally,  each of the 16 countries had a positive estimate coefficient for pm2.5, this means COPD has a positive increase when pm2.5 increases.</a:t>
            </a:r>
            <a:endParaRPr sz="3000" dirty="0">
              <a:latin typeface="Georgia" panose="02040502050405020303" pitchFamily="18" charset="0"/>
              <a:ea typeface="Times"/>
              <a:cs typeface="Times"/>
              <a:sym typeface="Times"/>
            </a:endParaRPr>
          </a:p>
        </p:txBody>
      </p:sp>
      <p:sp>
        <p:nvSpPr>
          <p:cNvPr id="108" name="Google Shape;108;p1"/>
          <p:cNvSpPr txBox="1"/>
          <p:nvPr/>
        </p:nvSpPr>
        <p:spPr>
          <a:xfrm>
            <a:off x="16809656" y="28670292"/>
            <a:ext cx="20563613" cy="6314519"/>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SzPts val="3000"/>
              <a:buFont typeface="Times"/>
              <a:buAutoNum type="arabicPeriod"/>
            </a:pPr>
            <a:r>
              <a:rPr lang="en-US" sz="3000" dirty="0">
                <a:latin typeface="Georgia" panose="02040502050405020303" pitchFamily="18" charset="0"/>
                <a:ea typeface="Times"/>
                <a:cs typeface="Times"/>
                <a:sym typeface="Times"/>
              </a:rPr>
              <a:t>Based on the above models, hypothesis 1 can not be proven or disproven. If hypothesis 1 was true, comparison of the clusters would reveal similar groupings of the countries. Although many countries are grouped similarly (except for the 16 used for the regression analysis), all four of the GDP clusters are split among the four COPD clusters (i.e. no GDP cluster is entirely contained in a COPD cluster). Additionally, the countries that are grouped similarly may be attributed to the fact that most countries are contained in one COPD cluster. </a:t>
            </a:r>
            <a:endParaRPr sz="3000" dirty="0">
              <a:latin typeface="Georgia" panose="02040502050405020303" pitchFamily="18" charset="0"/>
              <a:ea typeface="Times"/>
              <a:cs typeface="Times"/>
              <a:sym typeface="Times"/>
            </a:endParaRPr>
          </a:p>
          <a:p>
            <a:pPr marL="457200" lvl="0" indent="-419100" algn="l" rtl="0">
              <a:spcBef>
                <a:spcPts val="1000"/>
              </a:spcBef>
              <a:spcAft>
                <a:spcPts val="0"/>
              </a:spcAft>
              <a:buSzPts val="3000"/>
              <a:buFont typeface="Times"/>
              <a:buAutoNum type="arabicPeriod"/>
            </a:pPr>
            <a:r>
              <a:rPr lang="en-US" sz="3000" dirty="0">
                <a:solidFill>
                  <a:schemeClr val="dk1"/>
                </a:solidFill>
                <a:latin typeface="Georgia" panose="02040502050405020303" pitchFamily="18" charset="0"/>
                <a:ea typeface="Times"/>
                <a:cs typeface="Times"/>
                <a:sym typeface="Times"/>
              </a:rPr>
              <a:t>The regression analysis proved that there is a significant positive relationship between COPD deaths and PM2.5 concentrations. The 16 countries used for the regression analysis were also the countries with the 16 highest COPD deaths (when using the total number of deaths over 2000-2020). However, only 7 of these countries were in the top 20 for total amount spent on healthcare (i.e. sum of percent of GDP spent on healthcare over 2000-2020). Therefore, it is not necessarily true for these 16 countries that an increase in COPD deaths is due to lower spending on healthcare. However, PM2.5 concentrations have a significant relationship to COPD deaths but this does not prove that it is the only factor that accounts for differences between the clusters of the data sets. In the future, it would be worthwhile to perform the regression analysis utilizing all of the countries in the data set. </a:t>
            </a:r>
            <a:endParaRPr sz="3000" dirty="0">
              <a:latin typeface="Georgia" panose="02040502050405020303" pitchFamily="18" charset="0"/>
              <a:ea typeface="Times"/>
              <a:cs typeface="Times"/>
              <a:sym typeface="Times"/>
            </a:endParaRPr>
          </a:p>
        </p:txBody>
      </p:sp>
    </p:spTree>
  </p:cSld>
  <p:clrMapOvr>
    <a:masterClrMapping/>
  </p:clrMapOvr>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1883</TotalTime>
  <Words>1534</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Athelas</vt:lpstr>
      <vt:lpstr>Helvetica Neue</vt:lpstr>
      <vt:lpstr>Georgia</vt:lpstr>
      <vt:lpstr>Courier New</vt:lpstr>
      <vt:lpstr>Arial</vt:lpstr>
      <vt:lpstr>Times</vt:lpstr>
      <vt:lpstr>Title &amp; Bullets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West</dc:creator>
  <cp:lastModifiedBy>Sundaram, Keerti</cp:lastModifiedBy>
  <cp:revision>7</cp:revision>
  <dcterms:created xsi:type="dcterms:W3CDTF">2010-03-16T21:47:29Z</dcterms:created>
  <dcterms:modified xsi:type="dcterms:W3CDTF">2023-04-22T19:30:47Z</dcterms:modified>
</cp:coreProperties>
</file>