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9" r:id="rId2"/>
    <p:sldId id="261" r:id="rId3"/>
    <p:sldId id="281" r:id="rId4"/>
    <p:sldId id="288" r:id="rId5"/>
    <p:sldId id="293" r:id="rId6"/>
    <p:sldId id="294" r:id="rId7"/>
    <p:sldId id="295" r:id="rId8"/>
    <p:sldId id="296" r:id="rId9"/>
    <p:sldId id="298" r:id="rId10"/>
    <p:sldId id="299" r:id="rId11"/>
    <p:sldId id="297" r:id="rId12"/>
    <p:sldId id="300" r:id="rId13"/>
    <p:sldId id="270" r:id="rId14"/>
    <p:sldId id="301" r:id="rId15"/>
    <p:sldId id="302" r:id="rId16"/>
    <p:sldId id="287" r:id="rId17"/>
    <p:sldId id="30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8"/>
            <p14:sldId id="293"/>
            <p14:sldId id="294"/>
            <p14:sldId id="295"/>
            <p14:sldId id="296"/>
            <p14:sldId id="298"/>
            <p14:sldId id="299"/>
            <p14:sldId id="297"/>
            <p14:sldId id="300"/>
            <p14:sldId id="270"/>
            <p14:sldId id="301"/>
            <p14:sldId id="302"/>
          </p14:sldIdLst>
        </p14:section>
        <p14:section name="Conclusion and Summary" id="{790CEF5B-569A-4C2F-BED5-750B08C0E5AD}">
          <p14:sldIdLst>
            <p14:sldId id="287"/>
          </p14:sldIdLst>
        </p14:section>
        <p14:section name="Appendix" id="{3F78B471-41DA-46F2-A8E4-97E471896AB3}">
          <p14:sldIdLst>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2" d="100"/>
          <a:sy n="82" d="100"/>
        </p:scale>
        <p:origin x="138" y="3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7/30/2024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159260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7/30/2024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67184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Polymorphism allows objects to be treated as instances of their parent class, but each class can define its own behavior. In this example, both Dog and Cat classes extend Animal, but they each have their own </a:t>
            </a:r>
            <a:r>
              <a:rPr lang="en-US" dirty="0" err="1" smtClean="0"/>
              <a:t>makeSound</a:t>
            </a:r>
            <a:r>
              <a:rPr lang="en-US" dirty="0" smtClean="0"/>
              <a:t> method. When we call </a:t>
            </a:r>
            <a:r>
              <a:rPr lang="en-US" dirty="0" err="1" smtClean="0"/>
              <a:t>makeSound</a:t>
            </a:r>
            <a:r>
              <a:rPr lang="en-US" dirty="0" smtClean="0"/>
              <a:t> on instances of these classes, we get different outputs.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Encapsulation is about restricting access to certain parts of an object to prevent unintended interference and misuse. Here, the </a:t>
            </a:r>
            <a:r>
              <a:rPr lang="en-US" dirty="0" err="1" smtClean="0"/>
              <a:t>BankAccount</a:t>
            </a:r>
            <a:r>
              <a:rPr lang="en-US" dirty="0" smtClean="0"/>
              <a:t> class uses a private field #balance to store the balance. This field is only accessible within the class, providing controlled access through methods like deposit and </a:t>
            </a:r>
            <a:r>
              <a:rPr lang="en-US" dirty="0" err="1" smtClean="0"/>
              <a:t>getBalance</a:t>
            </a:r>
            <a:r>
              <a:rPr lang="en-US" dirty="0" smtClean="0"/>
              <a: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13</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Let's see how these OOP principles come together in a real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OOP in JavaScript offers several benefits: code reusability through inheritance, improved debugging due to modular code, easier maintenance, and better scalability for large applications.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In conclusion, we've covered the key principles of Object-Oriented Programming: encapsulation, inheritance, polymorphism, and abstraction. These principles are fundamental to writing clean, maintainable, and scalable code in JavaScript. OOP is crucial for modern web development, allowing developers to build complex applications efficiently. I hope you found this session informative. Thank you for your attention, and I'm now open to any questions you may have.</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Welcome everyone to the session.</a:t>
            </a:r>
          </a:p>
          <a:p>
            <a:pPr>
              <a:lnSpc>
                <a:spcPct val="80000"/>
              </a:lnSpc>
            </a:pPr>
            <a:r>
              <a:rPr lang="en-US" dirty="0" smtClean="0"/>
              <a:t>Outline the topics we’ll cover today.</a:t>
            </a:r>
          </a:p>
          <a:p>
            <a:pPr>
              <a:lnSpc>
                <a:spcPct val="80000"/>
              </a:lnSpc>
            </a:pPr>
            <a:r>
              <a:rPr lang="en-US" dirty="0" smtClean="0"/>
              <a:t>By the end of this session, you’ll understand OOP concepts and how to implement them in JavaScript.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Welcome to this presentation on Object-Oriented Programming in JavaScript. Today, we'll dive into the core concepts of OOP, including features, classes, objects, methods, inheritance, abstraction, polymorphism, and encapsulation. JavaScript, while initially a functional programming language, now fully supports OOP principles, making it a versatile language for modern web development.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JavaScript's OOP features include encapsulation, inheritance, polymorphism, and abstraction. Encapsulation helps in bundling the data and methods together. Inheritance allows us to create new classes based on existing ones. Polymorphism gives us the flexibility to process objects differently based on their class or data type. Lastly, abstraction helps us to hide the complex implementation details, exposing only the essential parts.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Inheritance lets a class inherit properties and methods from another class, promoting code reuse.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Inheritance allows us to create new classes that reuse, extend, and modify the behavior defined in other classes. Here, Employee class extends the Person class, inheriting its properties and methods. We also add a new property jobTitle and a method displayJob.</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 allows us to hide the complex parts of our code and expose only what’s necessary. In this example, the Car class has a method present that returns a string. The Model class extends Car and adds its own method show that builds on the present method.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Polymorphism allows methods to do different things based on the object it is acting upon, even if they share the same name. </a:t>
            </a:r>
            <a:r>
              <a:rPr lang="en-US" sz="1200" b="0" i="0" kern="1200" dirty="0" smtClean="0">
                <a:solidFill>
                  <a:schemeClr val="tx1"/>
                </a:solidFill>
                <a:effectLst/>
                <a:latin typeface="+mn-lt"/>
                <a:ea typeface="+mn-ea"/>
                <a:cs typeface="+mn-cs"/>
              </a:rPr>
              <a:t> In real life, for example, a boy at the same time may be a student, a class monitor, etc.</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7/30/2024</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7/30/2024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7/30/2024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2.jpeg"/><Relationship Id="rId5" Type="http://schemas.openxmlformats.org/officeDocument/2006/relationships/notesSlide" Target="../notesSlides/notesSlide13.xml"/><Relationship Id="rId4"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3.jpeg"/><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IN" dirty="0"/>
              <a:t>Object-Oriented Programming in JavaScript</a:t>
            </a:r>
            <a:endParaRPr lang="en-US" dirty="0"/>
          </a:p>
        </p:txBody>
      </p:sp>
      <p:sp>
        <p:nvSpPr>
          <p:cNvPr id="3" name="Subtitle 2"/>
          <p:cNvSpPr>
            <a:spLocks noGrp="1"/>
          </p:cNvSpPr>
          <p:nvPr>
            <p:ph type="subTitle" idx="1"/>
            <p:custDataLst>
              <p:tags r:id="rId3"/>
            </p:custDataLst>
          </p:nvPr>
        </p:nvSpPr>
        <p:spPr>
          <a:xfrm>
            <a:off x="4139952" y="5661248"/>
            <a:ext cx="4772528" cy="990600"/>
          </a:xfrm>
        </p:spPr>
        <p:txBody>
          <a:bodyPr>
            <a:normAutofit/>
          </a:bodyPr>
          <a:lstStyle/>
          <a:p>
            <a:r>
              <a:rPr lang="en-US" sz="2400" dirty="0" smtClean="0">
                <a:latin typeface="+mn-lt"/>
              </a:rPr>
              <a:t>- Keerti Vishwkarma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5736" y="548680"/>
            <a:ext cx="3711465" cy="903604"/>
          </a:xfrm>
          <a:prstGeom prst="rect">
            <a:avLst/>
          </a:prstGeom>
          <a:noFill/>
        </p:spPr>
        <p:txBody>
          <a:bodyPr wrap="square" rtlCol="0">
            <a:normAutofit/>
          </a:bodyPr>
          <a:lstStyle/>
          <a:p>
            <a:r>
              <a:rPr lang="en-US" sz="4400" dirty="0" smtClean="0"/>
              <a:t>Example :</a:t>
            </a:r>
            <a:endParaRPr lang="en-US" sz="44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384346" flipH="1">
            <a:off x="-382367" y="-87028"/>
            <a:ext cx="2925057" cy="7436103"/>
          </a:xfrm>
          <a:prstGeom prst="rect">
            <a:avLst/>
          </a:prstGeom>
        </p:spPr>
      </p:pic>
      <p:pic>
        <p:nvPicPr>
          <p:cNvPr id="5122"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81519" y="1700808"/>
            <a:ext cx="6588183" cy="471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95150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052736"/>
            <a:ext cx="6781800" cy="1008112"/>
          </a:xfrm>
          <a:prstGeom prst="rect">
            <a:avLst/>
          </a:prstGeom>
          <a:noFill/>
        </p:spPr>
        <p:txBody>
          <a:bodyPr wrap="square" rtlCol="0">
            <a:normAutofit/>
          </a:bodyPr>
          <a:lstStyle/>
          <a:p>
            <a:r>
              <a:rPr lang="en-IN" sz="4400" dirty="0" smtClean="0"/>
              <a:t>4</a:t>
            </a:r>
            <a:r>
              <a:rPr lang="en-IN" sz="4400" dirty="0"/>
              <a:t>. Encapsulation</a:t>
            </a:r>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08104" y="-340310"/>
            <a:ext cx="7765662" cy="16476125"/>
          </a:xfrm>
          <a:prstGeom prst="rect">
            <a:avLst/>
          </a:prstGeom>
        </p:spPr>
      </p:pic>
      <p:sp>
        <p:nvSpPr>
          <p:cNvPr id="4" name="Content Placeholder 4"/>
          <p:cNvSpPr txBox="1">
            <a:spLocks/>
          </p:cNvSpPr>
          <p:nvPr>
            <p:custDataLst>
              <p:tags r:id="rId1"/>
            </p:custDataLst>
          </p:nvPr>
        </p:nvSpPr>
        <p:spPr>
          <a:xfrm>
            <a:off x="467544" y="2348880"/>
            <a:ext cx="7920880" cy="38884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Encapsulation puts the data variables and the data functions together inside a box</a:t>
            </a:r>
            <a:r>
              <a:rPr lang="en-US" dirty="0" smtClean="0"/>
              <a:t>.</a:t>
            </a:r>
          </a:p>
          <a:p>
            <a:r>
              <a:rPr lang="en-US" dirty="0" smtClean="0"/>
              <a:t>The </a:t>
            </a:r>
            <a:r>
              <a:rPr lang="en-US" dirty="0"/>
              <a:t>process of hiding data from outside the world is known as encapsulation</a:t>
            </a:r>
            <a:r>
              <a:rPr lang="en-US" dirty="0" smtClean="0"/>
              <a:t>.</a:t>
            </a:r>
          </a:p>
          <a:p>
            <a:r>
              <a:rPr lang="en-US" dirty="0"/>
              <a:t>Show how to restrict access to certain properties and methods using private fields </a:t>
            </a:r>
            <a:r>
              <a:rPr lang="en-US" dirty="0" smtClean="0"/>
              <a:t>(</a:t>
            </a:r>
            <a:r>
              <a:rPr lang="en-US" dirty="0" smtClean="0">
                <a:solidFill>
                  <a:srgbClr val="FF0000"/>
                </a:solidFill>
              </a:rPr>
              <a:t>`#`</a:t>
            </a:r>
            <a:r>
              <a:rPr lang="en-US" dirty="0" smtClean="0"/>
              <a:t>)</a:t>
            </a:r>
          </a:p>
        </p:txBody>
      </p:sp>
    </p:spTree>
    <p:extLst>
      <p:ext uri="{BB962C8B-B14F-4D97-AF65-F5344CB8AC3E}">
        <p14:creationId xmlns:p14="http://schemas.microsoft.com/office/powerpoint/2010/main" val="1251696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384346" flipH="1">
            <a:off x="-22329" y="-303051"/>
            <a:ext cx="2925057" cy="7436103"/>
          </a:xfrm>
          <a:prstGeom prst="rect">
            <a:avLst/>
          </a:prstGeom>
        </p:spPr>
      </p:pic>
      <p:sp>
        <p:nvSpPr>
          <p:cNvPr id="7" name="TextBox 6"/>
          <p:cNvSpPr txBox="1"/>
          <p:nvPr/>
        </p:nvSpPr>
        <p:spPr>
          <a:xfrm>
            <a:off x="1124587" y="404664"/>
            <a:ext cx="3711465" cy="903604"/>
          </a:xfrm>
          <a:prstGeom prst="rect">
            <a:avLst/>
          </a:prstGeom>
          <a:noFill/>
        </p:spPr>
        <p:txBody>
          <a:bodyPr wrap="square" rtlCol="0">
            <a:normAutofit/>
          </a:bodyPr>
          <a:lstStyle/>
          <a:p>
            <a:r>
              <a:rPr lang="en-US" sz="4400" dirty="0" smtClean="0"/>
              <a:t>Example :</a:t>
            </a:r>
            <a:endParaRPr lang="en-US" sz="4400" dirty="0"/>
          </a:p>
        </p:txBody>
      </p:sp>
      <p:pic>
        <p:nvPicPr>
          <p:cNvPr id="614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43608" y="1593229"/>
            <a:ext cx="7696026" cy="466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57950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a:pPr>
            <a:r>
              <a:rPr lang="en-US" dirty="0" smtClean="0"/>
              <a:t>OOPS in Real-World Application</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en-US" dirty="0"/>
              <a:t>Creating a simple </a:t>
            </a:r>
            <a:r>
              <a:rPr lang="en-US" dirty="0" smtClean="0"/>
              <a:t>Task Management System App </a:t>
            </a:r>
            <a:r>
              <a:rPr lang="en-US" dirty="0"/>
              <a:t>using </a:t>
            </a:r>
            <a:r>
              <a:rPr lang="en-US" dirty="0" smtClean="0"/>
              <a:t>JavaScript OOP </a:t>
            </a:r>
            <a:r>
              <a:rPr lang="en-US" dirty="0"/>
              <a:t>concepts</a:t>
            </a:r>
            <a:r>
              <a:rPr lang="en-US" dirty="0" smtClean="0"/>
              <a:t>.</a:t>
            </a:r>
          </a:p>
          <a:p>
            <a:r>
              <a:rPr lang="en-IN" dirty="0"/>
              <a:t>Demonstrates OOP </a:t>
            </a:r>
            <a:r>
              <a:rPr lang="en-IN" dirty="0" smtClean="0"/>
              <a:t>principles</a:t>
            </a:r>
            <a:r>
              <a:rPr lang="en-IN" dirty="0" smtClean="0"/>
              <a:t>.</a:t>
            </a:r>
            <a:endParaRPr lang="en-IN" dirty="0" smtClean="0"/>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708920"/>
            <a:ext cx="4980856" cy="927120"/>
          </a:xfrm>
        </p:spPr>
        <p:txBody>
          <a:bodyPr>
            <a:normAutofit fontScale="90000"/>
          </a:bodyPr>
          <a:lstStyle/>
          <a:p>
            <a:r>
              <a:rPr lang="en-US" dirty="0" smtClean="0"/>
              <a:t>Task Management App</a:t>
            </a:r>
            <a:endParaRPr lang="en-IN" dirty="0"/>
          </a:p>
        </p:txBody>
      </p:sp>
    </p:spTree>
    <p:extLst>
      <p:ext uri="{BB962C8B-B14F-4D97-AF65-F5344CB8AC3E}">
        <p14:creationId xmlns:p14="http://schemas.microsoft.com/office/powerpoint/2010/main" val="58031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03648" y="1700808"/>
            <a:ext cx="6781800" cy="1008112"/>
          </a:xfrm>
          <a:prstGeom prst="rect">
            <a:avLst/>
          </a:prstGeom>
          <a:noFill/>
        </p:spPr>
        <p:txBody>
          <a:bodyPr wrap="square" rtlCol="0">
            <a:normAutofit/>
          </a:bodyPr>
          <a:lstStyle/>
          <a:p>
            <a:r>
              <a:rPr lang="en-IN" sz="4400" dirty="0" smtClean="0"/>
              <a:t>Benefits of OOPs</a:t>
            </a:r>
            <a:endParaRPr lang="en-IN" sz="4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200" y="-315416"/>
            <a:ext cx="7765662" cy="16476125"/>
          </a:xfrm>
          <a:prstGeom prst="rect">
            <a:avLst/>
          </a:prstGeom>
        </p:spPr>
      </p:pic>
      <p:sp>
        <p:nvSpPr>
          <p:cNvPr id="4" name="Content Placeholder 4"/>
          <p:cNvSpPr txBox="1">
            <a:spLocks/>
          </p:cNvSpPr>
          <p:nvPr>
            <p:custDataLst>
              <p:tags r:id="rId1"/>
            </p:custDataLst>
          </p:nvPr>
        </p:nvSpPr>
        <p:spPr>
          <a:xfrm>
            <a:off x="1403648" y="3001098"/>
            <a:ext cx="4392488" cy="273215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Code </a:t>
            </a:r>
            <a:r>
              <a:rPr lang="en-IN" dirty="0" smtClean="0"/>
              <a:t>Reusability</a:t>
            </a:r>
          </a:p>
          <a:p>
            <a:r>
              <a:rPr lang="en-IN" dirty="0" smtClean="0"/>
              <a:t>Improved Debugging</a:t>
            </a:r>
          </a:p>
          <a:p>
            <a:r>
              <a:rPr lang="en-IN" dirty="0" smtClean="0"/>
              <a:t>Easy Maintenance</a:t>
            </a:r>
          </a:p>
          <a:p>
            <a:r>
              <a:rPr lang="en-IN" dirty="0" smtClean="0"/>
              <a:t>Scalability</a:t>
            </a:r>
            <a:endParaRPr lang="en-US" dirty="0" smtClean="0"/>
          </a:p>
        </p:txBody>
      </p:sp>
    </p:spTree>
    <p:extLst>
      <p:ext uri="{BB962C8B-B14F-4D97-AF65-F5344CB8AC3E}">
        <p14:creationId xmlns:p14="http://schemas.microsoft.com/office/powerpoint/2010/main" val="365123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99592" y="1412776"/>
            <a:ext cx="8077200" cy="1143000"/>
          </a:xfrm>
        </p:spPr>
        <p:txBody>
          <a:bodyPr/>
          <a:lstStyle/>
          <a:p>
            <a:r>
              <a:rPr lang="en-US" dirty="0" smtClean="0"/>
              <a:t>Conclusion</a:t>
            </a:r>
            <a:endParaRPr lang="en-US" dirty="0"/>
          </a:p>
        </p:txBody>
      </p:sp>
      <p:sp>
        <p:nvSpPr>
          <p:cNvPr id="3" name="Content Placeholder 2"/>
          <p:cNvSpPr>
            <a:spLocks noGrp="1"/>
          </p:cNvSpPr>
          <p:nvPr>
            <p:ph sz="half" idx="1"/>
            <p:custDataLst>
              <p:tags r:id="rId3"/>
            </p:custDataLst>
          </p:nvPr>
        </p:nvSpPr>
        <p:spPr>
          <a:xfrm>
            <a:off x="694184" y="2750013"/>
            <a:ext cx="4597896" cy="3096344"/>
          </a:xfrm>
        </p:spPr>
        <p:txBody>
          <a:bodyPr>
            <a:normAutofit/>
          </a:bodyPr>
          <a:lstStyle/>
          <a:p>
            <a:r>
              <a:rPr lang="en-IN" sz="3200" dirty="0"/>
              <a:t>Recap of OOP principles: </a:t>
            </a:r>
            <a:r>
              <a:rPr lang="en-IN" sz="3200" dirty="0" smtClean="0"/>
              <a:t>i)Encapsulation ii)Inheritance iii)Polymorphism iv)Abstraction</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292080" y="54868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4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75004" cy="6858000"/>
          </a:xfrm>
          <a:prstGeom prst="rect">
            <a:avLst/>
          </a:prstGeom>
        </p:spPr>
      </p:pic>
    </p:spTree>
    <p:extLst>
      <p:ext uri="{BB962C8B-B14F-4D97-AF65-F5344CB8AC3E}">
        <p14:creationId xmlns:p14="http://schemas.microsoft.com/office/powerpoint/2010/main" val="1831461391"/>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99592" y="260648"/>
            <a:ext cx="8077200" cy="863952"/>
          </a:xfrm>
        </p:spPr>
        <p:txBody>
          <a:bodyPr/>
          <a:lstStyle/>
          <a:p>
            <a:r>
              <a:rPr lang="en-IN" dirty="0"/>
              <a:t>Agenda</a:t>
            </a:r>
            <a:endParaRPr lang="en-US" dirty="0"/>
          </a:p>
        </p:txBody>
      </p:sp>
      <p:sp>
        <p:nvSpPr>
          <p:cNvPr id="5" name="Content Placeholder 4"/>
          <p:cNvSpPr>
            <a:spLocks noGrp="1"/>
          </p:cNvSpPr>
          <p:nvPr>
            <p:ph idx="1"/>
            <p:custDataLst>
              <p:tags r:id="rId3"/>
            </p:custDataLst>
          </p:nvPr>
        </p:nvSpPr>
        <p:spPr>
          <a:xfrm>
            <a:off x="762000" y="1340769"/>
            <a:ext cx="8077200" cy="5256584"/>
          </a:xfrm>
        </p:spPr>
        <p:txBody>
          <a:bodyPr>
            <a:normAutofit lnSpcReduction="10000"/>
          </a:bodyPr>
          <a:lstStyle/>
          <a:p>
            <a:r>
              <a:rPr lang="en-IN" dirty="0"/>
              <a:t>Introduction to </a:t>
            </a:r>
            <a:r>
              <a:rPr lang="en-IN" dirty="0" smtClean="0"/>
              <a:t>OOP</a:t>
            </a:r>
          </a:p>
          <a:p>
            <a:r>
              <a:rPr lang="en-IN" dirty="0" smtClean="0"/>
              <a:t>Core </a:t>
            </a:r>
            <a:r>
              <a:rPr lang="en-IN" dirty="0"/>
              <a:t>Principles of </a:t>
            </a:r>
            <a:r>
              <a:rPr lang="en-IN" dirty="0" smtClean="0"/>
              <a:t>OOP</a:t>
            </a:r>
          </a:p>
          <a:p>
            <a:r>
              <a:rPr lang="en-IN" dirty="0" smtClean="0"/>
              <a:t>Inheritance</a:t>
            </a:r>
          </a:p>
          <a:p>
            <a:r>
              <a:rPr lang="en-IN" dirty="0" smtClean="0"/>
              <a:t>Abstraction</a:t>
            </a:r>
          </a:p>
          <a:p>
            <a:r>
              <a:rPr lang="en-IN" dirty="0" smtClean="0"/>
              <a:t>Polymorphism</a:t>
            </a:r>
          </a:p>
          <a:p>
            <a:r>
              <a:rPr lang="en-IN" dirty="0"/>
              <a:t>Encapsulation</a:t>
            </a:r>
            <a:endParaRPr lang="en-IN" dirty="0" smtClean="0"/>
          </a:p>
          <a:p>
            <a:r>
              <a:rPr lang="en-IN" dirty="0" smtClean="0"/>
              <a:t>Real-Life Examples</a:t>
            </a:r>
          </a:p>
          <a:p>
            <a:r>
              <a:rPr lang="en-US" dirty="0" smtClean="0"/>
              <a:t>Benefits of OOPs</a:t>
            </a:r>
            <a:endParaRPr lang="en-IN" dirty="0" smtClean="0"/>
          </a:p>
          <a:p>
            <a:r>
              <a:rPr lang="en-IN" dirty="0" smtClean="0"/>
              <a:t>Conclusion</a:t>
            </a:r>
            <a:endParaRPr lang="en-US"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483957"/>
            <a:ext cx="6781800" cy="1497598"/>
          </a:xfrm>
          <a:prstGeom prst="rect">
            <a:avLst/>
          </a:prstGeom>
          <a:noFill/>
        </p:spPr>
        <p:txBody>
          <a:bodyPr wrap="square" rtlCol="0">
            <a:normAutofit/>
          </a:bodyPr>
          <a:lstStyle/>
          <a:p>
            <a:r>
              <a:rPr lang="en-IN" sz="4400" dirty="0"/>
              <a:t>Introduction to </a:t>
            </a:r>
            <a:r>
              <a:rPr lang="en-IN" sz="4400" dirty="0" smtClean="0"/>
              <a:t>OOP( Object-Oriented Programming)</a:t>
            </a:r>
            <a:endParaRPr lang="en-US" sz="4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200" y="-315416"/>
            <a:ext cx="7765662" cy="16476125"/>
          </a:xfrm>
          <a:prstGeom prst="rect">
            <a:avLst/>
          </a:prstGeom>
        </p:spPr>
      </p:pic>
      <p:sp>
        <p:nvSpPr>
          <p:cNvPr id="4" name="Content Placeholder 4"/>
          <p:cNvSpPr txBox="1">
            <a:spLocks/>
          </p:cNvSpPr>
          <p:nvPr>
            <p:custDataLst>
              <p:tags r:id="rId1"/>
            </p:custDataLst>
          </p:nvPr>
        </p:nvSpPr>
        <p:spPr>
          <a:xfrm>
            <a:off x="421958" y="2348880"/>
            <a:ext cx="8077200" cy="424847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dirty="0" smtClean="0"/>
              <a:t>Object-oriented </a:t>
            </a:r>
            <a:r>
              <a:rPr lang="en-US" sz="3000" dirty="0"/>
              <a:t>programming is about creating objects that contain both data and methods</a:t>
            </a:r>
            <a:r>
              <a:rPr lang="en-US" sz="3000" dirty="0" smtClean="0"/>
              <a:t>.</a:t>
            </a:r>
          </a:p>
          <a:p>
            <a:r>
              <a:rPr lang="en-US" sz="3000" dirty="0"/>
              <a:t>OOP is faster and easier to </a:t>
            </a:r>
            <a:r>
              <a:rPr lang="en-US" sz="3000" dirty="0" smtClean="0"/>
              <a:t>execute.</a:t>
            </a:r>
            <a:endParaRPr lang="en-US" sz="3000" dirty="0"/>
          </a:p>
          <a:p>
            <a:r>
              <a:rPr lang="en-US" sz="3000" dirty="0"/>
              <a:t>OOP provides a clear structure for the </a:t>
            </a:r>
            <a:r>
              <a:rPr lang="en-US" sz="3000" dirty="0" smtClean="0"/>
              <a:t>programs.</a:t>
            </a:r>
            <a:endParaRPr lang="en-US" sz="3000" dirty="0"/>
          </a:p>
          <a:p>
            <a:r>
              <a:rPr lang="en-US" sz="3000" dirty="0"/>
              <a:t>OOP helps to keep the </a:t>
            </a:r>
            <a:r>
              <a:rPr lang="en-US" sz="3000" dirty="0" smtClean="0"/>
              <a:t>JavaScript </a:t>
            </a:r>
            <a:r>
              <a:rPr lang="en-US" sz="3000" dirty="0"/>
              <a:t>code DRY "Don't Repeat Yourself", and makes the code easier to maintain, modify and </a:t>
            </a:r>
            <a:r>
              <a:rPr lang="en-US" sz="3000" dirty="0" smtClean="0"/>
              <a:t>debug.</a:t>
            </a:r>
            <a:endParaRPr lang="en-US" sz="3000" dirty="0"/>
          </a:p>
          <a:p>
            <a:endParaRPr lang="en-US" dirty="0" smtClean="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3120" y="980728"/>
            <a:ext cx="6781800" cy="1008112"/>
          </a:xfrm>
          <a:prstGeom prst="rect">
            <a:avLst/>
          </a:prstGeom>
          <a:noFill/>
        </p:spPr>
        <p:txBody>
          <a:bodyPr wrap="square" rtlCol="0">
            <a:normAutofit/>
          </a:bodyPr>
          <a:lstStyle/>
          <a:p>
            <a:r>
              <a:rPr lang="en-IN" sz="4400" dirty="0"/>
              <a:t>Core Principles of OOP</a:t>
            </a:r>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200" y="-315416"/>
            <a:ext cx="7765662" cy="16476125"/>
          </a:xfrm>
          <a:prstGeom prst="rect">
            <a:avLst/>
          </a:prstGeom>
        </p:spPr>
      </p:pic>
      <p:sp>
        <p:nvSpPr>
          <p:cNvPr id="4" name="Content Placeholder 4"/>
          <p:cNvSpPr txBox="1">
            <a:spLocks/>
          </p:cNvSpPr>
          <p:nvPr>
            <p:custDataLst>
              <p:tags r:id="rId1"/>
            </p:custDataLst>
          </p:nvPr>
        </p:nvSpPr>
        <p:spPr>
          <a:xfrm>
            <a:off x="1331640" y="2708920"/>
            <a:ext cx="5826065" cy="377831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Inheritance</a:t>
            </a:r>
          </a:p>
          <a:p>
            <a:pPr marL="514350" indent="-514350">
              <a:buFont typeface="+mj-lt"/>
              <a:buAutoNum type="arabicPeriod"/>
            </a:pPr>
            <a:r>
              <a:rPr lang="en-US" dirty="0" smtClean="0"/>
              <a:t>Polymorphism</a:t>
            </a:r>
          </a:p>
          <a:p>
            <a:pPr marL="514350" indent="-514350">
              <a:buFont typeface="+mj-lt"/>
              <a:buAutoNum type="arabicPeriod"/>
            </a:pPr>
            <a:r>
              <a:rPr lang="en-US" dirty="0" smtClean="0"/>
              <a:t>Abstraction</a:t>
            </a:r>
          </a:p>
          <a:p>
            <a:pPr marL="514350" indent="-514350">
              <a:buFont typeface="+mj-lt"/>
              <a:buAutoNum type="arabicPeriod"/>
            </a:pPr>
            <a:r>
              <a:rPr lang="en-US" dirty="0"/>
              <a:t>Encapsulation</a:t>
            </a:r>
            <a:endParaRPr lang="en-US" dirty="0" smtClean="0"/>
          </a:p>
        </p:txBody>
      </p:sp>
    </p:spTree>
    <p:extLst>
      <p:ext uri="{BB962C8B-B14F-4D97-AF65-F5344CB8AC3E}">
        <p14:creationId xmlns:p14="http://schemas.microsoft.com/office/powerpoint/2010/main" val="29879293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052736"/>
            <a:ext cx="6781800" cy="1008112"/>
          </a:xfrm>
          <a:prstGeom prst="rect">
            <a:avLst/>
          </a:prstGeom>
          <a:noFill/>
        </p:spPr>
        <p:txBody>
          <a:bodyPr wrap="square" rtlCol="0">
            <a:normAutofit/>
          </a:bodyPr>
          <a:lstStyle/>
          <a:p>
            <a:r>
              <a:rPr lang="en-IN" sz="4400" dirty="0" smtClean="0"/>
              <a:t>1. Inheritance</a:t>
            </a:r>
            <a:endParaRPr lang="en-IN" sz="4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200" y="-315416"/>
            <a:ext cx="7765662" cy="16476125"/>
          </a:xfrm>
          <a:prstGeom prst="rect">
            <a:avLst/>
          </a:prstGeom>
        </p:spPr>
      </p:pic>
      <p:sp>
        <p:nvSpPr>
          <p:cNvPr id="4" name="Content Placeholder 4"/>
          <p:cNvSpPr txBox="1">
            <a:spLocks/>
          </p:cNvSpPr>
          <p:nvPr>
            <p:custDataLst>
              <p:tags r:id="rId1"/>
            </p:custDataLst>
          </p:nvPr>
        </p:nvSpPr>
        <p:spPr>
          <a:xfrm>
            <a:off x="467544" y="2348880"/>
            <a:ext cx="7554258" cy="367240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Mechanism to create a new class using the properties and methods of an existing class.</a:t>
            </a:r>
          </a:p>
          <a:p>
            <a:r>
              <a:rPr lang="en-US" dirty="0"/>
              <a:t>Allows a class to inherit properties and methods from another </a:t>
            </a:r>
            <a:r>
              <a:rPr lang="en-US" dirty="0" smtClean="0"/>
              <a:t>class.</a:t>
            </a:r>
          </a:p>
          <a:p>
            <a:r>
              <a:rPr lang="en-US" dirty="0" smtClean="0"/>
              <a:t>To create a class inheritance, use the </a:t>
            </a:r>
            <a:r>
              <a:rPr lang="en-US" dirty="0" smtClean="0">
                <a:solidFill>
                  <a:srgbClr val="FF0000"/>
                </a:solidFill>
              </a:rPr>
              <a:t>`extends` </a:t>
            </a:r>
            <a:r>
              <a:rPr lang="en-US" dirty="0" smtClean="0"/>
              <a:t>keyword.</a:t>
            </a:r>
          </a:p>
          <a:p>
            <a:endParaRPr lang="en-US" dirty="0" smtClean="0"/>
          </a:p>
        </p:txBody>
      </p:sp>
    </p:spTree>
    <p:extLst>
      <p:ext uri="{BB962C8B-B14F-4D97-AF65-F5344CB8AC3E}">
        <p14:creationId xmlns:p14="http://schemas.microsoft.com/office/powerpoint/2010/main" val="38150230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23728" y="188640"/>
            <a:ext cx="3711465" cy="903604"/>
          </a:xfrm>
          <a:prstGeom prst="rect">
            <a:avLst/>
          </a:prstGeom>
          <a:noFill/>
        </p:spPr>
        <p:txBody>
          <a:bodyPr wrap="square" rtlCol="0">
            <a:normAutofit/>
          </a:bodyPr>
          <a:lstStyle/>
          <a:p>
            <a:r>
              <a:rPr lang="en-US" sz="4400" dirty="0" smtClean="0"/>
              <a:t>Example :</a:t>
            </a:r>
            <a:endParaRPr lang="en-US" sz="44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384346" flipH="1">
            <a:off x="-382367" y="-87028"/>
            <a:ext cx="2925057" cy="7436103"/>
          </a:xfrm>
          <a:prstGeom prst="rect">
            <a:avLst/>
          </a:prstGeom>
        </p:spPr>
      </p:pic>
      <p:pic>
        <p:nvPicPr>
          <p:cNvPr id="30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23728" y="1123389"/>
            <a:ext cx="6696744" cy="52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60016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4270" y="1700808"/>
            <a:ext cx="6781800" cy="1008112"/>
          </a:xfrm>
          <a:prstGeom prst="rect">
            <a:avLst/>
          </a:prstGeom>
          <a:noFill/>
        </p:spPr>
        <p:txBody>
          <a:bodyPr wrap="square" rtlCol="0">
            <a:normAutofit/>
          </a:bodyPr>
          <a:lstStyle/>
          <a:p>
            <a:r>
              <a:rPr lang="en-IN" sz="4400" dirty="0"/>
              <a:t>2</a:t>
            </a:r>
            <a:r>
              <a:rPr lang="en-IN" sz="4400" dirty="0" smtClean="0"/>
              <a:t>. Abstraction</a:t>
            </a:r>
            <a:endParaRPr lang="en-IN" sz="4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200" y="-315416"/>
            <a:ext cx="7765662" cy="16476125"/>
          </a:xfrm>
          <a:prstGeom prst="rect">
            <a:avLst/>
          </a:prstGeom>
        </p:spPr>
      </p:pic>
      <p:sp>
        <p:nvSpPr>
          <p:cNvPr id="4" name="Content Placeholder 4"/>
          <p:cNvSpPr txBox="1">
            <a:spLocks/>
          </p:cNvSpPr>
          <p:nvPr>
            <p:custDataLst>
              <p:tags r:id="rId1"/>
            </p:custDataLst>
          </p:nvPr>
        </p:nvSpPr>
        <p:spPr>
          <a:xfrm>
            <a:off x="539552" y="3068960"/>
            <a:ext cx="7920880" cy="295232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Data </a:t>
            </a:r>
            <a:r>
              <a:rPr lang="en-US" sz="3200" dirty="0"/>
              <a:t>abstraction refers to providing only essential information about the data to the outside world, hiding the background details or implementation. </a:t>
            </a:r>
            <a:endParaRPr lang="en-US" sz="3200" dirty="0" smtClean="0"/>
          </a:p>
        </p:txBody>
      </p:sp>
    </p:spTree>
    <p:extLst>
      <p:ext uri="{BB962C8B-B14F-4D97-AF65-F5344CB8AC3E}">
        <p14:creationId xmlns:p14="http://schemas.microsoft.com/office/powerpoint/2010/main" val="3317991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51720" y="188640"/>
            <a:ext cx="3711465" cy="903604"/>
          </a:xfrm>
          <a:prstGeom prst="rect">
            <a:avLst/>
          </a:prstGeom>
          <a:noFill/>
        </p:spPr>
        <p:txBody>
          <a:bodyPr wrap="square" rtlCol="0">
            <a:normAutofit/>
          </a:bodyPr>
          <a:lstStyle/>
          <a:p>
            <a:r>
              <a:rPr lang="en-US" sz="4400" dirty="0" smtClean="0"/>
              <a:t>Example :</a:t>
            </a:r>
            <a:endParaRPr lang="en-US" sz="44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384346" flipH="1">
            <a:off x="-382367" y="-87028"/>
            <a:ext cx="2925057" cy="7436103"/>
          </a:xfrm>
          <a:prstGeom prst="rect">
            <a:avLst/>
          </a:prstGeom>
        </p:spPr>
      </p:pic>
      <p:pic>
        <p:nvPicPr>
          <p:cNvPr id="2" name="Picture 1"/>
          <p:cNvPicPr>
            <a:picLocks noChangeAspect="1"/>
          </p:cNvPicPr>
          <p:nvPr/>
        </p:nvPicPr>
        <p:blipFill>
          <a:blip r:embed="rId4"/>
          <a:stretch>
            <a:fillRect/>
          </a:stretch>
        </p:blipFill>
        <p:spPr>
          <a:xfrm>
            <a:off x="1763688" y="1115810"/>
            <a:ext cx="5760640" cy="5252348"/>
          </a:xfrm>
          <a:prstGeom prst="rect">
            <a:avLst/>
          </a:prstGeom>
        </p:spPr>
      </p:pic>
    </p:spTree>
    <p:extLst>
      <p:ext uri="{BB962C8B-B14F-4D97-AF65-F5344CB8AC3E}">
        <p14:creationId xmlns:p14="http://schemas.microsoft.com/office/powerpoint/2010/main" val="257585842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5020" y="764704"/>
            <a:ext cx="6781800" cy="1008112"/>
          </a:xfrm>
          <a:prstGeom prst="rect">
            <a:avLst/>
          </a:prstGeom>
          <a:noFill/>
        </p:spPr>
        <p:txBody>
          <a:bodyPr wrap="square" rtlCol="0">
            <a:normAutofit/>
          </a:bodyPr>
          <a:lstStyle/>
          <a:p>
            <a:r>
              <a:rPr lang="en-IN" sz="4400" dirty="0" smtClean="0"/>
              <a:t>3</a:t>
            </a:r>
            <a:r>
              <a:rPr lang="en-IN" sz="4400" dirty="0"/>
              <a:t>. Polymorphism</a:t>
            </a:r>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4048" y="-348940"/>
            <a:ext cx="7765662" cy="16476125"/>
          </a:xfrm>
          <a:prstGeom prst="rect">
            <a:avLst/>
          </a:prstGeom>
        </p:spPr>
      </p:pic>
      <p:sp>
        <p:nvSpPr>
          <p:cNvPr id="4" name="Content Placeholder 4"/>
          <p:cNvSpPr txBox="1">
            <a:spLocks/>
          </p:cNvSpPr>
          <p:nvPr>
            <p:custDataLst>
              <p:tags r:id="rId1"/>
            </p:custDataLst>
          </p:nvPr>
        </p:nvSpPr>
        <p:spPr>
          <a:xfrm>
            <a:off x="476436" y="1988840"/>
            <a:ext cx="7992888" cy="424847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Polymorphism is one of the core concepts of object-oriented programming </a:t>
            </a:r>
            <a:r>
              <a:rPr lang="en-US" dirty="0" smtClean="0"/>
              <a:t>languages </a:t>
            </a:r>
            <a:r>
              <a:rPr lang="en-US" dirty="0"/>
              <a:t>where </a:t>
            </a:r>
            <a:r>
              <a:rPr lang="en-US" dirty="0">
                <a:solidFill>
                  <a:srgbClr val="FF0000"/>
                </a:solidFill>
              </a:rPr>
              <a:t>poly</a:t>
            </a:r>
            <a:r>
              <a:rPr lang="en-US" dirty="0"/>
              <a:t> means many and </a:t>
            </a:r>
            <a:r>
              <a:rPr lang="en-US" dirty="0">
                <a:solidFill>
                  <a:srgbClr val="FF0000"/>
                </a:solidFill>
              </a:rPr>
              <a:t>morphism</a:t>
            </a:r>
            <a:r>
              <a:rPr lang="en-US" dirty="0"/>
              <a:t> means transforming one form into another. </a:t>
            </a:r>
            <a:endParaRPr lang="en-US" dirty="0" smtClean="0"/>
          </a:p>
          <a:p>
            <a:endParaRPr lang="en-US" dirty="0" smtClean="0"/>
          </a:p>
          <a:p>
            <a:r>
              <a:rPr lang="en-US" dirty="0"/>
              <a:t>Polymorphism is a concept used in the oops in </a:t>
            </a:r>
            <a:r>
              <a:rPr lang="en-US" dirty="0" smtClean="0"/>
              <a:t>JavaScript </a:t>
            </a:r>
            <a:r>
              <a:rPr lang="en-US" dirty="0"/>
              <a:t>that enables us to use the same function in different forms.</a:t>
            </a:r>
            <a:r>
              <a:rPr lang="en-US" dirty="0" smtClean="0"/>
              <a:t> </a:t>
            </a:r>
          </a:p>
        </p:txBody>
      </p:sp>
    </p:spTree>
    <p:extLst>
      <p:ext uri="{BB962C8B-B14F-4D97-AF65-F5344CB8AC3E}">
        <p14:creationId xmlns:p14="http://schemas.microsoft.com/office/powerpoint/2010/main" val="772912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14.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15.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906</Words>
  <Application>Microsoft Office PowerPoint</Application>
  <PresentationFormat>On-screen Show (4:3)</PresentationFormat>
  <Paragraphs>83</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Georgia</vt:lpstr>
      <vt:lpstr>Training</vt:lpstr>
      <vt:lpstr>Object-Oriented Programming in JavaScript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OOPS in Real-World Application</vt:lpstr>
      <vt:lpstr>Task Management App</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2024-07-07T08:04:39Z</dcterms:created>
  <dcterms:modified xsi:type="dcterms:W3CDTF">2024-07-30T10:34:13Z</dcterms:modified>
</cp:coreProperties>
</file>