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eee21b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beee21b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74826ab5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74826ab5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cf0b8ed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cf0b8ed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cf0b8edc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cf0b8ed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cf0b8ed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cf0b8ed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06e6090a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06e6090a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6e6090a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6e6090a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06e6090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06e6090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74826ab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74826ab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beee21b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beee21b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74826ab5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74826ab5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06e6090a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06e6090a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06e6090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06e6090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47be501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47be501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47be5010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47be5010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47be501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47be501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47be501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47be501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47be5010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47be5010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74826ab5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74826ab5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6e6090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6e6090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06e6090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06e6090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06e6090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06e6090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06e6090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06e6090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06e6090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06e6090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06e6090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06e6090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6e6090a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6e6090a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800"/>
            </a:lvl1pPr>
            <a:lvl2pPr indent="-298450" lvl="1" marL="914400">
              <a:spcBef>
                <a:spcPts val="0"/>
              </a:spcBef>
              <a:spcAft>
                <a:spcPts val="0"/>
              </a:spcAft>
              <a:buSzPts val="1100"/>
              <a:buChar char="-"/>
              <a:defRPr sz="1400"/>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0400" y="845650"/>
            <a:ext cx="5514900" cy="204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Density-based Place Clustering in Geo-Social Networks</a:t>
            </a:r>
            <a:endParaRPr b="1"/>
          </a:p>
        </p:txBody>
      </p:sp>
      <p:sp>
        <p:nvSpPr>
          <p:cNvPr id="135" name="Google Shape;135;p13"/>
          <p:cNvSpPr txBox="1"/>
          <p:nvPr>
            <p:ph idx="1" type="subTitle"/>
          </p:nvPr>
        </p:nvSpPr>
        <p:spPr>
          <a:xfrm>
            <a:off x="4725275" y="3646675"/>
            <a:ext cx="3829500" cy="11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000"/>
              <a:t>Submitted By -</a:t>
            </a:r>
            <a:endParaRPr i="1" sz="2000"/>
          </a:p>
          <a:p>
            <a:pPr indent="0" lvl="0" marL="0" rtl="0" algn="l">
              <a:spcBef>
                <a:spcPts val="0"/>
              </a:spcBef>
              <a:spcAft>
                <a:spcPts val="0"/>
              </a:spcAft>
              <a:buNone/>
            </a:pPr>
            <a:r>
              <a:rPr lang="en" sz="2000"/>
              <a:t>Keerti Chaudhary   (181CO226)</a:t>
            </a:r>
            <a:endParaRPr sz="2000"/>
          </a:p>
          <a:p>
            <a:pPr indent="0" lvl="0" marL="0" rtl="0" algn="l">
              <a:spcBef>
                <a:spcPts val="0"/>
              </a:spcBef>
              <a:spcAft>
                <a:spcPts val="0"/>
              </a:spcAft>
              <a:buNone/>
            </a:pPr>
            <a:r>
              <a:rPr lang="en" sz="2000"/>
              <a:t>Shumbul Arifa	      (181CO152)</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1" name="Google Shape;191;p22"/>
          <p:cNvPicPr preferRelativeResize="0"/>
          <p:nvPr/>
        </p:nvPicPr>
        <p:blipFill>
          <a:blip r:embed="rId3">
            <a:alphaModFix/>
          </a:blip>
          <a:stretch>
            <a:fillRect/>
          </a:stretch>
        </p:blipFill>
        <p:spPr>
          <a:xfrm>
            <a:off x="23225" y="0"/>
            <a:ext cx="9097550" cy="510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Brightkite Dataset</a:t>
            </a:r>
            <a:endParaRPr/>
          </a:p>
        </p:txBody>
      </p:sp>
      <p:pic>
        <p:nvPicPr>
          <p:cNvPr id="197" name="Google Shape;197;p23"/>
          <p:cNvPicPr preferRelativeResize="0"/>
          <p:nvPr/>
        </p:nvPicPr>
        <p:blipFill>
          <a:blip r:embed="rId3">
            <a:alphaModFix/>
          </a:blip>
          <a:stretch>
            <a:fillRect/>
          </a:stretch>
        </p:blipFill>
        <p:spPr>
          <a:xfrm>
            <a:off x="1117450" y="972750"/>
            <a:ext cx="6165025" cy="4023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 sklearn std library</a:t>
            </a:r>
            <a:endParaRPr/>
          </a:p>
          <a:p>
            <a:pPr indent="0" lvl="0" marL="0" rtl="0" algn="l">
              <a:spcBef>
                <a:spcPts val="0"/>
              </a:spcBef>
              <a:spcAft>
                <a:spcPts val="0"/>
              </a:spcAft>
              <a:buNone/>
            </a:pPr>
            <a:r>
              <a:rPr lang="en"/>
              <a:t>(sklearn.cluster.DBSCAN)</a:t>
            </a:r>
            <a:endParaRPr/>
          </a:p>
        </p:txBody>
      </p:sp>
      <p:sp>
        <p:nvSpPr>
          <p:cNvPr id="203" name="Google Shape;203;p24"/>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541">
                <a:latin typeface="Calibri"/>
                <a:ea typeface="Calibri"/>
                <a:cs typeface="Calibri"/>
                <a:sym typeface="Calibri"/>
              </a:rPr>
              <a:t>class sklearn.cluster.DBSCAN(eps=0.5, *, min_samples=5, metric='euclidean', metric_params=None, algorithm='auto', leaf_size=30, p=None, n_jobs=None)</a:t>
            </a:r>
            <a:endParaRPr sz="1691"/>
          </a:p>
          <a:p>
            <a:pPr indent="0" lvl="0" marL="0" rtl="0" algn="l">
              <a:spcBef>
                <a:spcPts val="1200"/>
              </a:spcBef>
              <a:spcAft>
                <a:spcPts val="0"/>
              </a:spcAft>
              <a:buNone/>
            </a:pPr>
            <a:r>
              <a:rPr lang="en" u="sng">
                <a:highlight>
                  <a:schemeClr val="dk1"/>
                </a:highlight>
              </a:rPr>
              <a:t>Parameters: </a:t>
            </a:r>
            <a:endParaRPr u="sng">
              <a:highlight>
                <a:schemeClr val="dk1"/>
              </a:highlight>
            </a:endParaRPr>
          </a:p>
          <a:p>
            <a:pPr indent="-304958" lvl="0" marL="457200" rtl="0" algn="l">
              <a:spcBef>
                <a:spcPts val="1200"/>
              </a:spcBef>
              <a:spcAft>
                <a:spcPts val="0"/>
              </a:spcAft>
              <a:buSzPct val="108333"/>
              <a:buAutoNum type="arabicPeriod"/>
            </a:pPr>
            <a:r>
              <a:rPr b="1" lang="en" sz="1200">
                <a:highlight>
                  <a:schemeClr val="dk1"/>
                </a:highlight>
                <a:latin typeface="Roboto"/>
                <a:ea typeface="Roboto"/>
                <a:cs typeface="Roboto"/>
                <a:sym typeface="Roboto"/>
              </a:rPr>
              <a:t>eps </a:t>
            </a:r>
            <a:r>
              <a:rPr b="1" i="1" lang="en" sz="1200">
                <a:highlight>
                  <a:schemeClr val="dk1"/>
                </a:highlight>
                <a:latin typeface="Roboto"/>
                <a:ea typeface="Roboto"/>
                <a:cs typeface="Roboto"/>
                <a:sym typeface="Roboto"/>
              </a:rPr>
              <a:t>float, default=0.5</a:t>
            </a:r>
            <a:endParaRPr b="1" i="1" sz="1200">
              <a:highlight>
                <a:schemeClr val="dk1"/>
              </a:highlight>
              <a:latin typeface="Roboto"/>
              <a:ea typeface="Roboto"/>
              <a:cs typeface="Roboto"/>
              <a:sym typeface="Roboto"/>
            </a:endParaRPr>
          </a:p>
          <a:p>
            <a:pPr indent="0" lvl="0" marL="457200" rtl="0" algn="l">
              <a:spcBef>
                <a:spcPts val="1200"/>
              </a:spcBef>
              <a:spcAft>
                <a:spcPts val="0"/>
              </a:spcAft>
              <a:buNone/>
            </a:pPr>
            <a:r>
              <a:rPr lang="en" sz="1200">
                <a:highlight>
                  <a:schemeClr val="dk1"/>
                </a:highlight>
                <a:latin typeface="Roboto"/>
                <a:ea typeface="Roboto"/>
                <a:cs typeface="Roboto"/>
                <a:sym typeface="Roboto"/>
              </a:rPr>
              <a:t>The maximum distance between two samples for one to be considered as in the neighborhood of the other. </a:t>
            </a:r>
            <a:endParaRPr sz="1200">
              <a:highlight>
                <a:schemeClr val="dk1"/>
              </a:highlight>
              <a:latin typeface="Roboto"/>
              <a:ea typeface="Roboto"/>
              <a:cs typeface="Roboto"/>
              <a:sym typeface="Roboto"/>
            </a:endParaRPr>
          </a:p>
          <a:p>
            <a:pPr indent="-304958" lvl="0" marL="457200" rtl="0" algn="l">
              <a:spcBef>
                <a:spcPts val="1200"/>
              </a:spcBef>
              <a:spcAft>
                <a:spcPts val="0"/>
              </a:spcAft>
              <a:buSzPct val="108333"/>
              <a:buAutoNum type="arabicPeriod"/>
            </a:pPr>
            <a:r>
              <a:rPr b="1" lang="en" sz="1200">
                <a:highlight>
                  <a:schemeClr val="dk1"/>
                </a:highlight>
                <a:latin typeface="Roboto"/>
                <a:ea typeface="Roboto"/>
                <a:cs typeface="Roboto"/>
                <a:sym typeface="Roboto"/>
              </a:rPr>
              <a:t>min_samples </a:t>
            </a:r>
            <a:r>
              <a:rPr b="1" i="1" lang="en" sz="1200">
                <a:highlight>
                  <a:schemeClr val="dk1"/>
                </a:highlight>
                <a:latin typeface="Roboto"/>
                <a:ea typeface="Roboto"/>
                <a:cs typeface="Roboto"/>
                <a:sym typeface="Roboto"/>
              </a:rPr>
              <a:t>int, default=5</a:t>
            </a:r>
            <a:endParaRPr b="1" i="1" sz="1200">
              <a:highlight>
                <a:schemeClr val="dk1"/>
              </a:highlight>
              <a:latin typeface="Roboto"/>
              <a:ea typeface="Roboto"/>
              <a:cs typeface="Roboto"/>
              <a:sym typeface="Roboto"/>
            </a:endParaRPr>
          </a:p>
          <a:p>
            <a:pPr indent="0" lvl="0" marL="457200" rtl="0" algn="l">
              <a:spcBef>
                <a:spcPts val="1200"/>
              </a:spcBef>
              <a:spcAft>
                <a:spcPts val="1200"/>
              </a:spcAft>
              <a:buNone/>
            </a:pPr>
            <a:r>
              <a:rPr lang="en" sz="1200">
                <a:highlight>
                  <a:schemeClr val="dk1"/>
                </a:highlight>
                <a:latin typeface="Roboto"/>
                <a:ea typeface="Roboto"/>
                <a:cs typeface="Roboto"/>
                <a:sym typeface="Roboto"/>
              </a:rPr>
              <a:t>The number of samples (or total weight) in a neighborhood for a point to be considered as a core point.</a:t>
            </a:r>
            <a:endParaRPr>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idx="1" type="body"/>
          </p:nvPr>
        </p:nvSpPr>
        <p:spPr>
          <a:xfrm>
            <a:off x="1287575" y="646675"/>
            <a:ext cx="7347900" cy="412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highlight>
                  <a:schemeClr val="dk1"/>
                </a:highlight>
              </a:rPr>
              <a:t>3.</a:t>
            </a:r>
            <a:r>
              <a:rPr b="1" lang="en" sz="1200">
                <a:highlight>
                  <a:schemeClr val="dk1"/>
                </a:highlight>
                <a:latin typeface="Roboto"/>
                <a:ea typeface="Roboto"/>
                <a:cs typeface="Roboto"/>
                <a:sym typeface="Roboto"/>
              </a:rPr>
              <a:t> metric_params </a:t>
            </a:r>
            <a:r>
              <a:rPr b="1" i="1" lang="en" sz="1200">
                <a:highlight>
                  <a:schemeClr val="dk1"/>
                </a:highlight>
                <a:latin typeface="Roboto"/>
                <a:ea typeface="Roboto"/>
                <a:cs typeface="Roboto"/>
                <a:sym typeface="Roboto"/>
              </a:rPr>
              <a:t>dict, default=None</a:t>
            </a:r>
            <a:endParaRPr b="1" i="1" sz="1200">
              <a:highlight>
                <a:schemeClr val="dk1"/>
              </a:highlight>
              <a:latin typeface="Roboto"/>
              <a:ea typeface="Roboto"/>
              <a:cs typeface="Roboto"/>
              <a:sym typeface="Roboto"/>
            </a:endParaRPr>
          </a:p>
          <a:p>
            <a:pPr indent="0" lvl="0" marL="0" rtl="0" algn="l">
              <a:spcBef>
                <a:spcPts val="1200"/>
              </a:spcBef>
              <a:spcAft>
                <a:spcPts val="0"/>
              </a:spcAft>
              <a:buNone/>
            </a:pPr>
            <a:r>
              <a:rPr lang="en" sz="1200">
                <a:highlight>
                  <a:schemeClr val="dk1"/>
                </a:highlight>
                <a:latin typeface="Roboto"/>
                <a:ea typeface="Roboto"/>
                <a:cs typeface="Roboto"/>
                <a:sym typeface="Roboto"/>
              </a:rPr>
              <a:t>Additional keyword arguments for the metric function.</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en">
                <a:highlight>
                  <a:schemeClr val="dk1"/>
                </a:highlight>
              </a:rPr>
              <a:t>4. </a:t>
            </a:r>
            <a:r>
              <a:rPr b="1" lang="en" sz="1200">
                <a:highlight>
                  <a:schemeClr val="dk1"/>
                </a:highlight>
                <a:latin typeface="Roboto"/>
                <a:ea typeface="Roboto"/>
                <a:cs typeface="Roboto"/>
                <a:sym typeface="Roboto"/>
              </a:rPr>
              <a:t>algorithm</a:t>
            </a:r>
            <a:r>
              <a:rPr b="1" i="1" lang="en" sz="1200">
                <a:highlight>
                  <a:schemeClr val="dk1"/>
                </a:highlight>
                <a:latin typeface="Roboto"/>
                <a:ea typeface="Roboto"/>
                <a:cs typeface="Roboto"/>
                <a:sym typeface="Roboto"/>
              </a:rPr>
              <a:t>{‘auto’, ‘ball_tree’, ‘kd_tree’, ‘brute’}, default=’auto’</a:t>
            </a:r>
            <a:endParaRPr b="1" i="1" sz="1200">
              <a:highlight>
                <a:schemeClr val="dk1"/>
              </a:highlight>
              <a:latin typeface="Roboto"/>
              <a:ea typeface="Roboto"/>
              <a:cs typeface="Roboto"/>
              <a:sym typeface="Roboto"/>
            </a:endParaRPr>
          </a:p>
          <a:p>
            <a:pPr indent="0" lvl="0" marL="0" rtl="0" algn="l">
              <a:spcBef>
                <a:spcPts val="1200"/>
              </a:spcBef>
              <a:spcAft>
                <a:spcPts val="0"/>
              </a:spcAft>
              <a:buNone/>
            </a:pPr>
            <a:r>
              <a:rPr lang="en" sz="1200">
                <a:highlight>
                  <a:schemeClr val="dk1"/>
                </a:highlight>
                <a:latin typeface="Roboto"/>
                <a:ea typeface="Roboto"/>
                <a:cs typeface="Roboto"/>
                <a:sym typeface="Roboto"/>
              </a:rPr>
              <a:t>The algorithm to be used by the NearestNeighbors module to compute pointwise distances and find nearest neighbors. </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en">
                <a:highlight>
                  <a:schemeClr val="dk1"/>
                </a:highlight>
              </a:rPr>
              <a:t>5. </a:t>
            </a:r>
            <a:r>
              <a:rPr b="1" lang="en" sz="1200">
                <a:highlight>
                  <a:schemeClr val="dk1"/>
                </a:highlight>
                <a:latin typeface="Roboto"/>
                <a:ea typeface="Roboto"/>
                <a:cs typeface="Roboto"/>
                <a:sym typeface="Roboto"/>
              </a:rPr>
              <a:t>leaf_size </a:t>
            </a:r>
            <a:r>
              <a:rPr b="1" i="1" lang="en" sz="1200">
                <a:highlight>
                  <a:schemeClr val="dk1"/>
                </a:highlight>
                <a:latin typeface="Roboto"/>
                <a:ea typeface="Roboto"/>
                <a:cs typeface="Roboto"/>
                <a:sym typeface="Roboto"/>
              </a:rPr>
              <a:t>int, default=30</a:t>
            </a:r>
            <a:endParaRPr b="1" i="1" sz="1200">
              <a:highlight>
                <a:schemeClr val="dk1"/>
              </a:highlight>
              <a:latin typeface="Roboto"/>
              <a:ea typeface="Roboto"/>
              <a:cs typeface="Roboto"/>
              <a:sym typeface="Roboto"/>
            </a:endParaRPr>
          </a:p>
          <a:p>
            <a:pPr indent="0" lvl="0" marL="0" rtl="0" algn="l">
              <a:spcBef>
                <a:spcPts val="1200"/>
              </a:spcBef>
              <a:spcAft>
                <a:spcPts val="0"/>
              </a:spcAft>
              <a:buNone/>
            </a:pPr>
            <a:r>
              <a:rPr lang="en" sz="1200">
                <a:highlight>
                  <a:schemeClr val="dk1"/>
                </a:highlight>
                <a:latin typeface="Roboto"/>
                <a:ea typeface="Roboto"/>
                <a:cs typeface="Roboto"/>
                <a:sym typeface="Roboto"/>
              </a:rPr>
              <a:t>Leaf size passed to BallTree or cKDTree. T</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en">
                <a:highlight>
                  <a:schemeClr val="dk1"/>
                </a:highlight>
              </a:rPr>
              <a:t>6. </a:t>
            </a:r>
            <a:r>
              <a:rPr b="1" lang="en" sz="1200">
                <a:highlight>
                  <a:schemeClr val="dk1"/>
                </a:highlight>
                <a:latin typeface="Roboto"/>
                <a:ea typeface="Roboto"/>
                <a:cs typeface="Roboto"/>
                <a:sym typeface="Roboto"/>
              </a:rPr>
              <a:t>p</a:t>
            </a:r>
            <a:r>
              <a:rPr b="1" i="1" lang="en" sz="1200">
                <a:highlight>
                  <a:schemeClr val="dk1"/>
                </a:highlight>
                <a:latin typeface="Roboto"/>
                <a:ea typeface="Roboto"/>
                <a:cs typeface="Roboto"/>
                <a:sym typeface="Roboto"/>
              </a:rPr>
              <a:t>float, default=2</a:t>
            </a:r>
            <a:endParaRPr b="1" i="1" sz="1200">
              <a:highlight>
                <a:schemeClr val="dk1"/>
              </a:highlight>
              <a:latin typeface="Roboto"/>
              <a:ea typeface="Roboto"/>
              <a:cs typeface="Roboto"/>
              <a:sym typeface="Roboto"/>
            </a:endParaRPr>
          </a:p>
          <a:p>
            <a:pPr indent="0" lvl="0" marL="0" rtl="0" algn="l">
              <a:spcBef>
                <a:spcPts val="1200"/>
              </a:spcBef>
              <a:spcAft>
                <a:spcPts val="0"/>
              </a:spcAft>
              <a:buNone/>
            </a:pPr>
            <a:r>
              <a:rPr lang="en" sz="1200">
                <a:highlight>
                  <a:schemeClr val="dk1"/>
                </a:highlight>
                <a:latin typeface="Roboto"/>
                <a:ea typeface="Roboto"/>
                <a:cs typeface="Roboto"/>
                <a:sym typeface="Roboto"/>
              </a:rPr>
              <a:t>The power of the Minkowski metric to be used to calculate distance between points.</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en">
                <a:highlight>
                  <a:schemeClr val="dk1"/>
                </a:highlight>
              </a:rPr>
              <a:t>7. </a:t>
            </a:r>
            <a:r>
              <a:rPr b="1" lang="en" sz="1200">
                <a:highlight>
                  <a:schemeClr val="dk1"/>
                </a:highlight>
                <a:latin typeface="Roboto"/>
                <a:ea typeface="Roboto"/>
                <a:cs typeface="Roboto"/>
                <a:sym typeface="Roboto"/>
              </a:rPr>
              <a:t>n_jobs </a:t>
            </a:r>
            <a:r>
              <a:rPr b="1" i="1" lang="en" sz="1200">
                <a:highlight>
                  <a:schemeClr val="dk1"/>
                </a:highlight>
                <a:latin typeface="Roboto"/>
                <a:ea typeface="Roboto"/>
                <a:cs typeface="Roboto"/>
                <a:sym typeface="Roboto"/>
              </a:rPr>
              <a:t>int, default=None</a:t>
            </a:r>
            <a:endParaRPr b="1" i="1" sz="1200">
              <a:highlight>
                <a:schemeClr val="dk1"/>
              </a:highlight>
              <a:latin typeface="Roboto"/>
              <a:ea typeface="Roboto"/>
              <a:cs typeface="Roboto"/>
              <a:sym typeface="Roboto"/>
            </a:endParaRPr>
          </a:p>
          <a:p>
            <a:pPr indent="0" lvl="0" marL="0" rtl="0" algn="l">
              <a:spcBef>
                <a:spcPts val="1200"/>
              </a:spcBef>
              <a:spcAft>
                <a:spcPts val="1200"/>
              </a:spcAft>
              <a:buNone/>
            </a:pPr>
            <a:r>
              <a:rPr lang="en" sz="1200">
                <a:highlight>
                  <a:schemeClr val="dk1"/>
                </a:highlight>
                <a:latin typeface="Roboto"/>
                <a:ea typeface="Roboto"/>
                <a:cs typeface="Roboto"/>
                <a:sym typeface="Roboto"/>
              </a:rPr>
              <a:t>The number of parallel jobs to run.</a:t>
            </a:r>
            <a:endParaRPr>
              <a:highlight>
                <a:schemeClr val="dk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highlight>
                  <a:schemeClr val="dk1"/>
                </a:highlight>
              </a:rPr>
              <a:t>Attributes:</a:t>
            </a:r>
            <a:endParaRPr b="1" sz="1400">
              <a:highlight>
                <a:schemeClr val="dk1"/>
              </a:highlight>
              <a:latin typeface="Roboto"/>
              <a:ea typeface="Roboto"/>
              <a:cs typeface="Roboto"/>
              <a:sym typeface="Roboto"/>
            </a:endParaRPr>
          </a:p>
          <a:p>
            <a:pPr indent="-317500" lvl="0" marL="457200" rtl="0" algn="l">
              <a:spcBef>
                <a:spcPts val="1200"/>
              </a:spcBef>
              <a:spcAft>
                <a:spcPts val="0"/>
              </a:spcAft>
              <a:buSzPts val="1400"/>
              <a:buFont typeface="Roboto"/>
              <a:buAutoNum type="arabicPeriod"/>
            </a:pPr>
            <a:r>
              <a:rPr b="1" lang="en" sz="1400">
                <a:highlight>
                  <a:schemeClr val="dk1"/>
                </a:highlight>
                <a:latin typeface="Roboto"/>
                <a:ea typeface="Roboto"/>
                <a:cs typeface="Roboto"/>
                <a:sym typeface="Roboto"/>
              </a:rPr>
              <a:t>core_sample_indices_</a:t>
            </a:r>
            <a:r>
              <a:rPr b="1" i="1" lang="en" sz="1400">
                <a:highlight>
                  <a:schemeClr val="dk1"/>
                </a:highlight>
                <a:latin typeface="Roboto"/>
                <a:ea typeface="Roboto"/>
                <a:cs typeface="Roboto"/>
                <a:sym typeface="Roboto"/>
              </a:rPr>
              <a:t>ndarray of shape (n_core_samples,)</a:t>
            </a:r>
            <a:endParaRPr b="1" i="1" sz="1400">
              <a:highlight>
                <a:schemeClr val="dk1"/>
              </a:highlight>
              <a:latin typeface="Roboto"/>
              <a:ea typeface="Roboto"/>
              <a:cs typeface="Roboto"/>
              <a:sym typeface="Roboto"/>
            </a:endParaRPr>
          </a:p>
          <a:p>
            <a:pPr indent="0" lvl="0" marL="0" rtl="0" algn="l">
              <a:spcBef>
                <a:spcPts val="0"/>
              </a:spcBef>
              <a:spcAft>
                <a:spcPts val="0"/>
              </a:spcAft>
              <a:buNone/>
            </a:pPr>
            <a:r>
              <a:rPr lang="en" sz="1400">
                <a:highlight>
                  <a:schemeClr val="dk1"/>
                </a:highlight>
                <a:latin typeface="Roboto"/>
                <a:ea typeface="Roboto"/>
                <a:cs typeface="Roboto"/>
                <a:sym typeface="Roboto"/>
              </a:rPr>
              <a:t>Indices of core samples.</a:t>
            </a:r>
            <a:endParaRPr sz="1400">
              <a:highlight>
                <a:schemeClr val="dk1"/>
              </a:highlight>
              <a:latin typeface="Roboto"/>
              <a:ea typeface="Roboto"/>
              <a:cs typeface="Roboto"/>
              <a:sym typeface="Roboto"/>
            </a:endParaRPr>
          </a:p>
          <a:p>
            <a:pPr indent="-317500" lvl="0" marL="457200" rtl="0" algn="l">
              <a:spcBef>
                <a:spcPts val="1200"/>
              </a:spcBef>
              <a:spcAft>
                <a:spcPts val="0"/>
              </a:spcAft>
              <a:buSzPts val="1400"/>
              <a:buFont typeface="Roboto"/>
              <a:buAutoNum type="arabicPeriod"/>
            </a:pPr>
            <a:r>
              <a:rPr b="1" lang="en" sz="1400">
                <a:highlight>
                  <a:schemeClr val="dk1"/>
                </a:highlight>
                <a:latin typeface="Roboto"/>
                <a:ea typeface="Roboto"/>
                <a:cs typeface="Roboto"/>
                <a:sym typeface="Roboto"/>
              </a:rPr>
              <a:t>components_</a:t>
            </a:r>
            <a:r>
              <a:rPr b="1" i="1" lang="en" sz="1400">
                <a:highlight>
                  <a:schemeClr val="dk1"/>
                </a:highlight>
                <a:latin typeface="Roboto"/>
                <a:ea typeface="Roboto"/>
                <a:cs typeface="Roboto"/>
                <a:sym typeface="Roboto"/>
              </a:rPr>
              <a:t>ndarray of shape (n_core_samples, n_features)</a:t>
            </a:r>
            <a:endParaRPr b="1" i="1" sz="1400">
              <a:highlight>
                <a:schemeClr val="dk1"/>
              </a:highlight>
              <a:latin typeface="Roboto"/>
              <a:ea typeface="Roboto"/>
              <a:cs typeface="Roboto"/>
              <a:sym typeface="Roboto"/>
            </a:endParaRPr>
          </a:p>
          <a:p>
            <a:pPr indent="0" lvl="0" marL="0" rtl="0" algn="l">
              <a:spcBef>
                <a:spcPts val="0"/>
              </a:spcBef>
              <a:spcAft>
                <a:spcPts val="0"/>
              </a:spcAft>
              <a:buNone/>
            </a:pPr>
            <a:r>
              <a:rPr lang="en" sz="1400">
                <a:highlight>
                  <a:schemeClr val="dk1"/>
                </a:highlight>
                <a:latin typeface="Roboto"/>
                <a:ea typeface="Roboto"/>
                <a:cs typeface="Roboto"/>
                <a:sym typeface="Roboto"/>
              </a:rPr>
              <a:t>Copy of each core sample found by training.</a:t>
            </a:r>
            <a:endParaRPr sz="1400">
              <a:highlight>
                <a:schemeClr val="dk1"/>
              </a:highlight>
              <a:latin typeface="Roboto"/>
              <a:ea typeface="Roboto"/>
              <a:cs typeface="Roboto"/>
              <a:sym typeface="Roboto"/>
            </a:endParaRPr>
          </a:p>
          <a:p>
            <a:pPr indent="-317500" lvl="0" marL="457200" rtl="0" algn="l">
              <a:spcBef>
                <a:spcPts val="1200"/>
              </a:spcBef>
              <a:spcAft>
                <a:spcPts val="0"/>
              </a:spcAft>
              <a:buSzPts val="1400"/>
              <a:buFont typeface="Roboto"/>
              <a:buAutoNum type="arabicPeriod"/>
            </a:pPr>
            <a:r>
              <a:rPr b="1" lang="en" sz="1400">
                <a:highlight>
                  <a:schemeClr val="dk1"/>
                </a:highlight>
                <a:latin typeface="Roboto"/>
                <a:ea typeface="Roboto"/>
                <a:cs typeface="Roboto"/>
                <a:sym typeface="Roboto"/>
              </a:rPr>
              <a:t>labels_</a:t>
            </a:r>
            <a:r>
              <a:rPr b="1" i="1" lang="en" sz="1400">
                <a:highlight>
                  <a:schemeClr val="dk1"/>
                </a:highlight>
                <a:latin typeface="Roboto"/>
                <a:ea typeface="Roboto"/>
                <a:cs typeface="Roboto"/>
                <a:sym typeface="Roboto"/>
              </a:rPr>
              <a:t>ndarray of shape (n_samples)</a:t>
            </a:r>
            <a:endParaRPr b="1" i="1" sz="1400">
              <a:highlight>
                <a:schemeClr val="dk1"/>
              </a:highlight>
              <a:latin typeface="Roboto"/>
              <a:ea typeface="Roboto"/>
              <a:cs typeface="Roboto"/>
              <a:sym typeface="Roboto"/>
            </a:endParaRPr>
          </a:p>
          <a:p>
            <a:pPr indent="0" lvl="0" marL="0" rtl="0" algn="l">
              <a:spcBef>
                <a:spcPts val="0"/>
              </a:spcBef>
              <a:spcAft>
                <a:spcPts val="0"/>
              </a:spcAft>
              <a:buNone/>
            </a:pPr>
            <a:r>
              <a:rPr lang="en" sz="1400">
                <a:highlight>
                  <a:schemeClr val="dk1"/>
                </a:highlight>
                <a:latin typeface="Roboto"/>
                <a:ea typeface="Roboto"/>
                <a:cs typeface="Roboto"/>
                <a:sym typeface="Roboto"/>
              </a:rPr>
              <a:t>Cluster labels for each point in the dataset given to fit(). Noisy samples are given the label -1.</a:t>
            </a:r>
            <a:endParaRPr sz="1400">
              <a:highlight>
                <a:schemeClr val="dk1"/>
              </a:highlight>
              <a:latin typeface="Roboto"/>
              <a:ea typeface="Roboto"/>
              <a:cs typeface="Roboto"/>
              <a:sym typeface="Roboto"/>
            </a:endParaRPr>
          </a:p>
          <a:p>
            <a:pPr indent="0" lvl="0" marL="0" rtl="0" algn="l">
              <a:spcBef>
                <a:spcPts val="1200"/>
              </a:spcBef>
              <a:spcAft>
                <a:spcPts val="120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53475" y="415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OPTICS</a:t>
            </a:r>
            <a:r>
              <a:rPr lang="en"/>
              <a:t> sklearn std library</a:t>
            </a:r>
            <a:endParaRPr/>
          </a:p>
          <a:p>
            <a:pPr indent="0" lvl="0" marL="0" rtl="0" algn="l">
              <a:spcBef>
                <a:spcPts val="0"/>
              </a:spcBef>
              <a:spcAft>
                <a:spcPts val="0"/>
              </a:spcAft>
              <a:buNone/>
            </a:pPr>
            <a:r>
              <a:rPr lang="en"/>
              <a:t>(sklearn.cluster.OPTICS)</a:t>
            </a:r>
            <a:endParaRPr/>
          </a:p>
        </p:txBody>
      </p:sp>
      <p:sp>
        <p:nvSpPr>
          <p:cNvPr id="219" name="Google Shape;219;p27"/>
          <p:cNvSpPr txBox="1"/>
          <p:nvPr>
            <p:ph idx="1" type="body"/>
          </p:nvPr>
        </p:nvSpPr>
        <p:spPr>
          <a:xfrm>
            <a:off x="1373700" y="887825"/>
            <a:ext cx="7347900" cy="41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400">
                <a:highlight>
                  <a:schemeClr val="dk1"/>
                </a:highlight>
                <a:latin typeface="Arial"/>
                <a:ea typeface="Arial"/>
                <a:cs typeface="Arial"/>
                <a:sym typeface="Arial"/>
              </a:rPr>
              <a:t>class </a:t>
            </a:r>
            <a:r>
              <a:rPr lang="en" sz="1250">
                <a:highlight>
                  <a:schemeClr val="dk1"/>
                </a:highlight>
                <a:latin typeface="Arial"/>
                <a:ea typeface="Arial"/>
                <a:cs typeface="Arial"/>
                <a:sym typeface="Arial"/>
              </a:rPr>
              <a:t>sklearn.cluster.</a:t>
            </a:r>
            <a:r>
              <a:rPr b="1" lang="en" sz="1250">
                <a:highlight>
                  <a:schemeClr val="dk1"/>
                </a:highlight>
                <a:latin typeface="Arial"/>
                <a:ea typeface="Arial"/>
                <a:cs typeface="Arial"/>
                <a:sym typeface="Arial"/>
              </a:rPr>
              <a:t>OPTICS</a:t>
            </a:r>
            <a:r>
              <a:rPr lang="en" sz="1400">
                <a:highlight>
                  <a:schemeClr val="dk1"/>
                </a:highlight>
                <a:latin typeface="Arial"/>
                <a:ea typeface="Arial"/>
                <a:cs typeface="Arial"/>
                <a:sym typeface="Arial"/>
              </a:rPr>
              <a:t>(</a:t>
            </a:r>
            <a:r>
              <a:rPr i="1" lang="en" sz="1400">
                <a:highlight>
                  <a:schemeClr val="dk1"/>
                </a:highlight>
                <a:latin typeface="Arial"/>
                <a:ea typeface="Arial"/>
                <a:cs typeface="Arial"/>
                <a:sym typeface="Arial"/>
              </a:rPr>
              <a:t>*min_samples=</a:t>
            </a:r>
            <a:r>
              <a:rPr lang="en" sz="1400">
                <a:highlight>
                  <a:schemeClr val="dk1"/>
                </a:highlight>
                <a:latin typeface="Arial"/>
                <a:ea typeface="Arial"/>
                <a:cs typeface="Arial"/>
                <a:sym typeface="Arial"/>
              </a:rPr>
              <a:t>5,</a:t>
            </a:r>
            <a:r>
              <a:rPr i="1" lang="en" sz="1400">
                <a:highlight>
                  <a:schemeClr val="dk1"/>
                </a:highlight>
                <a:latin typeface="Arial"/>
                <a:ea typeface="Arial"/>
                <a:cs typeface="Arial"/>
                <a:sym typeface="Arial"/>
              </a:rPr>
              <a:t>max_eps=inf</a:t>
            </a:r>
            <a:r>
              <a:rPr lang="en" sz="1400">
                <a:highlight>
                  <a:schemeClr val="dk1"/>
                </a:highlight>
                <a:latin typeface="Arial"/>
                <a:ea typeface="Arial"/>
                <a:cs typeface="Arial"/>
                <a:sym typeface="Arial"/>
              </a:rPr>
              <a:t>, </a:t>
            </a:r>
            <a:r>
              <a:rPr i="1" lang="en" sz="1400">
                <a:highlight>
                  <a:schemeClr val="dk1"/>
                </a:highlight>
                <a:latin typeface="Arial"/>
                <a:ea typeface="Arial"/>
                <a:cs typeface="Arial"/>
                <a:sym typeface="Arial"/>
              </a:rPr>
              <a:t>metric='minkowski'</a:t>
            </a:r>
            <a:r>
              <a:rPr lang="en" sz="1400">
                <a:highlight>
                  <a:schemeClr val="dk1"/>
                </a:highlight>
                <a:latin typeface="Arial"/>
                <a:ea typeface="Arial"/>
                <a:cs typeface="Arial"/>
                <a:sym typeface="Arial"/>
              </a:rPr>
              <a:t>, </a:t>
            </a:r>
            <a:r>
              <a:rPr i="1" lang="en" sz="1400">
                <a:highlight>
                  <a:schemeClr val="dk1"/>
                </a:highlight>
                <a:latin typeface="Arial"/>
                <a:ea typeface="Arial"/>
                <a:cs typeface="Arial"/>
                <a:sym typeface="Arial"/>
              </a:rPr>
              <a:t>p=2</a:t>
            </a:r>
            <a:r>
              <a:rPr lang="en" sz="1400">
                <a:highlight>
                  <a:schemeClr val="dk1"/>
                </a:highlight>
                <a:latin typeface="Arial"/>
                <a:ea typeface="Arial"/>
                <a:cs typeface="Arial"/>
                <a:sym typeface="Arial"/>
              </a:rPr>
              <a:t>, </a:t>
            </a:r>
            <a:r>
              <a:rPr i="1" lang="en" sz="1400">
                <a:highlight>
                  <a:schemeClr val="dk1"/>
                </a:highlight>
                <a:latin typeface="Arial"/>
                <a:ea typeface="Arial"/>
                <a:cs typeface="Arial"/>
                <a:sym typeface="Arial"/>
              </a:rPr>
              <a:t>metric_params=None</a:t>
            </a:r>
            <a:r>
              <a:rPr lang="en" sz="1400">
                <a:highlight>
                  <a:schemeClr val="dk1"/>
                </a:highlight>
                <a:latin typeface="Arial"/>
                <a:ea typeface="Arial"/>
                <a:cs typeface="Arial"/>
                <a:sym typeface="Arial"/>
              </a:rPr>
              <a:t>, </a:t>
            </a:r>
            <a:r>
              <a:rPr i="1" lang="en" sz="1400">
                <a:highlight>
                  <a:schemeClr val="dk1"/>
                </a:highlight>
                <a:latin typeface="Arial"/>
                <a:ea typeface="Arial"/>
                <a:cs typeface="Arial"/>
                <a:sym typeface="Arial"/>
              </a:rPr>
              <a:t>cluster_method='xi'</a:t>
            </a:r>
            <a:r>
              <a:rPr lang="en" sz="1400">
                <a:highlight>
                  <a:schemeClr val="dk1"/>
                </a:highlight>
                <a:latin typeface="Arial"/>
                <a:ea typeface="Arial"/>
                <a:cs typeface="Arial"/>
                <a:sym typeface="Arial"/>
              </a:rPr>
              <a:t>, </a:t>
            </a:r>
            <a:r>
              <a:rPr i="1" lang="en" sz="1400">
                <a:highlight>
                  <a:schemeClr val="dk1"/>
                </a:highlight>
                <a:latin typeface="Arial"/>
                <a:ea typeface="Arial"/>
                <a:cs typeface="Arial"/>
                <a:sym typeface="Arial"/>
              </a:rPr>
              <a:t>eps=None</a:t>
            </a:r>
            <a:r>
              <a:rPr lang="en" sz="1400">
                <a:highlight>
                  <a:schemeClr val="dk1"/>
                </a:highlight>
                <a:latin typeface="Arial"/>
                <a:ea typeface="Arial"/>
                <a:cs typeface="Arial"/>
                <a:sym typeface="Arial"/>
              </a:rPr>
              <a:t>, </a:t>
            </a:r>
            <a:r>
              <a:rPr i="1" lang="en" sz="1400">
                <a:highlight>
                  <a:schemeClr val="dk1"/>
                </a:highlight>
                <a:latin typeface="Arial"/>
                <a:ea typeface="Arial"/>
                <a:cs typeface="Arial"/>
                <a:sym typeface="Arial"/>
              </a:rPr>
              <a:t>xi=0.05</a:t>
            </a:r>
            <a:r>
              <a:rPr lang="en" sz="1400">
                <a:highlight>
                  <a:schemeClr val="dk1"/>
                </a:highlight>
                <a:latin typeface="Arial"/>
                <a:ea typeface="Arial"/>
                <a:cs typeface="Arial"/>
                <a:sym typeface="Arial"/>
              </a:rPr>
              <a:t>, </a:t>
            </a:r>
            <a:r>
              <a:rPr i="1" lang="en" sz="1400">
                <a:highlight>
                  <a:schemeClr val="dk1"/>
                </a:highlight>
                <a:latin typeface="Arial"/>
                <a:ea typeface="Arial"/>
                <a:cs typeface="Arial"/>
                <a:sym typeface="Arial"/>
              </a:rPr>
              <a:t>predeces</a:t>
            </a:r>
            <a:r>
              <a:rPr i="1" lang="en" sz="1400">
                <a:highlight>
                  <a:schemeClr val="dk1"/>
                </a:highlight>
                <a:latin typeface="Roboto"/>
                <a:ea typeface="Roboto"/>
                <a:cs typeface="Roboto"/>
                <a:sym typeface="Roboto"/>
              </a:rPr>
              <a:t>sor_correction=True</a:t>
            </a:r>
            <a:r>
              <a:rPr lang="en" sz="1400">
                <a:highlight>
                  <a:schemeClr val="dk1"/>
                </a:highlight>
                <a:latin typeface="Roboto"/>
                <a:ea typeface="Roboto"/>
                <a:cs typeface="Roboto"/>
                <a:sym typeface="Roboto"/>
              </a:rPr>
              <a:t>, </a:t>
            </a:r>
            <a:r>
              <a:rPr i="1" lang="en" sz="1400">
                <a:highlight>
                  <a:schemeClr val="dk1"/>
                </a:highlight>
                <a:latin typeface="Roboto"/>
                <a:ea typeface="Roboto"/>
                <a:cs typeface="Roboto"/>
                <a:sym typeface="Roboto"/>
              </a:rPr>
              <a:t>min_cluster_size=None</a:t>
            </a:r>
            <a:r>
              <a:rPr lang="en" sz="1400">
                <a:highlight>
                  <a:schemeClr val="dk1"/>
                </a:highlight>
                <a:latin typeface="Roboto"/>
                <a:ea typeface="Roboto"/>
                <a:cs typeface="Roboto"/>
                <a:sym typeface="Roboto"/>
              </a:rPr>
              <a:t>, </a:t>
            </a:r>
            <a:r>
              <a:rPr i="1" lang="en" sz="1400">
                <a:highlight>
                  <a:schemeClr val="dk1"/>
                </a:highlight>
                <a:latin typeface="Roboto"/>
                <a:ea typeface="Roboto"/>
                <a:cs typeface="Roboto"/>
                <a:sym typeface="Roboto"/>
              </a:rPr>
              <a:t>algorithm='auto'</a:t>
            </a:r>
            <a:r>
              <a:rPr lang="en" sz="1400">
                <a:highlight>
                  <a:schemeClr val="dk1"/>
                </a:highlight>
                <a:latin typeface="Roboto"/>
                <a:ea typeface="Roboto"/>
                <a:cs typeface="Roboto"/>
                <a:sym typeface="Roboto"/>
              </a:rPr>
              <a:t>, </a:t>
            </a:r>
            <a:r>
              <a:rPr i="1" lang="en" sz="1400">
                <a:highlight>
                  <a:schemeClr val="dk1"/>
                </a:highlight>
                <a:latin typeface="Roboto"/>
                <a:ea typeface="Roboto"/>
                <a:cs typeface="Roboto"/>
                <a:sym typeface="Roboto"/>
              </a:rPr>
              <a:t>leaf_size=30</a:t>
            </a:r>
            <a:r>
              <a:rPr lang="en" sz="1400">
                <a:highlight>
                  <a:schemeClr val="dk1"/>
                </a:highlight>
                <a:latin typeface="Roboto"/>
                <a:ea typeface="Roboto"/>
                <a:cs typeface="Roboto"/>
                <a:sym typeface="Roboto"/>
              </a:rPr>
              <a:t>, </a:t>
            </a:r>
            <a:r>
              <a:rPr i="1" lang="en" sz="1400">
                <a:highlight>
                  <a:schemeClr val="dk1"/>
                </a:highlight>
                <a:latin typeface="Roboto"/>
                <a:ea typeface="Roboto"/>
                <a:cs typeface="Roboto"/>
                <a:sym typeface="Roboto"/>
              </a:rPr>
              <a:t>n_jobs=None</a:t>
            </a:r>
            <a:r>
              <a:rPr lang="en" sz="1400">
                <a:highlight>
                  <a:schemeClr val="dk1"/>
                </a:highlight>
                <a:latin typeface="Roboto"/>
                <a:ea typeface="Roboto"/>
                <a:cs typeface="Roboto"/>
                <a:sym typeface="Roboto"/>
              </a:rPr>
              <a:t>)</a:t>
            </a:r>
            <a:endParaRPr sz="1400">
              <a:highlight>
                <a:schemeClr val="dk1"/>
              </a:highlight>
              <a:latin typeface="Roboto"/>
              <a:ea typeface="Roboto"/>
              <a:cs typeface="Roboto"/>
              <a:sym typeface="Roboto"/>
            </a:endParaRPr>
          </a:p>
          <a:p>
            <a:pPr indent="0" lvl="0" marL="0" rtl="0" algn="l">
              <a:spcBef>
                <a:spcPts val="1200"/>
              </a:spcBef>
              <a:spcAft>
                <a:spcPts val="0"/>
              </a:spcAft>
              <a:buNone/>
            </a:pPr>
            <a:r>
              <a:rPr lang="en" u="sng">
                <a:highlight>
                  <a:schemeClr val="dk1"/>
                </a:highlight>
              </a:rPr>
              <a:t>Parameters: </a:t>
            </a:r>
            <a:endParaRPr u="sng">
              <a:highlight>
                <a:schemeClr val="dk1"/>
              </a:highlight>
            </a:endParaRPr>
          </a:p>
          <a:p>
            <a:pPr indent="-304800" lvl="0" marL="457200" rtl="0" algn="l">
              <a:spcBef>
                <a:spcPts val="1200"/>
              </a:spcBef>
              <a:spcAft>
                <a:spcPts val="0"/>
              </a:spcAft>
              <a:buSzPts val="1200"/>
              <a:buFont typeface="Roboto"/>
              <a:buAutoNum type="arabicPeriod"/>
            </a:pPr>
            <a:r>
              <a:rPr b="1" lang="en" sz="1200">
                <a:highlight>
                  <a:schemeClr val="dk1"/>
                </a:highlight>
                <a:latin typeface="Roboto"/>
                <a:ea typeface="Roboto"/>
                <a:cs typeface="Roboto"/>
                <a:sym typeface="Roboto"/>
              </a:rPr>
              <a:t>Min_samples : </a:t>
            </a:r>
            <a:r>
              <a:rPr b="1" i="1" lang="en" sz="1200">
                <a:highlight>
                  <a:schemeClr val="dk1"/>
                </a:highlight>
                <a:latin typeface="Roboto"/>
                <a:ea typeface="Roboto"/>
                <a:cs typeface="Roboto"/>
                <a:sym typeface="Roboto"/>
              </a:rPr>
              <a:t>int &gt; 1 or float between 0 and 1, default=5</a:t>
            </a:r>
            <a:endParaRPr b="1" i="1" sz="1200">
              <a:highlight>
                <a:schemeClr val="dk1"/>
              </a:highlight>
              <a:latin typeface="Roboto"/>
              <a:ea typeface="Roboto"/>
              <a:cs typeface="Roboto"/>
              <a:sym typeface="Roboto"/>
            </a:endParaRPr>
          </a:p>
          <a:p>
            <a:pPr indent="0" lvl="0" marL="0" rtl="0" algn="l">
              <a:spcBef>
                <a:spcPts val="1200"/>
              </a:spcBef>
              <a:spcAft>
                <a:spcPts val="0"/>
              </a:spcAft>
              <a:buNone/>
            </a:pPr>
            <a:r>
              <a:rPr lang="en" sz="1200">
                <a:highlight>
                  <a:schemeClr val="dk1"/>
                </a:highlight>
                <a:latin typeface="Roboto"/>
                <a:ea typeface="Roboto"/>
                <a:cs typeface="Roboto"/>
                <a:sym typeface="Roboto"/>
              </a:rPr>
              <a:t>The number of samples in a neighborhood for a point to be considered as a core point</a:t>
            </a:r>
            <a:endParaRPr sz="1200">
              <a:highlight>
                <a:schemeClr val="dk1"/>
              </a:highlight>
              <a:latin typeface="Roboto"/>
              <a:ea typeface="Roboto"/>
              <a:cs typeface="Roboto"/>
              <a:sym typeface="Roboto"/>
            </a:endParaRPr>
          </a:p>
          <a:p>
            <a:pPr indent="-304800" lvl="0" marL="457200" rtl="0" algn="l">
              <a:spcBef>
                <a:spcPts val="1200"/>
              </a:spcBef>
              <a:spcAft>
                <a:spcPts val="0"/>
              </a:spcAft>
              <a:buSzPts val="1200"/>
              <a:buFont typeface="Roboto"/>
              <a:buAutoNum type="arabicPeriod"/>
            </a:pPr>
            <a:r>
              <a:rPr b="1" lang="en" sz="1200">
                <a:highlight>
                  <a:schemeClr val="dk1"/>
                </a:highlight>
                <a:latin typeface="Roboto"/>
                <a:ea typeface="Roboto"/>
                <a:cs typeface="Roboto"/>
                <a:sym typeface="Roboto"/>
              </a:rPr>
              <a:t>Max_eps : </a:t>
            </a:r>
            <a:r>
              <a:rPr b="1" i="1" lang="en" sz="1200">
                <a:highlight>
                  <a:schemeClr val="dk1"/>
                </a:highlight>
                <a:latin typeface="Roboto"/>
                <a:ea typeface="Roboto"/>
                <a:cs typeface="Roboto"/>
                <a:sym typeface="Roboto"/>
              </a:rPr>
              <a:t>float, default=np.inf</a:t>
            </a:r>
            <a:endParaRPr b="1" i="1" sz="1200">
              <a:highlight>
                <a:schemeClr val="dk1"/>
              </a:highlight>
              <a:latin typeface="Roboto"/>
              <a:ea typeface="Roboto"/>
              <a:cs typeface="Roboto"/>
              <a:sym typeface="Roboto"/>
            </a:endParaRPr>
          </a:p>
          <a:p>
            <a:pPr indent="0" lvl="0" marL="0" rtl="0" algn="l">
              <a:spcBef>
                <a:spcPts val="1200"/>
              </a:spcBef>
              <a:spcAft>
                <a:spcPts val="0"/>
              </a:spcAft>
              <a:buNone/>
            </a:pPr>
            <a:r>
              <a:rPr lang="en" sz="1200">
                <a:highlight>
                  <a:schemeClr val="dk1"/>
                </a:highlight>
                <a:latin typeface="Roboto"/>
                <a:ea typeface="Roboto"/>
                <a:cs typeface="Roboto"/>
                <a:sym typeface="Roboto"/>
              </a:rPr>
              <a:t>The maximum distance between two samples for one to be considered as in the neighborhood of the other.</a:t>
            </a:r>
            <a:endParaRPr sz="1200">
              <a:highlight>
                <a:schemeClr val="dk1"/>
              </a:highlight>
              <a:latin typeface="Roboto"/>
              <a:ea typeface="Roboto"/>
              <a:cs typeface="Roboto"/>
              <a:sym typeface="Roboto"/>
            </a:endParaRPr>
          </a:p>
          <a:p>
            <a:pPr indent="-304800" lvl="0" marL="457200" rtl="0" algn="l">
              <a:spcBef>
                <a:spcPts val="1200"/>
              </a:spcBef>
              <a:spcAft>
                <a:spcPts val="0"/>
              </a:spcAft>
              <a:buSzPts val="1200"/>
              <a:buFont typeface="Roboto"/>
              <a:buAutoNum type="arabicPeriod"/>
            </a:pPr>
            <a:r>
              <a:rPr b="1" lang="en" sz="1200">
                <a:highlight>
                  <a:schemeClr val="dk1"/>
                </a:highlight>
                <a:latin typeface="Roboto"/>
                <a:ea typeface="Roboto"/>
                <a:cs typeface="Roboto"/>
                <a:sym typeface="Roboto"/>
              </a:rPr>
              <a:t>Metric : </a:t>
            </a:r>
            <a:r>
              <a:rPr b="1" i="1" lang="en" sz="1200">
                <a:highlight>
                  <a:schemeClr val="dk1"/>
                </a:highlight>
                <a:latin typeface="Roboto"/>
                <a:ea typeface="Roboto"/>
                <a:cs typeface="Roboto"/>
                <a:sym typeface="Roboto"/>
              </a:rPr>
              <a:t>str or callable, default=’minkowski’</a:t>
            </a:r>
            <a:endParaRPr b="1" i="1" sz="1200">
              <a:highlight>
                <a:schemeClr val="dk1"/>
              </a:highlight>
              <a:latin typeface="Roboto"/>
              <a:ea typeface="Roboto"/>
              <a:cs typeface="Roboto"/>
              <a:sym typeface="Roboto"/>
            </a:endParaRPr>
          </a:p>
          <a:p>
            <a:pPr indent="0" lvl="0" marL="0" rtl="0" algn="l">
              <a:spcBef>
                <a:spcPts val="1200"/>
              </a:spcBef>
              <a:spcAft>
                <a:spcPts val="1200"/>
              </a:spcAft>
              <a:buNone/>
            </a:pPr>
            <a:r>
              <a:rPr lang="en" sz="1200">
                <a:highlight>
                  <a:schemeClr val="dk1"/>
                </a:highlight>
                <a:latin typeface="Roboto"/>
                <a:ea typeface="Roboto"/>
                <a:cs typeface="Roboto"/>
                <a:sym typeface="Roboto"/>
              </a:rPr>
              <a:t>Metric to use for distance computation. Any metric from scikit-learn or scipy.spatial.distance can be used.</a:t>
            </a:r>
            <a:endParaRPr u="sng">
              <a:highlight>
                <a:schemeClr val="dk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1" type="body"/>
          </p:nvPr>
        </p:nvSpPr>
        <p:spPr>
          <a:xfrm>
            <a:off x="1297500" y="102725"/>
            <a:ext cx="7347900" cy="474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highlight>
                  <a:schemeClr val="dk1"/>
                </a:highlight>
                <a:latin typeface="Arial"/>
                <a:ea typeface="Arial"/>
                <a:cs typeface="Arial"/>
                <a:sym typeface="Arial"/>
              </a:rPr>
              <a:t> 4. </a:t>
            </a:r>
            <a:r>
              <a:rPr b="1" lang="en" sz="5200">
                <a:highlight>
                  <a:schemeClr val="dk1"/>
                </a:highlight>
                <a:latin typeface="Arial"/>
                <a:ea typeface="Arial"/>
                <a:cs typeface="Arial"/>
                <a:sym typeface="Arial"/>
              </a:rPr>
              <a:t>p: </a:t>
            </a:r>
            <a:r>
              <a:rPr b="1" i="1" lang="en" sz="5200">
                <a:highlight>
                  <a:schemeClr val="dk1"/>
                </a:highlight>
                <a:latin typeface="Arial"/>
                <a:ea typeface="Arial"/>
                <a:cs typeface="Arial"/>
                <a:sym typeface="Arial"/>
              </a:rPr>
              <a:t>int, default=2</a:t>
            </a:r>
            <a:endParaRPr b="1" i="1"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Parameter for the Minkowski metric from </a:t>
            </a:r>
            <a:r>
              <a:rPr b="1" lang="en" sz="5200">
                <a:highlight>
                  <a:schemeClr val="dk1"/>
                </a:highlight>
                <a:latin typeface="Arial"/>
                <a:ea typeface="Arial"/>
                <a:cs typeface="Arial"/>
                <a:sym typeface="Arial"/>
              </a:rPr>
              <a:t>pairwise_distances</a:t>
            </a:r>
            <a:r>
              <a:rPr lang="en" sz="5200">
                <a:highlight>
                  <a:schemeClr val="dk1"/>
                </a:highlight>
                <a:latin typeface="Arial"/>
                <a:ea typeface="Arial"/>
                <a:cs typeface="Arial"/>
                <a:sym typeface="Arial"/>
              </a:rPr>
              <a:t>.</a:t>
            </a:r>
            <a:endParaRPr sz="5200">
              <a:highlight>
                <a:schemeClr val="dk1"/>
              </a:highlight>
              <a:latin typeface="Arial"/>
              <a:ea typeface="Arial"/>
              <a:cs typeface="Arial"/>
              <a:sym typeface="Arial"/>
            </a:endParaRPr>
          </a:p>
          <a:p>
            <a:pPr indent="0" lvl="0" marL="0" rtl="0" algn="l">
              <a:spcBef>
                <a:spcPts val="1200"/>
              </a:spcBef>
              <a:spcAft>
                <a:spcPts val="0"/>
              </a:spcAft>
              <a:buNone/>
            </a:pPr>
            <a:r>
              <a:t/>
            </a:r>
            <a:endParaRPr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5. </a:t>
            </a:r>
            <a:r>
              <a:rPr b="1" lang="en" sz="5200">
                <a:highlight>
                  <a:schemeClr val="dk1"/>
                </a:highlight>
                <a:latin typeface="Arial"/>
                <a:ea typeface="Arial"/>
                <a:cs typeface="Arial"/>
                <a:sym typeface="Arial"/>
              </a:rPr>
              <a:t>Cluster_method : </a:t>
            </a:r>
            <a:r>
              <a:rPr b="1" i="1" lang="en" sz="5200">
                <a:highlight>
                  <a:schemeClr val="dk1"/>
                </a:highlight>
                <a:latin typeface="Arial"/>
                <a:ea typeface="Arial"/>
                <a:cs typeface="Arial"/>
                <a:sym typeface="Arial"/>
              </a:rPr>
              <a:t>str, default=’xi’</a:t>
            </a:r>
            <a:endParaRPr b="1" i="1"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The extraction method used to extract clusters using the calculated reachability and ordering. </a:t>
            </a:r>
            <a:endParaRPr sz="5200">
              <a:highlight>
                <a:schemeClr val="dk1"/>
              </a:highlight>
              <a:latin typeface="Arial"/>
              <a:ea typeface="Arial"/>
              <a:cs typeface="Arial"/>
              <a:sym typeface="Arial"/>
            </a:endParaRPr>
          </a:p>
          <a:p>
            <a:pPr indent="0" lvl="0" marL="0" rtl="0" algn="l">
              <a:spcBef>
                <a:spcPts val="1200"/>
              </a:spcBef>
              <a:spcAft>
                <a:spcPts val="0"/>
              </a:spcAft>
              <a:buNone/>
            </a:pPr>
            <a:r>
              <a:t/>
            </a:r>
            <a:endParaRPr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6. </a:t>
            </a:r>
            <a:r>
              <a:rPr b="1" lang="en" sz="5200">
                <a:highlight>
                  <a:schemeClr val="dk1"/>
                </a:highlight>
                <a:latin typeface="Arial"/>
                <a:ea typeface="Arial"/>
                <a:cs typeface="Arial"/>
                <a:sym typeface="Arial"/>
              </a:rPr>
              <a:t>Eps : </a:t>
            </a:r>
            <a:r>
              <a:rPr b="1" i="1" lang="en" sz="5200">
                <a:highlight>
                  <a:schemeClr val="dk1"/>
                </a:highlight>
                <a:latin typeface="Arial"/>
                <a:ea typeface="Arial"/>
                <a:cs typeface="Arial"/>
                <a:sym typeface="Arial"/>
              </a:rPr>
              <a:t>float, default=None</a:t>
            </a:r>
            <a:endParaRPr b="1" i="1"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The maximum distance between two samples for one to be considered as in the neighborhood of the other.</a:t>
            </a:r>
            <a:endParaRPr sz="5200">
              <a:highlight>
                <a:schemeClr val="dk1"/>
              </a:highlight>
              <a:latin typeface="Arial"/>
              <a:ea typeface="Arial"/>
              <a:cs typeface="Arial"/>
              <a:sym typeface="Arial"/>
            </a:endParaRPr>
          </a:p>
          <a:p>
            <a:pPr indent="0" lvl="0" marL="0" rtl="0" algn="l">
              <a:spcBef>
                <a:spcPts val="1200"/>
              </a:spcBef>
              <a:spcAft>
                <a:spcPts val="0"/>
              </a:spcAft>
              <a:buNone/>
            </a:pPr>
            <a:r>
              <a:t/>
            </a:r>
            <a:endParaRPr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7. </a:t>
            </a:r>
            <a:r>
              <a:rPr b="1" lang="en" sz="5200">
                <a:highlight>
                  <a:schemeClr val="dk1"/>
                </a:highlight>
                <a:latin typeface="Arial"/>
                <a:ea typeface="Arial"/>
                <a:cs typeface="Arial"/>
                <a:sym typeface="Arial"/>
              </a:rPr>
              <a:t>xi : </a:t>
            </a:r>
            <a:r>
              <a:rPr b="1" i="1" lang="en" sz="5200">
                <a:highlight>
                  <a:schemeClr val="dk1"/>
                </a:highlight>
                <a:latin typeface="Arial"/>
                <a:ea typeface="Arial"/>
                <a:cs typeface="Arial"/>
                <a:sym typeface="Arial"/>
              </a:rPr>
              <a:t>float between 0 and 1, default=0.05</a:t>
            </a:r>
            <a:endParaRPr b="1" i="1"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Determines the minimum steepness on the reachability plot that constitutes a cluster boundary. </a:t>
            </a:r>
            <a:endParaRPr sz="5200">
              <a:highlight>
                <a:schemeClr val="dk1"/>
              </a:highlight>
              <a:latin typeface="Arial"/>
              <a:ea typeface="Arial"/>
              <a:cs typeface="Arial"/>
              <a:sym typeface="Arial"/>
            </a:endParaRPr>
          </a:p>
          <a:p>
            <a:pPr indent="0" lvl="0" marL="0" rtl="0" algn="l">
              <a:spcBef>
                <a:spcPts val="1200"/>
              </a:spcBef>
              <a:spcAft>
                <a:spcPts val="0"/>
              </a:spcAft>
              <a:buNone/>
            </a:pPr>
            <a:r>
              <a:t/>
            </a:r>
            <a:endParaRPr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8. </a:t>
            </a:r>
            <a:r>
              <a:rPr b="1" lang="en" sz="5200">
                <a:highlight>
                  <a:schemeClr val="dk1"/>
                </a:highlight>
                <a:latin typeface="Arial"/>
                <a:ea typeface="Arial"/>
                <a:cs typeface="Arial"/>
                <a:sym typeface="Arial"/>
              </a:rPr>
              <a:t>predecessor_correction</a:t>
            </a:r>
            <a:r>
              <a:rPr b="1" i="1" lang="en" sz="5200">
                <a:highlight>
                  <a:schemeClr val="dk1"/>
                </a:highlight>
                <a:latin typeface="Arial"/>
                <a:ea typeface="Arial"/>
                <a:cs typeface="Arial"/>
                <a:sym typeface="Arial"/>
              </a:rPr>
              <a:t>bool, default=True</a:t>
            </a:r>
            <a:endParaRPr b="1" i="1" sz="5200">
              <a:highlight>
                <a:schemeClr val="dk1"/>
              </a:highlight>
              <a:latin typeface="Arial"/>
              <a:ea typeface="Arial"/>
              <a:cs typeface="Arial"/>
              <a:sym typeface="Arial"/>
            </a:endParaRPr>
          </a:p>
          <a:p>
            <a:pPr indent="0" lvl="0" marL="0" rtl="0" algn="l">
              <a:spcBef>
                <a:spcPts val="1200"/>
              </a:spcBef>
              <a:spcAft>
                <a:spcPts val="0"/>
              </a:spcAft>
              <a:buNone/>
            </a:pPr>
            <a:r>
              <a:rPr lang="en" sz="5200">
                <a:highlight>
                  <a:schemeClr val="dk1"/>
                </a:highlight>
                <a:latin typeface="Arial"/>
                <a:ea typeface="Arial"/>
                <a:cs typeface="Arial"/>
                <a:sym typeface="Arial"/>
              </a:rPr>
              <a:t>Correct clusters according to the predecessors calculated by OPTICS </a:t>
            </a:r>
            <a:endParaRPr sz="5200">
              <a:highlight>
                <a:schemeClr val="dk1"/>
              </a:highlight>
              <a:latin typeface="Arial"/>
              <a:ea typeface="Arial"/>
              <a:cs typeface="Arial"/>
              <a:sym typeface="Arial"/>
            </a:endParaRPr>
          </a:p>
          <a:p>
            <a:pPr indent="0" lvl="0" marL="0" rtl="0" algn="l">
              <a:spcBef>
                <a:spcPts val="1200"/>
              </a:spcBef>
              <a:spcAft>
                <a:spcPts val="0"/>
              </a:spcAft>
              <a:buNone/>
            </a:pPr>
            <a:r>
              <a:t/>
            </a:r>
            <a:endParaRPr sz="1200">
              <a:highlight>
                <a:schemeClr val="dk1"/>
              </a:highlight>
              <a:latin typeface="Roboto"/>
              <a:ea typeface="Roboto"/>
              <a:cs typeface="Roboto"/>
              <a:sym typeface="Roboto"/>
            </a:endParaRPr>
          </a:p>
          <a:p>
            <a:pPr indent="0" lvl="0" marL="0" rtl="0" algn="l">
              <a:spcBef>
                <a:spcPts val="1200"/>
              </a:spcBef>
              <a:spcAft>
                <a:spcPts val="0"/>
              </a:spcAft>
              <a:buNone/>
            </a:pPr>
            <a:r>
              <a:t/>
            </a:r>
            <a:endParaRPr sz="1200">
              <a:highlight>
                <a:schemeClr val="dk1"/>
              </a:highlight>
              <a:latin typeface="Roboto"/>
              <a:ea typeface="Roboto"/>
              <a:cs typeface="Roboto"/>
              <a:sym typeface="Roboto"/>
            </a:endParaRPr>
          </a:p>
          <a:p>
            <a:pPr indent="0" lvl="0" marL="0" rtl="0" algn="l">
              <a:spcBef>
                <a:spcPts val="1200"/>
              </a:spcBef>
              <a:spcAft>
                <a:spcPts val="0"/>
              </a:spcAft>
              <a:buNone/>
            </a:pPr>
            <a:r>
              <a:t/>
            </a:r>
            <a:endParaRPr sz="1200">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idx="1" type="body"/>
          </p:nvPr>
        </p:nvSpPr>
        <p:spPr>
          <a:xfrm>
            <a:off x="1297500" y="183425"/>
            <a:ext cx="7632000" cy="46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Attributes : </a:t>
            </a:r>
            <a:endParaRPr/>
          </a:p>
          <a:p>
            <a:pPr indent="-311150" lvl="0" marL="457200" rtl="0" algn="l">
              <a:spcBef>
                <a:spcPts val="1200"/>
              </a:spcBef>
              <a:spcAft>
                <a:spcPts val="0"/>
              </a:spcAft>
              <a:buSzPts val="1300"/>
              <a:buAutoNum type="arabicPeriod"/>
            </a:pPr>
            <a:r>
              <a:rPr b="1" lang="en" sz="1200">
                <a:highlight>
                  <a:schemeClr val="dk1"/>
                </a:highlight>
                <a:latin typeface="Roboto"/>
                <a:ea typeface="Roboto"/>
                <a:cs typeface="Roboto"/>
                <a:sym typeface="Roboto"/>
              </a:rPr>
              <a:t>labels_</a:t>
            </a:r>
            <a:r>
              <a:rPr b="1" lang="en" sz="1200">
                <a:highlight>
                  <a:schemeClr val="dk1"/>
                </a:highlight>
                <a:latin typeface="Roboto"/>
                <a:ea typeface="Roboto"/>
                <a:cs typeface="Roboto"/>
                <a:sym typeface="Roboto"/>
              </a:rPr>
              <a:t> : </a:t>
            </a:r>
            <a:r>
              <a:rPr b="1" i="1" lang="en" sz="1200">
                <a:highlight>
                  <a:schemeClr val="dk1"/>
                </a:highlight>
                <a:latin typeface="Roboto"/>
                <a:ea typeface="Roboto"/>
                <a:cs typeface="Roboto"/>
                <a:sym typeface="Roboto"/>
              </a:rPr>
              <a:t>ndarray of shape (n_samples,)</a:t>
            </a:r>
            <a:endParaRPr b="1" i="1" sz="1200">
              <a:highlight>
                <a:schemeClr val="dk1"/>
              </a:highlight>
              <a:latin typeface="Roboto"/>
              <a:ea typeface="Roboto"/>
              <a:cs typeface="Roboto"/>
              <a:sym typeface="Roboto"/>
            </a:endParaRPr>
          </a:p>
          <a:p>
            <a:pPr indent="0" lvl="0" marL="457200" rtl="0" algn="l">
              <a:spcBef>
                <a:spcPts val="1200"/>
              </a:spcBef>
              <a:spcAft>
                <a:spcPts val="0"/>
              </a:spcAft>
              <a:buNone/>
            </a:pPr>
            <a:r>
              <a:rPr lang="en" sz="1200">
                <a:highlight>
                  <a:schemeClr val="dk1"/>
                </a:highlight>
                <a:latin typeface="Roboto"/>
                <a:ea typeface="Roboto"/>
                <a:cs typeface="Roboto"/>
                <a:sym typeface="Roboto"/>
              </a:rPr>
              <a:t>Cluster labels for each point in the dataset given to fit(). Noisy samples and points which are not included in a leaf cluster of </a:t>
            </a:r>
            <a:r>
              <a:rPr lang="en" sz="1050">
                <a:highlight>
                  <a:schemeClr val="dk1"/>
                </a:highlight>
                <a:latin typeface="Courier New"/>
                <a:ea typeface="Courier New"/>
                <a:cs typeface="Courier New"/>
                <a:sym typeface="Courier New"/>
              </a:rPr>
              <a:t>cluster_hierarchy_</a:t>
            </a:r>
            <a:r>
              <a:rPr lang="en" sz="1200">
                <a:highlight>
                  <a:schemeClr val="dk1"/>
                </a:highlight>
                <a:latin typeface="Roboto"/>
                <a:ea typeface="Roboto"/>
                <a:cs typeface="Roboto"/>
                <a:sym typeface="Roboto"/>
              </a:rPr>
              <a:t> are labeled as -1.</a:t>
            </a:r>
            <a:endParaRPr sz="1200">
              <a:highlight>
                <a:schemeClr val="dk1"/>
              </a:highlight>
              <a:latin typeface="Roboto"/>
              <a:ea typeface="Roboto"/>
              <a:cs typeface="Roboto"/>
              <a:sym typeface="Roboto"/>
            </a:endParaRPr>
          </a:p>
          <a:p>
            <a:pPr indent="-311150" lvl="0" marL="457200" rtl="0" algn="l">
              <a:spcBef>
                <a:spcPts val="1200"/>
              </a:spcBef>
              <a:spcAft>
                <a:spcPts val="0"/>
              </a:spcAft>
              <a:buSzPts val="1300"/>
              <a:buAutoNum type="arabicPeriod"/>
            </a:pPr>
            <a:r>
              <a:rPr b="1" lang="en" sz="1200">
                <a:highlight>
                  <a:schemeClr val="dk1"/>
                </a:highlight>
                <a:latin typeface="Roboto"/>
                <a:ea typeface="Roboto"/>
                <a:cs typeface="Roboto"/>
                <a:sym typeface="Roboto"/>
              </a:rPr>
              <a:t>reachability_ :</a:t>
            </a:r>
            <a:r>
              <a:rPr b="1" i="1" lang="en" sz="1200">
                <a:highlight>
                  <a:schemeClr val="dk1"/>
                </a:highlight>
                <a:latin typeface="Roboto"/>
                <a:ea typeface="Roboto"/>
                <a:cs typeface="Roboto"/>
                <a:sym typeface="Roboto"/>
              </a:rPr>
              <a:t>ndarray of shape (n_samples,)</a:t>
            </a:r>
            <a:endParaRPr b="1" i="1" sz="1200">
              <a:highlight>
                <a:schemeClr val="dk1"/>
              </a:highlight>
              <a:latin typeface="Roboto"/>
              <a:ea typeface="Roboto"/>
              <a:cs typeface="Roboto"/>
              <a:sym typeface="Roboto"/>
            </a:endParaRPr>
          </a:p>
          <a:p>
            <a:pPr indent="0" lvl="0" marL="457200" rtl="0" algn="l">
              <a:spcBef>
                <a:spcPts val="1200"/>
              </a:spcBef>
              <a:spcAft>
                <a:spcPts val="0"/>
              </a:spcAft>
              <a:buNone/>
            </a:pPr>
            <a:r>
              <a:rPr lang="en" sz="1200">
                <a:highlight>
                  <a:schemeClr val="dk1"/>
                </a:highlight>
                <a:latin typeface="Roboto"/>
                <a:ea typeface="Roboto"/>
                <a:cs typeface="Roboto"/>
                <a:sym typeface="Roboto"/>
              </a:rPr>
              <a:t>Reachability distances per sample, indexed by object order. </a:t>
            </a:r>
            <a:endParaRPr sz="1200">
              <a:highlight>
                <a:schemeClr val="dk1"/>
              </a:highlight>
              <a:latin typeface="Roboto"/>
              <a:ea typeface="Roboto"/>
              <a:cs typeface="Roboto"/>
              <a:sym typeface="Roboto"/>
            </a:endParaRPr>
          </a:p>
          <a:p>
            <a:pPr indent="-304800" lvl="0" marL="457200" rtl="0" algn="l">
              <a:spcBef>
                <a:spcPts val="1200"/>
              </a:spcBef>
              <a:spcAft>
                <a:spcPts val="0"/>
              </a:spcAft>
              <a:buSzPts val="1200"/>
              <a:buFont typeface="Roboto"/>
              <a:buAutoNum type="arabicPeriod"/>
            </a:pPr>
            <a:r>
              <a:rPr b="1" lang="en" sz="1200">
                <a:highlight>
                  <a:schemeClr val="dk1"/>
                </a:highlight>
                <a:latin typeface="Roboto"/>
                <a:ea typeface="Roboto"/>
                <a:cs typeface="Roboto"/>
                <a:sym typeface="Roboto"/>
              </a:rPr>
              <a:t>ordering_ :</a:t>
            </a:r>
            <a:r>
              <a:rPr b="1" i="1" lang="en" sz="1200">
                <a:highlight>
                  <a:schemeClr val="dk1"/>
                </a:highlight>
                <a:latin typeface="Roboto"/>
                <a:ea typeface="Roboto"/>
                <a:cs typeface="Roboto"/>
                <a:sym typeface="Roboto"/>
              </a:rPr>
              <a:t>ndarray of shape (n_samples,)</a:t>
            </a:r>
            <a:endParaRPr b="1" i="1" sz="1200">
              <a:highlight>
                <a:schemeClr val="dk1"/>
              </a:highlight>
              <a:latin typeface="Roboto"/>
              <a:ea typeface="Roboto"/>
              <a:cs typeface="Roboto"/>
              <a:sym typeface="Roboto"/>
            </a:endParaRPr>
          </a:p>
          <a:p>
            <a:pPr indent="0" lvl="0" marL="457200" rtl="0" algn="l">
              <a:spcBef>
                <a:spcPts val="1200"/>
              </a:spcBef>
              <a:spcAft>
                <a:spcPts val="0"/>
              </a:spcAft>
              <a:buNone/>
            </a:pPr>
            <a:r>
              <a:rPr lang="en" sz="1200">
                <a:highlight>
                  <a:schemeClr val="dk1"/>
                </a:highlight>
                <a:latin typeface="Roboto"/>
                <a:ea typeface="Roboto"/>
                <a:cs typeface="Roboto"/>
                <a:sym typeface="Roboto"/>
              </a:rPr>
              <a:t>The cluster ordered list of sample indices.</a:t>
            </a:r>
            <a:endParaRPr sz="1200">
              <a:highlight>
                <a:schemeClr val="dk1"/>
              </a:highlight>
              <a:latin typeface="Roboto"/>
              <a:ea typeface="Roboto"/>
              <a:cs typeface="Roboto"/>
              <a:sym typeface="Roboto"/>
            </a:endParaRPr>
          </a:p>
          <a:p>
            <a:pPr indent="-304800" lvl="0" marL="457200" rtl="0" algn="l">
              <a:spcBef>
                <a:spcPts val="1200"/>
              </a:spcBef>
              <a:spcAft>
                <a:spcPts val="0"/>
              </a:spcAft>
              <a:buSzPts val="1200"/>
              <a:buFont typeface="Roboto"/>
              <a:buAutoNum type="arabicPeriod"/>
            </a:pPr>
            <a:r>
              <a:rPr b="1" lang="en" sz="1200">
                <a:highlight>
                  <a:schemeClr val="dk1"/>
                </a:highlight>
                <a:latin typeface="Roboto"/>
                <a:ea typeface="Roboto"/>
                <a:cs typeface="Roboto"/>
                <a:sym typeface="Roboto"/>
              </a:rPr>
              <a:t>core_distances_</a:t>
            </a:r>
            <a:r>
              <a:rPr b="1" i="1" lang="en" sz="1200">
                <a:highlight>
                  <a:schemeClr val="dk1"/>
                </a:highlight>
                <a:latin typeface="Roboto"/>
                <a:ea typeface="Roboto"/>
                <a:cs typeface="Roboto"/>
                <a:sym typeface="Roboto"/>
              </a:rPr>
              <a:t>ndarray of shape (n_samples,)</a:t>
            </a:r>
            <a:endParaRPr b="1" i="1" sz="1200">
              <a:highlight>
                <a:schemeClr val="dk1"/>
              </a:highlight>
              <a:latin typeface="Roboto"/>
              <a:ea typeface="Roboto"/>
              <a:cs typeface="Roboto"/>
              <a:sym typeface="Roboto"/>
            </a:endParaRPr>
          </a:p>
          <a:p>
            <a:pPr indent="0" lvl="0" marL="457200" rtl="0" algn="l">
              <a:spcBef>
                <a:spcPts val="1200"/>
              </a:spcBef>
              <a:spcAft>
                <a:spcPts val="0"/>
              </a:spcAft>
              <a:buNone/>
            </a:pPr>
            <a:r>
              <a:rPr lang="en" sz="1200">
                <a:highlight>
                  <a:schemeClr val="dk1"/>
                </a:highlight>
                <a:latin typeface="Roboto"/>
                <a:ea typeface="Roboto"/>
                <a:cs typeface="Roboto"/>
                <a:sym typeface="Roboto"/>
              </a:rPr>
              <a:t>Distance at which each sample becomes a core point, indexed by object order.</a:t>
            </a:r>
            <a:endParaRPr sz="1200">
              <a:highlight>
                <a:schemeClr val="dk1"/>
              </a:highlight>
              <a:latin typeface="Roboto"/>
              <a:ea typeface="Roboto"/>
              <a:cs typeface="Roboto"/>
              <a:sym typeface="Roboto"/>
            </a:endParaRPr>
          </a:p>
          <a:p>
            <a:pPr indent="0" lvl="0" marL="457200" rtl="0" algn="l">
              <a:spcBef>
                <a:spcPts val="1200"/>
              </a:spcBef>
              <a:spcAft>
                <a:spcPts val="1200"/>
              </a:spcAft>
              <a:buNone/>
            </a:pPr>
            <a:r>
              <a:t/>
            </a:r>
            <a:endParaRPr sz="1200">
              <a:highlight>
                <a:schemeClr val="dk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12501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Computing DBSCAN</a:t>
            </a:r>
            <a:endParaRPr/>
          </a:p>
        </p:txBody>
      </p:sp>
      <p:pic>
        <p:nvPicPr>
          <p:cNvPr id="235" name="Google Shape;235;p30"/>
          <p:cNvPicPr preferRelativeResize="0"/>
          <p:nvPr/>
        </p:nvPicPr>
        <p:blipFill>
          <a:blip r:embed="rId3">
            <a:alphaModFix/>
          </a:blip>
          <a:stretch>
            <a:fillRect/>
          </a:stretch>
        </p:blipFill>
        <p:spPr>
          <a:xfrm>
            <a:off x="152400" y="1460250"/>
            <a:ext cx="8839200" cy="31706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1"/>
          <p:cNvPicPr preferRelativeResize="0"/>
          <p:nvPr/>
        </p:nvPicPr>
        <p:blipFill>
          <a:blip r:embed="rId3">
            <a:alphaModFix/>
          </a:blip>
          <a:stretch>
            <a:fillRect/>
          </a:stretch>
        </p:blipFill>
        <p:spPr>
          <a:xfrm>
            <a:off x="1366150" y="112600"/>
            <a:ext cx="6295914"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 Clustering is a common task of data mining</a:t>
            </a:r>
            <a:endParaRPr/>
          </a:p>
          <a:p>
            <a:pPr indent="-330200" lvl="0" marL="457200" rtl="0" algn="l">
              <a:spcBef>
                <a:spcPts val="0"/>
              </a:spcBef>
              <a:spcAft>
                <a:spcPts val="0"/>
              </a:spcAft>
              <a:buSzPts val="1600"/>
              <a:buChar char="-"/>
            </a:pPr>
            <a:r>
              <a:rPr lang="en"/>
              <a:t>it divides a set of objects into groups </a:t>
            </a:r>
            <a:endParaRPr/>
          </a:p>
          <a:p>
            <a:pPr indent="-317500" lvl="1" marL="914400" rtl="0" algn="l">
              <a:spcBef>
                <a:spcPts val="0"/>
              </a:spcBef>
              <a:spcAft>
                <a:spcPts val="0"/>
              </a:spcAft>
              <a:buSzPts val="1400"/>
              <a:buChar char="-"/>
            </a:pPr>
            <a:r>
              <a:rPr lang="en"/>
              <a:t>objects in the same group (called a cluster) are similar to each other</a:t>
            </a:r>
            <a:endParaRPr/>
          </a:p>
          <a:p>
            <a:pPr indent="-317500" lvl="1" marL="914400" rtl="0" algn="l">
              <a:spcBef>
                <a:spcPts val="0"/>
              </a:spcBef>
              <a:spcAft>
                <a:spcPts val="0"/>
              </a:spcAft>
              <a:buSzPts val="1400"/>
              <a:buChar char="-"/>
            </a:pPr>
            <a:r>
              <a:rPr lang="en"/>
              <a:t>objects in different clusters are dissimilar</a:t>
            </a:r>
            <a:endParaRPr/>
          </a:p>
          <a:p>
            <a:pPr indent="-330200" lvl="0" marL="457200" rtl="0" algn="l">
              <a:spcBef>
                <a:spcPts val="0"/>
              </a:spcBef>
              <a:spcAft>
                <a:spcPts val="0"/>
              </a:spcAft>
              <a:buSzPts val="1600"/>
              <a:buChar char="-"/>
            </a:pPr>
            <a:r>
              <a:rPr lang="en"/>
              <a:t>In GeoSNs (eg. Facebook Places) , users are allowed to capture their geographic locations and share them by an operation named check-in.</a:t>
            </a:r>
            <a:endParaRPr/>
          </a:p>
          <a:p>
            <a:pPr indent="-330200" lvl="0" marL="457200" rtl="0" algn="l">
              <a:spcBef>
                <a:spcPts val="0"/>
              </a:spcBef>
              <a:spcAft>
                <a:spcPts val="0"/>
              </a:spcAft>
              <a:buSzPts val="1600"/>
              <a:buChar char="-"/>
            </a:pPr>
            <a:r>
              <a:rPr lang="en"/>
              <a:t>A checkin is a triplet ⟨u, p, time⟩ modeling the fact that user u visited place with point location p = ⟨x, y⟩ at a certain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Computing OPTICS</a:t>
            </a:r>
            <a:endParaRPr/>
          </a:p>
        </p:txBody>
      </p:sp>
      <p:sp>
        <p:nvSpPr>
          <p:cNvPr id="246" name="Google Shape;246;p32"/>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32"/>
          <p:cNvPicPr preferRelativeResize="0"/>
          <p:nvPr/>
        </p:nvPicPr>
        <p:blipFill>
          <a:blip r:embed="rId3">
            <a:alphaModFix/>
          </a:blip>
          <a:stretch>
            <a:fillRect/>
          </a:stretch>
        </p:blipFill>
        <p:spPr>
          <a:xfrm>
            <a:off x="1093275" y="933500"/>
            <a:ext cx="7285801" cy="409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3"/>
          <p:cNvPicPr preferRelativeResize="0"/>
          <p:nvPr/>
        </p:nvPicPr>
        <p:blipFill>
          <a:blip r:embed="rId3">
            <a:alphaModFix/>
          </a:blip>
          <a:stretch>
            <a:fillRect/>
          </a:stretch>
        </p:blipFill>
        <p:spPr>
          <a:xfrm>
            <a:off x="1716951" y="250125"/>
            <a:ext cx="5782975" cy="4416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Scatter Plots</a:t>
            </a:r>
            <a:endParaRPr/>
          </a:p>
        </p:txBody>
      </p:sp>
      <p:pic>
        <p:nvPicPr>
          <p:cNvPr id="258" name="Google Shape;258;p34"/>
          <p:cNvPicPr preferRelativeResize="0"/>
          <p:nvPr/>
        </p:nvPicPr>
        <p:blipFill>
          <a:blip r:embed="rId3">
            <a:alphaModFix/>
          </a:blip>
          <a:stretch>
            <a:fillRect/>
          </a:stretch>
        </p:blipFill>
        <p:spPr>
          <a:xfrm>
            <a:off x="118919" y="1307850"/>
            <a:ext cx="3126774" cy="2173300"/>
          </a:xfrm>
          <a:prstGeom prst="rect">
            <a:avLst/>
          </a:prstGeom>
          <a:noFill/>
          <a:ln>
            <a:noFill/>
          </a:ln>
        </p:spPr>
      </p:pic>
      <p:pic>
        <p:nvPicPr>
          <p:cNvPr id="259" name="Google Shape;259;p34"/>
          <p:cNvPicPr preferRelativeResize="0"/>
          <p:nvPr/>
        </p:nvPicPr>
        <p:blipFill>
          <a:blip r:embed="rId4">
            <a:alphaModFix/>
          </a:blip>
          <a:stretch>
            <a:fillRect/>
          </a:stretch>
        </p:blipFill>
        <p:spPr>
          <a:xfrm>
            <a:off x="3383713" y="1307850"/>
            <a:ext cx="2774379" cy="2173300"/>
          </a:xfrm>
          <a:prstGeom prst="rect">
            <a:avLst/>
          </a:prstGeom>
          <a:noFill/>
          <a:ln>
            <a:noFill/>
          </a:ln>
        </p:spPr>
      </p:pic>
      <p:pic>
        <p:nvPicPr>
          <p:cNvPr id="260" name="Google Shape;260;p34"/>
          <p:cNvPicPr preferRelativeResize="0"/>
          <p:nvPr/>
        </p:nvPicPr>
        <p:blipFill>
          <a:blip r:embed="rId5">
            <a:alphaModFix/>
          </a:blip>
          <a:stretch>
            <a:fillRect/>
          </a:stretch>
        </p:blipFill>
        <p:spPr>
          <a:xfrm>
            <a:off x="6296125" y="1340726"/>
            <a:ext cx="2774375" cy="2107537"/>
          </a:xfrm>
          <a:prstGeom prst="rect">
            <a:avLst/>
          </a:prstGeom>
          <a:noFill/>
          <a:ln>
            <a:noFill/>
          </a:ln>
        </p:spPr>
      </p:pic>
      <p:sp>
        <p:nvSpPr>
          <p:cNvPr id="261" name="Google Shape;261;p34"/>
          <p:cNvSpPr txBox="1"/>
          <p:nvPr/>
        </p:nvSpPr>
        <p:spPr>
          <a:xfrm>
            <a:off x="526200" y="3801725"/>
            <a:ext cx="2170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K-means</a:t>
            </a:r>
            <a:endParaRPr>
              <a:solidFill>
                <a:schemeClr val="lt1"/>
              </a:solidFill>
              <a:latin typeface="Lato"/>
              <a:ea typeface="Lato"/>
              <a:cs typeface="Lato"/>
              <a:sym typeface="Lato"/>
            </a:endParaRPr>
          </a:p>
        </p:txBody>
      </p:sp>
      <p:sp>
        <p:nvSpPr>
          <p:cNvPr id="262" name="Google Shape;262;p34"/>
          <p:cNvSpPr txBox="1"/>
          <p:nvPr/>
        </p:nvSpPr>
        <p:spPr>
          <a:xfrm>
            <a:off x="3731700" y="3743650"/>
            <a:ext cx="217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b.  DBSCAN</a:t>
            </a:r>
            <a:endParaRPr>
              <a:solidFill>
                <a:schemeClr val="lt1"/>
              </a:solidFill>
              <a:latin typeface="Lato"/>
              <a:ea typeface="Lato"/>
              <a:cs typeface="Lato"/>
              <a:sym typeface="Lato"/>
            </a:endParaRPr>
          </a:p>
        </p:txBody>
      </p:sp>
      <p:sp>
        <p:nvSpPr>
          <p:cNvPr id="263" name="Google Shape;263;p34"/>
          <p:cNvSpPr txBox="1"/>
          <p:nvPr/>
        </p:nvSpPr>
        <p:spPr>
          <a:xfrm>
            <a:off x="6598063" y="3801725"/>
            <a:ext cx="217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c.  HDBSCAN</a:t>
            </a:r>
            <a:endParaRPr>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Scatter Plots</a:t>
            </a:r>
            <a:endParaRPr/>
          </a:p>
        </p:txBody>
      </p:sp>
      <p:sp>
        <p:nvSpPr>
          <p:cNvPr id="269" name="Google Shape;269;p35"/>
          <p:cNvSpPr txBox="1"/>
          <p:nvPr/>
        </p:nvSpPr>
        <p:spPr>
          <a:xfrm>
            <a:off x="526200" y="3801725"/>
            <a:ext cx="21705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solidFill>
                  <a:schemeClr val="lt1"/>
                </a:solidFill>
                <a:latin typeface="Lato"/>
                <a:ea typeface="Lato"/>
                <a:cs typeface="Lato"/>
                <a:sym typeface="Lato"/>
              </a:rPr>
              <a:t>d. BIRCH</a:t>
            </a:r>
            <a:endParaRPr>
              <a:solidFill>
                <a:schemeClr val="lt1"/>
              </a:solidFill>
              <a:latin typeface="Lato"/>
              <a:ea typeface="Lato"/>
              <a:cs typeface="Lato"/>
              <a:sym typeface="Lato"/>
            </a:endParaRPr>
          </a:p>
        </p:txBody>
      </p:sp>
      <p:sp>
        <p:nvSpPr>
          <p:cNvPr id="270" name="Google Shape;270;p35"/>
          <p:cNvSpPr txBox="1"/>
          <p:nvPr/>
        </p:nvSpPr>
        <p:spPr>
          <a:xfrm>
            <a:off x="3731700" y="3743650"/>
            <a:ext cx="217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e. OPTICS</a:t>
            </a:r>
            <a:endParaRPr>
              <a:solidFill>
                <a:schemeClr val="lt1"/>
              </a:solidFill>
              <a:latin typeface="Lato"/>
              <a:ea typeface="Lato"/>
              <a:cs typeface="Lato"/>
              <a:sym typeface="Lato"/>
            </a:endParaRPr>
          </a:p>
        </p:txBody>
      </p:sp>
      <p:sp>
        <p:nvSpPr>
          <p:cNvPr id="271" name="Google Shape;271;p35"/>
          <p:cNvSpPr txBox="1"/>
          <p:nvPr/>
        </p:nvSpPr>
        <p:spPr>
          <a:xfrm>
            <a:off x="6598063" y="3801725"/>
            <a:ext cx="217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f. Voronoi</a:t>
            </a:r>
            <a:endParaRPr>
              <a:solidFill>
                <a:schemeClr val="lt1"/>
              </a:solidFill>
              <a:latin typeface="Lato"/>
              <a:ea typeface="Lato"/>
              <a:cs typeface="Lato"/>
              <a:sym typeface="Lato"/>
            </a:endParaRPr>
          </a:p>
        </p:txBody>
      </p:sp>
      <p:pic>
        <p:nvPicPr>
          <p:cNvPr id="272" name="Google Shape;272;p35"/>
          <p:cNvPicPr preferRelativeResize="0"/>
          <p:nvPr/>
        </p:nvPicPr>
        <p:blipFill>
          <a:blip r:embed="rId3">
            <a:alphaModFix/>
          </a:blip>
          <a:stretch>
            <a:fillRect/>
          </a:stretch>
        </p:blipFill>
        <p:spPr>
          <a:xfrm>
            <a:off x="187341" y="1307850"/>
            <a:ext cx="2848212" cy="2173300"/>
          </a:xfrm>
          <a:prstGeom prst="rect">
            <a:avLst/>
          </a:prstGeom>
          <a:noFill/>
          <a:ln>
            <a:noFill/>
          </a:ln>
        </p:spPr>
      </p:pic>
      <p:pic>
        <p:nvPicPr>
          <p:cNvPr id="273" name="Google Shape;273;p35"/>
          <p:cNvPicPr preferRelativeResize="0"/>
          <p:nvPr/>
        </p:nvPicPr>
        <p:blipFill>
          <a:blip r:embed="rId4">
            <a:alphaModFix/>
          </a:blip>
          <a:stretch>
            <a:fillRect/>
          </a:stretch>
        </p:blipFill>
        <p:spPr>
          <a:xfrm>
            <a:off x="3176816" y="1329000"/>
            <a:ext cx="2790367" cy="2130999"/>
          </a:xfrm>
          <a:prstGeom prst="rect">
            <a:avLst/>
          </a:prstGeom>
          <a:noFill/>
          <a:ln>
            <a:noFill/>
          </a:ln>
        </p:spPr>
      </p:pic>
      <p:pic>
        <p:nvPicPr>
          <p:cNvPr id="274" name="Google Shape;274;p35"/>
          <p:cNvPicPr preferRelativeResize="0"/>
          <p:nvPr/>
        </p:nvPicPr>
        <p:blipFill>
          <a:blip r:embed="rId5">
            <a:alphaModFix/>
          </a:blip>
          <a:stretch>
            <a:fillRect/>
          </a:stretch>
        </p:blipFill>
        <p:spPr>
          <a:xfrm>
            <a:off x="6108450" y="1329000"/>
            <a:ext cx="2883150" cy="2064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Evaluation metrics</a:t>
            </a:r>
            <a:endParaRPr/>
          </a:p>
        </p:txBody>
      </p:sp>
      <p:sp>
        <p:nvSpPr>
          <p:cNvPr id="280" name="Google Shape;280;p36"/>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Silhouette score</a:t>
            </a:r>
            <a:endParaRPr b="1" sz="2000"/>
          </a:p>
          <a:p>
            <a:pPr indent="0" lvl="0" marL="0" rtl="0" algn="ctr">
              <a:spcBef>
                <a:spcPts val="1200"/>
              </a:spcBef>
              <a:spcAft>
                <a:spcPts val="0"/>
              </a:spcAft>
              <a:buNone/>
            </a:pPr>
            <a:r>
              <a:rPr b="1" lang="en" sz="1300">
                <a:solidFill>
                  <a:srgbClr val="000000"/>
                </a:solidFill>
                <a:highlight>
                  <a:srgbClr val="FFFFFF"/>
                </a:highlight>
                <a:latin typeface="Georgia"/>
                <a:ea typeface="Georgia"/>
                <a:cs typeface="Georgia"/>
                <a:sym typeface="Georgia"/>
              </a:rPr>
              <a:t>Silhouette score=(p−q)/max(p,q)</a:t>
            </a:r>
            <a:endParaRPr b="1" sz="2000"/>
          </a:p>
          <a:p>
            <a:pPr indent="-355600" lvl="0" marL="457200" rtl="0" algn="l">
              <a:spcBef>
                <a:spcPts val="1900"/>
              </a:spcBef>
              <a:spcAft>
                <a:spcPts val="0"/>
              </a:spcAft>
              <a:buSzPts val="2000"/>
              <a:buChar char="●"/>
            </a:pPr>
            <a:r>
              <a:rPr b="1" lang="en" sz="2000"/>
              <a:t>Davies–Bouldin index</a:t>
            </a:r>
            <a:endParaRPr b="1" sz="2000"/>
          </a:p>
          <a:p>
            <a:pPr indent="0" lvl="0" marL="457200" rtl="0" algn="l">
              <a:spcBef>
                <a:spcPts val="1200"/>
              </a:spcBef>
              <a:spcAft>
                <a:spcPts val="0"/>
              </a:spcAft>
              <a:buNone/>
            </a:pPr>
            <a:r>
              <a:t/>
            </a:r>
            <a:endParaRPr b="1" sz="2000"/>
          </a:p>
          <a:p>
            <a:pPr indent="-355600" lvl="0" marL="457200" rtl="0" algn="l">
              <a:spcBef>
                <a:spcPts val="1200"/>
              </a:spcBef>
              <a:spcAft>
                <a:spcPts val="0"/>
              </a:spcAft>
              <a:buSzPts val="2000"/>
              <a:buChar char="●"/>
            </a:pPr>
            <a:r>
              <a:rPr b="1" lang="en" sz="2000"/>
              <a:t>Calinski-Harabasz  index</a:t>
            </a:r>
            <a:endParaRPr/>
          </a:p>
          <a:p>
            <a:pPr indent="0" lvl="0" marL="0" rtl="0" algn="l">
              <a:spcBef>
                <a:spcPts val="1200"/>
              </a:spcBef>
              <a:spcAft>
                <a:spcPts val="1200"/>
              </a:spcAft>
              <a:buNone/>
            </a:pPr>
            <a:r>
              <a:t/>
            </a:r>
            <a:endParaRPr/>
          </a:p>
        </p:txBody>
      </p:sp>
      <p:pic>
        <p:nvPicPr>
          <p:cNvPr id="281" name="Google Shape;281;p36"/>
          <p:cNvPicPr preferRelativeResize="0"/>
          <p:nvPr/>
        </p:nvPicPr>
        <p:blipFill>
          <a:blip r:embed="rId3">
            <a:alphaModFix/>
          </a:blip>
          <a:stretch>
            <a:fillRect/>
          </a:stretch>
        </p:blipFill>
        <p:spPr>
          <a:xfrm>
            <a:off x="3898275" y="2802875"/>
            <a:ext cx="2146325" cy="547250"/>
          </a:xfrm>
          <a:prstGeom prst="rect">
            <a:avLst/>
          </a:prstGeom>
          <a:noFill/>
          <a:ln>
            <a:noFill/>
          </a:ln>
        </p:spPr>
      </p:pic>
      <p:pic>
        <p:nvPicPr>
          <p:cNvPr id="282" name="Google Shape;282;p36"/>
          <p:cNvPicPr preferRelativeResize="0"/>
          <p:nvPr/>
        </p:nvPicPr>
        <p:blipFill>
          <a:blip r:embed="rId4">
            <a:alphaModFix/>
          </a:blip>
          <a:stretch>
            <a:fillRect/>
          </a:stretch>
        </p:blipFill>
        <p:spPr>
          <a:xfrm>
            <a:off x="3732688" y="3842275"/>
            <a:ext cx="2793255" cy="547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OBSERVATION</a:t>
            </a:r>
            <a:endParaRPr/>
          </a:p>
        </p:txBody>
      </p:sp>
      <p:sp>
        <p:nvSpPr>
          <p:cNvPr id="288" name="Google Shape;288;p37"/>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311150" lvl="0" marL="457200" rtl="0" algn="l">
              <a:spcBef>
                <a:spcPts val="1200"/>
              </a:spcBef>
              <a:spcAft>
                <a:spcPts val="0"/>
              </a:spcAft>
              <a:buSzPts val="1300"/>
              <a:buChar char="❏"/>
            </a:pPr>
            <a:r>
              <a:rPr b="1" lang="en"/>
              <a:t>Algorithm with the highest number of clusters = OPTICS</a:t>
            </a:r>
            <a:endParaRPr b="1"/>
          </a:p>
          <a:p>
            <a:pPr indent="-311150" lvl="0" marL="457200" rtl="0" algn="l">
              <a:spcBef>
                <a:spcPts val="0"/>
              </a:spcBef>
              <a:spcAft>
                <a:spcPts val="0"/>
              </a:spcAft>
              <a:buSzPts val="1300"/>
              <a:buChar char="❏"/>
            </a:pPr>
            <a:r>
              <a:rPr b="1" lang="en"/>
              <a:t>Algorithm with lowest numbers of clusters = K-means</a:t>
            </a:r>
            <a:endParaRPr b="1"/>
          </a:p>
          <a:p>
            <a:pPr indent="-311150" lvl="0" marL="457200" rtl="0" algn="l">
              <a:spcBef>
                <a:spcPts val="0"/>
              </a:spcBef>
              <a:spcAft>
                <a:spcPts val="0"/>
              </a:spcAft>
              <a:buSzPts val="1300"/>
              <a:buChar char="❏"/>
            </a:pPr>
            <a:r>
              <a:rPr b="1" lang="en"/>
              <a:t>Algorithm with highest Silhouette score = OPTICS</a:t>
            </a:r>
            <a:endParaRPr b="1"/>
          </a:p>
          <a:p>
            <a:pPr indent="-311150" lvl="0" marL="457200" rtl="0" algn="l">
              <a:spcBef>
                <a:spcPts val="0"/>
              </a:spcBef>
              <a:spcAft>
                <a:spcPts val="0"/>
              </a:spcAft>
              <a:buSzPts val="1300"/>
              <a:buChar char="❏"/>
            </a:pPr>
            <a:r>
              <a:rPr b="1" lang="en"/>
              <a:t>Algorithm with lowest Silhouette score = HDBSCAN</a:t>
            </a:r>
            <a:endParaRPr b="1"/>
          </a:p>
          <a:p>
            <a:pPr indent="-311150" lvl="0" marL="457200" rtl="0" algn="l">
              <a:spcBef>
                <a:spcPts val="0"/>
              </a:spcBef>
              <a:spcAft>
                <a:spcPts val="0"/>
              </a:spcAft>
              <a:buSzPts val="1300"/>
              <a:buChar char="❏"/>
            </a:pPr>
            <a:r>
              <a:rPr b="1" lang="en"/>
              <a:t>Algorithm with highest Calinski Harabasz score = DBSCAN</a:t>
            </a:r>
            <a:endParaRPr b="1"/>
          </a:p>
          <a:p>
            <a:pPr indent="-311150" lvl="0" marL="457200" rtl="0" algn="l">
              <a:spcBef>
                <a:spcPts val="0"/>
              </a:spcBef>
              <a:spcAft>
                <a:spcPts val="0"/>
              </a:spcAft>
              <a:buSzPts val="1300"/>
              <a:buChar char="❏"/>
            </a:pPr>
            <a:r>
              <a:rPr b="1" lang="en"/>
              <a:t>Algorithm with lowest Calinski Harabasz score = K-means</a:t>
            </a:r>
            <a:endParaRPr b="1"/>
          </a:p>
          <a:p>
            <a:pPr indent="-311150" lvl="0" marL="457200" rtl="0" algn="l">
              <a:spcBef>
                <a:spcPts val="0"/>
              </a:spcBef>
              <a:spcAft>
                <a:spcPts val="0"/>
              </a:spcAft>
              <a:buSzPts val="1300"/>
              <a:buChar char="❏"/>
            </a:pPr>
            <a:r>
              <a:rPr b="1" lang="en"/>
              <a:t>Algorithm with highest Davies Bouldin index = K-means</a:t>
            </a:r>
            <a:endParaRPr b="1"/>
          </a:p>
          <a:p>
            <a:pPr indent="-311150" lvl="0" marL="457200" rtl="0" algn="l">
              <a:spcBef>
                <a:spcPts val="0"/>
              </a:spcBef>
              <a:spcAft>
                <a:spcPts val="0"/>
              </a:spcAft>
              <a:buSzPts val="1300"/>
              <a:buChar char="❏"/>
            </a:pPr>
            <a:r>
              <a:rPr b="1" lang="en"/>
              <a:t>Algorithm with lowest Davies Bouldin index = DBSCAN</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a:t>
            </a:r>
            <a:r>
              <a:rPr lang="en"/>
              <a:t>bservations on the datasets</a:t>
            </a:r>
            <a:endParaRPr/>
          </a:p>
        </p:txBody>
      </p:sp>
      <p:sp>
        <p:nvSpPr>
          <p:cNvPr id="294" name="Google Shape;294;p38"/>
          <p:cNvSpPr txBox="1"/>
          <p:nvPr>
            <p:ph idx="1" type="body"/>
          </p:nvPr>
        </p:nvSpPr>
        <p:spPr>
          <a:xfrm>
            <a:off x="1297500" y="1307850"/>
            <a:ext cx="7347900" cy="35373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AutoNum type="arabicParenR"/>
            </a:pPr>
            <a:r>
              <a:rPr b="1" lang="en"/>
              <a:t>Based on the Silhouette score OPTICS Algorithm performs best</a:t>
            </a:r>
            <a:endParaRPr b="1"/>
          </a:p>
          <a:p>
            <a:pPr indent="-311150" lvl="0" marL="457200" rtl="0" algn="l">
              <a:spcBef>
                <a:spcPts val="0"/>
              </a:spcBef>
              <a:spcAft>
                <a:spcPts val="0"/>
              </a:spcAft>
              <a:buSzPts val="1300"/>
              <a:buAutoNum type="arabicParenR"/>
            </a:pPr>
            <a:r>
              <a:rPr b="1" lang="en"/>
              <a:t>Based on Calinski Harabasz score DBSCAN Algorithm performs the best.</a:t>
            </a:r>
            <a:endParaRPr b="1"/>
          </a:p>
          <a:p>
            <a:pPr indent="-311150" lvl="0" marL="457200" rtl="0" algn="l">
              <a:spcBef>
                <a:spcPts val="0"/>
              </a:spcBef>
              <a:spcAft>
                <a:spcPts val="0"/>
              </a:spcAft>
              <a:buSzPts val="1300"/>
              <a:buAutoNum type="arabicParenR"/>
            </a:pPr>
            <a:r>
              <a:rPr b="1" lang="en"/>
              <a:t>Based on Davies Bouldin score DBSCAN Algorithm performs the best.</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THANK YOU</a:t>
            </a:r>
            <a:endParaRPr b="1" sz="5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498950" y="1307850"/>
            <a:ext cx="8146500" cy="35373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Font typeface="Arial"/>
              <a:buAutoNum type="arabicPeriod"/>
            </a:pPr>
            <a:r>
              <a:rPr lang="en" sz="1300">
                <a:highlight>
                  <a:schemeClr val="dk1"/>
                </a:highlight>
                <a:latin typeface="Arial"/>
                <a:ea typeface="Arial"/>
                <a:cs typeface="Arial"/>
                <a:sym typeface="Arial"/>
              </a:rPr>
              <a:t>Geosocial Network clustering deals with the unsupervised grouping of places into clusters and finds important applications in urban planning and marketing. </a:t>
            </a:r>
            <a:endParaRPr sz="1300">
              <a:highlight>
                <a:schemeClr val="dk1"/>
              </a:highlight>
              <a:latin typeface="Arial"/>
              <a:ea typeface="Arial"/>
              <a:cs typeface="Arial"/>
              <a:sym typeface="Arial"/>
            </a:endParaRPr>
          </a:p>
          <a:p>
            <a:pPr indent="-311150" lvl="0" marL="457200" rtl="0" algn="just">
              <a:spcBef>
                <a:spcPts val="0"/>
              </a:spcBef>
              <a:spcAft>
                <a:spcPts val="0"/>
              </a:spcAft>
              <a:buSzPts val="1300"/>
              <a:buFont typeface="Arial"/>
              <a:buAutoNum type="arabicPeriod"/>
            </a:pPr>
            <a:r>
              <a:rPr lang="en" sz="1300">
                <a:highlight>
                  <a:schemeClr val="dk1"/>
                </a:highlight>
                <a:latin typeface="Arial"/>
                <a:ea typeface="Arial"/>
                <a:cs typeface="Arial"/>
                <a:sym typeface="Arial"/>
              </a:rPr>
              <a:t>The information regarding the relation of people to the clustered sites is not considered by current spatial clustering models. </a:t>
            </a:r>
            <a:endParaRPr sz="1300">
              <a:highlight>
                <a:schemeClr val="dk1"/>
              </a:highlight>
              <a:latin typeface="Arial"/>
              <a:ea typeface="Arial"/>
              <a:cs typeface="Arial"/>
              <a:sym typeface="Arial"/>
            </a:endParaRPr>
          </a:p>
          <a:p>
            <a:pPr indent="-311150" lvl="0" marL="457200" rtl="0" algn="just">
              <a:spcBef>
                <a:spcPts val="0"/>
              </a:spcBef>
              <a:spcAft>
                <a:spcPts val="0"/>
              </a:spcAft>
              <a:buSzPts val="1300"/>
              <a:buFont typeface="Arial"/>
              <a:buAutoNum type="arabicPeriod"/>
            </a:pPr>
            <a:r>
              <a:rPr lang="en" sz="1300">
                <a:highlight>
                  <a:schemeClr val="dk1"/>
                </a:highlight>
                <a:latin typeface="Arial"/>
                <a:ea typeface="Arial"/>
                <a:cs typeface="Arial"/>
                <a:sym typeface="Arial"/>
              </a:rPr>
              <a:t>The paradigm of density-based clustering needs to be improvised for its application on sites in which visitors are users of a geosocial network. </a:t>
            </a:r>
            <a:endParaRPr sz="1300">
              <a:highlight>
                <a:schemeClr val="dk1"/>
              </a:highlight>
              <a:latin typeface="Arial"/>
              <a:ea typeface="Arial"/>
              <a:cs typeface="Arial"/>
              <a:sym typeface="Arial"/>
            </a:endParaRPr>
          </a:p>
          <a:p>
            <a:pPr indent="-311150" lvl="0" marL="457200" rtl="0" algn="just">
              <a:spcBef>
                <a:spcPts val="0"/>
              </a:spcBef>
              <a:spcAft>
                <a:spcPts val="0"/>
              </a:spcAft>
              <a:buSzPts val="1300"/>
              <a:buFont typeface="Arial"/>
              <a:buAutoNum type="arabicPeriod"/>
            </a:pPr>
            <a:r>
              <a:rPr lang="en" sz="1300">
                <a:highlight>
                  <a:schemeClr val="dk1"/>
                </a:highlight>
                <a:latin typeface="Arial"/>
                <a:ea typeface="Arial"/>
                <a:cs typeface="Arial"/>
                <a:sym typeface="Arial"/>
              </a:rPr>
              <a:t>In our project, we have used Bright Kite and Gowalla datasets to implement Geosocial Network data clustering using various clustering approaches, </a:t>
            </a:r>
            <a:endParaRPr sz="1300">
              <a:highlight>
                <a:schemeClr val="dk1"/>
              </a:highlight>
              <a:latin typeface="Arial"/>
              <a:ea typeface="Arial"/>
              <a:cs typeface="Arial"/>
              <a:sym typeface="Arial"/>
            </a:endParaRPr>
          </a:p>
          <a:p>
            <a:pPr indent="-311150" lvl="1" marL="914400" rtl="0" algn="just">
              <a:spcBef>
                <a:spcPts val="0"/>
              </a:spcBef>
              <a:spcAft>
                <a:spcPts val="0"/>
              </a:spcAft>
              <a:buSzPts val="1300"/>
              <a:buFont typeface="Arial"/>
              <a:buChar char="-"/>
            </a:pPr>
            <a:r>
              <a:rPr lang="en" sz="1300">
                <a:highlight>
                  <a:schemeClr val="dk1"/>
                </a:highlight>
                <a:latin typeface="Arial"/>
                <a:ea typeface="Arial"/>
                <a:cs typeface="Arial"/>
                <a:sym typeface="Arial"/>
              </a:rPr>
              <a:t>Partitioning approaches like K-means</a:t>
            </a:r>
            <a:endParaRPr sz="1300">
              <a:highlight>
                <a:schemeClr val="dk1"/>
              </a:highlight>
              <a:latin typeface="Arial"/>
              <a:ea typeface="Arial"/>
              <a:cs typeface="Arial"/>
              <a:sym typeface="Arial"/>
            </a:endParaRPr>
          </a:p>
          <a:p>
            <a:pPr indent="-311150" lvl="1" marL="914400" rtl="0" algn="just">
              <a:spcBef>
                <a:spcPts val="0"/>
              </a:spcBef>
              <a:spcAft>
                <a:spcPts val="0"/>
              </a:spcAft>
              <a:buSzPts val="1300"/>
              <a:buFont typeface="Arial"/>
              <a:buChar char="-"/>
            </a:pPr>
            <a:r>
              <a:rPr lang="en" sz="1300">
                <a:highlight>
                  <a:schemeClr val="dk1"/>
                </a:highlight>
                <a:latin typeface="Arial"/>
                <a:ea typeface="Arial"/>
                <a:cs typeface="Arial"/>
                <a:sym typeface="Arial"/>
              </a:rPr>
              <a:t>Hierarchical approach like BIRCH</a:t>
            </a:r>
            <a:endParaRPr sz="1300">
              <a:highlight>
                <a:schemeClr val="dk1"/>
              </a:highlight>
              <a:latin typeface="Arial"/>
              <a:ea typeface="Arial"/>
              <a:cs typeface="Arial"/>
              <a:sym typeface="Arial"/>
            </a:endParaRPr>
          </a:p>
          <a:p>
            <a:pPr indent="-311150" lvl="1" marL="914400" rtl="0" algn="just">
              <a:spcBef>
                <a:spcPts val="0"/>
              </a:spcBef>
              <a:spcAft>
                <a:spcPts val="0"/>
              </a:spcAft>
              <a:buSzPts val="1300"/>
              <a:buFont typeface="Arial"/>
              <a:buChar char="-"/>
            </a:pPr>
            <a:r>
              <a:rPr lang="en" sz="1300">
                <a:highlight>
                  <a:schemeClr val="dk1"/>
                </a:highlight>
                <a:latin typeface="Arial"/>
                <a:ea typeface="Arial"/>
                <a:cs typeface="Arial"/>
                <a:sym typeface="Arial"/>
              </a:rPr>
              <a:t>Density-based approaches like DBSCAN, HDBSCAN, and  OPTICS. </a:t>
            </a:r>
            <a:endParaRPr sz="1300">
              <a:highlight>
                <a:schemeClr val="dk1"/>
              </a:highlight>
              <a:latin typeface="Arial"/>
              <a:ea typeface="Arial"/>
              <a:cs typeface="Arial"/>
              <a:sym typeface="Arial"/>
            </a:endParaRPr>
          </a:p>
          <a:p>
            <a:pPr indent="-311150" lvl="0" marL="457200" rtl="0" algn="just">
              <a:spcBef>
                <a:spcPts val="0"/>
              </a:spcBef>
              <a:spcAft>
                <a:spcPts val="0"/>
              </a:spcAft>
              <a:buSzPts val="1300"/>
              <a:buFont typeface="Arial"/>
              <a:buAutoNum type="arabicPeriod"/>
            </a:pPr>
            <a:r>
              <a:rPr lang="en" sz="1300">
                <a:highlight>
                  <a:schemeClr val="dk1"/>
                </a:highlight>
                <a:latin typeface="Arial"/>
                <a:ea typeface="Arial"/>
                <a:cs typeface="Arial"/>
                <a:sym typeface="Arial"/>
              </a:rPr>
              <a:t>Later we have also implemented Voronoi-based graphs. </a:t>
            </a:r>
            <a:endParaRPr sz="1300">
              <a:highlight>
                <a:schemeClr val="dk1"/>
              </a:highlight>
              <a:latin typeface="Arial"/>
              <a:ea typeface="Arial"/>
              <a:cs typeface="Arial"/>
              <a:sym typeface="Arial"/>
            </a:endParaRPr>
          </a:p>
          <a:p>
            <a:pPr indent="-311150" lvl="0" marL="457200" rtl="0" algn="just">
              <a:spcBef>
                <a:spcPts val="0"/>
              </a:spcBef>
              <a:spcAft>
                <a:spcPts val="0"/>
              </a:spcAft>
              <a:buSzPts val="1300"/>
              <a:buFont typeface="Arial"/>
              <a:buAutoNum type="arabicPeriod"/>
            </a:pPr>
            <a:r>
              <a:rPr lang="en" sz="1300">
                <a:highlight>
                  <a:schemeClr val="dk1"/>
                </a:highlight>
                <a:latin typeface="Arial"/>
                <a:ea typeface="Arial"/>
                <a:cs typeface="Arial"/>
                <a:sym typeface="Arial"/>
              </a:rPr>
              <a:t>We have also evaluated the different clustering algorithms using evaluation metrics like the Silhouette score, Calinski Harabasz score, and Davies Bouldin score. </a:t>
            </a:r>
            <a:endParaRPr sz="1300">
              <a:highlight>
                <a:schemeClr val="dk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a:t>
            </a:r>
            <a:endParaRPr/>
          </a:p>
        </p:txBody>
      </p:sp>
      <p:sp>
        <p:nvSpPr>
          <p:cNvPr id="153" name="Google Shape;153;p16"/>
          <p:cNvSpPr txBox="1"/>
          <p:nvPr>
            <p:ph idx="1" type="body"/>
          </p:nvPr>
        </p:nvSpPr>
        <p:spPr>
          <a:xfrm>
            <a:off x="1297500" y="939175"/>
            <a:ext cx="7347900" cy="39060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Font typeface="Georgia"/>
              <a:buAutoNum type="arabicPeriod"/>
            </a:pPr>
            <a:r>
              <a:rPr lang="en" sz="1300">
                <a:highlight>
                  <a:schemeClr val="dk1"/>
                </a:highlight>
                <a:latin typeface="Georgia"/>
                <a:ea typeface="Georgia"/>
                <a:cs typeface="Georgia"/>
                <a:sym typeface="Georgia"/>
              </a:rPr>
              <a:t>Clustering is a process that partitions a given data set into homogeneous groups based on given features such that similar objects are kept in a   group whereas dissimilar objects are in different groups. </a:t>
            </a:r>
            <a:endParaRPr sz="1300">
              <a:highlight>
                <a:schemeClr val="dk1"/>
              </a:highlight>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highlight>
                  <a:schemeClr val="dk1"/>
                </a:highlight>
                <a:latin typeface="Georgia"/>
                <a:ea typeface="Georgia"/>
                <a:cs typeface="Georgia"/>
                <a:sym typeface="Georgia"/>
              </a:rPr>
              <a:t>It is the most important unsupervised learning problem. </a:t>
            </a:r>
            <a:endParaRPr sz="1300">
              <a:highlight>
                <a:schemeClr val="dk1"/>
              </a:highlight>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highlight>
                  <a:schemeClr val="dk1"/>
                </a:highlight>
                <a:latin typeface="Georgia"/>
                <a:ea typeface="Georgia"/>
                <a:cs typeface="Georgia"/>
                <a:sym typeface="Georgia"/>
              </a:rPr>
              <a:t>It deals with finding structure in a collection of unlabeled data.</a:t>
            </a:r>
            <a:endParaRPr sz="1300">
              <a:highlight>
                <a:schemeClr val="dk1"/>
              </a:highlight>
              <a:latin typeface="Georgia"/>
              <a:ea typeface="Georgia"/>
              <a:cs typeface="Georgia"/>
              <a:sym typeface="Georgia"/>
            </a:endParaRPr>
          </a:p>
          <a:p>
            <a:pPr indent="-311150" lvl="0" marL="457200" rtl="0" algn="l">
              <a:spcBef>
                <a:spcPts val="0"/>
              </a:spcBef>
              <a:spcAft>
                <a:spcPts val="0"/>
              </a:spcAft>
              <a:buSzPts val="1300"/>
              <a:buFont typeface="Georgia"/>
              <a:buAutoNum type="arabicPeriod"/>
            </a:pPr>
            <a:r>
              <a:rPr lang="en" sz="1300">
                <a:highlight>
                  <a:schemeClr val="dk1"/>
                </a:highlight>
                <a:latin typeface="Georgia"/>
                <a:ea typeface="Georgia"/>
                <a:cs typeface="Georgia"/>
                <a:sym typeface="Georgia"/>
              </a:rPr>
              <a:t>For clustering algorithms to be advantageous and beneficial some of the conditions need to be satisfied.</a:t>
            </a:r>
            <a:endParaRPr sz="1300">
              <a:highlight>
                <a:schemeClr val="dk1"/>
              </a:highlight>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highlight>
                  <a:schemeClr val="dk1"/>
                </a:highlight>
                <a:latin typeface="Georgia"/>
                <a:ea typeface="Georgia"/>
                <a:cs typeface="Georgia"/>
                <a:sym typeface="Georgia"/>
              </a:rPr>
              <a:t> Scalability - Data must be scalable otherwise we may get the wrong result. </a:t>
            </a:r>
            <a:endParaRPr sz="1300">
              <a:highlight>
                <a:schemeClr val="dk1"/>
              </a:highlight>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highlight>
                  <a:schemeClr val="dk1"/>
                </a:highlight>
                <a:latin typeface="Georgia"/>
                <a:ea typeface="Georgia"/>
                <a:cs typeface="Georgia"/>
                <a:sym typeface="Georgia"/>
              </a:rPr>
              <a:t> The clustering algorithm must be able to deal with different types of attributes.</a:t>
            </a:r>
            <a:endParaRPr sz="1300">
              <a:highlight>
                <a:schemeClr val="dk1"/>
              </a:highlight>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highlight>
                  <a:schemeClr val="dk1"/>
                </a:highlight>
                <a:latin typeface="Georgia"/>
                <a:ea typeface="Georgia"/>
                <a:cs typeface="Georgia"/>
                <a:sym typeface="Georgia"/>
              </a:rPr>
              <a:t> A clustering algorithm must be able to find clustered data with an arbitrary shape.</a:t>
            </a:r>
            <a:endParaRPr sz="1300">
              <a:highlight>
                <a:schemeClr val="dk1"/>
              </a:highlight>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highlight>
                  <a:schemeClr val="dk1"/>
                </a:highlight>
                <a:latin typeface="Georgia"/>
                <a:ea typeface="Georgia"/>
                <a:cs typeface="Georgia"/>
                <a:sym typeface="Georgia"/>
              </a:rPr>
              <a:t> The clustering algorithm must be insensitive to noise and outliers.</a:t>
            </a:r>
            <a:endParaRPr sz="1300">
              <a:highlight>
                <a:schemeClr val="dk1"/>
              </a:highlight>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highlight>
                  <a:schemeClr val="dk1"/>
                </a:highlight>
                <a:latin typeface="Georgia"/>
                <a:ea typeface="Georgia"/>
                <a:cs typeface="Georgia"/>
                <a:sym typeface="Georgia"/>
              </a:rPr>
              <a:t> Interpret-ability and Usability - Results obtained must be interpretable and usable so that maximum knowledge about the input parameters can be obtained.</a:t>
            </a:r>
            <a:endParaRPr sz="1300">
              <a:highlight>
                <a:schemeClr val="dk1"/>
              </a:highlight>
              <a:latin typeface="Georgia"/>
              <a:ea typeface="Georgia"/>
              <a:cs typeface="Georgia"/>
              <a:sym typeface="Georgia"/>
            </a:endParaRPr>
          </a:p>
          <a:p>
            <a:pPr indent="0" lvl="0" marL="0" rtl="0" algn="just">
              <a:spcBef>
                <a:spcPts val="0"/>
              </a:spcBef>
              <a:spcAft>
                <a:spcPts val="0"/>
              </a:spcAft>
              <a:buNone/>
            </a:pPr>
            <a:r>
              <a:t/>
            </a:r>
            <a:endParaRPr sz="1200">
              <a:solidFill>
                <a:srgbClr val="000000"/>
              </a:solidFill>
              <a:highlight>
                <a:srgbClr val="FCFCFC"/>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algorithm</a:t>
            </a:r>
            <a:endParaRPr/>
          </a:p>
        </p:txBody>
      </p:sp>
      <p:sp>
        <p:nvSpPr>
          <p:cNvPr id="159" name="Google Shape;159;p17"/>
          <p:cNvSpPr txBox="1"/>
          <p:nvPr>
            <p:ph idx="1" type="body"/>
          </p:nvPr>
        </p:nvSpPr>
        <p:spPr>
          <a:xfrm>
            <a:off x="1070025" y="852950"/>
            <a:ext cx="7347900" cy="4114500"/>
          </a:xfrm>
          <a:prstGeom prst="rect">
            <a:avLst/>
          </a:prstGeom>
        </p:spPr>
        <p:txBody>
          <a:bodyPr anchorCtr="0" anchor="t" bIns="91425" lIns="91425" spcFirstLastPara="1" rIns="91425" wrap="square" tIns="91425">
            <a:normAutofit/>
          </a:bodyPr>
          <a:lstStyle/>
          <a:p>
            <a:pPr indent="0" lvl="0" marL="0" rtl="0" algn="just">
              <a:lnSpc>
                <a:spcPct val="166670"/>
              </a:lnSpc>
              <a:spcBef>
                <a:spcPts val="900"/>
              </a:spcBef>
              <a:spcAft>
                <a:spcPts val="0"/>
              </a:spcAft>
              <a:buNone/>
            </a:pPr>
            <a:r>
              <a:rPr lang="en" sz="1100">
                <a:highlight>
                  <a:schemeClr val="dk1"/>
                </a:highlight>
                <a:latin typeface="Arial"/>
                <a:ea typeface="Arial"/>
                <a:cs typeface="Arial"/>
                <a:sym typeface="Arial"/>
              </a:rPr>
              <a:t>Let  X = {x</a:t>
            </a:r>
            <a:r>
              <a:rPr lang="en" sz="850">
                <a:highlight>
                  <a:schemeClr val="dk1"/>
                </a:highlight>
                <a:latin typeface="Arial"/>
                <a:ea typeface="Arial"/>
                <a:cs typeface="Arial"/>
                <a:sym typeface="Arial"/>
              </a:rPr>
              <a:t>1</a:t>
            </a:r>
            <a:r>
              <a:rPr lang="en" sz="1100">
                <a:highlight>
                  <a:schemeClr val="dk1"/>
                </a:highlight>
                <a:latin typeface="Arial"/>
                <a:ea typeface="Arial"/>
                <a:cs typeface="Arial"/>
                <a:sym typeface="Arial"/>
              </a:rPr>
              <a:t>,x</a:t>
            </a:r>
            <a:r>
              <a:rPr lang="en" sz="850">
                <a:highlight>
                  <a:schemeClr val="dk1"/>
                </a:highlight>
                <a:latin typeface="Arial"/>
                <a:ea typeface="Arial"/>
                <a:cs typeface="Arial"/>
                <a:sym typeface="Arial"/>
              </a:rPr>
              <a:t>2</a:t>
            </a:r>
            <a:r>
              <a:rPr lang="en" sz="1100">
                <a:highlight>
                  <a:schemeClr val="dk1"/>
                </a:highlight>
                <a:latin typeface="Arial"/>
                <a:ea typeface="Arial"/>
                <a:cs typeface="Arial"/>
                <a:sym typeface="Arial"/>
              </a:rPr>
              <a:t>,x</a:t>
            </a:r>
            <a:r>
              <a:rPr lang="en" sz="850">
                <a:highlight>
                  <a:schemeClr val="dk1"/>
                </a:highlight>
                <a:latin typeface="Arial"/>
                <a:ea typeface="Arial"/>
                <a:cs typeface="Arial"/>
                <a:sym typeface="Arial"/>
              </a:rPr>
              <a:t>3</a:t>
            </a:r>
            <a:r>
              <a:rPr lang="en" sz="1100">
                <a:highlight>
                  <a:schemeClr val="dk1"/>
                </a:highlight>
                <a:latin typeface="Arial"/>
                <a:ea typeface="Arial"/>
                <a:cs typeface="Arial"/>
                <a:sym typeface="Arial"/>
              </a:rPr>
              <a:t>,……..,x</a:t>
            </a:r>
            <a:r>
              <a:rPr lang="en" sz="850">
                <a:highlight>
                  <a:schemeClr val="dk1"/>
                </a:highlight>
                <a:latin typeface="Arial"/>
                <a:ea typeface="Arial"/>
                <a:cs typeface="Arial"/>
                <a:sym typeface="Arial"/>
              </a:rPr>
              <a:t>n</a:t>
            </a:r>
            <a:r>
              <a:rPr lang="en" sz="1100">
                <a:highlight>
                  <a:schemeClr val="dk1"/>
                </a:highlight>
                <a:latin typeface="Arial"/>
                <a:ea typeface="Arial"/>
                <a:cs typeface="Arial"/>
                <a:sym typeface="Arial"/>
              </a:rPr>
              <a:t>} be the set of data points and V = {v</a:t>
            </a:r>
            <a:r>
              <a:rPr lang="en" sz="850">
                <a:highlight>
                  <a:schemeClr val="dk1"/>
                </a:highlight>
                <a:latin typeface="Arial"/>
                <a:ea typeface="Arial"/>
                <a:cs typeface="Arial"/>
                <a:sym typeface="Arial"/>
              </a:rPr>
              <a:t>1</a:t>
            </a:r>
            <a:r>
              <a:rPr lang="en" sz="1100">
                <a:highlight>
                  <a:schemeClr val="dk1"/>
                </a:highlight>
                <a:latin typeface="Arial"/>
                <a:ea typeface="Arial"/>
                <a:cs typeface="Arial"/>
                <a:sym typeface="Arial"/>
              </a:rPr>
              <a:t>,v</a:t>
            </a:r>
            <a:r>
              <a:rPr lang="en" sz="850">
                <a:highlight>
                  <a:schemeClr val="dk1"/>
                </a:highlight>
                <a:latin typeface="Arial"/>
                <a:ea typeface="Arial"/>
                <a:cs typeface="Arial"/>
                <a:sym typeface="Arial"/>
              </a:rPr>
              <a:t>2</a:t>
            </a:r>
            <a:r>
              <a:rPr lang="en" sz="1100">
                <a:highlight>
                  <a:schemeClr val="dk1"/>
                </a:highlight>
                <a:latin typeface="Arial"/>
                <a:ea typeface="Arial"/>
                <a:cs typeface="Arial"/>
                <a:sym typeface="Arial"/>
              </a:rPr>
              <a:t>,…….,v</a:t>
            </a:r>
            <a:r>
              <a:rPr lang="en" sz="850">
                <a:highlight>
                  <a:schemeClr val="dk1"/>
                </a:highlight>
                <a:latin typeface="Arial"/>
                <a:ea typeface="Arial"/>
                <a:cs typeface="Arial"/>
                <a:sym typeface="Arial"/>
              </a:rPr>
              <a:t>c</a:t>
            </a:r>
            <a:r>
              <a:rPr lang="en" sz="1100">
                <a:highlight>
                  <a:schemeClr val="dk1"/>
                </a:highlight>
                <a:latin typeface="Arial"/>
                <a:ea typeface="Arial"/>
                <a:cs typeface="Arial"/>
                <a:sym typeface="Arial"/>
              </a:rPr>
              <a:t>} be the set of centers.</a:t>
            </a:r>
            <a:endParaRPr sz="1100">
              <a:highlight>
                <a:schemeClr val="dk1"/>
              </a:highlight>
              <a:latin typeface="Arial"/>
              <a:ea typeface="Arial"/>
              <a:cs typeface="Arial"/>
              <a:sym typeface="Arial"/>
            </a:endParaRPr>
          </a:p>
          <a:p>
            <a:pPr indent="-298450" lvl="0" marL="457200" rtl="0" algn="just">
              <a:lnSpc>
                <a:spcPct val="166670"/>
              </a:lnSpc>
              <a:spcBef>
                <a:spcPts val="900"/>
              </a:spcBef>
              <a:spcAft>
                <a:spcPts val="0"/>
              </a:spcAft>
              <a:buSzPts val="1100"/>
              <a:buFont typeface="Arial"/>
              <a:buAutoNum type="arabicPeriod"/>
            </a:pPr>
            <a:r>
              <a:rPr lang="en" sz="1100">
                <a:highlight>
                  <a:schemeClr val="dk1"/>
                </a:highlight>
                <a:latin typeface="Arial"/>
                <a:ea typeface="Arial"/>
                <a:cs typeface="Arial"/>
                <a:sym typeface="Arial"/>
              </a:rPr>
              <a:t> Randomly select </a:t>
            </a:r>
            <a:r>
              <a:rPr i="1" lang="en" sz="1100">
                <a:highlight>
                  <a:schemeClr val="dk1"/>
                </a:highlight>
                <a:latin typeface="Arial"/>
                <a:ea typeface="Arial"/>
                <a:cs typeface="Arial"/>
                <a:sym typeface="Arial"/>
              </a:rPr>
              <a:t>‘c’</a:t>
            </a:r>
            <a:r>
              <a:rPr lang="en" sz="1100">
                <a:highlight>
                  <a:schemeClr val="dk1"/>
                </a:highlight>
                <a:latin typeface="Arial"/>
                <a:ea typeface="Arial"/>
                <a:cs typeface="Arial"/>
                <a:sym typeface="Arial"/>
              </a:rPr>
              <a:t> cluster centers.</a:t>
            </a:r>
            <a:endParaRPr sz="1100">
              <a:highlight>
                <a:schemeClr val="dk1"/>
              </a:highlight>
              <a:latin typeface="Arial"/>
              <a:ea typeface="Arial"/>
              <a:cs typeface="Arial"/>
              <a:sym typeface="Arial"/>
            </a:endParaRPr>
          </a:p>
          <a:p>
            <a:pPr indent="-298450" lvl="0" marL="457200" rtl="0" algn="just">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Calculate the distance between each data point and cluster centers.</a:t>
            </a:r>
            <a:endParaRPr sz="1100">
              <a:highlight>
                <a:schemeClr val="dk1"/>
              </a:highlight>
              <a:latin typeface="Arial"/>
              <a:ea typeface="Arial"/>
              <a:cs typeface="Arial"/>
              <a:sym typeface="Arial"/>
            </a:endParaRPr>
          </a:p>
          <a:p>
            <a:pPr indent="-298450" lvl="0" marL="457200" rtl="0" algn="just">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Assign the data point to the cluster center whose distance from the cluster center is the minimum of all the cluster centers.</a:t>
            </a:r>
            <a:endParaRPr sz="1100">
              <a:highlight>
                <a:schemeClr val="dk1"/>
              </a:highlight>
              <a:latin typeface="Arial"/>
              <a:ea typeface="Arial"/>
              <a:cs typeface="Arial"/>
              <a:sym typeface="Arial"/>
            </a:endParaRPr>
          </a:p>
          <a:p>
            <a:pPr indent="-298450" lvl="0" marL="457200" rtl="0" algn="just">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Recalculate the new cluster center using:</a:t>
            </a:r>
            <a:endParaRPr sz="1100">
              <a:highlight>
                <a:schemeClr val="dk1"/>
              </a:highlight>
              <a:latin typeface="Arial"/>
              <a:ea typeface="Arial"/>
              <a:cs typeface="Arial"/>
              <a:sym typeface="Arial"/>
            </a:endParaRPr>
          </a:p>
          <a:p>
            <a:pPr indent="-298450" lvl="1" marL="914400" rtl="0" algn="just">
              <a:lnSpc>
                <a:spcPct val="166670"/>
              </a:lnSpc>
              <a:spcBef>
                <a:spcPts val="0"/>
              </a:spcBef>
              <a:spcAft>
                <a:spcPts val="0"/>
              </a:spcAft>
              <a:buSzPts val="1100"/>
              <a:buFont typeface="Arial"/>
              <a:buAutoNum type="alphaLcPeriod"/>
            </a:pPr>
            <a:r>
              <a:rPr lang="en" sz="1100">
                <a:highlight>
                  <a:schemeClr val="dk1"/>
                </a:highlight>
                <a:latin typeface="Arial"/>
                <a:ea typeface="Arial"/>
                <a:cs typeface="Arial"/>
                <a:sym typeface="Arial"/>
              </a:rPr>
              <a:t>where</a:t>
            </a:r>
            <a:r>
              <a:rPr i="1" lang="en" sz="1100">
                <a:highlight>
                  <a:schemeClr val="dk1"/>
                </a:highlight>
                <a:latin typeface="Arial"/>
                <a:ea typeface="Arial"/>
                <a:cs typeface="Arial"/>
                <a:sym typeface="Arial"/>
              </a:rPr>
              <a:t> ‘c</a:t>
            </a:r>
            <a:r>
              <a:rPr i="1" lang="en" sz="850">
                <a:highlight>
                  <a:schemeClr val="dk1"/>
                </a:highlight>
                <a:latin typeface="Arial"/>
                <a:ea typeface="Arial"/>
                <a:cs typeface="Arial"/>
                <a:sym typeface="Arial"/>
              </a:rPr>
              <a:t>i</a:t>
            </a:r>
            <a:r>
              <a:rPr i="1" lang="en" sz="1100">
                <a:highlight>
                  <a:schemeClr val="dk1"/>
                </a:highlight>
                <a:latin typeface="Arial"/>
                <a:ea typeface="Arial"/>
                <a:cs typeface="Arial"/>
                <a:sym typeface="Arial"/>
              </a:rPr>
              <a:t>’</a:t>
            </a:r>
            <a:r>
              <a:rPr lang="en" sz="1100">
                <a:highlight>
                  <a:schemeClr val="dk1"/>
                </a:highlight>
                <a:latin typeface="Arial"/>
                <a:ea typeface="Arial"/>
                <a:cs typeface="Arial"/>
                <a:sym typeface="Arial"/>
              </a:rPr>
              <a:t> represents the number of points in the </a:t>
            </a:r>
            <a:r>
              <a:rPr i="1" lang="en" sz="1100">
                <a:highlight>
                  <a:schemeClr val="dk1"/>
                </a:highlight>
                <a:latin typeface="Arial"/>
                <a:ea typeface="Arial"/>
                <a:cs typeface="Arial"/>
                <a:sym typeface="Arial"/>
              </a:rPr>
              <a:t>i</a:t>
            </a:r>
            <a:r>
              <a:rPr i="1" lang="en" sz="850">
                <a:highlight>
                  <a:schemeClr val="dk1"/>
                </a:highlight>
                <a:latin typeface="Arial"/>
                <a:ea typeface="Arial"/>
                <a:cs typeface="Arial"/>
                <a:sym typeface="Arial"/>
              </a:rPr>
              <a:t>th</a:t>
            </a:r>
            <a:r>
              <a:rPr lang="en" sz="1100">
                <a:highlight>
                  <a:schemeClr val="dk1"/>
                </a:highlight>
                <a:latin typeface="Arial"/>
                <a:ea typeface="Arial"/>
                <a:cs typeface="Arial"/>
                <a:sym typeface="Arial"/>
              </a:rPr>
              <a:t> cluster.</a:t>
            </a:r>
            <a:endParaRPr sz="1100">
              <a:highlight>
                <a:schemeClr val="dk1"/>
              </a:highlight>
              <a:latin typeface="Arial"/>
              <a:ea typeface="Arial"/>
              <a:cs typeface="Arial"/>
              <a:sym typeface="Arial"/>
            </a:endParaRPr>
          </a:p>
          <a:p>
            <a:pPr indent="-298450" lvl="0" marL="457200" rtl="0" algn="just">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Recalculate the distance between each data point and newly obtained cluster centers.</a:t>
            </a:r>
            <a:endParaRPr sz="1100">
              <a:highlight>
                <a:schemeClr val="dk1"/>
              </a:highlight>
              <a:latin typeface="Arial"/>
              <a:ea typeface="Arial"/>
              <a:cs typeface="Arial"/>
              <a:sym typeface="Arial"/>
            </a:endParaRPr>
          </a:p>
          <a:p>
            <a:pPr indent="-298450" lvl="0" marL="457200" rtl="0" algn="just">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 If no data point was reassigned then stop, otherwise repeat from step 3).</a:t>
            </a:r>
            <a:endParaRPr sz="1100">
              <a:highlight>
                <a:schemeClr val="dk1"/>
              </a:highlight>
              <a:latin typeface="Arial"/>
              <a:ea typeface="Arial"/>
              <a:cs typeface="Arial"/>
              <a:sym typeface="Arial"/>
            </a:endParaRPr>
          </a:p>
          <a:p>
            <a:pPr indent="0" lvl="0" marL="457200" rtl="0" algn="just">
              <a:lnSpc>
                <a:spcPct val="166670"/>
              </a:lnSpc>
              <a:spcBef>
                <a:spcPts val="0"/>
              </a:spcBef>
              <a:spcAft>
                <a:spcPts val="0"/>
              </a:spcAft>
              <a:buNone/>
            </a:pPr>
            <a:r>
              <a:t/>
            </a:r>
            <a:endParaRPr sz="1100">
              <a:highlight>
                <a:schemeClr val="dk1"/>
              </a:highlight>
              <a:latin typeface="Arial"/>
              <a:ea typeface="Arial"/>
              <a:cs typeface="Arial"/>
              <a:sym typeface="Arial"/>
            </a:endParaRPr>
          </a:p>
          <a:p>
            <a:pPr indent="0" lvl="0" marL="457200" rtl="0" algn="just">
              <a:lnSpc>
                <a:spcPct val="166670"/>
              </a:lnSpc>
              <a:spcBef>
                <a:spcPts val="0"/>
              </a:spcBef>
              <a:spcAft>
                <a:spcPts val="0"/>
              </a:spcAft>
              <a:buNone/>
            </a:pPr>
            <a:r>
              <a:rPr lang="en" sz="1100">
                <a:highlight>
                  <a:schemeClr val="dk1"/>
                </a:highlight>
                <a:latin typeface="Arial"/>
                <a:ea typeface="Arial"/>
                <a:cs typeface="Arial"/>
                <a:sym typeface="Arial"/>
              </a:rPr>
              <a:t>Advantages - Fast , robust, easy to </a:t>
            </a:r>
            <a:r>
              <a:rPr lang="en" sz="1100">
                <a:highlight>
                  <a:schemeClr val="dk1"/>
                </a:highlight>
                <a:latin typeface="Arial"/>
                <a:ea typeface="Arial"/>
                <a:cs typeface="Arial"/>
                <a:sym typeface="Arial"/>
              </a:rPr>
              <a:t>understand</a:t>
            </a:r>
            <a:endParaRPr sz="1100">
              <a:highlight>
                <a:schemeClr val="dk1"/>
              </a:highlight>
              <a:latin typeface="Arial"/>
              <a:ea typeface="Arial"/>
              <a:cs typeface="Arial"/>
              <a:sym typeface="Arial"/>
            </a:endParaRPr>
          </a:p>
          <a:p>
            <a:pPr indent="0" lvl="0" marL="457200" rtl="0" algn="just">
              <a:lnSpc>
                <a:spcPct val="166670"/>
              </a:lnSpc>
              <a:spcBef>
                <a:spcPts val="0"/>
              </a:spcBef>
              <a:spcAft>
                <a:spcPts val="0"/>
              </a:spcAft>
              <a:buNone/>
            </a:pPr>
            <a:r>
              <a:rPr lang="en" sz="1100">
                <a:highlight>
                  <a:schemeClr val="dk1"/>
                </a:highlight>
                <a:latin typeface="Arial"/>
                <a:ea typeface="Arial"/>
                <a:cs typeface="Arial"/>
                <a:sym typeface="Arial"/>
              </a:rPr>
              <a:t>Disadvantages - requires a priori specification of the number of cluster centers </a:t>
            </a:r>
            <a:endParaRPr sz="1100">
              <a:highlight>
                <a:schemeClr val="dk1"/>
              </a:highlight>
              <a:latin typeface="Arial"/>
              <a:ea typeface="Arial"/>
              <a:cs typeface="Arial"/>
              <a:sym typeface="Arial"/>
            </a:endParaRPr>
          </a:p>
          <a:p>
            <a:pPr indent="0" lvl="0" marL="457200" rtl="0" algn="just">
              <a:lnSpc>
                <a:spcPct val="166670"/>
              </a:lnSpc>
              <a:spcBef>
                <a:spcPts val="0"/>
              </a:spcBef>
              <a:spcAft>
                <a:spcPts val="0"/>
              </a:spcAft>
              <a:buNone/>
            </a:pPr>
            <a:r>
              <a:t/>
            </a:r>
            <a:endParaRPr sz="1100">
              <a:highlight>
                <a:schemeClr val="dk1"/>
              </a:highlight>
              <a:latin typeface="Arial"/>
              <a:ea typeface="Arial"/>
              <a:cs typeface="Arial"/>
              <a:sym typeface="Arial"/>
            </a:endParaRPr>
          </a:p>
          <a:p>
            <a:pPr indent="0" lvl="0" marL="457200" rtl="0" algn="just">
              <a:lnSpc>
                <a:spcPct val="166670"/>
              </a:lnSpc>
              <a:spcBef>
                <a:spcPts val="0"/>
              </a:spcBef>
              <a:spcAft>
                <a:spcPts val="0"/>
              </a:spcAft>
              <a:buNone/>
            </a:pPr>
            <a:r>
              <a:t/>
            </a:r>
            <a:endParaRPr sz="1100">
              <a:highlight>
                <a:schemeClr val="dk1"/>
              </a:highlight>
              <a:latin typeface="Arial"/>
              <a:ea typeface="Arial"/>
              <a:cs typeface="Arial"/>
              <a:sym typeface="Arial"/>
            </a:endParaRPr>
          </a:p>
        </p:txBody>
      </p:sp>
      <p:pic>
        <p:nvPicPr>
          <p:cNvPr id="160" name="Google Shape;160;p17"/>
          <p:cNvPicPr preferRelativeResize="0"/>
          <p:nvPr/>
        </p:nvPicPr>
        <p:blipFill>
          <a:blip r:embed="rId3">
            <a:alphaModFix/>
          </a:blip>
          <a:stretch>
            <a:fillRect/>
          </a:stretch>
        </p:blipFill>
        <p:spPr>
          <a:xfrm>
            <a:off x="4384375" y="2130375"/>
            <a:ext cx="1562100" cy="5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BIRCH - algorithm</a:t>
            </a:r>
            <a:endParaRPr/>
          </a:p>
        </p:txBody>
      </p:sp>
      <p:sp>
        <p:nvSpPr>
          <p:cNvPr id="166" name="Google Shape;166;p18"/>
          <p:cNvSpPr txBox="1"/>
          <p:nvPr>
            <p:ph idx="1" type="body"/>
          </p:nvPr>
        </p:nvSpPr>
        <p:spPr>
          <a:xfrm>
            <a:off x="1297500" y="953850"/>
            <a:ext cx="7347900" cy="38913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Arial"/>
              <a:buAutoNum type="arabicParenR"/>
            </a:pPr>
            <a:r>
              <a:rPr lang="en" sz="1200">
                <a:highlight>
                  <a:schemeClr val="dk1"/>
                </a:highlight>
                <a:latin typeface="Arial"/>
                <a:ea typeface="Arial"/>
                <a:cs typeface="Arial"/>
                <a:sym typeface="Arial"/>
              </a:rPr>
              <a:t>Building a clustering feature CFtree out of the data points, a height-balanced tree data structure.</a:t>
            </a:r>
            <a:endParaRPr sz="1200">
              <a:highlight>
                <a:schemeClr val="dk1"/>
              </a:highlight>
              <a:latin typeface="Arial"/>
              <a:ea typeface="Arial"/>
              <a:cs typeface="Arial"/>
              <a:sym typeface="Arial"/>
            </a:endParaRPr>
          </a:p>
          <a:p>
            <a:pPr indent="-304800" lvl="0" marL="457200" rtl="0" algn="l">
              <a:lnSpc>
                <a:spcPct val="150000"/>
              </a:lnSpc>
              <a:spcBef>
                <a:spcPts val="0"/>
              </a:spcBef>
              <a:spcAft>
                <a:spcPts val="0"/>
              </a:spcAft>
              <a:buSzPts val="1200"/>
              <a:buFont typeface="Arial"/>
              <a:buAutoNum type="arabicParenR"/>
            </a:pPr>
            <a:r>
              <a:rPr lang="en" sz="1200">
                <a:highlight>
                  <a:schemeClr val="dk1"/>
                </a:highlight>
                <a:latin typeface="Arial"/>
                <a:ea typeface="Arial"/>
                <a:cs typeface="Arial"/>
                <a:sym typeface="Arial"/>
              </a:rPr>
              <a:t>The algorithm scans all the leaf entries in the initial CF tree to rebuild a smaller CF tree while removing outliers and grouping crowded subclusters into larger ones. This step is marked optional in the original presentation of BIRCH.</a:t>
            </a:r>
            <a:endParaRPr sz="1200">
              <a:highlight>
                <a:schemeClr val="dk1"/>
              </a:highlight>
              <a:latin typeface="Arial"/>
              <a:ea typeface="Arial"/>
              <a:cs typeface="Arial"/>
              <a:sym typeface="Arial"/>
            </a:endParaRPr>
          </a:p>
          <a:p>
            <a:pPr indent="-304800" lvl="0" marL="457200" rtl="0" algn="l">
              <a:lnSpc>
                <a:spcPct val="150000"/>
              </a:lnSpc>
              <a:spcBef>
                <a:spcPts val="0"/>
              </a:spcBef>
              <a:spcAft>
                <a:spcPts val="0"/>
              </a:spcAft>
              <a:buSzPts val="1200"/>
              <a:buFont typeface="Arial"/>
              <a:buAutoNum type="arabicParenR"/>
            </a:pPr>
            <a:r>
              <a:rPr lang="en" sz="1200">
                <a:highlight>
                  <a:schemeClr val="dk1"/>
                </a:highlight>
                <a:latin typeface="Arial"/>
                <a:ea typeface="Arial"/>
                <a:cs typeface="Arial"/>
                <a:sym typeface="Arial"/>
              </a:rPr>
              <a:t> Here an agglomerative hierarchical clustering algorithm is applied directly to the subclusters represented by their CF vectors. It also allows the user to specify either the desired number of clusters or the desired diameter threshold for clusters. After this step, a set of clusters is obtained that captures major distribution patterns in the data.</a:t>
            </a:r>
            <a:endParaRPr sz="1200">
              <a:highlight>
                <a:schemeClr val="dk1"/>
              </a:highlight>
              <a:latin typeface="Arial"/>
              <a:ea typeface="Arial"/>
              <a:cs typeface="Arial"/>
              <a:sym typeface="Arial"/>
            </a:endParaRPr>
          </a:p>
          <a:p>
            <a:pPr indent="-304800" lvl="0" marL="457200" rtl="0" algn="l">
              <a:lnSpc>
                <a:spcPct val="150000"/>
              </a:lnSpc>
              <a:spcBef>
                <a:spcPts val="0"/>
              </a:spcBef>
              <a:spcAft>
                <a:spcPts val="0"/>
              </a:spcAft>
              <a:buSzPts val="1200"/>
              <a:buFont typeface="Arial"/>
              <a:buAutoNum type="arabicParenR"/>
            </a:pPr>
            <a:r>
              <a:rPr lang="en" sz="1200">
                <a:highlight>
                  <a:schemeClr val="dk1"/>
                </a:highlight>
                <a:latin typeface="Arial"/>
                <a:ea typeface="Arial"/>
                <a:cs typeface="Arial"/>
                <a:sym typeface="Arial"/>
              </a:rPr>
              <a:t>The centroids of the clusters produced in step 3 are used as seeds and redistribute the data points to their closest seeds to obtain a new set of clusters.</a:t>
            </a:r>
            <a:endParaRPr sz="1200">
              <a:highlight>
                <a:schemeClr val="dk1"/>
              </a:highlight>
              <a:latin typeface="Arial"/>
              <a:ea typeface="Arial"/>
              <a:cs typeface="Arial"/>
              <a:sym typeface="Arial"/>
            </a:endParaRPr>
          </a:p>
          <a:p>
            <a:pPr indent="0" lvl="0" marL="457200" rtl="0" algn="l">
              <a:lnSpc>
                <a:spcPct val="150000"/>
              </a:lnSpc>
              <a:spcBef>
                <a:spcPts val="0"/>
              </a:spcBef>
              <a:spcAft>
                <a:spcPts val="0"/>
              </a:spcAft>
              <a:buNone/>
            </a:pPr>
            <a:r>
              <a:t/>
            </a:r>
            <a:endParaRPr sz="1200">
              <a:highlight>
                <a:schemeClr val="dk1"/>
              </a:highlight>
              <a:latin typeface="Arial"/>
              <a:ea typeface="Arial"/>
              <a:cs typeface="Arial"/>
              <a:sym typeface="Arial"/>
            </a:endParaRPr>
          </a:p>
          <a:p>
            <a:pPr indent="0" lvl="0" marL="457200" rtl="0" algn="l">
              <a:lnSpc>
                <a:spcPct val="150000"/>
              </a:lnSpc>
              <a:spcBef>
                <a:spcPts val="0"/>
              </a:spcBef>
              <a:spcAft>
                <a:spcPts val="0"/>
              </a:spcAft>
              <a:buNone/>
            </a:pPr>
            <a:r>
              <a:rPr lang="en" sz="1200">
                <a:highlight>
                  <a:schemeClr val="dk1"/>
                </a:highlight>
                <a:latin typeface="Arial"/>
                <a:ea typeface="Arial"/>
                <a:cs typeface="Arial"/>
                <a:sym typeface="Arial"/>
              </a:rPr>
              <a:t>Advantages - fast and </a:t>
            </a:r>
            <a:r>
              <a:rPr lang="en" sz="1100">
                <a:highlight>
                  <a:schemeClr val="dk1"/>
                </a:highlight>
                <a:latin typeface="Arial"/>
                <a:ea typeface="Arial"/>
                <a:cs typeface="Arial"/>
                <a:sym typeface="Arial"/>
              </a:rPr>
              <a:t>do not need to know the expected number of clusters beforehand</a:t>
            </a:r>
            <a:endParaRPr sz="1100">
              <a:highlight>
                <a:schemeClr val="dk1"/>
              </a:highlight>
              <a:latin typeface="Arial"/>
              <a:ea typeface="Arial"/>
              <a:cs typeface="Arial"/>
              <a:sym typeface="Arial"/>
            </a:endParaRPr>
          </a:p>
          <a:p>
            <a:pPr indent="0" lvl="0" marL="457200" rtl="0" algn="l">
              <a:lnSpc>
                <a:spcPct val="150000"/>
              </a:lnSpc>
              <a:spcBef>
                <a:spcPts val="0"/>
              </a:spcBef>
              <a:spcAft>
                <a:spcPts val="0"/>
              </a:spcAft>
              <a:buNone/>
            </a:pPr>
            <a:r>
              <a:rPr lang="en" sz="1100">
                <a:highlight>
                  <a:schemeClr val="dk1"/>
                </a:highlight>
                <a:latin typeface="Arial"/>
                <a:ea typeface="Arial"/>
                <a:cs typeface="Arial"/>
                <a:sym typeface="Arial"/>
              </a:rPr>
              <a:t>Disadvantages - Favors only clusters with spherical shape and similar sizes and Handles only numeric data</a:t>
            </a:r>
            <a:endParaRPr sz="1100">
              <a:highlight>
                <a:schemeClr val="dk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DBSCAN - algorithm </a:t>
            </a:r>
            <a:endParaRPr/>
          </a:p>
        </p:txBody>
      </p:sp>
      <p:sp>
        <p:nvSpPr>
          <p:cNvPr id="172" name="Google Shape;172;p19"/>
          <p:cNvSpPr txBox="1"/>
          <p:nvPr>
            <p:ph idx="1" type="body"/>
          </p:nvPr>
        </p:nvSpPr>
        <p:spPr>
          <a:xfrm>
            <a:off x="1297500" y="926300"/>
            <a:ext cx="7347900" cy="4099800"/>
          </a:xfrm>
          <a:prstGeom prst="rect">
            <a:avLst/>
          </a:prstGeom>
        </p:spPr>
        <p:txBody>
          <a:bodyPr anchorCtr="0" anchor="t" bIns="91425" lIns="91425" spcFirstLastPara="1" rIns="91425" wrap="square" tIns="91425">
            <a:normAutofit lnSpcReduction="20000"/>
          </a:bodyPr>
          <a:lstStyle/>
          <a:p>
            <a:pPr indent="0" lvl="0" marL="0" rtl="0" algn="l">
              <a:lnSpc>
                <a:spcPct val="166670"/>
              </a:lnSpc>
              <a:spcBef>
                <a:spcPts val="900"/>
              </a:spcBef>
              <a:spcAft>
                <a:spcPts val="0"/>
              </a:spcAft>
              <a:buNone/>
            </a:pPr>
            <a:r>
              <a:rPr lang="en" sz="1100">
                <a:highlight>
                  <a:schemeClr val="dk1"/>
                </a:highlight>
                <a:latin typeface="Arial"/>
                <a:ea typeface="Arial"/>
                <a:cs typeface="Arial"/>
                <a:sym typeface="Arial"/>
              </a:rPr>
              <a:t>Let  X = {x</a:t>
            </a:r>
            <a:r>
              <a:rPr lang="en" sz="850">
                <a:highlight>
                  <a:schemeClr val="dk1"/>
                </a:highlight>
                <a:latin typeface="Arial"/>
                <a:ea typeface="Arial"/>
                <a:cs typeface="Arial"/>
                <a:sym typeface="Arial"/>
              </a:rPr>
              <a:t>1</a:t>
            </a:r>
            <a:r>
              <a:rPr lang="en" sz="1100">
                <a:highlight>
                  <a:schemeClr val="dk1"/>
                </a:highlight>
                <a:latin typeface="Arial"/>
                <a:ea typeface="Arial"/>
                <a:cs typeface="Arial"/>
                <a:sym typeface="Arial"/>
              </a:rPr>
              <a:t>, x</a:t>
            </a:r>
            <a:r>
              <a:rPr lang="en" sz="850">
                <a:highlight>
                  <a:schemeClr val="dk1"/>
                </a:highlight>
                <a:latin typeface="Arial"/>
                <a:ea typeface="Arial"/>
                <a:cs typeface="Arial"/>
                <a:sym typeface="Arial"/>
              </a:rPr>
              <a:t>2</a:t>
            </a:r>
            <a:r>
              <a:rPr lang="en" sz="1100">
                <a:highlight>
                  <a:schemeClr val="dk1"/>
                </a:highlight>
                <a:latin typeface="Arial"/>
                <a:ea typeface="Arial"/>
                <a:cs typeface="Arial"/>
                <a:sym typeface="Arial"/>
              </a:rPr>
              <a:t>, x</a:t>
            </a:r>
            <a:r>
              <a:rPr lang="en" sz="850">
                <a:highlight>
                  <a:schemeClr val="dk1"/>
                </a:highlight>
                <a:latin typeface="Arial"/>
                <a:ea typeface="Arial"/>
                <a:cs typeface="Arial"/>
                <a:sym typeface="Arial"/>
              </a:rPr>
              <a:t>3</a:t>
            </a:r>
            <a:r>
              <a:rPr lang="en" sz="1100">
                <a:highlight>
                  <a:schemeClr val="dk1"/>
                </a:highlight>
                <a:latin typeface="Arial"/>
                <a:ea typeface="Arial"/>
                <a:cs typeface="Arial"/>
                <a:sym typeface="Arial"/>
              </a:rPr>
              <a:t>, ..., x</a:t>
            </a:r>
            <a:r>
              <a:rPr lang="en" sz="850">
                <a:highlight>
                  <a:schemeClr val="dk1"/>
                </a:highlight>
                <a:latin typeface="Arial"/>
                <a:ea typeface="Arial"/>
                <a:cs typeface="Arial"/>
                <a:sym typeface="Arial"/>
              </a:rPr>
              <a:t>n</a:t>
            </a:r>
            <a:r>
              <a:rPr lang="en" sz="1100">
                <a:highlight>
                  <a:schemeClr val="dk1"/>
                </a:highlight>
                <a:latin typeface="Arial"/>
                <a:ea typeface="Arial"/>
                <a:cs typeface="Arial"/>
                <a:sym typeface="Arial"/>
              </a:rPr>
              <a:t>} be the set of data points. DBSCAN requires two parameters: ε (eps) and the minimum number of points required to form a cluster (minPts).</a:t>
            </a:r>
            <a:endParaRPr sz="1100">
              <a:highlight>
                <a:schemeClr val="dk1"/>
              </a:highlight>
              <a:latin typeface="Arial"/>
              <a:ea typeface="Arial"/>
              <a:cs typeface="Arial"/>
              <a:sym typeface="Arial"/>
            </a:endParaRPr>
          </a:p>
          <a:p>
            <a:pPr indent="-298450" lvl="0" marL="457200" rtl="0" algn="l">
              <a:lnSpc>
                <a:spcPct val="166670"/>
              </a:lnSpc>
              <a:spcBef>
                <a:spcPts val="900"/>
              </a:spcBef>
              <a:spcAft>
                <a:spcPts val="0"/>
              </a:spcAft>
              <a:buSzPts val="1100"/>
              <a:buFont typeface="Arial"/>
              <a:buAutoNum type="arabicPeriod"/>
            </a:pPr>
            <a:r>
              <a:rPr lang="en" sz="1100">
                <a:highlight>
                  <a:schemeClr val="dk1"/>
                </a:highlight>
                <a:latin typeface="Arial"/>
                <a:ea typeface="Arial"/>
                <a:cs typeface="Arial"/>
                <a:sym typeface="Arial"/>
              </a:rPr>
              <a:t>Start with an arbitrary starting point that has not been visited.</a:t>
            </a:r>
            <a:endParaRPr sz="1100">
              <a:highlight>
                <a:schemeClr val="dk1"/>
              </a:highlight>
              <a:latin typeface="Arial"/>
              <a:ea typeface="Arial"/>
              <a:cs typeface="Arial"/>
              <a:sym typeface="Arial"/>
            </a:endParaRPr>
          </a:p>
          <a:p>
            <a:pPr indent="-298450" lvl="0" marL="457200" rtl="0" algn="l">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Extract the neighborhood of this point using ε (All points which are within the ε distance are neighborhood).</a:t>
            </a:r>
            <a:endParaRPr sz="1100">
              <a:highlight>
                <a:schemeClr val="dk1"/>
              </a:highlight>
              <a:latin typeface="Arial"/>
              <a:ea typeface="Arial"/>
              <a:cs typeface="Arial"/>
              <a:sym typeface="Arial"/>
            </a:endParaRPr>
          </a:p>
          <a:p>
            <a:pPr indent="-298450" lvl="0" marL="457200" rtl="0" algn="l">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If there are sufficient neighborhoods around this point then the clustering process starts and the point is marked as visited else this point is labeled as noise (Later this point can become part of the cluster).</a:t>
            </a:r>
            <a:endParaRPr sz="1100">
              <a:highlight>
                <a:schemeClr val="dk1"/>
              </a:highlight>
              <a:latin typeface="Arial"/>
              <a:ea typeface="Arial"/>
              <a:cs typeface="Arial"/>
              <a:sym typeface="Arial"/>
            </a:endParaRPr>
          </a:p>
          <a:p>
            <a:pPr indent="-298450" lvl="0" marL="457200" rtl="0" algn="l">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If a point is found to be a part of the cluster then its ε neighborhood is also the part of the cluster and the above procedure from step 2 is repeated for all ε neighborhood points. This is repeated until all points in the cluster are determined.</a:t>
            </a:r>
            <a:endParaRPr sz="1100">
              <a:highlight>
                <a:schemeClr val="dk1"/>
              </a:highlight>
              <a:latin typeface="Arial"/>
              <a:ea typeface="Arial"/>
              <a:cs typeface="Arial"/>
              <a:sym typeface="Arial"/>
            </a:endParaRPr>
          </a:p>
          <a:p>
            <a:pPr indent="-298450" lvl="0" marL="457200" rtl="0" algn="l">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A new unvisited point is retrieved and processed, leading to further cluster or noise discovery.</a:t>
            </a:r>
            <a:endParaRPr sz="1100">
              <a:highlight>
                <a:schemeClr val="dk1"/>
              </a:highlight>
              <a:latin typeface="Arial"/>
              <a:ea typeface="Arial"/>
              <a:cs typeface="Arial"/>
              <a:sym typeface="Arial"/>
            </a:endParaRPr>
          </a:p>
          <a:p>
            <a:pPr indent="-298450" lvl="0" marL="457200" rtl="0" algn="l">
              <a:lnSpc>
                <a:spcPct val="166670"/>
              </a:lnSpc>
              <a:spcBef>
                <a:spcPts val="0"/>
              </a:spcBef>
              <a:spcAft>
                <a:spcPts val="0"/>
              </a:spcAft>
              <a:buSzPts val="1100"/>
              <a:buFont typeface="Arial"/>
              <a:buAutoNum type="arabicPeriod"/>
            </a:pPr>
            <a:r>
              <a:rPr lang="en" sz="1100">
                <a:highlight>
                  <a:schemeClr val="dk1"/>
                </a:highlight>
                <a:latin typeface="Arial"/>
                <a:ea typeface="Arial"/>
                <a:cs typeface="Arial"/>
                <a:sym typeface="Arial"/>
              </a:rPr>
              <a:t>This process continues until all points are marked as visited.</a:t>
            </a:r>
            <a:endParaRPr sz="1100">
              <a:highlight>
                <a:schemeClr val="dk1"/>
              </a:highlight>
              <a:latin typeface="Arial"/>
              <a:ea typeface="Arial"/>
              <a:cs typeface="Arial"/>
              <a:sym typeface="Arial"/>
            </a:endParaRPr>
          </a:p>
          <a:p>
            <a:pPr indent="0" lvl="0" marL="457200" rtl="0" algn="l">
              <a:lnSpc>
                <a:spcPct val="166670"/>
              </a:lnSpc>
              <a:spcBef>
                <a:spcPts val="900"/>
              </a:spcBef>
              <a:spcAft>
                <a:spcPts val="0"/>
              </a:spcAft>
              <a:buNone/>
            </a:pPr>
            <a:r>
              <a:rPr lang="en" sz="1100">
                <a:highlight>
                  <a:schemeClr val="dk1"/>
                </a:highlight>
                <a:latin typeface="Arial"/>
                <a:ea typeface="Arial"/>
                <a:cs typeface="Arial"/>
                <a:sym typeface="Arial"/>
              </a:rPr>
              <a:t>Advantages - Does not require a priori specification of the number of clusters and detects noise </a:t>
            </a:r>
            <a:endParaRPr sz="1100">
              <a:highlight>
                <a:schemeClr val="dk1"/>
              </a:highlight>
              <a:latin typeface="Arial"/>
              <a:ea typeface="Arial"/>
              <a:cs typeface="Arial"/>
              <a:sym typeface="Arial"/>
            </a:endParaRPr>
          </a:p>
          <a:p>
            <a:pPr indent="0" lvl="0" marL="457200" rtl="0" algn="l">
              <a:lnSpc>
                <a:spcPct val="166670"/>
              </a:lnSpc>
              <a:spcBef>
                <a:spcPts val="900"/>
              </a:spcBef>
              <a:spcAft>
                <a:spcPts val="0"/>
              </a:spcAft>
              <a:buNone/>
            </a:pPr>
            <a:r>
              <a:rPr lang="en" sz="1100">
                <a:highlight>
                  <a:schemeClr val="dk1"/>
                </a:highlight>
                <a:latin typeface="Arial"/>
                <a:ea typeface="Arial"/>
                <a:cs typeface="Arial"/>
                <a:sym typeface="Arial"/>
              </a:rPr>
              <a:t>Disadvantages-</a:t>
            </a:r>
            <a:r>
              <a:rPr lang="en" sz="1100">
                <a:highlight>
                  <a:schemeClr val="dk1"/>
                </a:highlight>
                <a:latin typeface="Arial"/>
                <a:ea typeface="Arial"/>
                <a:cs typeface="Arial"/>
                <a:sym typeface="Arial"/>
              </a:rPr>
              <a:t> fails in the case of varying density clusters</a:t>
            </a:r>
            <a:endParaRPr sz="1100">
              <a:highlight>
                <a:schemeClr val="dk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HDBSCAN - algorithm</a:t>
            </a:r>
            <a:endParaRPr/>
          </a:p>
        </p:txBody>
      </p:sp>
      <p:sp>
        <p:nvSpPr>
          <p:cNvPr id="178" name="Google Shape;178;p20"/>
          <p:cNvSpPr txBox="1"/>
          <p:nvPr>
            <p:ph idx="1" type="body"/>
          </p:nvPr>
        </p:nvSpPr>
        <p:spPr>
          <a:xfrm>
            <a:off x="931850" y="1307850"/>
            <a:ext cx="8027100" cy="35373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Font typeface="Arial"/>
              <a:buAutoNum type="arabicPeriod"/>
            </a:pPr>
            <a:r>
              <a:rPr lang="en" sz="1300">
                <a:highlight>
                  <a:schemeClr val="dk1"/>
                </a:highlight>
                <a:latin typeface="Arial"/>
                <a:ea typeface="Arial"/>
                <a:cs typeface="Arial"/>
                <a:sym typeface="Arial"/>
              </a:rPr>
              <a:t>Construct the </a:t>
            </a:r>
            <a:r>
              <a:rPr i="1" lang="en" sz="1300">
                <a:highlight>
                  <a:schemeClr val="dk1"/>
                </a:highlight>
                <a:latin typeface="Arial"/>
                <a:ea typeface="Arial"/>
                <a:cs typeface="Arial"/>
                <a:sym typeface="Arial"/>
              </a:rPr>
              <a:t>k</a:t>
            </a:r>
            <a:r>
              <a:rPr lang="en" sz="1300">
                <a:highlight>
                  <a:schemeClr val="dk1"/>
                </a:highlight>
                <a:latin typeface="Arial"/>
                <a:ea typeface="Arial"/>
                <a:cs typeface="Arial"/>
                <a:sym typeface="Arial"/>
              </a:rPr>
              <a:t>-nearest-neighbors (</a:t>
            </a:r>
            <a:r>
              <a:rPr i="1" lang="en" sz="1300">
                <a:highlight>
                  <a:schemeClr val="dk1"/>
                </a:highlight>
                <a:latin typeface="Arial"/>
                <a:ea typeface="Arial"/>
                <a:cs typeface="Arial"/>
                <a:sym typeface="Arial"/>
              </a:rPr>
              <a:t>k</a:t>
            </a:r>
            <a:r>
              <a:rPr lang="en" sz="1300">
                <a:highlight>
                  <a:schemeClr val="dk1"/>
                </a:highlight>
                <a:latin typeface="Arial"/>
                <a:ea typeface="Arial"/>
                <a:cs typeface="Arial"/>
                <a:sym typeface="Arial"/>
              </a:rPr>
              <a:t>-NN) graph, with an undirected edge connecting each point </a:t>
            </a:r>
            <a:r>
              <a:rPr i="1" lang="en" sz="1300">
                <a:highlight>
                  <a:schemeClr val="dk1"/>
                </a:highlight>
                <a:latin typeface="Arial"/>
                <a:ea typeface="Arial"/>
                <a:cs typeface="Arial"/>
                <a:sym typeface="Arial"/>
              </a:rPr>
              <a:t>p</a:t>
            </a:r>
            <a:r>
              <a:rPr lang="en" sz="1300">
                <a:highlight>
                  <a:schemeClr val="dk1"/>
                </a:highlight>
                <a:latin typeface="Arial"/>
                <a:ea typeface="Arial"/>
                <a:cs typeface="Arial"/>
                <a:sym typeface="Arial"/>
              </a:rPr>
              <a:t> to the </a:t>
            </a:r>
            <a:r>
              <a:rPr i="1" lang="en" sz="1300">
                <a:highlight>
                  <a:schemeClr val="dk1"/>
                </a:highlight>
                <a:latin typeface="Arial"/>
                <a:ea typeface="Arial"/>
                <a:cs typeface="Arial"/>
                <a:sym typeface="Arial"/>
              </a:rPr>
              <a:t>k</a:t>
            </a:r>
            <a:r>
              <a:rPr lang="en" sz="1300">
                <a:highlight>
                  <a:schemeClr val="dk1"/>
                </a:highlight>
                <a:latin typeface="Arial"/>
                <a:ea typeface="Arial"/>
                <a:cs typeface="Arial"/>
                <a:sym typeface="Arial"/>
              </a:rPr>
              <a:t> most similar points to </a:t>
            </a:r>
            <a:r>
              <a:rPr i="1" lang="en" sz="1300">
                <a:highlight>
                  <a:schemeClr val="dk1"/>
                </a:highlight>
                <a:latin typeface="Arial"/>
                <a:ea typeface="Arial"/>
                <a:cs typeface="Arial"/>
                <a:sym typeface="Arial"/>
              </a:rPr>
              <a:t>p</a:t>
            </a:r>
            <a:r>
              <a:rPr lang="en" sz="1300">
                <a:highlight>
                  <a:schemeClr val="dk1"/>
                </a:highlight>
                <a:latin typeface="Arial"/>
                <a:ea typeface="Arial"/>
                <a:cs typeface="Arial"/>
                <a:sym typeface="Arial"/>
              </a:rPr>
              <a:t>. Use the </a:t>
            </a:r>
            <a:r>
              <a:rPr i="1" lang="en" sz="1300">
                <a:highlight>
                  <a:schemeClr val="dk1"/>
                </a:highlight>
                <a:latin typeface="Arial"/>
                <a:ea typeface="Arial"/>
                <a:cs typeface="Arial"/>
                <a:sym typeface="Arial"/>
              </a:rPr>
              <a:t>k</a:t>
            </a:r>
            <a:r>
              <a:rPr lang="en" sz="1300">
                <a:highlight>
                  <a:schemeClr val="dk1"/>
                </a:highlight>
                <a:latin typeface="Arial"/>
                <a:ea typeface="Arial"/>
                <a:cs typeface="Arial"/>
                <a:sym typeface="Arial"/>
              </a:rPr>
              <a:t>-NN information to define a new metric called the </a:t>
            </a:r>
            <a:r>
              <a:rPr i="1" lang="en" sz="1300">
                <a:highlight>
                  <a:schemeClr val="dk1"/>
                </a:highlight>
                <a:latin typeface="Arial"/>
                <a:ea typeface="Arial"/>
                <a:cs typeface="Arial"/>
                <a:sym typeface="Arial"/>
              </a:rPr>
              <a:t>mutual reachability distance</a:t>
            </a:r>
            <a:r>
              <a:rPr lang="en" sz="1300">
                <a:highlight>
                  <a:schemeClr val="dk1"/>
                </a:highlight>
                <a:latin typeface="Arial"/>
                <a:ea typeface="Arial"/>
                <a:cs typeface="Arial"/>
                <a:sym typeface="Arial"/>
              </a:rPr>
              <a:t> between all pairs of points in the data.</a:t>
            </a:r>
            <a:endParaRPr sz="1300">
              <a:highlight>
                <a:schemeClr val="dk1"/>
              </a:highlight>
              <a:latin typeface="Arial"/>
              <a:ea typeface="Arial"/>
              <a:cs typeface="Arial"/>
              <a:sym typeface="Arial"/>
            </a:endParaRPr>
          </a:p>
          <a:p>
            <a:pPr indent="-311150" lvl="0" marL="457200" rtl="0" algn="l">
              <a:lnSpc>
                <a:spcPct val="150000"/>
              </a:lnSpc>
              <a:spcBef>
                <a:spcPts val="0"/>
              </a:spcBef>
              <a:spcAft>
                <a:spcPts val="0"/>
              </a:spcAft>
              <a:buSzPts val="1300"/>
              <a:buFont typeface="Arial"/>
              <a:buAutoNum type="arabicPeriod"/>
            </a:pPr>
            <a:r>
              <a:rPr lang="en" sz="1300">
                <a:highlight>
                  <a:schemeClr val="dk1"/>
                </a:highlight>
                <a:latin typeface="Arial"/>
                <a:ea typeface="Arial"/>
                <a:cs typeface="Arial"/>
                <a:sym typeface="Arial"/>
              </a:rPr>
              <a:t>Find the minimum spanning tree (MST) connecting all points in the data according to the mutual reachability distance. This tree represents a hierarchy of clusters, and the individual clusters can be extracted using a simple heuristic.</a:t>
            </a:r>
            <a:endParaRPr sz="1300">
              <a:highlight>
                <a:schemeClr val="dk1"/>
              </a:highlight>
              <a:latin typeface="Arial"/>
              <a:ea typeface="Arial"/>
              <a:cs typeface="Arial"/>
              <a:sym typeface="Arial"/>
            </a:endParaRPr>
          </a:p>
          <a:p>
            <a:pPr indent="0" lvl="0" marL="457200" rtl="0" algn="l">
              <a:lnSpc>
                <a:spcPct val="150000"/>
              </a:lnSpc>
              <a:spcBef>
                <a:spcPts val="1700"/>
              </a:spcBef>
              <a:spcAft>
                <a:spcPts val="0"/>
              </a:spcAft>
              <a:buNone/>
            </a:pPr>
            <a:r>
              <a:rPr lang="en" sz="1300">
                <a:highlight>
                  <a:schemeClr val="dk1"/>
                </a:highlight>
                <a:latin typeface="Arial"/>
                <a:ea typeface="Arial"/>
                <a:cs typeface="Arial"/>
                <a:sym typeface="Arial"/>
              </a:rPr>
              <a:t>Advantages -  built for the real-world scenario of having data with varying density and relatively fast</a:t>
            </a:r>
            <a:endParaRPr sz="1300">
              <a:highlight>
                <a:schemeClr val="dk1"/>
              </a:highlight>
              <a:latin typeface="Arial"/>
              <a:ea typeface="Arial"/>
              <a:cs typeface="Arial"/>
              <a:sym typeface="Arial"/>
            </a:endParaRPr>
          </a:p>
          <a:p>
            <a:pPr indent="0" lvl="0" marL="457200" rtl="0" algn="l">
              <a:lnSpc>
                <a:spcPct val="150000"/>
              </a:lnSpc>
              <a:spcBef>
                <a:spcPts val="1700"/>
              </a:spcBef>
              <a:spcAft>
                <a:spcPts val="0"/>
              </a:spcAft>
              <a:buNone/>
            </a:pPr>
            <a:r>
              <a:rPr lang="en" sz="1300">
                <a:highlight>
                  <a:schemeClr val="dk1"/>
                </a:highlight>
                <a:latin typeface="Arial"/>
                <a:ea typeface="Arial"/>
                <a:cs typeface="Arial"/>
                <a:sym typeface="Arial"/>
              </a:rPr>
              <a:t>Disadvantages - </a:t>
            </a:r>
            <a:r>
              <a:rPr lang="en" sz="1200">
                <a:highlight>
                  <a:schemeClr val="dk1"/>
                </a:highlight>
                <a:latin typeface="Arial"/>
                <a:ea typeface="Arial"/>
                <a:cs typeface="Arial"/>
                <a:sym typeface="Arial"/>
              </a:rPr>
              <a:t>not clear how to use it only with a subset of the data and Two dense data partitions on the bottom are not separated from the large clusters</a:t>
            </a:r>
            <a:endParaRPr sz="1300">
              <a:highlight>
                <a:schemeClr val="dk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OPTICS - algorithm</a:t>
            </a:r>
            <a:endParaRPr/>
          </a:p>
        </p:txBody>
      </p:sp>
      <p:sp>
        <p:nvSpPr>
          <p:cNvPr id="184" name="Google Shape;184;p21"/>
          <p:cNvSpPr txBox="1"/>
          <p:nvPr>
            <p:ph idx="1" type="body"/>
          </p:nvPr>
        </p:nvSpPr>
        <p:spPr>
          <a:xfrm>
            <a:off x="1297500" y="1307850"/>
            <a:ext cx="7347900" cy="3537300"/>
          </a:xfrm>
          <a:prstGeom prst="rect">
            <a:avLst/>
          </a:prstGeom>
        </p:spPr>
        <p:txBody>
          <a:bodyPr anchorCtr="0" anchor="t" bIns="91425" lIns="91425" spcFirstLastPara="1" rIns="91425" wrap="square" tIns="91425">
            <a:normAutofit/>
          </a:bodyPr>
          <a:lstStyle/>
          <a:p>
            <a:pPr indent="-304800" lvl="0" marL="457200" rtl="0" algn="l">
              <a:lnSpc>
                <a:spcPct val="166670"/>
              </a:lnSpc>
              <a:spcBef>
                <a:spcPts val="900"/>
              </a:spcBef>
              <a:spcAft>
                <a:spcPts val="0"/>
              </a:spcAft>
              <a:buSzPts val="1200"/>
              <a:buFont typeface="Arial"/>
              <a:buAutoNum type="arabicPeriod"/>
            </a:pPr>
            <a:r>
              <a:rPr lang="en" sz="1200">
                <a:highlight>
                  <a:schemeClr val="dk1"/>
                </a:highlight>
                <a:latin typeface="Arial"/>
                <a:ea typeface="Arial"/>
                <a:cs typeface="Arial"/>
                <a:sym typeface="Arial"/>
              </a:rPr>
              <a:t>Mark every point in the dataset as unclustered. Corresponding to each point mark both core distance and reachability distance is undefined.</a:t>
            </a:r>
            <a:endParaRPr sz="1200">
              <a:highlight>
                <a:schemeClr val="dk1"/>
              </a:highlight>
              <a:latin typeface="Arial"/>
              <a:ea typeface="Arial"/>
              <a:cs typeface="Arial"/>
              <a:sym typeface="Arial"/>
            </a:endParaRPr>
          </a:p>
          <a:p>
            <a:pPr indent="-304800" lvl="0" marL="457200" rtl="0" algn="l">
              <a:lnSpc>
                <a:spcPct val="166670"/>
              </a:lnSpc>
              <a:spcBef>
                <a:spcPts val="0"/>
              </a:spcBef>
              <a:spcAft>
                <a:spcPts val="0"/>
              </a:spcAft>
              <a:buSzPts val="1200"/>
              <a:buFont typeface="Arial"/>
              <a:buAutoNum type="arabicPeriod"/>
            </a:pPr>
            <a:r>
              <a:rPr lang="en" sz="1200">
                <a:highlight>
                  <a:schemeClr val="dk1"/>
                </a:highlight>
                <a:latin typeface="Arial"/>
                <a:ea typeface="Arial"/>
                <a:cs typeface="Arial"/>
                <a:sym typeface="Arial"/>
              </a:rPr>
              <a:t>Pick any point and evaluate the neighborhood of that point.</a:t>
            </a:r>
            <a:endParaRPr sz="1200">
              <a:highlight>
                <a:schemeClr val="dk1"/>
              </a:highlight>
              <a:latin typeface="Arial"/>
              <a:ea typeface="Arial"/>
              <a:cs typeface="Arial"/>
              <a:sym typeface="Arial"/>
            </a:endParaRPr>
          </a:p>
          <a:p>
            <a:pPr indent="0" lvl="0" marL="457200" rtl="0" algn="l">
              <a:lnSpc>
                <a:spcPct val="166670"/>
              </a:lnSpc>
              <a:spcBef>
                <a:spcPts val="900"/>
              </a:spcBef>
              <a:spcAft>
                <a:spcPts val="0"/>
              </a:spcAft>
              <a:buNone/>
            </a:pPr>
            <a:r>
              <a:rPr lang="en" sz="1200">
                <a:highlight>
                  <a:schemeClr val="dk1"/>
                </a:highlight>
                <a:latin typeface="Arial"/>
                <a:ea typeface="Arial"/>
                <a:cs typeface="Arial"/>
                <a:sym typeface="Arial"/>
              </a:rPr>
              <a:t>Advantages - doesn’t require a predefined number of clusters and Clusters can be of any shape, including non-spherical ones</a:t>
            </a:r>
            <a:endParaRPr sz="1200">
              <a:highlight>
                <a:schemeClr val="dk1"/>
              </a:highlight>
              <a:latin typeface="Arial"/>
              <a:ea typeface="Arial"/>
              <a:cs typeface="Arial"/>
              <a:sym typeface="Arial"/>
            </a:endParaRPr>
          </a:p>
          <a:p>
            <a:pPr indent="0" lvl="0" marL="457200" rtl="0" algn="l">
              <a:lnSpc>
                <a:spcPct val="166670"/>
              </a:lnSpc>
              <a:spcBef>
                <a:spcPts val="900"/>
              </a:spcBef>
              <a:spcAft>
                <a:spcPts val="0"/>
              </a:spcAft>
              <a:buNone/>
            </a:pPr>
            <a:r>
              <a:rPr lang="en" sz="1200">
                <a:highlight>
                  <a:schemeClr val="dk1"/>
                </a:highlight>
                <a:latin typeface="Arial"/>
                <a:ea typeface="Arial"/>
                <a:cs typeface="Arial"/>
                <a:sym typeface="Arial"/>
              </a:rPr>
              <a:t>Disadvantages - It fails if there are no density drops between clusters</a:t>
            </a:r>
            <a:endParaRPr sz="1200">
              <a:highlight>
                <a:schemeClr val="dk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