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70" r:id="rId2"/>
    <p:sldId id="271" r:id="rId3"/>
    <p:sldId id="272" r:id="rId4"/>
    <p:sldId id="273" r:id="rId5"/>
    <p:sldId id="274" r:id="rId6"/>
    <p:sldId id="275" r:id="rId7"/>
    <p:sldId id="276" r:id="rId8"/>
    <p:sldId id="277" r:id="rId9"/>
    <p:sldId id="279" r:id="rId10"/>
    <p:sldId id="289" r:id="rId11"/>
    <p:sldId id="280" r:id="rId12"/>
    <p:sldId id="281" r:id="rId13"/>
    <p:sldId id="282" r:id="rId14"/>
    <p:sldId id="291" r:id="rId15"/>
    <p:sldId id="292" r:id="rId16"/>
    <p:sldId id="283" r:id="rId17"/>
    <p:sldId id="284" r:id="rId18"/>
    <p:sldId id="286" r:id="rId19"/>
  </p:sldIdLst>
  <p:sldSz cx="18288000" cy="10287000"/>
  <p:notesSz cx="6858000" cy="9144000"/>
  <p:embeddedFontLst>
    <p:embeddedFont>
      <p:font typeface="DM Sans" pitchFamily="2" charset="0"/>
      <p:regular r:id="rId21"/>
      <p:bold r:id="rId22"/>
      <p:italic r:id="rId23"/>
      <p:boldItalic r:id="rId24"/>
    </p:embeddedFont>
    <p:embeddedFont>
      <p:font typeface="DM Sans Bold" charset="0"/>
      <p:regular r:id="rId25"/>
    </p:embeddedFont>
    <p:embeddedFont>
      <p:font typeface="Montserrat Classic Bold" panose="020B0604020202020204" charset="0"/>
      <p:regular r:id="rId26"/>
    </p:embeddedFont>
    <p:embeddedFont>
      <p:font typeface="Oswald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2450" autoAdjust="0"/>
  </p:normalViewPr>
  <p:slideViewPr>
    <p:cSldViewPr>
      <p:cViewPr>
        <p:scale>
          <a:sx n="50" d="100"/>
          <a:sy n="50" d="100"/>
        </p:scale>
        <p:origin x="556" y="-396"/>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D016C-D317-4364-91C7-CDEFADC4B999}"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71267-F004-49BA-A221-9F56A71D5E3A}" type="slidenum">
              <a:rPr lang="en-IN" smtClean="0"/>
              <a:t>‹#›</a:t>
            </a:fld>
            <a:endParaRPr lang="en-IN"/>
          </a:p>
        </p:txBody>
      </p:sp>
    </p:spTree>
    <p:extLst>
      <p:ext uri="{BB962C8B-B14F-4D97-AF65-F5344CB8AC3E}">
        <p14:creationId xmlns:p14="http://schemas.microsoft.com/office/powerpoint/2010/main" val="256463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a:t>
            </a:fld>
            <a:endParaRPr lang="en-IN"/>
          </a:p>
        </p:txBody>
      </p:sp>
    </p:spTree>
    <p:extLst>
      <p:ext uri="{BB962C8B-B14F-4D97-AF65-F5344CB8AC3E}">
        <p14:creationId xmlns:p14="http://schemas.microsoft.com/office/powerpoint/2010/main" val="3489926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17</a:t>
            </a:fld>
            <a:endParaRPr lang="en-IN"/>
          </a:p>
        </p:txBody>
      </p:sp>
    </p:spTree>
    <p:extLst>
      <p:ext uri="{BB962C8B-B14F-4D97-AF65-F5344CB8AC3E}">
        <p14:creationId xmlns:p14="http://schemas.microsoft.com/office/powerpoint/2010/main" val="241375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3</a:t>
            </a:fld>
            <a:endParaRPr lang="en-IN"/>
          </a:p>
        </p:txBody>
      </p:sp>
    </p:spTree>
    <p:extLst>
      <p:ext uri="{BB962C8B-B14F-4D97-AF65-F5344CB8AC3E}">
        <p14:creationId xmlns:p14="http://schemas.microsoft.com/office/powerpoint/2010/main" val="383473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9</a:t>
            </a:fld>
            <a:endParaRPr lang="en-IN"/>
          </a:p>
        </p:txBody>
      </p:sp>
    </p:spTree>
    <p:extLst>
      <p:ext uri="{BB962C8B-B14F-4D97-AF65-F5344CB8AC3E}">
        <p14:creationId xmlns:p14="http://schemas.microsoft.com/office/powerpoint/2010/main" val="187409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11</a:t>
            </a:fld>
            <a:endParaRPr lang="en-IN"/>
          </a:p>
        </p:txBody>
      </p:sp>
    </p:spTree>
    <p:extLst>
      <p:ext uri="{BB962C8B-B14F-4D97-AF65-F5344CB8AC3E}">
        <p14:creationId xmlns:p14="http://schemas.microsoft.com/office/powerpoint/2010/main" val="3069180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12</a:t>
            </a:fld>
            <a:endParaRPr lang="en-IN"/>
          </a:p>
        </p:txBody>
      </p:sp>
    </p:spTree>
    <p:extLst>
      <p:ext uri="{BB962C8B-B14F-4D97-AF65-F5344CB8AC3E}">
        <p14:creationId xmlns:p14="http://schemas.microsoft.com/office/powerpoint/2010/main" val="179381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13</a:t>
            </a:fld>
            <a:endParaRPr lang="en-IN"/>
          </a:p>
        </p:txBody>
      </p:sp>
    </p:spTree>
    <p:extLst>
      <p:ext uri="{BB962C8B-B14F-4D97-AF65-F5344CB8AC3E}">
        <p14:creationId xmlns:p14="http://schemas.microsoft.com/office/powerpoint/2010/main" val="3736380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14</a:t>
            </a:fld>
            <a:endParaRPr lang="en-IN"/>
          </a:p>
        </p:txBody>
      </p:sp>
    </p:spTree>
    <p:extLst>
      <p:ext uri="{BB962C8B-B14F-4D97-AF65-F5344CB8AC3E}">
        <p14:creationId xmlns:p14="http://schemas.microsoft.com/office/powerpoint/2010/main" val="22602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15</a:t>
            </a:fld>
            <a:endParaRPr lang="en-IN"/>
          </a:p>
        </p:txBody>
      </p:sp>
    </p:spTree>
    <p:extLst>
      <p:ext uri="{BB962C8B-B14F-4D97-AF65-F5344CB8AC3E}">
        <p14:creationId xmlns:p14="http://schemas.microsoft.com/office/powerpoint/2010/main" val="2412804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16</a:t>
            </a:fld>
            <a:endParaRPr lang="en-IN"/>
          </a:p>
        </p:txBody>
      </p:sp>
    </p:spTree>
    <p:extLst>
      <p:ext uri="{BB962C8B-B14F-4D97-AF65-F5344CB8AC3E}">
        <p14:creationId xmlns:p14="http://schemas.microsoft.com/office/powerpoint/2010/main" val="2187908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8" y="3502704"/>
            <a:ext cx="9815306" cy="3774396"/>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4236346" y="4181449"/>
            <a:ext cx="9815307" cy="2356927"/>
          </a:xfrm>
          <a:prstGeom prst="rect">
            <a:avLst/>
          </a:prstGeom>
        </p:spPr>
        <p:txBody>
          <a:bodyPr lIns="0" tIns="0" rIns="0" bIns="0" rtlCol="0" anchor="t">
            <a:spAutoFit/>
          </a:bodyPr>
          <a:lstStyle/>
          <a:p>
            <a:pPr algn="ctr">
              <a:lnSpc>
                <a:spcPts val="9748"/>
              </a:lnSpc>
            </a:pPr>
            <a:r>
              <a:rPr lang="en-US" sz="6000" spc="-300" dirty="0">
                <a:solidFill>
                  <a:srgbClr val="231F20"/>
                </a:solidFill>
                <a:latin typeface="Oswald Bold"/>
              </a:rPr>
              <a:t>Privacy Enhanced Conversational AI Using Large Language Models </a:t>
            </a:r>
          </a:p>
        </p:txBody>
      </p:sp>
      <p:sp>
        <p:nvSpPr>
          <p:cNvPr id="11" name="TextBox 11"/>
          <p:cNvSpPr txBox="1"/>
          <p:nvPr/>
        </p:nvSpPr>
        <p:spPr>
          <a:xfrm>
            <a:off x="2719594" y="2211664"/>
            <a:ext cx="12848809" cy="896336"/>
          </a:xfrm>
          <a:prstGeom prst="rect">
            <a:avLst/>
          </a:prstGeom>
        </p:spPr>
        <p:txBody>
          <a:bodyPr lIns="0" tIns="0" rIns="0" bIns="0" rtlCol="0" anchor="t">
            <a:spAutoFit/>
          </a:bodyPr>
          <a:lstStyle/>
          <a:p>
            <a:pPr algn="ctr">
              <a:lnSpc>
                <a:spcPts val="3661"/>
              </a:lnSpc>
            </a:pPr>
            <a:r>
              <a:rPr lang="en-US" sz="2653" b="1" spc="140" dirty="0">
                <a:solidFill>
                  <a:srgbClr val="231F20"/>
                </a:solidFill>
                <a:latin typeface="Montserrat Classic Bold"/>
              </a:rPr>
              <a:t>Department of Mathematics</a:t>
            </a:r>
          </a:p>
          <a:p>
            <a:pPr algn="ctr">
              <a:lnSpc>
                <a:spcPts val="3661"/>
              </a:lnSpc>
            </a:pPr>
            <a:r>
              <a:rPr lang="en-US" sz="2653" b="1" spc="140" dirty="0">
                <a:solidFill>
                  <a:srgbClr val="231F20"/>
                </a:solidFill>
                <a:latin typeface="Montserrat Classic Bold"/>
              </a:rPr>
              <a:t>Indian Institute of Technology Kharagpur</a:t>
            </a:r>
            <a:endParaRPr lang="en-US" sz="2653" spc="140" dirty="0">
              <a:solidFill>
                <a:srgbClr val="231F20"/>
              </a:solidFill>
              <a:latin typeface="Montserrat Classic Bold"/>
            </a:endParaRPr>
          </a:p>
        </p:txBody>
      </p:sp>
      <p:pic>
        <p:nvPicPr>
          <p:cNvPr id="14" name="Picture 13">
            <a:extLst>
              <a:ext uri="{FF2B5EF4-FFF2-40B4-BE49-F238E27FC236}">
                <a16:creationId xmlns:a16="http://schemas.microsoft.com/office/drawing/2014/main" id="{6906AF30-AB10-C6F2-45B9-0D3A98647BDD}"/>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417736" y="458168"/>
            <a:ext cx="1452526" cy="1625618"/>
          </a:xfrm>
          <a:prstGeom prst="rect">
            <a:avLst/>
          </a:prstGeom>
        </p:spPr>
      </p:pic>
      <p:sp>
        <p:nvSpPr>
          <p:cNvPr id="15" name="TextBox 15">
            <a:extLst>
              <a:ext uri="{FF2B5EF4-FFF2-40B4-BE49-F238E27FC236}">
                <a16:creationId xmlns:a16="http://schemas.microsoft.com/office/drawing/2014/main" id="{8CBCDD1D-2B9B-A307-1A32-F99F340A745C}"/>
              </a:ext>
            </a:extLst>
          </p:cNvPr>
          <p:cNvSpPr txBox="1"/>
          <p:nvPr/>
        </p:nvSpPr>
        <p:spPr>
          <a:xfrm>
            <a:off x="2049938" y="8156579"/>
            <a:ext cx="6103461" cy="1331518"/>
          </a:xfrm>
          <a:prstGeom prst="rect">
            <a:avLst/>
          </a:prstGeom>
        </p:spPr>
        <p:txBody>
          <a:bodyPr wrap="square" lIns="0" tIns="0" rIns="0" bIns="0" rtlCol="0" anchor="t">
            <a:spAutoFit/>
          </a:bodyPr>
          <a:lstStyle/>
          <a:p>
            <a:pPr>
              <a:lnSpc>
                <a:spcPts val="3483"/>
              </a:lnSpc>
            </a:pPr>
            <a:r>
              <a:rPr lang="en-US" sz="2653" dirty="0">
                <a:solidFill>
                  <a:srgbClr val="231F20"/>
                </a:solidFill>
                <a:latin typeface="DM Sans" pitchFamily="2" charset="0"/>
              </a:rPr>
              <a:t>Submitted By:</a:t>
            </a:r>
            <a:br>
              <a:rPr lang="en-US" sz="2653" dirty="0">
                <a:solidFill>
                  <a:srgbClr val="231F20"/>
                </a:solidFill>
                <a:latin typeface="DM Sans" pitchFamily="2" charset="0"/>
              </a:rPr>
            </a:br>
            <a:r>
              <a:rPr lang="en-US" sz="2653" b="1" dirty="0">
                <a:solidFill>
                  <a:srgbClr val="231F20"/>
                </a:solidFill>
                <a:latin typeface="DM Sans" pitchFamily="2" charset="0"/>
              </a:rPr>
              <a:t>Keerti </a:t>
            </a:r>
            <a:r>
              <a:rPr lang="en-US" sz="2653" b="1" dirty="0" err="1">
                <a:solidFill>
                  <a:srgbClr val="231F20"/>
                </a:solidFill>
                <a:latin typeface="DM Sans" pitchFamily="2" charset="0"/>
              </a:rPr>
              <a:t>Panchakshari</a:t>
            </a:r>
            <a:r>
              <a:rPr lang="en-US" sz="2653" b="1" dirty="0">
                <a:solidFill>
                  <a:srgbClr val="231F20"/>
                </a:solidFill>
                <a:latin typeface="DM Sans" pitchFamily="2" charset="0"/>
              </a:rPr>
              <a:t> Charantimath</a:t>
            </a:r>
            <a:br>
              <a:rPr lang="en-US" sz="2653" dirty="0">
                <a:solidFill>
                  <a:srgbClr val="231F20"/>
                </a:solidFill>
                <a:latin typeface="DM Sans" pitchFamily="2" charset="0"/>
              </a:rPr>
            </a:br>
            <a:r>
              <a:rPr lang="en-US" sz="2653" dirty="0">
                <a:solidFill>
                  <a:srgbClr val="231F20"/>
                </a:solidFill>
                <a:latin typeface="DM Sans" pitchFamily="2" charset="0"/>
              </a:rPr>
              <a:t>19MA20059</a:t>
            </a:r>
          </a:p>
        </p:txBody>
      </p:sp>
      <p:sp>
        <p:nvSpPr>
          <p:cNvPr id="17" name="TextBox 16">
            <a:extLst>
              <a:ext uri="{FF2B5EF4-FFF2-40B4-BE49-F238E27FC236}">
                <a16:creationId xmlns:a16="http://schemas.microsoft.com/office/drawing/2014/main" id="{35B95049-67C2-557F-83D4-915C69B3CF1B}"/>
              </a:ext>
            </a:extLst>
          </p:cNvPr>
          <p:cNvSpPr txBox="1"/>
          <p:nvPr/>
        </p:nvSpPr>
        <p:spPr>
          <a:xfrm>
            <a:off x="7959434" y="7957294"/>
            <a:ext cx="7608970" cy="1725344"/>
          </a:xfrm>
          <a:prstGeom prst="rect">
            <a:avLst/>
          </a:prstGeom>
          <a:noFill/>
        </p:spPr>
        <p:txBody>
          <a:bodyPr wrap="square">
            <a:spAutoFit/>
          </a:bodyPr>
          <a:lstStyle/>
          <a:p>
            <a:pPr algn="r"/>
            <a:r>
              <a:rPr lang="en-IN" sz="2653" dirty="0">
                <a:solidFill>
                  <a:srgbClr val="231F20"/>
                </a:solidFill>
                <a:latin typeface="DM Sans" pitchFamily="2" charset="0"/>
              </a:rPr>
              <a:t>Guided By:</a:t>
            </a:r>
          </a:p>
          <a:p>
            <a:pPr algn="r"/>
            <a:r>
              <a:rPr lang="en-IN" sz="2653" b="1" dirty="0">
                <a:solidFill>
                  <a:srgbClr val="231F20"/>
                </a:solidFill>
                <a:latin typeface="DM Sans" pitchFamily="2" charset="0"/>
              </a:rPr>
              <a:t>Professor Hari Shankar </a:t>
            </a:r>
            <a:r>
              <a:rPr lang="en-IN" sz="2653" b="1" dirty="0" err="1">
                <a:solidFill>
                  <a:srgbClr val="231F20"/>
                </a:solidFill>
                <a:latin typeface="DM Sans" pitchFamily="2" charset="0"/>
              </a:rPr>
              <a:t>Mahato</a:t>
            </a:r>
            <a:r>
              <a:rPr lang="en-IN" sz="2653" b="1" dirty="0">
                <a:solidFill>
                  <a:srgbClr val="231F20"/>
                </a:solidFill>
                <a:latin typeface="DM Sans" pitchFamily="2" charset="0"/>
              </a:rPr>
              <a:t> </a:t>
            </a:r>
          </a:p>
          <a:p>
            <a:pPr algn="r"/>
            <a:r>
              <a:rPr lang="en-IN" sz="2653" dirty="0">
                <a:solidFill>
                  <a:srgbClr val="231F20"/>
                </a:solidFill>
                <a:latin typeface="DM Sans" pitchFamily="2" charset="0"/>
              </a:rPr>
              <a:t>Department of Mathematics </a:t>
            </a:r>
          </a:p>
          <a:p>
            <a:pPr algn="r"/>
            <a:r>
              <a:rPr lang="en-IN" sz="2653" dirty="0">
                <a:solidFill>
                  <a:srgbClr val="231F20"/>
                </a:solidFill>
                <a:latin typeface="DM Sans" pitchFamily="2" charset="0"/>
              </a:rPr>
              <a:t>Indian Institute of Technology Kharagpur </a:t>
            </a:r>
          </a:p>
        </p:txBody>
      </p:sp>
      <p:sp>
        <p:nvSpPr>
          <p:cNvPr id="20" name="TextBox 19">
            <a:extLst>
              <a:ext uri="{FF2B5EF4-FFF2-40B4-BE49-F238E27FC236}">
                <a16:creationId xmlns:a16="http://schemas.microsoft.com/office/drawing/2014/main" id="{F8E33968-CB2C-6D91-A669-7233A1F6F267}"/>
              </a:ext>
            </a:extLst>
          </p:cNvPr>
          <p:cNvSpPr txBox="1"/>
          <p:nvPr/>
        </p:nvSpPr>
        <p:spPr>
          <a:xfrm>
            <a:off x="2247088" y="3737186"/>
            <a:ext cx="13793820" cy="500586"/>
          </a:xfrm>
          <a:prstGeom prst="rect">
            <a:avLst/>
          </a:prstGeom>
          <a:noFill/>
        </p:spPr>
        <p:txBody>
          <a:bodyPr wrap="square">
            <a:spAutoFit/>
          </a:bodyPr>
          <a:lstStyle/>
          <a:p>
            <a:pPr algn="ctr"/>
            <a:r>
              <a:rPr lang="en-US" sz="2653" b="1" spc="140" dirty="0">
                <a:solidFill>
                  <a:srgbClr val="231F20"/>
                </a:solidFill>
                <a:latin typeface="Montserrat Classic Bold"/>
              </a:rPr>
              <a:t>Masters Thesis Project 1</a:t>
            </a:r>
            <a:endParaRPr lang="en-IN" sz="2653" b="1" spc="140" dirty="0">
              <a:solidFill>
                <a:srgbClr val="231F20"/>
              </a:solidFill>
              <a:latin typeface="Montserrat Classic Bold"/>
            </a:endParaRPr>
          </a:p>
        </p:txBody>
      </p:sp>
    </p:spTree>
    <p:extLst>
      <p:ext uri="{BB962C8B-B14F-4D97-AF65-F5344CB8AC3E}">
        <p14:creationId xmlns:p14="http://schemas.microsoft.com/office/powerpoint/2010/main" val="1873551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2142191" y="419100"/>
            <a:ext cx="14026316" cy="1537344"/>
          </a:xfrm>
          <a:prstGeom prst="rect">
            <a:avLst/>
          </a:prstGeom>
        </p:spPr>
        <p:txBody>
          <a:bodyPr wrap="square" lIns="0" tIns="0" rIns="0" bIns="0" rtlCol="0" anchor="t">
            <a:spAutoFit/>
          </a:bodyPr>
          <a:lstStyle/>
          <a:p>
            <a:pPr algn="ctr">
              <a:lnSpc>
                <a:spcPts val="13774"/>
              </a:lnSpc>
            </a:pPr>
            <a:r>
              <a:rPr lang="en-US" sz="7000" dirty="0" err="1">
                <a:solidFill>
                  <a:srgbClr val="231F20"/>
                </a:solidFill>
                <a:latin typeface="Oswald Bold"/>
              </a:rPr>
              <a:t>InterPlanetary</a:t>
            </a:r>
            <a:r>
              <a:rPr lang="en-US" sz="7000" dirty="0">
                <a:solidFill>
                  <a:srgbClr val="231F20"/>
                </a:solidFill>
                <a:latin typeface="Oswald Bold"/>
              </a:rPr>
              <a:t> File System</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214897EA-6CE8-2932-A207-81304F31F246}"/>
              </a:ext>
            </a:extLst>
          </p:cNvPr>
          <p:cNvPicPr>
            <a:picLocks noChangeAspect="1"/>
          </p:cNvPicPr>
          <p:nvPr/>
        </p:nvPicPr>
        <p:blipFill>
          <a:blip r:embed="rId4"/>
          <a:stretch>
            <a:fillRect/>
          </a:stretch>
        </p:blipFill>
        <p:spPr>
          <a:xfrm>
            <a:off x="1600200" y="2552700"/>
            <a:ext cx="11005569" cy="6020141"/>
          </a:xfrm>
          <a:prstGeom prst="rect">
            <a:avLst/>
          </a:prstGeom>
        </p:spPr>
      </p:pic>
      <p:sp>
        <p:nvSpPr>
          <p:cNvPr id="6" name="TextBox 14">
            <a:extLst>
              <a:ext uri="{FF2B5EF4-FFF2-40B4-BE49-F238E27FC236}">
                <a16:creationId xmlns:a16="http://schemas.microsoft.com/office/drawing/2014/main" id="{A6D3FE85-B43B-FEFC-E8C7-91B45A46AD3C}"/>
              </a:ext>
            </a:extLst>
          </p:cNvPr>
          <p:cNvSpPr txBox="1"/>
          <p:nvPr/>
        </p:nvSpPr>
        <p:spPr>
          <a:xfrm>
            <a:off x="12938760" y="2029495"/>
            <a:ext cx="4968240" cy="2874441"/>
          </a:xfrm>
          <a:prstGeom prst="rect">
            <a:avLst/>
          </a:prstGeom>
          <a:solidFill>
            <a:schemeClr val="bg1">
              <a:lumMod val="85000"/>
            </a:schemeClr>
          </a:solidFill>
        </p:spPr>
        <p:txBody>
          <a:bodyPr wrap="square" lIns="0" tIns="0" rIns="0" bIns="0" rtlCol="0" anchor="t">
            <a:spAutoFit/>
          </a:bodyPr>
          <a:lstStyle/>
          <a:p>
            <a:pPr marL="0" lvl="0" indent="0" algn="ctr">
              <a:lnSpc>
                <a:spcPts val="2774"/>
              </a:lnSpc>
              <a:spcBef>
                <a:spcPct val="0"/>
              </a:spcBef>
            </a:pPr>
            <a:endParaRPr lang="en-IN" sz="2200" b="1" dirty="0">
              <a:solidFill>
                <a:srgbClr val="231F20"/>
              </a:solidFill>
              <a:latin typeface="DM Sans"/>
            </a:endParaRPr>
          </a:p>
          <a:p>
            <a:pPr marL="0" lvl="0" indent="0" algn="ctr">
              <a:lnSpc>
                <a:spcPts val="2774"/>
              </a:lnSpc>
              <a:spcBef>
                <a:spcPct val="0"/>
              </a:spcBef>
            </a:pPr>
            <a:r>
              <a:rPr lang="en-IN" sz="2200" b="1" dirty="0">
                <a:solidFill>
                  <a:srgbClr val="231F20"/>
                </a:solidFill>
                <a:latin typeface="DM Sans"/>
              </a:rPr>
              <a:t>Features</a:t>
            </a:r>
          </a:p>
          <a:p>
            <a:pPr marL="0" lvl="0" indent="0">
              <a:lnSpc>
                <a:spcPts val="2774"/>
              </a:lnSpc>
              <a:spcBef>
                <a:spcPct val="0"/>
              </a:spcBef>
            </a:pPr>
            <a:r>
              <a:rPr lang="en-IN" sz="2200" dirty="0">
                <a:solidFill>
                  <a:srgbClr val="231F20"/>
                </a:solidFill>
                <a:latin typeface="DM Sans"/>
              </a:rPr>
              <a:t>-   Follows Content Addressing</a:t>
            </a:r>
          </a:p>
          <a:p>
            <a:pPr marL="457200" lvl="0" indent="-457200">
              <a:lnSpc>
                <a:spcPts val="2774"/>
              </a:lnSpc>
              <a:spcBef>
                <a:spcPct val="0"/>
              </a:spcBef>
              <a:buFontTx/>
              <a:buChar char="-"/>
            </a:pPr>
            <a:r>
              <a:rPr lang="en-US" sz="2200" dirty="0">
                <a:solidFill>
                  <a:srgbClr val="231F20"/>
                </a:solidFill>
                <a:latin typeface="DM Sans"/>
              </a:rPr>
              <a:t>Uses Distributed Hash Table</a:t>
            </a:r>
          </a:p>
          <a:p>
            <a:pPr marL="457200" lvl="0" indent="-457200">
              <a:lnSpc>
                <a:spcPts val="2774"/>
              </a:lnSpc>
              <a:spcBef>
                <a:spcPct val="0"/>
              </a:spcBef>
              <a:buFontTx/>
              <a:buChar char="-"/>
            </a:pPr>
            <a:r>
              <a:rPr lang="en-US" sz="2200" dirty="0">
                <a:solidFill>
                  <a:srgbClr val="231F20"/>
                </a:solidFill>
                <a:latin typeface="DM Sans"/>
              </a:rPr>
              <a:t>Allows Versioning </a:t>
            </a:r>
          </a:p>
          <a:p>
            <a:pPr marL="457200" lvl="0" indent="-457200">
              <a:lnSpc>
                <a:spcPts val="2774"/>
              </a:lnSpc>
              <a:spcBef>
                <a:spcPct val="0"/>
              </a:spcBef>
              <a:buFontTx/>
              <a:buChar char="-"/>
            </a:pPr>
            <a:r>
              <a:rPr lang="en-US" sz="2200" dirty="0">
                <a:solidFill>
                  <a:srgbClr val="231F20"/>
                </a:solidFill>
                <a:latin typeface="DM Sans"/>
              </a:rPr>
              <a:t>Avoids Duplication</a:t>
            </a:r>
          </a:p>
          <a:p>
            <a:pPr marL="457200" lvl="0" indent="-457200">
              <a:lnSpc>
                <a:spcPts val="2774"/>
              </a:lnSpc>
              <a:spcBef>
                <a:spcPct val="0"/>
              </a:spcBef>
              <a:buFontTx/>
              <a:buChar char="-"/>
            </a:pPr>
            <a:r>
              <a:rPr lang="en-US" sz="2200" dirty="0">
                <a:solidFill>
                  <a:srgbClr val="231F20"/>
                </a:solidFill>
                <a:latin typeface="DM Sans"/>
              </a:rPr>
              <a:t>Uses Merkle DAG</a:t>
            </a:r>
            <a:endParaRPr lang="en-IN" sz="2200" dirty="0">
              <a:solidFill>
                <a:srgbClr val="231F20"/>
              </a:solidFill>
              <a:latin typeface="DM Sans"/>
            </a:endParaRPr>
          </a:p>
          <a:p>
            <a:pPr marL="0" lvl="0" indent="0">
              <a:lnSpc>
                <a:spcPts val="2774"/>
              </a:lnSpc>
              <a:spcBef>
                <a:spcPct val="0"/>
              </a:spcBef>
            </a:pPr>
            <a:endParaRPr lang="en-US" sz="2200" dirty="0">
              <a:solidFill>
                <a:srgbClr val="231F20"/>
              </a:solidFill>
              <a:latin typeface="DM Sans"/>
            </a:endParaRPr>
          </a:p>
        </p:txBody>
      </p:sp>
      <p:sp>
        <p:nvSpPr>
          <p:cNvPr id="7" name="TextBox 14">
            <a:extLst>
              <a:ext uri="{FF2B5EF4-FFF2-40B4-BE49-F238E27FC236}">
                <a16:creationId xmlns:a16="http://schemas.microsoft.com/office/drawing/2014/main" id="{C1DE181E-8353-5168-7EE8-0F33730FDFCA}"/>
              </a:ext>
            </a:extLst>
          </p:cNvPr>
          <p:cNvSpPr txBox="1"/>
          <p:nvPr/>
        </p:nvSpPr>
        <p:spPr>
          <a:xfrm>
            <a:off x="12938760" y="5251277"/>
            <a:ext cx="4968240" cy="1797223"/>
          </a:xfrm>
          <a:prstGeom prst="rect">
            <a:avLst/>
          </a:prstGeom>
          <a:solidFill>
            <a:schemeClr val="bg1">
              <a:lumMod val="85000"/>
            </a:schemeClr>
          </a:solidFill>
        </p:spPr>
        <p:txBody>
          <a:bodyPr wrap="square" lIns="0" tIns="0" rIns="0" bIns="0" rtlCol="0" anchor="t">
            <a:spAutoFit/>
          </a:bodyPr>
          <a:lstStyle/>
          <a:p>
            <a:pPr marL="0" lvl="0" indent="0" algn="ctr">
              <a:lnSpc>
                <a:spcPts val="2774"/>
              </a:lnSpc>
              <a:spcBef>
                <a:spcPct val="0"/>
              </a:spcBef>
            </a:pPr>
            <a:endParaRPr lang="en-IN" sz="2200" b="1" dirty="0">
              <a:solidFill>
                <a:srgbClr val="231F20"/>
              </a:solidFill>
              <a:latin typeface="DM Sans"/>
            </a:endParaRPr>
          </a:p>
          <a:p>
            <a:pPr marL="0" lvl="0" indent="0" algn="ctr">
              <a:lnSpc>
                <a:spcPts val="2774"/>
              </a:lnSpc>
              <a:spcBef>
                <a:spcPct val="0"/>
              </a:spcBef>
            </a:pPr>
            <a:r>
              <a:rPr lang="en-IN" sz="2200" b="1" dirty="0">
                <a:solidFill>
                  <a:srgbClr val="231F20"/>
                </a:solidFill>
                <a:latin typeface="DM Sans"/>
              </a:rPr>
              <a:t>Disadvantage</a:t>
            </a:r>
          </a:p>
          <a:p>
            <a:pPr marL="0" lvl="0" indent="0" algn="ctr">
              <a:lnSpc>
                <a:spcPts val="2774"/>
              </a:lnSpc>
              <a:spcBef>
                <a:spcPct val="0"/>
              </a:spcBef>
            </a:pPr>
            <a:r>
              <a:rPr lang="en-IN" sz="2200" dirty="0">
                <a:solidFill>
                  <a:srgbClr val="231F20"/>
                </a:solidFill>
                <a:latin typeface="DM Sans"/>
              </a:rPr>
              <a:t>File stored in non-encrypted format on the peer devices</a:t>
            </a:r>
          </a:p>
          <a:p>
            <a:pPr marL="0" lvl="0" indent="0" algn="ctr">
              <a:lnSpc>
                <a:spcPts val="2774"/>
              </a:lnSpc>
              <a:spcBef>
                <a:spcPct val="0"/>
              </a:spcBef>
            </a:pPr>
            <a:endParaRPr lang="en-US" sz="2200" dirty="0">
              <a:solidFill>
                <a:srgbClr val="231F20"/>
              </a:solidFill>
              <a:latin typeface="DM Sans"/>
            </a:endParaRPr>
          </a:p>
        </p:txBody>
      </p:sp>
      <p:sp>
        <p:nvSpPr>
          <p:cNvPr id="8" name="TextBox 14">
            <a:extLst>
              <a:ext uri="{FF2B5EF4-FFF2-40B4-BE49-F238E27FC236}">
                <a16:creationId xmlns:a16="http://schemas.microsoft.com/office/drawing/2014/main" id="{1EE7083F-F540-DC98-8AA2-451255A1E175}"/>
              </a:ext>
            </a:extLst>
          </p:cNvPr>
          <p:cNvSpPr txBox="1"/>
          <p:nvPr/>
        </p:nvSpPr>
        <p:spPr>
          <a:xfrm>
            <a:off x="12938760" y="7445629"/>
            <a:ext cx="4968240" cy="1427122"/>
          </a:xfrm>
          <a:prstGeom prst="rect">
            <a:avLst/>
          </a:prstGeom>
          <a:solidFill>
            <a:schemeClr val="bg1">
              <a:lumMod val="85000"/>
            </a:schemeClr>
          </a:solidFill>
        </p:spPr>
        <p:txBody>
          <a:bodyPr wrap="square" lIns="0" tIns="0" rIns="0" bIns="0" rtlCol="0" anchor="t">
            <a:spAutoFit/>
          </a:bodyPr>
          <a:lstStyle/>
          <a:p>
            <a:pPr marL="0" lvl="0" indent="0" algn="ctr">
              <a:lnSpc>
                <a:spcPts val="2774"/>
              </a:lnSpc>
              <a:spcBef>
                <a:spcPct val="0"/>
              </a:spcBef>
            </a:pPr>
            <a:endParaRPr lang="en-IN" sz="2200" b="1" dirty="0">
              <a:solidFill>
                <a:srgbClr val="231F20"/>
              </a:solidFill>
              <a:latin typeface="DM Sans"/>
            </a:endParaRPr>
          </a:p>
          <a:p>
            <a:pPr marL="0" lvl="0" indent="0" algn="ctr">
              <a:lnSpc>
                <a:spcPts val="2774"/>
              </a:lnSpc>
              <a:spcBef>
                <a:spcPct val="0"/>
              </a:spcBef>
            </a:pPr>
            <a:r>
              <a:rPr lang="en-IN" sz="2200" b="1" dirty="0">
                <a:solidFill>
                  <a:srgbClr val="231F20"/>
                </a:solidFill>
                <a:latin typeface="DM Sans"/>
              </a:rPr>
              <a:t>Solution</a:t>
            </a:r>
          </a:p>
          <a:p>
            <a:pPr marL="0" lvl="0" indent="0" algn="ctr">
              <a:lnSpc>
                <a:spcPts val="2774"/>
              </a:lnSpc>
              <a:spcBef>
                <a:spcPct val="0"/>
              </a:spcBef>
            </a:pPr>
            <a:r>
              <a:rPr lang="en-IN" sz="2200" dirty="0">
                <a:solidFill>
                  <a:srgbClr val="231F20"/>
                </a:solidFill>
                <a:latin typeface="DM Sans"/>
              </a:rPr>
              <a:t>Symmetric key encryption algorithm </a:t>
            </a:r>
          </a:p>
          <a:p>
            <a:pPr marL="0" lvl="0" indent="0" algn="ctr">
              <a:lnSpc>
                <a:spcPts val="2774"/>
              </a:lnSpc>
              <a:spcBef>
                <a:spcPct val="0"/>
              </a:spcBef>
            </a:pPr>
            <a:endParaRPr lang="en-US" sz="2200" dirty="0">
              <a:solidFill>
                <a:srgbClr val="231F20"/>
              </a:solidFill>
              <a:latin typeface="DM Sans"/>
            </a:endParaRPr>
          </a:p>
        </p:txBody>
      </p:sp>
    </p:spTree>
    <p:extLst>
      <p:ext uri="{BB962C8B-B14F-4D97-AF65-F5344CB8AC3E}">
        <p14:creationId xmlns:p14="http://schemas.microsoft.com/office/powerpoint/2010/main" val="233629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rot="5400000">
            <a:off x="12520070" y="4231125"/>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2462213"/>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US" sz="4800" b="1" dirty="0">
                <a:solidFill>
                  <a:srgbClr val="231F20"/>
                </a:solidFill>
                <a:latin typeface="DM Sans"/>
              </a:rPr>
              <a:t>Implementation of LLMs on local system</a:t>
            </a:r>
            <a:endParaRPr lang="en-US" sz="2800" b="1" dirty="0">
              <a:solidFill>
                <a:srgbClr val="231F20"/>
              </a:solidFill>
              <a:latin typeface="DM Sans"/>
            </a:endParaRPr>
          </a:p>
          <a:p>
            <a:pPr algn="ctr"/>
            <a:r>
              <a:rPr lang="en-US" sz="2800" b="1" dirty="0">
                <a:solidFill>
                  <a:srgbClr val="231F20"/>
                </a:solidFill>
                <a:latin typeface="DM Sans"/>
              </a:rPr>
              <a:t> </a:t>
            </a:r>
          </a:p>
          <a:p>
            <a:pPr algn="ctr"/>
            <a:r>
              <a:rPr lang="en-US" sz="2800" b="1" dirty="0">
                <a:solidFill>
                  <a:srgbClr val="231F20"/>
                </a:solidFill>
                <a:latin typeface="DM Sans"/>
              </a:rPr>
              <a:t>Aim: </a:t>
            </a:r>
            <a:r>
              <a:rPr lang="en-US" sz="2800" dirty="0">
                <a:solidFill>
                  <a:srgbClr val="231F20"/>
                </a:solidFill>
                <a:latin typeface="DM Sans"/>
              </a:rPr>
              <a:t>Run and interact with pre-trained Large Language Models (LLMs) on a local system, without the utilization of online LLM APIs is a secure and </a:t>
            </a:r>
            <a:r>
              <a:rPr lang="en-US" sz="2800" dirty="0" err="1">
                <a:solidFill>
                  <a:srgbClr val="231F20"/>
                </a:solidFill>
                <a:latin typeface="DM Sans"/>
              </a:rPr>
              <a:t>accessable</a:t>
            </a:r>
            <a:r>
              <a:rPr lang="en-US" sz="2800" dirty="0">
                <a:solidFill>
                  <a:srgbClr val="231F20"/>
                </a:solidFill>
                <a:latin typeface="DM Sans"/>
              </a:rPr>
              <a:t> manner</a:t>
            </a:r>
          </a:p>
        </p:txBody>
      </p:sp>
      <p:sp>
        <p:nvSpPr>
          <p:cNvPr id="3" name="TextBox 2">
            <a:extLst>
              <a:ext uri="{FF2B5EF4-FFF2-40B4-BE49-F238E27FC236}">
                <a16:creationId xmlns:a16="http://schemas.microsoft.com/office/drawing/2014/main" id="{BC399F4A-B2CD-FE7A-CBE1-60ED91C9CD34}"/>
              </a:ext>
            </a:extLst>
          </p:cNvPr>
          <p:cNvSpPr txBox="1"/>
          <p:nvPr/>
        </p:nvSpPr>
        <p:spPr>
          <a:xfrm>
            <a:off x="2524197" y="4706239"/>
            <a:ext cx="11743266" cy="2677656"/>
          </a:xfrm>
          <a:prstGeom prst="rect">
            <a:avLst/>
          </a:prstGeom>
          <a:noFill/>
        </p:spPr>
        <p:txBody>
          <a:bodyPr wrap="square">
            <a:spAutoFit/>
          </a:bodyPr>
          <a:lstStyle/>
          <a:p>
            <a:r>
              <a:rPr lang="en-US" sz="2800" dirty="0">
                <a:solidFill>
                  <a:srgbClr val="231F20"/>
                </a:solidFill>
                <a:latin typeface="DM Sans"/>
              </a:rPr>
              <a:t>To achieve the same, these steps were followed :</a:t>
            </a:r>
            <a:br>
              <a:rPr lang="en-US" sz="2800" dirty="0">
                <a:solidFill>
                  <a:srgbClr val="231F20"/>
                </a:solidFill>
                <a:latin typeface="DM Sans"/>
              </a:rPr>
            </a:br>
            <a:r>
              <a:rPr lang="en-US" sz="2800" dirty="0">
                <a:solidFill>
                  <a:srgbClr val="231F20"/>
                </a:solidFill>
                <a:latin typeface="DM Sans"/>
              </a:rPr>
              <a:t> </a:t>
            </a:r>
          </a:p>
          <a:p>
            <a:pPr marL="457200" indent="-457200">
              <a:buFont typeface="Arial" panose="020B0604020202020204" pitchFamily="34" charset="0"/>
              <a:buChar char="•"/>
            </a:pPr>
            <a:r>
              <a:rPr lang="en-IN" sz="2800" b="1" dirty="0">
                <a:solidFill>
                  <a:srgbClr val="231F20"/>
                </a:solidFill>
                <a:latin typeface="DM Sans"/>
              </a:rPr>
              <a:t>Selecting a Pre-trained Model</a:t>
            </a:r>
          </a:p>
          <a:p>
            <a:pPr marL="457200" indent="-457200">
              <a:buFont typeface="Arial" panose="020B0604020202020204" pitchFamily="34" charset="0"/>
              <a:buChar char="•"/>
            </a:pPr>
            <a:r>
              <a:rPr lang="en-IN" sz="2800" b="1" dirty="0">
                <a:solidFill>
                  <a:srgbClr val="231F20"/>
                </a:solidFill>
                <a:latin typeface="DM Sans"/>
              </a:rPr>
              <a:t>Initializing the Model</a:t>
            </a:r>
          </a:p>
          <a:p>
            <a:pPr marL="457200" indent="-457200">
              <a:buFont typeface="Arial" panose="020B0604020202020204" pitchFamily="34" charset="0"/>
              <a:buChar char="•"/>
            </a:pPr>
            <a:r>
              <a:rPr lang="en-IN" sz="2800" b="1" dirty="0">
                <a:solidFill>
                  <a:srgbClr val="231F20"/>
                </a:solidFill>
                <a:latin typeface="DM Sans"/>
              </a:rPr>
              <a:t>Tokenization and Input Handling</a:t>
            </a:r>
          </a:p>
          <a:p>
            <a:pPr marL="457200" indent="-457200">
              <a:buFont typeface="Arial" panose="020B0604020202020204" pitchFamily="34" charset="0"/>
              <a:buChar char="•"/>
            </a:pPr>
            <a:r>
              <a:rPr lang="en-IN" sz="2800" b="1" dirty="0">
                <a:solidFill>
                  <a:srgbClr val="231F20"/>
                </a:solidFill>
                <a:latin typeface="DM Sans"/>
              </a:rPr>
              <a:t>Inference and Generation</a:t>
            </a: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Tree>
    <p:extLst>
      <p:ext uri="{BB962C8B-B14F-4D97-AF65-F5344CB8AC3E}">
        <p14:creationId xmlns:p14="http://schemas.microsoft.com/office/powerpoint/2010/main" val="38523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2031325"/>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IN" sz="4800" b="1" dirty="0">
                <a:solidFill>
                  <a:srgbClr val="231F20"/>
                </a:solidFill>
                <a:latin typeface="DM Sans"/>
              </a:rPr>
              <a:t>Fine-tuning</a:t>
            </a:r>
            <a:r>
              <a:rPr lang="en-US" sz="4800" b="1" dirty="0">
                <a:solidFill>
                  <a:srgbClr val="231F20"/>
                </a:solidFill>
                <a:latin typeface="DM Sans"/>
              </a:rPr>
              <a:t> the LLM</a:t>
            </a:r>
            <a:endParaRPr lang="en-US" sz="2800" b="1" dirty="0">
              <a:solidFill>
                <a:srgbClr val="231F20"/>
              </a:solidFill>
              <a:latin typeface="DM Sans"/>
            </a:endParaRPr>
          </a:p>
          <a:p>
            <a:pPr algn="ctr"/>
            <a:r>
              <a:rPr lang="en-US" sz="2800" b="1" dirty="0">
                <a:solidFill>
                  <a:srgbClr val="231F20"/>
                </a:solidFill>
                <a:latin typeface="DM Sans"/>
              </a:rPr>
              <a:t> </a:t>
            </a:r>
          </a:p>
          <a:p>
            <a:pPr algn="ctr"/>
            <a:r>
              <a:rPr lang="en-US" sz="2800" b="1" dirty="0">
                <a:solidFill>
                  <a:srgbClr val="231F20"/>
                </a:solidFill>
                <a:latin typeface="DM Sans"/>
              </a:rPr>
              <a:t>Aim: </a:t>
            </a:r>
            <a:r>
              <a:rPr lang="en-US" sz="2800" dirty="0">
                <a:solidFill>
                  <a:srgbClr val="231F20"/>
                </a:solidFill>
                <a:latin typeface="DM Sans"/>
              </a:rPr>
              <a:t>Enabling</a:t>
            </a:r>
            <a:r>
              <a:rPr lang="en-US" sz="2800" b="1" dirty="0">
                <a:solidFill>
                  <a:srgbClr val="231F20"/>
                </a:solidFill>
                <a:latin typeface="DM Sans"/>
              </a:rPr>
              <a:t> </a:t>
            </a:r>
            <a:r>
              <a:rPr lang="en-US" sz="2800" dirty="0">
                <a:solidFill>
                  <a:srgbClr val="231F20"/>
                </a:solidFill>
                <a:latin typeface="DM Sans"/>
              </a:rPr>
              <a:t>LLM model to read, understand and answer questions based on custom personal files.</a:t>
            </a:r>
          </a:p>
        </p:txBody>
      </p:sp>
      <p:sp>
        <p:nvSpPr>
          <p:cNvPr id="3" name="TextBox 2">
            <a:extLst>
              <a:ext uri="{FF2B5EF4-FFF2-40B4-BE49-F238E27FC236}">
                <a16:creationId xmlns:a16="http://schemas.microsoft.com/office/drawing/2014/main" id="{BC399F4A-B2CD-FE7A-CBE1-60ED91C9CD34}"/>
              </a:ext>
            </a:extLst>
          </p:cNvPr>
          <p:cNvSpPr txBox="1"/>
          <p:nvPr/>
        </p:nvSpPr>
        <p:spPr>
          <a:xfrm>
            <a:off x="5825066" y="4600459"/>
            <a:ext cx="6942666" cy="523220"/>
          </a:xfrm>
          <a:prstGeom prst="rect">
            <a:avLst/>
          </a:prstGeom>
          <a:noFill/>
        </p:spPr>
        <p:txBody>
          <a:bodyPr wrap="square">
            <a:spAutoFit/>
          </a:bodyPr>
          <a:lstStyle/>
          <a:p>
            <a:pPr algn="ctr"/>
            <a:r>
              <a:rPr lang="en-US" sz="2800" b="1" dirty="0">
                <a:solidFill>
                  <a:srgbClr val="231F20"/>
                </a:solidFill>
                <a:latin typeface="DM Sans"/>
              </a:rPr>
              <a:t>Step 1: </a:t>
            </a:r>
            <a:r>
              <a:rPr lang="en-US" sz="2800" dirty="0">
                <a:solidFill>
                  <a:srgbClr val="231F20"/>
                </a:solidFill>
                <a:latin typeface="DM Sans"/>
              </a:rPr>
              <a:t>Selection of an LLM Model</a:t>
            </a: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pic>
        <p:nvPicPr>
          <p:cNvPr id="5" name="Picture 4">
            <a:extLst>
              <a:ext uri="{FF2B5EF4-FFF2-40B4-BE49-F238E27FC236}">
                <a16:creationId xmlns:a16="http://schemas.microsoft.com/office/drawing/2014/main" id="{3623F418-FA3C-1BF1-99C5-56F0A4BADABF}"/>
              </a:ext>
            </a:extLst>
          </p:cNvPr>
          <p:cNvPicPr>
            <a:picLocks noChangeAspect="1"/>
          </p:cNvPicPr>
          <p:nvPr/>
        </p:nvPicPr>
        <p:blipFill>
          <a:blip r:embed="rId5"/>
          <a:stretch>
            <a:fillRect/>
          </a:stretch>
        </p:blipFill>
        <p:spPr>
          <a:xfrm>
            <a:off x="6228942" y="5406106"/>
            <a:ext cx="5830114" cy="3439005"/>
          </a:xfrm>
          <a:prstGeom prst="rect">
            <a:avLst/>
          </a:prstGeom>
        </p:spPr>
      </p:pic>
      <p:sp>
        <p:nvSpPr>
          <p:cNvPr id="7" name="TextBox 6">
            <a:extLst>
              <a:ext uri="{FF2B5EF4-FFF2-40B4-BE49-F238E27FC236}">
                <a16:creationId xmlns:a16="http://schemas.microsoft.com/office/drawing/2014/main" id="{24CF27FD-03A2-693F-5095-57FFD852F1EA}"/>
              </a:ext>
            </a:extLst>
          </p:cNvPr>
          <p:cNvSpPr txBox="1"/>
          <p:nvPr/>
        </p:nvSpPr>
        <p:spPr>
          <a:xfrm>
            <a:off x="13030200" y="6597368"/>
            <a:ext cx="5000625" cy="707886"/>
          </a:xfrm>
          <a:prstGeom prst="rect">
            <a:avLst/>
          </a:prstGeom>
          <a:noFill/>
        </p:spPr>
        <p:txBody>
          <a:bodyPr wrap="square">
            <a:spAutoFit/>
          </a:bodyPr>
          <a:lstStyle/>
          <a:p>
            <a:r>
              <a:rPr lang="en-US" sz="2000" dirty="0">
                <a:solidFill>
                  <a:srgbClr val="231F20"/>
                </a:solidFill>
                <a:latin typeface="DM Sans"/>
              </a:rPr>
              <a:t>Fine-tuned to maximize performance</a:t>
            </a:r>
            <a:br>
              <a:rPr lang="en-US" sz="2000" dirty="0">
                <a:solidFill>
                  <a:srgbClr val="231F20"/>
                </a:solidFill>
                <a:latin typeface="DM Sans"/>
              </a:rPr>
            </a:br>
            <a:r>
              <a:rPr lang="en-US" sz="2000" dirty="0">
                <a:solidFill>
                  <a:srgbClr val="231F20"/>
                </a:solidFill>
                <a:latin typeface="DM Sans"/>
              </a:rPr>
              <a:t>specifically on conversational tasks.</a:t>
            </a:r>
            <a:endParaRPr lang="en-IN" sz="2000" dirty="0">
              <a:solidFill>
                <a:srgbClr val="231F20"/>
              </a:solidFill>
              <a:latin typeface="DM Sans"/>
            </a:endParaRPr>
          </a:p>
        </p:txBody>
      </p:sp>
      <p:sp>
        <p:nvSpPr>
          <p:cNvPr id="8" name="Freeform 22">
            <a:extLst>
              <a:ext uri="{FF2B5EF4-FFF2-40B4-BE49-F238E27FC236}">
                <a16:creationId xmlns:a16="http://schemas.microsoft.com/office/drawing/2014/main" id="{B6B8BC3B-D4E9-1773-7370-29E63B8A759B}"/>
              </a:ext>
            </a:extLst>
          </p:cNvPr>
          <p:cNvSpPr/>
          <p:nvPr/>
        </p:nvSpPr>
        <p:spPr>
          <a:xfrm rot="11573560" flipH="1">
            <a:off x="11836691" y="5965167"/>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22">
            <a:extLst>
              <a:ext uri="{FF2B5EF4-FFF2-40B4-BE49-F238E27FC236}">
                <a16:creationId xmlns:a16="http://schemas.microsoft.com/office/drawing/2014/main" id="{B0524CD8-CFA9-9FA5-B0E7-D4279C4E87D9}"/>
              </a:ext>
            </a:extLst>
          </p:cNvPr>
          <p:cNvSpPr/>
          <p:nvPr/>
        </p:nvSpPr>
        <p:spPr>
          <a:xfrm rot="20103989">
            <a:off x="11710856" y="7777634"/>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1">
            <a:extLst>
              <a:ext uri="{FF2B5EF4-FFF2-40B4-BE49-F238E27FC236}">
                <a16:creationId xmlns:a16="http://schemas.microsoft.com/office/drawing/2014/main" id="{A3D35FC3-F89F-ED08-BD26-91DCC0255636}"/>
              </a:ext>
            </a:extLst>
          </p:cNvPr>
          <p:cNvSpPr txBox="1"/>
          <p:nvPr/>
        </p:nvSpPr>
        <p:spPr>
          <a:xfrm>
            <a:off x="381000" y="5982751"/>
            <a:ext cx="5000625" cy="400110"/>
          </a:xfrm>
          <a:prstGeom prst="rect">
            <a:avLst/>
          </a:prstGeom>
          <a:noFill/>
        </p:spPr>
        <p:txBody>
          <a:bodyPr wrap="square">
            <a:spAutoFit/>
          </a:bodyPr>
          <a:lstStyle/>
          <a:p>
            <a:r>
              <a:rPr lang="en-US" sz="2000" dirty="0">
                <a:solidFill>
                  <a:srgbClr val="231F20"/>
                </a:solidFill>
                <a:latin typeface="DM Sans"/>
              </a:rPr>
              <a:t>Has better contextual understanding</a:t>
            </a:r>
            <a:endParaRPr lang="en-IN" sz="2000" dirty="0">
              <a:solidFill>
                <a:srgbClr val="231F20"/>
              </a:solidFill>
              <a:latin typeface="DM Sans"/>
            </a:endParaRPr>
          </a:p>
        </p:txBody>
      </p:sp>
      <p:sp>
        <p:nvSpPr>
          <p:cNvPr id="15" name="Freeform 22">
            <a:extLst>
              <a:ext uri="{FF2B5EF4-FFF2-40B4-BE49-F238E27FC236}">
                <a16:creationId xmlns:a16="http://schemas.microsoft.com/office/drawing/2014/main" id="{678081F4-5144-D050-95DB-A885F0E264C5}"/>
              </a:ext>
            </a:extLst>
          </p:cNvPr>
          <p:cNvSpPr/>
          <p:nvPr/>
        </p:nvSpPr>
        <p:spPr>
          <a:xfrm rot="12661470">
            <a:off x="4917910" y="6379729"/>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21356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738664"/>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IN" sz="4800" b="1" dirty="0">
                <a:solidFill>
                  <a:srgbClr val="231F20"/>
                </a:solidFill>
                <a:latin typeface="DM Sans"/>
              </a:rPr>
              <a:t>Fine-tuning</a:t>
            </a:r>
            <a:r>
              <a:rPr lang="en-US" sz="4800" b="1" dirty="0">
                <a:solidFill>
                  <a:srgbClr val="231F20"/>
                </a:solidFill>
                <a:latin typeface="DM Sans"/>
              </a:rPr>
              <a:t> the LLM</a:t>
            </a:r>
            <a:endParaRPr lang="en-US" sz="2800" b="1" dirty="0">
              <a:solidFill>
                <a:srgbClr val="231F20"/>
              </a:solidFill>
              <a:latin typeface="DM Sans"/>
            </a:endParaRPr>
          </a:p>
        </p:txBody>
      </p:sp>
      <p:sp>
        <p:nvSpPr>
          <p:cNvPr id="3" name="TextBox 2">
            <a:extLst>
              <a:ext uri="{FF2B5EF4-FFF2-40B4-BE49-F238E27FC236}">
                <a16:creationId xmlns:a16="http://schemas.microsoft.com/office/drawing/2014/main" id="{BC399F4A-B2CD-FE7A-CBE1-60ED91C9CD34}"/>
              </a:ext>
            </a:extLst>
          </p:cNvPr>
          <p:cNvSpPr txBox="1"/>
          <p:nvPr/>
        </p:nvSpPr>
        <p:spPr>
          <a:xfrm>
            <a:off x="3048001" y="3326938"/>
            <a:ext cx="11743266" cy="523220"/>
          </a:xfrm>
          <a:prstGeom prst="rect">
            <a:avLst/>
          </a:prstGeom>
          <a:noFill/>
        </p:spPr>
        <p:txBody>
          <a:bodyPr wrap="square">
            <a:spAutoFit/>
          </a:bodyPr>
          <a:lstStyle/>
          <a:p>
            <a:pPr algn="ctr"/>
            <a:r>
              <a:rPr lang="en-US" sz="2800" b="1" dirty="0">
                <a:solidFill>
                  <a:srgbClr val="231F20"/>
                </a:solidFill>
                <a:latin typeface="DM Sans"/>
              </a:rPr>
              <a:t>Step 2: </a:t>
            </a:r>
            <a:r>
              <a:rPr lang="en-US" sz="2800" dirty="0">
                <a:solidFill>
                  <a:srgbClr val="231F20"/>
                </a:solidFill>
                <a:latin typeface="DM Sans"/>
              </a:rPr>
              <a:t>Ingestion of data from personal files</a:t>
            </a: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pic>
        <p:nvPicPr>
          <p:cNvPr id="6" name="Picture 5">
            <a:extLst>
              <a:ext uri="{FF2B5EF4-FFF2-40B4-BE49-F238E27FC236}">
                <a16:creationId xmlns:a16="http://schemas.microsoft.com/office/drawing/2014/main" id="{4A441946-89C6-DACD-E68A-4BCCAC4B5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1743" y="4368006"/>
            <a:ext cx="5324513" cy="3213894"/>
          </a:xfrm>
          <a:prstGeom prst="rect">
            <a:avLst/>
          </a:prstGeom>
        </p:spPr>
      </p:pic>
      <p:sp>
        <p:nvSpPr>
          <p:cNvPr id="7" name="TextBox 14">
            <a:extLst>
              <a:ext uri="{FF2B5EF4-FFF2-40B4-BE49-F238E27FC236}">
                <a16:creationId xmlns:a16="http://schemas.microsoft.com/office/drawing/2014/main" id="{1C3DC597-AE1B-740F-000A-26FE9F65E0DD}"/>
              </a:ext>
            </a:extLst>
          </p:cNvPr>
          <p:cNvSpPr txBox="1"/>
          <p:nvPr/>
        </p:nvSpPr>
        <p:spPr>
          <a:xfrm>
            <a:off x="1600200" y="4106249"/>
            <a:ext cx="4431833" cy="2497030"/>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Used Chunking Strategy:</a:t>
            </a:r>
          </a:p>
          <a:p>
            <a:pPr marL="0" lvl="0" indent="0">
              <a:lnSpc>
                <a:spcPts val="2774"/>
              </a:lnSpc>
              <a:spcBef>
                <a:spcPct val="0"/>
              </a:spcBef>
            </a:pPr>
            <a:r>
              <a:rPr lang="en-US" sz="2000" b="1" dirty="0">
                <a:solidFill>
                  <a:srgbClr val="231F20"/>
                </a:solidFill>
                <a:latin typeface="DM Sans"/>
              </a:rPr>
              <a:t>Recursive Chunking</a:t>
            </a:r>
            <a:br>
              <a:rPr lang="en-US" sz="2000" dirty="0">
                <a:solidFill>
                  <a:srgbClr val="231F20"/>
                </a:solidFill>
                <a:latin typeface="DM Sans"/>
              </a:rPr>
            </a:br>
            <a:br>
              <a:rPr lang="en-US" sz="2000" dirty="0">
                <a:solidFill>
                  <a:srgbClr val="231F20"/>
                </a:solidFill>
                <a:latin typeface="DM Sans"/>
              </a:rPr>
            </a:br>
            <a:br>
              <a:rPr lang="en-US" sz="2000" dirty="0">
                <a:solidFill>
                  <a:srgbClr val="231F20"/>
                </a:solidFill>
                <a:latin typeface="DM Sans"/>
              </a:rPr>
            </a:br>
            <a:r>
              <a:rPr lang="en-US" sz="2000" dirty="0">
                <a:solidFill>
                  <a:srgbClr val="231F20"/>
                </a:solidFill>
                <a:latin typeface="DM Sans"/>
              </a:rPr>
              <a:t>Chunk Size- 1000</a:t>
            </a:r>
            <a:br>
              <a:rPr lang="en-US" sz="2000" dirty="0">
                <a:solidFill>
                  <a:srgbClr val="231F20"/>
                </a:solidFill>
                <a:latin typeface="DM Sans"/>
              </a:rPr>
            </a:br>
            <a:r>
              <a:rPr lang="en-US" sz="2000" dirty="0">
                <a:solidFill>
                  <a:srgbClr val="231F20"/>
                </a:solidFill>
                <a:latin typeface="DM Sans"/>
              </a:rPr>
              <a:t>Overlap Size- 20</a:t>
            </a:r>
          </a:p>
          <a:p>
            <a:pPr marL="0" lvl="0" indent="0">
              <a:lnSpc>
                <a:spcPts val="2774"/>
              </a:lnSpc>
              <a:spcBef>
                <a:spcPct val="0"/>
              </a:spcBef>
            </a:pPr>
            <a:endParaRPr lang="en-US" sz="2000" dirty="0">
              <a:solidFill>
                <a:srgbClr val="231F20"/>
              </a:solidFill>
              <a:latin typeface="DM Sans"/>
            </a:endParaRPr>
          </a:p>
        </p:txBody>
      </p:sp>
      <p:sp>
        <p:nvSpPr>
          <p:cNvPr id="8" name="Freeform 22">
            <a:extLst>
              <a:ext uri="{FF2B5EF4-FFF2-40B4-BE49-F238E27FC236}">
                <a16:creationId xmlns:a16="http://schemas.microsoft.com/office/drawing/2014/main" id="{53721F64-F626-AEA6-D26D-B0E14EE3928B}"/>
              </a:ext>
            </a:extLst>
          </p:cNvPr>
          <p:cNvSpPr/>
          <p:nvPr/>
        </p:nvSpPr>
        <p:spPr>
          <a:xfrm rot="11099348">
            <a:off x="4664642" y="4757021"/>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14">
            <a:extLst>
              <a:ext uri="{FF2B5EF4-FFF2-40B4-BE49-F238E27FC236}">
                <a16:creationId xmlns:a16="http://schemas.microsoft.com/office/drawing/2014/main" id="{D3B3CC2A-D0DA-CEF8-CF9C-C7E0849EC297}"/>
              </a:ext>
            </a:extLst>
          </p:cNvPr>
          <p:cNvSpPr txBox="1"/>
          <p:nvPr/>
        </p:nvSpPr>
        <p:spPr>
          <a:xfrm>
            <a:off x="13030200" y="5345815"/>
            <a:ext cx="4431833" cy="1060740"/>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Used Embedding Creation Algorithm:</a:t>
            </a:r>
          </a:p>
          <a:p>
            <a:pPr marL="0" lvl="0" indent="0">
              <a:lnSpc>
                <a:spcPts val="2774"/>
              </a:lnSpc>
              <a:spcBef>
                <a:spcPct val="0"/>
              </a:spcBef>
            </a:pPr>
            <a:r>
              <a:rPr lang="en-US" sz="2000" b="1" dirty="0">
                <a:solidFill>
                  <a:srgbClr val="231F20"/>
                </a:solidFill>
                <a:latin typeface="DM Sans"/>
              </a:rPr>
              <a:t> Instructor Algorithm</a:t>
            </a:r>
            <a:br>
              <a:rPr lang="en-US" sz="2000" b="1" dirty="0">
                <a:solidFill>
                  <a:srgbClr val="231F20"/>
                </a:solidFill>
                <a:latin typeface="DM Sans"/>
              </a:rPr>
            </a:br>
            <a:endParaRPr lang="en-US" sz="2000" b="1" dirty="0">
              <a:solidFill>
                <a:srgbClr val="231F20"/>
              </a:solidFill>
              <a:latin typeface="DM Sans"/>
            </a:endParaRPr>
          </a:p>
        </p:txBody>
      </p:sp>
      <p:sp>
        <p:nvSpPr>
          <p:cNvPr id="10" name="Freeform 22">
            <a:extLst>
              <a:ext uri="{FF2B5EF4-FFF2-40B4-BE49-F238E27FC236}">
                <a16:creationId xmlns:a16="http://schemas.microsoft.com/office/drawing/2014/main" id="{D79C4251-809D-7B2F-6153-A47171D30689}"/>
              </a:ext>
            </a:extLst>
          </p:cNvPr>
          <p:cNvSpPr/>
          <p:nvPr/>
        </p:nvSpPr>
        <p:spPr>
          <a:xfrm rot="11573560" flipH="1">
            <a:off x="11831947" y="4638167"/>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33120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1600438"/>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IN" sz="4800" b="1" dirty="0">
                <a:solidFill>
                  <a:srgbClr val="231F20"/>
                </a:solidFill>
                <a:latin typeface="DM Sans"/>
              </a:rPr>
              <a:t>Encryption and Uploading over IPFS</a:t>
            </a:r>
            <a:endParaRPr lang="en-US" sz="2800" b="1" dirty="0">
              <a:solidFill>
                <a:srgbClr val="231F20"/>
              </a:solidFill>
              <a:latin typeface="DM Sans"/>
            </a:endParaRPr>
          </a:p>
          <a:p>
            <a:pPr algn="ctr"/>
            <a:r>
              <a:rPr lang="en-US" sz="2800" b="1" dirty="0">
                <a:solidFill>
                  <a:srgbClr val="231F20"/>
                </a:solidFill>
                <a:latin typeface="DM Sans"/>
              </a:rPr>
              <a:t> </a:t>
            </a:r>
          </a:p>
          <a:p>
            <a:pPr algn="ctr"/>
            <a:r>
              <a:rPr lang="en-US" sz="2800" b="1" dirty="0">
                <a:solidFill>
                  <a:srgbClr val="231F20"/>
                </a:solidFill>
                <a:latin typeface="DM Sans"/>
              </a:rPr>
              <a:t>Aim: </a:t>
            </a:r>
            <a:r>
              <a:rPr lang="en-US" sz="2800" dirty="0">
                <a:solidFill>
                  <a:srgbClr val="231F20"/>
                </a:solidFill>
                <a:latin typeface="DM Sans"/>
              </a:rPr>
              <a:t>Fortifying the security of ingested data while making it accessible</a:t>
            </a:r>
          </a:p>
        </p:txBody>
      </p:sp>
      <p:sp>
        <p:nvSpPr>
          <p:cNvPr id="3" name="TextBox 2">
            <a:extLst>
              <a:ext uri="{FF2B5EF4-FFF2-40B4-BE49-F238E27FC236}">
                <a16:creationId xmlns:a16="http://schemas.microsoft.com/office/drawing/2014/main" id="{BC399F4A-B2CD-FE7A-CBE1-60ED91C9CD34}"/>
              </a:ext>
            </a:extLst>
          </p:cNvPr>
          <p:cNvSpPr txBox="1"/>
          <p:nvPr/>
        </p:nvSpPr>
        <p:spPr>
          <a:xfrm>
            <a:off x="1447800" y="4163993"/>
            <a:ext cx="6064742" cy="954107"/>
          </a:xfrm>
          <a:prstGeom prst="rect">
            <a:avLst/>
          </a:prstGeom>
          <a:solidFill>
            <a:schemeClr val="bg1">
              <a:lumMod val="85000"/>
            </a:schemeClr>
          </a:solidFill>
        </p:spPr>
        <p:txBody>
          <a:bodyPr wrap="square">
            <a:spAutoFit/>
          </a:bodyPr>
          <a:lstStyle/>
          <a:p>
            <a:pPr algn="ctr"/>
            <a:r>
              <a:rPr lang="en-US" sz="2800" b="1" dirty="0">
                <a:solidFill>
                  <a:srgbClr val="231F20"/>
                </a:solidFill>
                <a:latin typeface="DM Sans"/>
              </a:rPr>
              <a:t>Step 1: </a:t>
            </a:r>
            <a:r>
              <a:rPr lang="en-US" sz="2800" dirty="0">
                <a:solidFill>
                  <a:srgbClr val="231F20"/>
                </a:solidFill>
                <a:latin typeface="DM Sans"/>
              </a:rPr>
              <a:t>Selection of a symmetric key encryption algorithm </a:t>
            </a: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2" name="TextBox 1">
            <a:extLst>
              <a:ext uri="{FF2B5EF4-FFF2-40B4-BE49-F238E27FC236}">
                <a16:creationId xmlns:a16="http://schemas.microsoft.com/office/drawing/2014/main" id="{F6AB2025-F62D-EF9A-33F6-975FF47F1BE8}"/>
              </a:ext>
            </a:extLst>
          </p:cNvPr>
          <p:cNvSpPr txBox="1"/>
          <p:nvPr/>
        </p:nvSpPr>
        <p:spPr>
          <a:xfrm>
            <a:off x="1447800" y="6524269"/>
            <a:ext cx="6064742" cy="523220"/>
          </a:xfrm>
          <a:prstGeom prst="rect">
            <a:avLst/>
          </a:prstGeom>
          <a:solidFill>
            <a:schemeClr val="bg1">
              <a:lumMod val="85000"/>
            </a:schemeClr>
          </a:solidFill>
        </p:spPr>
        <p:txBody>
          <a:bodyPr wrap="square">
            <a:spAutoFit/>
          </a:bodyPr>
          <a:lstStyle/>
          <a:p>
            <a:pPr algn="ctr"/>
            <a:r>
              <a:rPr lang="en-US" sz="2800" b="1" dirty="0">
                <a:solidFill>
                  <a:srgbClr val="231F20"/>
                </a:solidFill>
                <a:latin typeface="DM Sans"/>
              </a:rPr>
              <a:t>Step 2: </a:t>
            </a:r>
            <a:r>
              <a:rPr lang="en-US" sz="2800" dirty="0">
                <a:solidFill>
                  <a:srgbClr val="231F20"/>
                </a:solidFill>
                <a:latin typeface="DM Sans"/>
              </a:rPr>
              <a:t>Encryption and Uploading</a:t>
            </a:r>
          </a:p>
        </p:txBody>
      </p:sp>
      <p:sp>
        <p:nvSpPr>
          <p:cNvPr id="6" name="TextBox 5">
            <a:extLst>
              <a:ext uri="{FF2B5EF4-FFF2-40B4-BE49-F238E27FC236}">
                <a16:creationId xmlns:a16="http://schemas.microsoft.com/office/drawing/2014/main" id="{093B600F-9CC6-1769-7910-EAA91EE6374C}"/>
              </a:ext>
            </a:extLst>
          </p:cNvPr>
          <p:cNvSpPr txBox="1"/>
          <p:nvPr/>
        </p:nvSpPr>
        <p:spPr>
          <a:xfrm>
            <a:off x="8686800" y="4017798"/>
            <a:ext cx="6064742" cy="1246495"/>
          </a:xfrm>
          <a:prstGeom prst="rect">
            <a:avLst/>
          </a:prstGeom>
          <a:solidFill>
            <a:schemeClr val="bg1">
              <a:lumMod val="85000"/>
            </a:schemeClr>
          </a:solidFill>
        </p:spPr>
        <p:txBody>
          <a:bodyPr wrap="square">
            <a:spAutoFit/>
          </a:bodyPr>
          <a:lstStyle/>
          <a:p>
            <a:pPr algn="ctr"/>
            <a:r>
              <a:rPr lang="en-US" sz="2500" b="1" dirty="0">
                <a:solidFill>
                  <a:srgbClr val="231F20"/>
                </a:solidFill>
                <a:latin typeface="DM Sans"/>
              </a:rPr>
              <a:t>Advanced Encryption Standard (AES)</a:t>
            </a:r>
            <a:br>
              <a:rPr lang="en-US" sz="2500" b="1" dirty="0">
                <a:solidFill>
                  <a:srgbClr val="231F20"/>
                </a:solidFill>
                <a:latin typeface="DM Sans"/>
              </a:rPr>
            </a:br>
            <a:r>
              <a:rPr lang="en-US" sz="2500" dirty="0">
                <a:solidFill>
                  <a:srgbClr val="231F20"/>
                </a:solidFill>
                <a:latin typeface="DM Sans"/>
              </a:rPr>
              <a:t>Reasons: Security, Flexibility, Industry Standard</a:t>
            </a:r>
            <a:r>
              <a:rPr lang="en-US" sz="2500" b="1" dirty="0">
                <a:solidFill>
                  <a:srgbClr val="231F20"/>
                </a:solidFill>
                <a:latin typeface="DM Sans"/>
              </a:rPr>
              <a:t> </a:t>
            </a:r>
            <a:endParaRPr lang="en-US" sz="2500" dirty="0">
              <a:solidFill>
                <a:srgbClr val="231F20"/>
              </a:solidFill>
              <a:latin typeface="DM Sans"/>
            </a:endParaRPr>
          </a:p>
        </p:txBody>
      </p:sp>
      <p:cxnSp>
        <p:nvCxnSpPr>
          <p:cNvPr id="11" name="Straight Arrow Connector 10">
            <a:extLst>
              <a:ext uri="{FF2B5EF4-FFF2-40B4-BE49-F238E27FC236}">
                <a16:creationId xmlns:a16="http://schemas.microsoft.com/office/drawing/2014/main" id="{4DC537FC-45F0-E813-70D9-F19545DAB832}"/>
              </a:ext>
            </a:extLst>
          </p:cNvPr>
          <p:cNvCxnSpPr>
            <a:stCxn id="3" idx="3"/>
            <a:endCxn id="6" idx="1"/>
          </p:cNvCxnSpPr>
          <p:nvPr/>
        </p:nvCxnSpPr>
        <p:spPr>
          <a:xfrm flipV="1">
            <a:off x="7512542" y="4641046"/>
            <a:ext cx="1174258" cy="1"/>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56FD0FA-A46A-2824-0B62-FE1ADE3BD03D}"/>
              </a:ext>
            </a:extLst>
          </p:cNvPr>
          <p:cNvPicPr>
            <a:picLocks noChangeAspect="1"/>
          </p:cNvPicPr>
          <p:nvPr/>
        </p:nvPicPr>
        <p:blipFill>
          <a:blip r:embed="rId5"/>
          <a:stretch>
            <a:fillRect/>
          </a:stretch>
        </p:blipFill>
        <p:spPr>
          <a:xfrm>
            <a:off x="8382000" y="5280929"/>
            <a:ext cx="7162800" cy="3167843"/>
          </a:xfrm>
          <a:prstGeom prst="rect">
            <a:avLst/>
          </a:prstGeom>
        </p:spPr>
      </p:pic>
      <p:cxnSp>
        <p:nvCxnSpPr>
          <p:cNvPr id="19" name="Straight Arrow Connector 18">
            <a:extLst>
              <a:ext uri="{FF2B5EF4-FFF2-40B4-BE49-F238E27FC236}">
                <a16:creationId xmlns:a16="http://schemas.microsoft.com/office/drawing/2014/main" id="{A300FAAA-30DC-E738-F91F-202219C00A44}"/>
              </a:ext>
            </a:extLst>
          </p:cNvPr>
          <p:cNvCxnSpPr/>
          <p:nvPr/>
        </p:nvCxnSpPr>
        <p:spPr>
          <a:xfrm flipV="1">
            <a:off x="7512542" y="6864851"/>
            <a:ext cx="1174258" cy="1"/>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Freeform 22">
            <a:extLst>
              <a:ext uri="{FF2B5EF4-FFF2-40B4-BE49-F238E27FC236}">
                <a16:creationId xmlns:a16="http://schemas.microsoft.com/office/drawing/2014/main" id="{AAB31EC4-045A-F9B2-268B-F91070412A43}"/>
              </a:ext>
            </a:extLst>
          </p:cNvPr>
          <p:cNvSpPr/>
          <p:nvPr/>
        </p:nvSpPr>
        <p:spPr>
          <a:xfrm rot="3927529">
            <a:off x="11265941" y="8045704"/>
            <a:ext cx="1154020" cy="381000"/>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21" name="TextBox 14">
            <a:extLst>
              <a:ext uri="{FF2B5EF4-FFF2-40B4-BE49-F238E27FC236}">
                <a16:creationId xmlns:a16="http://schemas.microsoft.com/office/drawing/2014/main" id="{AC0C153D-966F-BCE1-661E-F9909C8FBECA}"/>
              </a:ext>
            </a:extLst>
          </p:cNvPr>
          <p:cNvSpPr txBox="1"/>
          <p:nvPr/>
        </p:nvSpPr>
        <p:spPr>
          <a:xfrm>
            <a:off x="12268200" y="8236204"/>
            <a:ext cx="3173304" cy="1778885"/>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Key generated using </a:t>
            </a:r>
            <a:r>
              <a:rPr lang="en-US" sz="2000" dirty="0" err="1">
                <a:solidFill>
                  <a:srgbClr val="231F20"/>
                </a:solidFill>
                <a:latin typeface="DM Sans"/>
              </a:rPr>
              <a:t>UserID</a:t>
            </a:r>
            <a:r>
              <a:rPr lang="en-US" sz="2000" dirty="0">
                <a:solidFill>
                  <a:srgbClr val="231F20"/>
                </a:solidFill>
                <a:latin typeface="DM Sans"/>
              </a:rPr>
              <a:t> and Password entered by user as salt and input to key generation algorithm</a:t>
            </a:r>
          </a:p>
        </p:txBody>
      </p:sp>
      <p:sp>
        <p:nvSpPr>
          <p:cNvPr id="22" name="Freeform 22">
            <a:extLst>
              <a:ext uri="{FF2B5EF4-FFF2-40B4-BE49-F238E27FC236}">
                <a16:creationId xmlns:a16="http://schemas.microsoft.com/office/drawing/2014/main" id="{141FCF15-C76E-1489-68E6-76D57C802C73}"/>
              </a:ext>
            </a:extLst>
          </p:cNvPr>
          <p:cNvSpPr/>
          <p:nvPr/>
        </p:nvSpPr>
        <p:spPr>
          <a:xfrm rot="3154299" flipV="1">
            <a:off x="15393762" y="6099945"/>
            <a:ext cx="1154020" cy="381514"/>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24" name="TextBox 14">
            <a:extLst>
              <a:ext uri="{FF2B5EF4-FFF2-40B4-BE49-F238E27FC236}">
                <a16:creationId xmlns:a16="http://schemas.microsoft.com/office/drawing/2014/main" id="{AF240ADC-1609-F84E-12F0-7DBEEE0F9E4E}"/>
              </a:ext>
            </a:extLst>
          </p:cNvPr>
          <p:cNvSpPr txBox="1"/>
          <p:nvPr/>
        </p:nvSpPr>
        <p:spPr>
          <a:xfrm>
            <a:off x="15468600" y="6739342"/>
            <a:ext cx="2743200" cy="2137958"/>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Database and Zip File </a:t>
            </a:r>
            <a:br>
              <a:rPr lang="en-US" sz="2000" dirty="0">
                <a:solidFill>
                  <a:srgbClr val="231F20"/>
                </a:solidFill>
                <a:latin typeface="DM Sans"/>
              </a:rPr>
            </a:br>
            <a:r>
              <a:rPr lang="en-US" sz="2000" dirty="0">
                <a:solidFill>
                  <a:srgbClr val="231F20"/>
                </a:solidFill>
                <a:latin typeface="DM Sans"/>
              </a:rPr>
              <a:t>deleted. Only hash key saved. </a:t>
            </a:r>
            <a:r>
              <a:rPr lang="en-US" sz="2000" dirty="0" err="1">
                <a:solidFill>
                  <a:srgbClr val="231F20"/>
                </a:solidFill>
                <a:latin typeface="DM Sans"/>
              </a:rPr>
              <a:t>UsedID</a:t>
            </a:r>
            <a:r>
              <a:rPr lang="en-US" sz="2000" dirty="0">
                <a:solidFill>
                  <a:srgbClr val="231F20"/>
                </a:solidFill>
                <a:latin typeface="DM Sans"/>
              </a:rPr>
              <a:t>, Password and encryption key also not saved locally</a:t>
            </a:r>
          </a:p>
        </p:txBody>
      </p:sp>
    </p:spTree>
    <p:extLst>
      <p:ext uri="{BB962C8B-B14F-4D97-AF65-F5344CB8AC3E}">
        <p14:creationId xmlns:p14="http://schemas.microsoft.com/office/powerpoint/2010/main" val="287379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1169551"/>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IN" sz="4800" b="1" dirty="0">
                <a:solidFill>
                  <a:srgbClr val="231F20"/>
                </a:solidFill>
                <a:latin typeface="DM Sans"/>
              </a:rPr>
              <a:t>Downloading from IPFS and Decryption</a:t>
            </a:r>
            <a:endParaRPr lang="en-US" sz="2800" b="1" dirty="0">
              <a:solidFill>
                <a:srgbClr val="231F20"/>
              </a:solidFill>
              <a:latin typeface="DM Sans"/>
            </a:endParaRPr>
          </a:p>
          <a:p>
            <a:pPr algn="ctr"/>
            <a:r>
              <a:rPr lang="en-US" sz="2800" b="1" dirty="0">
                <a:solidFill>
                  <a:srgbClr val="231F20"/>
                </a:solidFill>
                <a:latin typeface="DM Sans"/>
              </a:rPr>
              <a:t> </a:t>
            </a: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21" name="TextBox 14">
            <a:extLst>
              <a:ext uri="{FF2B5EF4-FFF2-40B4-BE49-F238E27FC236}">
                <a16:creationId xmlns:a16="http://schemas.microsoft.com/office/drawing/2014/main" id="{AC0C153D-966F-BCE1-661E-F9909C8FBECA}"/>
              </a:ext>
            </a:extLst>
          </p:cNvPr>
          <p:cNvSpPr txBox="1"/>
          <p:nvPr/>
        </p:nvSpPr>
        <p:spPr>
          <a:xfrm>
            <a:off x="9296399" y="7412046"/>
            <a:ext cx="3173304" cy="1778885"/>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Decryption key same as encryption key which can only be generated by entering the right </a:t>
            </a:r>
            <a:r>
              <a:rPr lang="en-US" sz="2000" dirty="0" err="1">
                <a:solidFill>
                  <a:srgbClr val="231F20"/>
                </a:solidFill>
                <a:latin typeface="DM Sans"/>
              </a:rPr>
              <a:t>UserID</a:t>
            </a:r>
            <a:r>
              <a:rPr lang="en-US" sz="2000" dirty="0">
                <a:solidFill>
                  <a:srgbClr val="231F20"/>
                </a:solidFill>
                <a:latin typeface="DM Sans"/>
              </a:rPr>
              <a:t> and Password</a:t>
            </a:r>
          </a:p>
        </p:txBody>
      </p:sp>
      <p:pic>
        <p:nvPicPr>
          <p:cNvPr id="7" name="Picture 6">
            <a:extLst>
              <a:ext uri="{FF2B5EF4-FFF2-40B4-BE49-F238E27FC236}">
                <a16:creationId xmlns:a16="http://schemas.microsoft.com/office/drawing/2014/main" id="{21B17239-549F-8878-7163-C5ED61BA3BFF}"/>
              </a:ext>
            </a:extLst>
          </p:cNvPr>
          <p:cNvPicPr>
            <a:picLocks noChangeAspect="1"/>
          </p:cNvPicPr>
          <p:nvPr/>
        </p:nvPicPr>
        <p:blipFill>
          <a:blip r:embed="rId5"/>
          <a:stretch>
            <a:fillRect/>
          </a:stretch>
        </p:blipFill>
        <p:spPr>
          <a:xfrm>
            <a:off x="3886200" y="3569829"/>
            <a:ext cx="10192321" cy="3810213"/>
          </a:xfrm>
          <a:prstGeom prst="rect">
            <a:avLst/>
          </a:prstGeom>
        </p:spPr>
      </p:pic>
      <p:sp>
        <p:nvSpPr>
          <p:cNvPr id="20" name="Freeform 22">
            <a:extLst>
              <a:ext uri="{FF2B5EF4-FFF2-40B4-BE49-F238E27FC236}">
                <a16:creationId xmlns:a16="http://schemas.microsoft.com/office/drawing/2014/main" id="{AAB31EC4-045A-F9B2-268B-F91070412A43}"/>
              </a:ext>
            </a:extLst>
          </p:cNvPr>
          <p:cNvSpPr/>
          <p:nvPr/>
        </p:nvSpPr>
        <p:spPr>
          <a:xfrm rot="3927529">
            <a:off x="8192139" y="6779180"/>
            <a:ext cx="1154020" cy="381000"/>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Tree>
    <p:extLst>
      <p:ext uri="{BB962C8B-B14F-4D97-AF65-F5344CB8AC3E}">
        <p14:creationId xmlns:p14="http://schemas.microsoft.com/office/powerpoint/2010/main" val="140003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738664"/>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IN" sz="4800" b="1" dirty="0">
                <a:solidFill>
                  <a:srgbClr val="231F20"/>
                </a:solidFill>
                <a:latin typeface="DM Sans"/>
              </a:rPr>
              <a:t>Running LLM on Custom Files</a:t>
            </a:r>
            <a:endParaRPr lang="en-US" sz="2800" b="1" dirty="0">
              <a:solidFill>
                <a:srgbClr val="231F20"/>
              </a:solidFill>
              <a:latin typeface="DM Sans"/>
            </a:endParaRP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7" name="TextBox 14">
            <a:extLst>
              <a:ext uri="{FF2B5EF4-FFF2-40B4-BE49-F238E27FC236}">
                <a16:creationId xmlns:a16="http://schemas.microsoft.com/office/drawing/2014/main" id="{1C3DC597-AE1B-740F-000A-26FE9F65E0DD}"/>
              </a:ext>
            </a:extLst>
          </p:cNvPr>
          <p:cNvSpPr txBox="1"/>
          <p:nvPr/>
        </p:nvSpPr>
        <p:spPr>
          <a:xfrm>
            <a:off x="981466" y="4846661"/>
            <a:ext cx="3173304" cy="1419812"/>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Same Chunking and Embedding strategies as used while processing the input documents</a:t>
            </a:r>
          </a:p>
        </p:txBody>
      </p:sp>
      <p:sp>
        <p:nvSpPr>
          <p:cNvPr id="8" name="Freeform 22">
            <a:extLst>
              <a:ext uri="{FF2B5EF4-FFF2-40B4-BE49-F238E27FC236}">
                <a16:creationId xmlns:a16="http://schemas.microsoft.com/office/drawing/2014/main" id="{53721F64-F626-AEA6-D26D-B0E14EE3928B}"/>
              </a:ext>
            </a:extLst>
          </p:cNvPr>
          <p:cNvSpPr/>
          <p:nvPr/>
        </p:nvSpPr>
        <p:spPr>
          <a:xfrm rot="11099348">
            <a:off x="3139690" y="4446792"/>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dirty="0"/>
          </a:p>
        </p:txBody>
      </p:sp>
      <p:sp>
        <p:nvSpPr>
          <p:cNvPr id="10" name="Freeform 22">
            <a:extLst>
              <a:ext uri="{FF2B5EF4-FFF2-40B4-BE49-F238E27FC236}">
                <a16:creationId xmlns:a16="http://schemas.microsoft.com/office/drawing/2014/main" id="{D79C4251-809D-7B2F-6153-A47171D30689}"/>
              </a:ext>
            </a:extLst>
          </p:cNvPr>
          <p:cNvSpPr/>
          <p:nvPr/>
        </p:nvSpPr>
        <p:spPr>
          <a:xfrm rot="11573560" flipH="1">
            <a:off x="11831947" y="4638167"/>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5" name="Picture 4">
            <a:extLst>
              <a:ext uri="{FF2B5EF4-FFF2-40B4-BE49-F238E27FC236}">
                <a16:creationId xmlns:a16="http://schemas.microsoft.com/office/drawing/2014/main" id="{28844A0F-75F6-F972-2158-5FD0B32F53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6800" y="4097168"/>
            <a:ext cx="11570035" cy="3789532"/>
          </a:xfrm>
          <a:prstGeom prst="rect">
            <a:avLst/>
          </a:prstGeom>
        </p:spPr>
      </p:pic>
      <p:sp>
        <p:nvSpPr>
          <p:cNvPr id="11" name="TextBox 14">
            <a:extLst>
              <a:ext uri="{FF2B5EF4-FFF2-40B4-BE49-F238E27FC236}">
                <a16:creationId xmlns:a16="http://schemas.microsoft.com/office/drawing/2014/main" id="{C5866EBC-4838-EABC-7FAA-5EF3EBE98E87}"/>
              </a:ext>
            </a:extLst>
          </p:cNvPr>
          <p:cNvSpPr txBox="1"/>
          <p:nvPr/>
        </p:nvSpPr>
        <p:spPr>
          <a:xfrm>
            <a:off x="13767603" y="3981400"/>
            <a:ext cx="4431833" cy="1060740"/>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Contains the embeddings and chunks from input documents arranges semantically</a:t>
            </a:r>
          </a:p>
        </p:txBody>
      </p:sp>
      <p:sp>
        <p:nvSpPr>
          <p:cNvPr id="12" name="Freeform 22">
            <a:extLst>
              <a:ext uri="{FF2B5EF4-FFF2-40B4-BE49-F238E27FC236}">
                <a16:creationId xmlns:a16="http://schemas.microsoft.com/office/drawing/2014/main" id="{62430A90-CDB4-CB16-BF82-BC93F0837871}"/>
              </a:ext>
            </a:extLst>
          </p:cNvPr>
          <p:cNvSpPr/>
          <p:nvPr/>
        </p:nvSpPr>
        <p:spPr>
          <a:xfrm rot="11249776" flipH="1">
            <a:off x="9376938" y="3692480"/>
            <a:ext cx="4330207" cy="602995"/>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extLst>
      <p:ext uri="{BB962C8B-B14F-4D97-AF65-F5344CB8AC3E}">
        <p14:creationId xmlns:p14="http://schemas.microsoft.com/office/powerpoint/2010/main" val="425379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Results</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3" name="Picture 2">
            <a:extLst>
              <a:ext uri="{FF2B5EF4-FFF2-40B4-BE49-F238E27FC236}">
                <a16:creationId xmlns:a16="http://schemas.microsoft.com/office/drawing/2014/main" id="{B2C941DD-AF1A-FA44-D956-DDFAEB38EC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1892" y="2247900"/>
            <a:ext cx="13384213" cy="7306410"/>
          </a:xfrm>
          <a:prstGeom prst="rect">
            <a:avLst/>
          </a:prstGeom>
        </p:spPr>
      </p:pic>
      <p:sp>
        <p:nvSpPr>
          <p:cNvPr id="6" name="TextBox 14">
            <a:extLst>
              <a:ext uri="{FF2B5EF4-FFF2-40B4-BE49-F238E27FC236}">
                <a16:creationId xmlns:a16="http://schemas.microsoft.com/office/drawing/2014/main" id="{FD338842-9C74-096A-3BBF-603DAFE3E643}"/>
              </a:ext>
            </a:extLst>
          </p:cNvPr>
          <p:cNvSpPr txBox="1"/>
          <p:nvPr/>
        </p:nvSpPr>
        <p:spPr>
          <a:xfrm>
            <a:off x="4457698" y="9677552"/>
            <a:ext cx="9372600" cy="342594"/>
          </a:xfrm>
          <a:prstGeom prst="rect">
            <a:avLst/>
          </a:prstGeom>
        </p:spPr>
        <p:txBody>
          <a:bodyPr wrap="square" lIns="0" tIns="0" rIns="0" bIns="0" rtlCol="0" anchor="t">
            <a:spAutoFit/>
          </a:bodyPr>
          <a:lstStyle/>
          <a:p>
            <a:pPr marL="0" lvl="0" indent="0" algn="ctr">
              <a:lnSpc>
                <a:spcPts val="2774"/>
              </a:lnSpc>
              <a:spcBef>
                <a:spcPct val="0"/>
              </a:spcBef>
            </a:pPr>
            <a:r>
              <a:rPr lang="en-US" sz="2000" dirty="0">
                <a:solidFill>
                  <a:srgbClr val="231F20"/>
                </a:solidFill>
                <a:latin typeface="DM Sans"/>
              </a:rPr>
              <a:t>LLM Answering questions based on my Resume</a:t>
            </a:r>
          </a:p>
        </p:txBody>
      </p:sp>
    </p:spTree>
    <p:extLst>
      <p:ext uri="{BB962C8B-B14F-4D97-AF65-F5344CB8AC3E}">
        <p14:creationId xmlns:p14="http://schemas.microsoft.com/office/powerpoint/2010/main" val="819020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5715000" y="4152900"/>
            <a:ext cx="7416941" cy="1626792"/>
          </a:xfrm>
          <a:prstGeom prst="rect">
            <a:avLst/>
          </a:prstGeom>
        </p:spPr>
        <p:txBody>
          <a:bodyPr lIns="0" tIns="0" rIns="0" bIns="0" rtlCol="0" anchor="t">
            <a:spAutoFit/>
          </a:bodyPr>
          <a:lstStyle/>
          <a:p>
            <a:pPr algn="ctr">
              <a:lnSpc>
                <a:spcPts val="13774"/>
              </a:lnSpc>
            </a:pPr>
            <a:r>
              <a:rPr lang="en-US" sz="9981" dirty="0">
                <a:solidFill>
                  <a:srgbClr val="231F20"/>
                </a:solidFill>
                <a:latin typeface="Oswald Bold"/>
              </a:rPr>
              <a:t>Thank You</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Freeform 3">
            <a:extLst>
              <a:ext uri="{FF2B5EF4-FFF2-40B4-BE49-F238E27FC236}">
                <a16:creationId xmlns:a16="http://schemas.microsoft.com/office/drawing/2014/main" id="{273D93E1-A1A6-F119-B466-CD4E0E094A2F}"/>
              </a:ext>
            </a:extLst>
          </p:cNvPr>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4">
            <a:extLst>
              <a:ext uri="{FF2B5EF4-FFF2-40B4-BE49-F238E27FC236}">
                <a16:creationId xmlns:a16="http://schemas.microsoft.com/office/drawing/2014/main" id="{7D560B58-2948-3195-1F44-8731D6BE765F}"/>
              </a:ext>
            </a:extLst>
          </p:cNvPr>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23">
            <a:extLst>
              <a:ext uri="{FF2B5EF4-FFF2-40B4-BE49-F238E27FC236}">
                <a16:creationId xmlns:a16="http://schemas.microsoft.com/office/drawing/2014/main" id="{883DF7F6-4C21-1D7E-BF87-6AACC3EFCE30}"/>
              </a:ext>
            </a:extLst>
          </p:cNvPr>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94695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2164889" y="4643483"/>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2"/>
            <a:stretch>
              <a:fillRect t="-86495"/>
            </a:stretch>
          </a:blipFill>
        </p:spPr>
      </p:sp>
      <p:grpSp>
        <p:nvGrpSpPr>
          <p:cNvPr id="8" name="Group 8"/>
          <p:cNvGrpSpPr/>
          <p:nvPr/>
        </p:nvGrpSpPr>
        <p:grpSpPr>
          <a:xfrm>
            <a:off x="2164889" y="3210908"/>
            <a:ext cx="14003618"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2142191" y="888605"/>
            <a:ext cx="7416941" cy="1626792"/>
          </a:xfrm>
          <a:prstGeom prst="rect">
            <a:avLst/>
          </a:prstGeom>
        </p:spPr>
        <p:txBody>
          <a:bodyPr lIns="0" tIns="0" rIns="0" bIns="0" rtlCol="0" anchor="t">
            <a:spAutoFit/>
          </a:bodyPr>
          <a:lstStyle/>
          <a:p>
            <a:pPr>
              <a:lnSpc>
                <a:spcPts val="13774"/>
              </a:lnSpc>
            </a:pPr>
            <a:r>
              <a:rPr lang="en-US" sz="9981" dirty="0">
                <a:solidFill>
                  <a:srgbClr val="231F20"/>
                </a:solidFill>
                <a:latin typeface="Oswald Bold"/>
              </a:rPr>
              <a:t>Introduction</a:t>
            </a:r>
          </a:p>
        </p:txBody>
      </p:sp>
      <p:sp>
        <p:nvSpPr>
          <p:cNvPr id="18" name="TextBox 18"/>
          <p:cNvSpPr txBox="1"/>
          <p:nvPr/>
        </p:nvSpPr>
        <p:spPr>
          <a:xfrm>
            <a:off x="2394497" y="3314700"/>
            <a:ext cx="13544402" cy="1571777"/>
          </a:xfrm>
          <a:prstGeom prst="rect">
            <a:avLst/>
          </a:prstGeom>
        </p:spPr>
        <p:txBody>
          <a:bodyPr wrap="square" lIns="0" tIns="0" rIns="0" bIns="0" rtlCol="0" anchor="t">
            <a:spAutoFit/>
          </a:bodyPr>
          <a:lstStyle/>
          <a:p>
            <a:pPr marL="0" lvl="0" indent="0" algn="l">
              <a:lnSpc>
                <a:spcPts val="3050"/>
              </a:lnSpc>
              <a:spcBef>
                <a:spcPct val="0"/>
              </a:spcBef>
            </a:pPr>
            <a:r>
              <a:rPr lang="en-US" sz="2210" b="1" dirty="0">
                <a:solidFill>
                  <a:srgbClr val="231F20"/>
                </a:solidFill>
                <a:latin typeface="DM Sans"/>
              </a:rPr>
              <a:t>Large Language Models (LLMs) </a:t>
            </a:r>
            <a:r>
              <a:rPr lang="en-US" sz="2210" dirty="0">
                <a:solidFill>
                  <a:srgbClr val="231F20"/>
                </a:solidFill>
                <a:latin typeface="DM Sans"/>
              </a:rPr>
              <a:t>are AI models trained on massive text data using deep learning techniques like Transformers, equipped with billions of parameters. They learn language patterns from diverse sources and excel in various natural language processing tasks, from text generation and translation to summarization and question answering.</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6">
            <a:extLst>
              <a:ext uri="{FF2B5EF4-FFF2-40B4-BE49-F238E27FC236}">
                <a16:creationId xmlns:a16="http://schemas.microsoft.com/office/drawing/2014/main" id="{3FEFE697-8F3C-048B-B599-4D5697875A6A}"/>
              </a:ext>
            </a:extLst>
          </p:cNvPr>
          <p:cNvSpPr/>
          <p:nvPr/>
        </p:nvSpPr>
        <p:spPr>
          <a:xfrm>
            <a:off x="2743200" y="7943757"/>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2"/>
            <a:stretch>
              <a:fillRect t="-86495"/>
            </a:stretch>
          </a:blipFill>
        </p:spPr>
      </p:sp>
      <p:grpSp>
        <p:nvGrpSpPr>
          <p:cNvPr id="22" name="Group 8">
            <a:extLst>
              <a:ext uri="{FF2B5EF4-FFF2-40B4-BE49-F238E27FC236}">
                <a16:creationId xmlns:a16="http://schemas.microsoft.com/office/drawing/2014/main" id="{9A571498-134B-387A-572B-8F3210C69A98}"/>
              </a:ext>
            </a:extLst>
          </p:cNvPr>
          <p:cNvGrpSpPr/>
          <p:nvPr/>
        </p:nvGrpSpPr>
        <p:grpSpPr>
          <a:xfrm>
            <a:off x="2134409" y="5850310"/>
            <a:ext cx="14003618" cy="2435157"/>
            <a:chOff x="0" y="0"/>
            <a:chExt cx="3682024" cy="746746"/>
          </a:xfrm>
        </p:grpSpPr>
        <p:sp>
          <p:nvSpPr>
            <p:cNvPr id="23" name="Freeform 9">
              <a:extLst>
                <a:ext uri="{FF2B5EF4-FFF2-40B4-BE49-F238E27FC236}">
                  <a16:creationId xmlns:a16="http://schemas.microsoft.com/office/drawing/2014/main" id="{25C110CF-B3E8-1299-26A4-B6B12E00CA81}"/>
                </a:ext>
              </a:extLst>
            </p:cNvPr>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24" name="TextBox 10">
              <a:extLst>
                <a:ext uri="{FF2B5EF4-FFF2-40B4-BE49-F238E27FC236}">
                  <a16:creationId xmlns:a16="http://schemas.microsoft.com/office/drawing/2014/main" id="{70E11624-FF8B-6BEB-BBA6-648487F68530}"/>
                </a:ext>
              </a:extLst>
            </p:cNvPr>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25" name="TextBox 18">
            <a:extLst>
              <a:ext uri="{FF2B5EF4-FFF2-40B4-BE49-F238E27FC236}">
                <a16:creationId xmlns:a16="http://schemas.microsoft.com/office/drawing/2014/main" id="{852CCC54-E86E-D90B-112F-A47FC98C2392}"/>
              </a:ext>
            </a:extLst>
          </p:cNvPr>
          <p:cNvSpPr txBox="1"/>
          <p:nvPr/>
        </p:nvSpPr>
        <p:spPr>
          <a:xfrm>
            <a:off x="2396118" y="6012535"/>
            <a:ext cx="13544402" cy="1969322"/>
          </a:xfrm>
          <a:prstGeom prst="rect">
            <a:avLst/>
          </a:prstGeom>
        </p:spPr>
        <p:txBody>
          <a:bodyPr wrap="square" lIns="0" tIns="0" rIns="0" bIns="0" rtlCol="0" anchor="t">
            <a:spAutoFit/>
          </a:bodyPr>
          <a:lstStyle/>
          <a:p>
            <a:pPr marL="0" lvl="0" indent="0" algn="l">
              <a:lnSpc>
                <a:spcPts val="3050"/>
              </a:lnSpc>
              <a:spcBef>
                <a:spcPct val="0"/>
              </a:spcBef>
            </a:pPr>
            <a:r>
              <a:rPr lang="en-US" sz="2210" b="1" dirty="0">
                <a:solidFill>
                  <a:srgbClr val="231F20"/>
                </a:solidFill>
                <a:latin typeface="DM Sans"/>
              </a:rPr>
              <a:t>IPFS, or the </a:t>
            </a:r>
            <a:r>
              <a:rPr lang="en-US" sz="2210" b="1" dirty="0" err="1">
                <a:solidFill>
                  <a:srgbClr val="231F20"/>
                </a:solidFill>
                <a:latin typeface="DM Sans"/>
              </a:rPr>
              <a:t>InterPlanetary</a:t>
            </a:r>
            <a:r>
              <a:rPr lang="en-US" sz="2210" b="1" dirty="0">
                <a:solidFill>
                  <a:srgbClr val="231F20"/>
                </a:solidFill>
                <a:latin typeface="DM Sans"/>
              </a:rPr>
              <a:t> File System</a:t>
            </a:r>
            <a:r>
              <a:rPr lang="en-US" sz="2210" dirty="0">
                <a:solidFill>
                  <a:srgbClr val="231F20"/>
                </a:solidFill>
                <a:latin typeface="DM Sans"/>
              </a:rPr>
              <a:t>, is a decentralized protocol that distributes files across a network of nodes, eliminating the need for centralized servers. Each file is assigned a unique cryptographic hash, enabling efficient retrieval from the nearest or fastest node rather than a single server. This decentralized approach enhances data availability, resilience, and speeds, revolutionizing how we store and share data on the internet</a:t>
            </a:r>
            <a:r>
              <a:rPr lang="en-US" sz="2210" b="1" dirty="0">
                <a:solidFill>
                  <a:srgbClr val="231F20"/>
                </a:solidFill>
                <a:latin typeface="DM Sans"/>
              </a:rPr>
              <a:t>.</a:t>
            </a:r>
            <a:endParaRPr lang="en-US" sz="2210" dirty="0">
              <a:solidFill>
                <a:srgbClr val="231F20"/>
              </a:solidFill>
              <a:latin typeface="DM Sans"/>
            </a:endParaRPr>
          </a:p>
        </p:txBody>
      </p:sp>
    </p:spTree>
    <p:extLst>
      <p:ext uri="{BB962C8B-B14F-4D97-AF65-F5344CB8AC3E}">
        <p14:creationId xmlns:p14="http://schemas.microsoft.com/office/powerpoint/2010/main" val="228591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901417" y="5643949"/>
            <a:ext cx="3474003" cy="864710"/>
            <a:chOff x="0" y="-31954"/>
            <a:chExt cx="914964" cy="227743"/>
          </a:xfrm>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dirty="0"/>
            </a:p>
          </p:txBody>
        </p:sp>
        <p:sp>
          <p:nvSpPr>
            <p:cNvPr id="12" name="TextBox 12"/>
            <p:cNvSpPr txBox="1"/>
            <p:nvPr/>
          </p:nvSpPr>
          <p:spPr>
            <a:xfrm>
              <a:off x="0" y="-31954"/>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1</a:t>
              </a:r>
            </a:p>
          </p:txBody>
        </p:sp>
      </p:grpSp>
      <p:sp>
        <p:nvSpPr>
          <p:cNvPr id="13" name="TextBox 13"/>
          <p:cNvSpPr txBox="1"/>
          <p:nvPr/>
        </p:nvSpPr>
        <p:spPr>
          <a:xfrm>
            <a:off x="3317737" y="738830"/>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Motivation</a:t>
            </a:r>
          </a:p>
        </p:txBody>
      </p:sp>
      <p:sp>
        <p:nvSpPr>
          <p:cNvPr id="14" name="TextBox 14"/>
          <p:cNvSpPr txBox="1"/>
          <p:nvPr/>
        </p:nvSpPr>
        <p:spPr>
          <a:xfrm>
            <a:off x="1797384" y="6635155"/>
            <a:ext cx="3682068" cy="701667"/>
          </a:xfrm>
          <a:prstGeom prst="rect">
            <a:avLst/>
          </a:prstGeom>
        </p:spPr>
        <p:txBody>
          <a:bodyPr wrap="square" lIns="0" tIns="0" rIns="0" bIns="0" rtlCol="0" anchor="t">
            <a:spAutoFit/>
          </a:bodyPr>
          <a:lstStyle/>
          <a:p>
            <a:pPr algn="ctr">
              <a:lnSpc>
                <a:spcPts val="2774"/>
              </a:lnSpc>
              <a:spcBef>
                <a:spcPct val="0"/>
              </a:spcBef>
            </a:pPr>
            <a:r>
              <a:rPr lang="en-US" sz="2000" b="1" dirty="0">
                <a:solidFill>
                  <a:srgbClr val="231F20"/>
                </a:solidFill>
                <a:latin typeface="DM Sans"/>
              </a:rPr>
              <a:t>Chatbots to guide through ERP or Databases</a:t>
            </a:r>
          </a:p>
        </p:txBody>
      </p:sp>
      <p:grpSp>
        <p:nvGrpSpPr>
          <p:cNvPr id="15" name="Group 15"/>
          <p:cNvGrpSpPr/>
          <p:nvPr/>
        </p:nvGrpSpPr>
        <p:grpSpPr>
          <a:xfrm>
            <a:off x="7345796" y="5656779"/>
            <a:ext cx="3485432" cy="864710"/>
            <a:chOff x="0" y="-28575"/>
            <a:chExt cx="917974" cy="227743"/>
          </a:xfrm>
        </p:grpSpPr>
        <p:sp>
          <p:nvSpPr>
            <p:cNvPr id="16" name="Freeform 16"/>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7" name="TextBox 17"/>
            <p:cNvSpPr txBox="1"/>
            <p:nvPr/>
          </p:nvSpPr>
          <p:spPr>
            <a:xfrm>
              <a:off x="3010" y="-28575"/>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2</a:t>
              </a:r>
            </a:p>
          </p:txBody>
        </p:sp>
      </p:grpSp>
      <p:sp>
        <p:nvSpPr>
          <p:cNvPr id="18" name="TextBox 18"/>
          <p:cNvSpPr txBox="1"/>
          <p:nvPr/>
        </p:nvSpPr>
        <p:spPr>
          <a:xfrm>
            <a:off x="12258016" y="6629984"/>
            <a:ext cx="4783134" cy="718145"/>
          </a:xfrm>
          <a:prstGeom prst="rect">
            <a:avLst/>
          </a:prstGeom>
        </p:spPr>
        <p:txBody>
          <a:bodyPr wrap="square" lIns="0" tIns="0" rIns="0" bIns="0" rtlCol="0" anchor="t">
            <a:spAutoFit/>
          </a:bodyPr>
          <a:lstStyle/>
          <a:p>
            <a:pPr marL="0" lvl="0" indent="0" algn="ctr">
              <a:lnSpc>
                <a:spcPts val="2774"/>
              </a:lnSpc>
              <a:spcBef>
                <a:spcPct val="0"/>
              </a:spcBef>
            </a:pPr>
            <a:r>
              <a:rPr lang="en-US" sz="2000" b="1" dirty="0">
                <a:solidFill>
                  <a:srgbClr val="231F20"/>
                </a:solidFill>
                <a:latin typeface="DM Sans"/>
              </a:rPr>
              <a:t>Chatbots with tailored functionalities </a:t>
            </a:r>
            <a:br>
              <a:rPr lang="en-US" sz="2000" b="1" dirty="0">
                <a:solidFill>
                  <a:srgbClr val="231F20"/>
                </a:solidFill>
                <a:latin typeface="DM Sans"/>
              </a:rPr>
            </a:br>
            <a:r>
              <a:rPr lang="en-US" sz="2000" b="1" dirty="0">
                <a:solidFill>
                  <a:srgbClr val="231F20"/>
                </a:solidFill>
                <a:latin typeface="DM Sans"/>
              </a:rPr>
              <a:t>to provide financial advice</a:t>
            </a:r>
          </a:p>
        </p:txBody>
      </p:sp>
      <p:grpSp>
        <p:nvGrpSpPr>
          <p:cNvPr id="19" name="Group 19"/>
          <p:cNvGrpSpPr/>
          <p:nvPr/>
        </p:nvGrpSpPr>
        <p:grpSpPr>
          <a:xfrm>
            <a:off x="12912582" y="5643949"/>
            <a:ext cx="3474003" cy="864710"/>
            <a:chOff x="0" y="-31954"/>
            <a:chExt cx="914964" cy="227743"/>
          </a:xfrm>
        </p:grpSpPr>
        <p:sp>
          <p:nvSpPr>
            <p:cNvPr id="20" name="Freeform 20"/>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21" name="TextBox 21"/>
            <p:cNvSpPr txBox="1"/>
            <p:nvPr/>
          </p:nvSpPr>
          <p:spPr>
            <a:xfrm>
              <a:off x="0" y="-31954"/>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3</a:t>
              </a:r>
            </a:p>
          </p:txBody>
        </p:sp>
      </p:grpSp>
      <p:sp>
        <p:nvSpPr>
          <p:cNvPr id="22" name="TextBox 22"/>
          <p:cNvSpPr txBox="1"/>
          <p:nvPr/>
        </p:nvSpPr>
        <p:spPr>
          <a:xfrm>
            <a:off x="7357225" y="6607966"/>
            <a:ext cx="3521485" cy="701667"/>
          </a:xfrm>
          <a:prstGeom prst="rect">
            <a:avLst/>
          </a:prstGeom>
        </p:spPr>
        <p:txBody>
          <a:bodyPr wrap="square" lIns="0" tIns="0" rIns="0" bIns="0" rtlCol="0" anchor="t">
            <a:spAutoFit/>
          </a:bodyPr>
          <a:lstStyle/>
          <a:p>
            <a:pPr marL="0" lvl="0" indent="0" algn="ctr">
              <a:lnSpc>
                <a:spcPts val="2774"/>
              </a:lnSpc>
              <a:spcBef>
                <a:spcPct val="0"/>
              </a:spcBef>
            </a:pPr>
            <a:r>
              <a:rPr lang="en-US" sz="2000" b="1" dirty="0">
                <a:solidFill>
                  <a:srgbClr val="231F20"/>
                </a:solidFill>
                <a:latin typeface="DM Sans"/>
              </a:rPr>
              <a:t>Increasing the capabilities of voice-activated chatbots</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rot="5400000">
            <a:off x="-1284081" y="73803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26" name="TextBox 18">
            <a:extLst>
              <a:ext uri="{FF2B5EF4-FFF2-40B4-BE49-F238E27FC236}">
                <a16:creationId xmlns:a16="http://schemas.microsoft.com/office/drawing/2014/main" id="{D9E0015C-A288-38CF-0DD5-347B21135487}"/>
              </a:ext>
            </a:extLst>
          </p:cNvPr>
          <p:cNvSpPr txBox="1"/>
          <p:nvPr/>
        </p:nvSpPr>
        <p:spPr>
          <a:xfrm>
            <a:off x="2358391" y="4956201"/>
            <a:ext cx="13544402" cy="430887"/>
          </a:xfrm>
          <a:prstGeom prst="rect">
            <a:avLst/>
          </a:prstGeom>
        </p:spPr>
        <p:txBody>
          <a:bodyPr wrap="square" lIns="0" tIns="0" rIns="0" bIns="0" rtlCol="0" anchor="t">
            <a:spAutoFit/>
          </a:bodyPr>
          <a:lstStyle/>
          <a:p>
            <a:pPr algn="ctr"/>
            <a:r>
              <a:rPr lang="en-US" sz="2800" dirty="0">
                <a:solidFill>
                  <a:srgbClr val="231F20"/>
                </a:solidFill>
                <a:latin typeface="DM Sans"/>
              </a:rPr>
              <a:t>This can help us create the following technologies :</a:t>
            </a:r>
            <a:endParaRPr lang="en-IN" sz="2800" dirty="0">
              <a:solidFill>
                <a:srgbClr val="231F20"/>
              </a:solidFill>
              <a:latin typeface="DM Sans"/>
            </a:endParaRPr>
          </a:p>
        </p:txBody>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2585323"/>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US" sz="2800" dirty="0">
                <a:solidFill>
                  <a:srgbClr val="231F20"/>
                </a:solidFill>
                <a:latin typeface="DM Sans"/>
              </a:rPr>
              <a:t>Combining these two powerful technologies along with the security of encryption technology, we can achieve</a:t>
            </a:r>
          </a:p>
          <a:p>
            <a:pPr algn="ctr"/>
            <a:endParaRPr lang="en-US" sz="2800" dirty="0">
              <a:solidFill>
                <a:srgbClr val="231F20"/>
              </a:solidFill>
              <a:latin typeface="DM Sans"/>
            </a:endParaRPr>
          </a:p>
          <a:p>
            <a:pPr algn="ctr"/>
            <a:r>
              <a:rPr lang="en-US" sz="2800" b="1" dirty="0">
                <a:solidFill>
                  <a:srgbClr val="231F20"/>
                </a:solidFill>
                <a:latin typeface="DM Sans"/>
              </a:rPr>
              <a:t>Trust and Security  </a:t>
            </a:r>
          </a:p>
          <a:p>
            <a:pPr algn="ctr"/>
            <a:r>
              <a:rPr lang="en-US" sz="2800" b="1" dirty="0">
                <a:solidFill>
                  <a:srgbClr val="231F20"/>
                </a:solidFill>
                <a:latin typeface="DM Sans"/>
              </a:rPr>
              <a:t>Streamlined Convenience  </a:t>
            </a:r>
          </a:p>
          <a:p>
            <a:pPr algn="ctr"/>
            <a:r>
              <a:rPr lang="en-US" sz="2800" b="1" dirty="0">
                <a:solidFill>
                  <a:srgbClr val="231F20"/>
                </a:solidFill>
                <a:latin typeface="DM Sans"/>
              </a:rPr>
              <a:t> Expanded Potential</a:t>
            </a:r>
            <a:endParaRPr lang="en-IN" sz="2800" b="1" dirty="0">
              <a:solidFill>
                <a:srgbClr val="231F20"/>
              </a:solidFill>
              <a:latin typeface="DM Sans"/>
            </a:endParaRPr>
          </a:p>
        </p:txBody>
      </p:sp>
    </p:spTree>
    <p:extLst>
      <p:ext uri="{BB962C8B-B14F-4D97-AF65-F5344CB8AC3E}">
        <p14:creationId xmlns:p14="http://schemas.microsoft.com/office/powerpoint/2010/main" val="168756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2142191" y="419100"/>
            <a:ext cx="14026316" cy="1537344"/>
          </a:xfrm>
          <a:prstGeom prst="rect">
            <a:avLst/>
          </a:prstGeom>
        </p:spPr>
        <p:txBody>
          <a:bodyPr wrap="square" lIns="0" tIns="0" rIns="0" bIns="0" rtlCol="0" anchor="t">
            <a:spAutoFit/>
          </a:bodyPr>
          <a:lstStyle/>
          <a:p>
            <a:pPr>
              <a:lnSpc>
                <a:spcPts val="13774"/>
              </a:lnSpc>
            </a:pPr>
            <a:r>
              <a:rPr lang="en-US" sz="7000" dirty="0">
                <a:solidFill>
                  <a:srgbClr val="231F20"/>
                </a:solidFill>
                <a:latin typeface="Oswald Bold"/>
              </a:rPr>
              <a:t>What Are Large Language Models?</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6">
            <a:extLst>
              <a:ext uri="{FF2B5EF4-FFF2-40B4-BE49-F238E27FC236}">
                <a16:creationId xmlns:a16="http://schemas.microsoft.com/office/drawing/2014/main" id="{3FEFE697-8F3C-048B-B599-4D5697875A6A}"/>
              </a:ext>
            </a:extLst>
          </p:cNvPr>
          <p:cNvSpPr/>
          <p:nvPr/>
        </p:nvSpPr>
        <p:spPr>
          <a:xfrm>
            <a:off x="2166510" y="821314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22" name="Group 8">
            <a:extLst>
              <a:ext uri="{FF2B5EF4-FFF2-40B4-BE49-F238E27FC236}">
                <a16:creationId xmlns:a16="http://schemas.microsoft.com/office/drawing/2014/main" id="{9A571498-134B-387A-572B-8F3210C69A98}"/>
              </a:ext>
            </a:extLst>
          </p:cNvPr>
          <p:cNvGrpSpPr/>
          <p:nvPr/>
        </p:nvGrpSpPr>
        <p:grpSpPr>
          <a:xfrm>
            <a:off x="2166510" y="6780573"/>
            <a:ext cx="14003618" cy="1948998"/>
            <a:chOff x="0" y="0"/>
            <a:chExt cx="3682024" cy="746746"/>
          </a:xfrm>
        </p:grpSpPr>
        <p:sp>
          <p:nvSpPr>
            <p:cNvPr id="23" name="Freeform 9">
              <a:extLst>
                <a:ext uri="{FF2B5EF4-FFF2-40B4-BE49-F238E27FC236}">
                  <a16:creationId xmlns:a16="http://schemas.microsoft.com/office/drawing/2014/main" id="{25C110CF-B3E8-1299-26A4-B6B12E00CA81}"/>
                </a:ext>
              </a:extLst>
            </p:cNvPr>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24" name="TextBox 10">
              <a:extLst>
                <a:ext uri="{FF2B5EF4-FFF2-40B4-BE49-F238E27FC236}">
                  <a16:creationId xmlns:a16="http://schemas.microsoft.com/office/drawing/2014/main" id="{70E11624-FF8B-6BEB-BBA6-648487F68530}"/>
                </a:ext>
              </a:extLst>
            </p:cNvPr>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25" name="TextBox 18">
            <a:extLst>
              <a:ext uri="{FF2B5EF4-FFF2-40B4-BE49-F238E27FC236}">
                <a16:creationId xmlns:a16="http://schemas.microsoft.com/office/drawing/2014/main" id="{852CCC54-E86E-D90B-112F-A47FC98C2392}"/>
              </a:ext>
            </a:extLst>
          </p:cNvPr>
          <p:cNvSpPr txBox="1"/>
          <p:nvPr/>
        </p:nvSpPr>
        <p:spPr>
          <a:xfrm>
            <a:off x="2396118" y="6884365"/>
            <a:ext cx="13544402" cy="1571777"/>
          </a:xfrm>
          <a:prstGeom prst="rect">
            <a:avLst/>
          </a:prstGeom>
        </p:spPr>
        <p:txBody>
          <a:bodyPr wrap="square" lIns="0" tIns="0" rIns="0" bIns="0" rtlCol="0" anchor="t">
            <a:spAutoFit/>
          </a:bodyPr>
          <a:lstStyle/>
          <a:p>
            <a:pPr marL="0" lvl="0" indent="0" algn="l">
              <a:lnSpc>
                <a:spcPts val="3050"/>
              </a:lnSpc>
              <a:spcBef>
                <a:spcPct val="0"/>
              </a:spcBef>
            </a:pPr>
            <a:r>
              <a:rPr lang="en-US" sz="2210" b="1" dirty="0">
                <a:solidFill>
                  <a:srgbClr val="231F20"/>
                </a:solidFill>
                <a:latin typeface="DM Sans"/>
              </a:rPr>
              <a:t>LLMs, or Large Language Models, </a:t>
            </a:r>
            <a:r>
              <a:rPr lang="en-US" sz="2210" dirty="0">
                <a:solidFill>
                  <a:srgbClr val="231F20"/>
                </a:solidFill>
                <a:latin typeface="DM Sans"/>
              </a:rPr>
              <a:t>are sophisticated artificial intelligence models trained on vast amounts of text data. These models, such as GPT-3, utilize deep learning techniques like Transformers and possess billions of parameters, enabling them to understand, process, and generate human-like text across various natural language processing tasks</a:t>
            </a:r>
            <a:r>
              <a:rPr lang="en-US" sz="2210" b="1" dirty="0">
                <a:solidFill>
                  <a:srgbClr val="231F20"/>
                </a:solidFill>
                <a:latin typeface="DM Sans"/>
              </a:rPr>
              <a:t>.</a:t>
            </a:r>
            <a:endParaRPr lang="en-US" sz="2210" dirty="0">
              <a:solidFill>
                <a:srgbClr val="231F20"/>
              </a:solidFill>
              <a:latin typeface="DM Sans"/>
            </a:endParaRPr>
          </a:p>
        </p:txBody>
      </p:sp>
      <p:pic>
        <p:nvPicPr>
          <p:cNvPr id="4" name="Picture 3">
            <a:extLst>
              <a:ext uri="{FF2B5EF4-FFF2-40B4-BE49-F238E27FC236}">
                <a16:creationId xmlns:a16="http://schemas.microsoft.com/office/drawing/2014/main" id="{FADAE871-4B20-C493-C917-55841F566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0876" y="2387995"/>
            <a:ext cx="4826248" cy="3759393"/>
          </a:xfrm>
          <a:prstGeom prst="rect">
            <a:avLst/>
          </a:prstGeom>
        </p:spPr>
      </p:pic>
    </p:spTree>
    <p:extLst>
      <p:ext uri="{BB962C8B-B14F-4D97-AF65-F5344CB8AC3E}">
        <p14:creationId xmlns:p14="http://schemas.microsoft.com/office/powerpoint/2010/main" val="167147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7"/>
          <p:cNvSpPr txBox="1"/>
          <p:nvPr/>
        </p:nvSpPr>
        <p:spPr>
          <a:xfrm>
            <a:off x="2142191" y="419100"/>
            <a:ext cx="14026316" cy="1537344"/>
          </a:xfrm>
          <a:prstGeom prst="rect">
            <a:avLst/>
          </a:prstGeom>
        </p:spPr>
        <p:txBody>
          <a:bodyPr wrap="square" lIns="0" tIns="0" rIns="0" bIns="0" rtlCol="0" anchor="t">
            <a:spAutoFit/>
          </a:bodyPr>
          <a:lstStyle/>
          <a:p>
            <a:pPr>
              <a:lnSpc>
                <a:spcPts val="13774"/>
              </a:lnSpc>
            </a:pPr>
            <a:r>
              <a:rPr lang="en-US" sz="7000" dirty="0">
                <a:solidFill>
                  <a:srgbClr val="231F20"/>
                </a:solidFill>
                <a:latin typeface="Oswald Bold"/>
              </a:rPr>
              <a:t>Word to Vector Encoding: Word2Vec</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6">
            <a:extLst>
              <a:ext uri="{FF2B5EF4-FFF2-40B4-BE49-F238E27FC236}">
                <a16:creationId xmlns:a16="http://schemas.microsoft.com/office/drawing/2014/main" id="{3FEFE697-8F3C-048B-B599-4D5697875A6A}"/>
              </a:ext>
            </a:extLst>
          </p:cNvPr>
          <p:cNvSpPr/>
          <p:nvPr/>
        </p:nvSpPr>
        <p:spPr>
          <a:xfrm>
            <a:off x="2166510" y="821314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22" name="Group 8">
            <a:extLst>
              <a:ext uri="{FF2B5EF4-FFF2-40B4-BE49-F238E27FC236}">
                <a16:creationId xmlns:a16="http://schemas.microsoft.com/office/drawing/2014/main" id="{9A571498-134B-387A-572B-8F3210C69A98}"/>
              </a:ext>
            </a:extLst>
          </p:cNvPr>
          <p:cNvGrpSpPr/>
          <p:nvPr/>
        </p:nvGrpSpPr>
        <p:grpSpPr>
          <a:xfrm>
            <a:off x="2166510" y="6780573"/>
            <a:ext cx="14003618" cy="1948998"/>
            <a:chOff x="0" y="0"/>
            <a:chExt cx="3682024" cy="746746"/>
          </a:xfrm>
        </p:grpSpPr>
        <p:sp>
          <p:nvSpPr>
            <p:cNvPr id="23" name="Freeform 9">
              <a:extLst>
                <a:ext uri="{FF2B5EF4-FFF2-40B4-BE49-F238E27FC236}">
                  <a16:creationId xmlns:a16="http://schemas.microsoft.com/office/drawing/2014/main" id="{25C110CF-B3E8-1299-26A4-B6B12E00CA81}"/>
                </a:ext>
              </a:extLst>
            </p:cNvPr>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24" name="TextBox 10">
              <a:extLst>
                <a:ext uri="{FF2B5EF4-FFF2-40B4-BE49-F238E27FC236}">
                  <a16:creationId xmlns:a16="http://schemas.microsoft.com/office/drawing/2014/main" id="{70E11624-FF8B-6BEB-BBA6-648487F68530}"/>
                </a:ext>
              </a:extLst>
            </p:cNvPr>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25" name="TextBox 18">
            <a:extLst>
              <a:ext uri="{FF2B5EF4-FFF2-40B4-BE49-F238E27FC236}">
                <a16:creationId xmlns:a16="http://schemas.microsoft.com/office/drawing/2014/main" id="{852CCC54-E86E-D90B-112F-A47FC98C2392}"/>
              </a:ext>
            </a:extLst>
          </p:cNvPr>
          <p:cNvSpPr txBox="1"/>
          <p:nvPr/>
        </p:nvSpPr>
        <p:spPr>
          <a:xfrm>
            <a:off x="2396118" y="7140403"/>
            <a:ext cx="13544402" cy="1179618"/>
          </a:xfrm>
          <a:prstGeom prst="rect">
            <a:avLst/>
          </a:prstGeom>
        </p:spPr>
        <p:txBody>
          <a:bodyPr wrap="square" lIns="0" tIns="0" rIns="0" bIns="0" rtlCol="0" anchor="t">
            <a:spAutoFit/>
          </a:bodyPr>
          <a:lstStyle/>
          <a:p>
            <a:pPr marL="0" lvl="0" indent="0" algn="l">
              <a:lnSpc>
                <a:spcPts val="3050"/>
              </a:lnSpc>
              <a:spcBef>
                <a:spcPct val="0"/>
              </a:spcBef>
            </a:pPr>
            <a:r>
              <a:rPr lang="en-US" sz="2400" b="1" dirty="0"/>
              <a:t>Word to Vector Encoding </a:t>
            </a:r>
            <a:r>
              <a:rPr lang="en-US" sz="2400" dirty="0"/>
              <a:t>is a technique used in natural language processing (NLP) to convert words or phrases into numerical vectors. It’s based on the idea that words with similar meanings tend to occur in similar contexts within a large corpus of text.</a:t>
            </a:r>
            <a:endParaRPr lang="en-US" sz="2210" dirty="0">
              <a:solidFill>
                <a:srgbClr val="231F20"/>
              </a:solidFill>
              <a:latin typeface="DM Sans"/>
            </a:endParaRPr>
          </a:p>
        </p:txBody>
      </p:sp>
      <p:pic>
        <p:nvPicPr>
          <p:cNvPr id="30" name="Picture 29">
            <a:extLst>
              <a:ext uri="{FF2B5EF4-FFF2-40B4-BE49-F238E27FC236}">
                <a16:creationId xmlns:a16="http://schemas.microsoft.com/office/drawing/2014/main" id="{066A1E3D-A215-D06A-16AC-87747765AFF5}"/>
              </a:ext>
            </a:extLst>
          </p:cNvPr>
          <p:cNvPicPr>
            <a:picLocks noChangeAspect="1"/>
          </p:cNvPicPr>
          <p:nvPr/>
        </p:nvPicPr>
        <p:blipFill>
          <a:blip r:embed="rId5"/>
          <a:stretch>
            <a:fillRect/>
          </a:stretch>
        </p:blipFill>
        <p:spPr>
          <a:xfrm>
            <a:off x="533400" y="2897787"/>
            <a:ext cx="8146284" cy="3093138"/>
          </a:xfrm>
          <a:prstGeom prst="rect">
            <a:avLst/>
          </a:prstGeom>
        </p:spPr>
      </p:pic>
      <p:pic>
        <p:nvPicPr>
          <p:cNvPr id="32" name="Picture 31">
            <a:extLst>
              <a:ext uri="{FF2B5EF4-FFF2-40B4-BE49-F238E27FC236}">
                <a16:creationId xmlns:a16="http://schemas.microsoft.com/office/drawing/2014/main" id="{17F4B1C2-DCAC-2EA3-6866-E4E2A9A735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8755" y="3111722"/>
            <a:ext cx="9089667" cy="2869978"/>
          </a:xfrm>
          <a:prstGeom prst="rect">
            <a:avLst/>
          </a:prstGeom>
        </p:spPr>
      </p:pic>
    </p:spTree>
    <p:extLst>
      <p:ext uri="{BB962C8B-B14F-4D97-AF65-F5344CB8AC3E}">
        <p14:creationId xmlns:p14="http://schemas.microsoft.com/office/powerpoint/2010/main" val="388567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7"/>
          <p:cNvSpPr txBox="1"/>
          <p:nvPr/>
        </p:nvSpPr>
        <p:spPr>
          <a:xfrm>
            <a:off x="2142190" y="419100"/>
            <a:ext cx="14240809" cy="1537344"/>
          </a:xfrm>
          <a:prstGeom prst="rect">
            <a:avLst/>
          </a:prstGeom>
        </p:spPr>
        <p:txBody>
          <a:bodyPr wrap="square" lIns="0" tIns="0" rIns="0" bIns="0" rtlCol="0" anchor="t">
            <a:spAutoFit/>
          </a:bodyPr>
          <a:lstStyle/>
          <a:p>
            <a:pPr>
              <a:lnSpc>
                <a:spcPts val="13774"/>
              </a:lnSpc>
            </a:pPr>
            <a:r>
              <a:rPr lang="en-US" sz="7000" dirty="0">
                <a:solidFill>
                  <a:srgbClr val="231F20"/>
                </a:solidFill>
                <a:latin typeface="Oswald Bold"/>
              </a:rPr>
              <a:t>Sequence to Sequence Model: Seq2Seq</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6">
            <a:extLst>
              <a:ext uri="{FF2B5EF4-FFF2-40B4-BE49-F238E27FC236}">
                <a16:creationId xmlns:a16="http://schemas.microsoft.com/office/drawing/2014/main" id="{3FEFE697-8F3C-048B-B599-4D5697875A6A}"/>
              </a:ext>
            </a:extLst>
          </p:cNvPr>
          <p:cNvSpPr/>
          <p:nvPr/>
        </p:nvSpPr>
        <p:spPr>
          <a:xfrm>
            <a:off x="2166510" y="8328675"/>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22" name="Group 8">
            <a:extLst>
              <a:ext uri="{FF2B5EF4-FFF2-40B4-BE49-F238E27FC236}">
                <a16:creationId xmlns:a16="http://schemas.microsoft.com/office/drawing/2014/main" id="{9A571498-134B-387A-572B-8F3210C69A98}"/>
              </a:ext>
            </a:extLst>
          </p:cNvPr>
          <p:cNvGrpSpPr/>
          <p:nvPr/>
        </p:nvGrpSpPr>
        <p:grpSpPr>
          <a:xfrm>
            <a:off x="2166510" y="6969090"/>
            <a:ext cx="14003618" cy="1876007"/>
            <a:chOff x="0" y="0"/>
            <a:chExt cx="3682024" cy="746746"/>
          </a:xfrm>
        </p:grpSpPr>
        <p:sp>
          <p:nvSpPr>
            <p:cNvPr id="23" name="Freeform 9">
              <a:extLst>
                <a:ext uri="{FF2B5EF4-FFF2-40B4-BE49-F238E27FC236}">
                  <a16:creationId xmlns:a16="http://schemas.microsoft.com/office/drawing/2014/main" id="{25C110CF-B3E8-1299-26A4-B6B12E00CA81}"/>
                </a:ext>
              </a:extLst>
            </p:cNvPr>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24" name="TextBox 10">
              <a:extLst>
                <a:ext uri="{FF2B5EF4-FFF2-40B4-BE49-F238E27FC236}">
                  <a16:creationId xmlns:a16="http://schemas.microsoft.com/office/drawing/2014/main" id="{70E11624-FF8B-6BEB-BBA6-648487F68530}"/>
                </a:ext>
              </a:extLst>
            </p:cNvPr>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25" name="TextBox 18">
            <a:extLst>
              <a:ext uri="{FF2B5EF4-FFF2-40B4-BE49-F238E27FC236}">
                <a16:creationId xmlns:a16="http://schemas.microsoft.com/office/drawing/2014/main" id="{852CCC54-E86E-D90B-112F-A47FC98C2392}"/>
              </a:ext>
            </a:extLst>
          </p:cNvPr>
          <p:cNvSpPr txBox="1"/>
          <p:nvPr/>
        </p:nvSpPr>
        <p:spPr>
          <a:xfrm>
            <a:off x="2396118" y="7124700"/>
            <a:ext cx="13544402" cy="1577163"/>
          </a:xfrm>
          <a:prstGeom prst="rect">
            <a:avLst/>
          </a:prstGeom>
        </p:spPr>
        <p:txBody>
          <a:bodyPr wrap="square" lIns="0" tIns="0" rIns="0" bIns="0" rtlCol="0" anchor="t">
            <a:spAutoFit/>
          </a:bodyPr>
          <a:lstStyle/>
          <a:p>
            <a:pPr marL="0" lvl="0" indent="0" algn="l">
              <a:lnSpc>
                <a:spcPts val="3050"/>
              </a:lnSpc>
              <a:spcBef>
                <a:spcPct val="0"/>
              </a:spcBef>
            </a:pPr>
            <a:r>
              <a:rPr lang="en-US" sz="2400" b="1" dirty="0"/>
              <a:t>The Sequence-to-Sequence (Seq2Seq) </a:t>
            </a:r>
            <a:r>
              <a:rPr lang="en-US" sz="2400" dirty="0"/>
              <a:t>model is a neural network design employed for sequence-related tasks like language translation, text summarization, and question answering. Comprising an encoder and a decoder, it's a fundamental architecture in natural language processing (NLP) that facilitates transforming sequences from one domain to another, allowing for effective handling of sequential data.</a:t>
            </a:r>
            <a:endParaRPr lang="en-US" sz="2210" dirty="0">
              <a:solidFill>
                <a:srgbClr val="231F20"/>
              </a:solidFill>
              <a:latin typeface="DM Sans"/>
            </a:endParaRPr>
          </a:p>
        </p:txBody>
      </p:sp>
      <p:pic>
        <p:nvPicPr>
          <p:cNvPr id="5" name="Picture 4">
            <a:extLst>
              <a:ext uri="{FF2B5EF4-FFF2-40B4-BE49-F238E27FC236}">
                <a16:creationId xmlns:a16="http://schemas.microsoft.com/office/drawing/2014/main" id="{785137FC-D4E3-06FB-6BA4-8D4836660D61}"/>
              </a:ext>
            </a:extLst>
          </p:cNvPr>
          <p:cNvPicPr>
            <a:picLocks noChangeAspect="1"/>
          </p:cNvPicPr>
          <p:nvPr/>
        </p:nvPicPr>
        <p:blipFill>
          <a:blip r:embed="rId5"/>
          <a:stretch>
            <a:fillRect/>
          </a:stretch>
        </p:blipFill>
        <p:spPr>
          <a:xfrm>
            <a:off x="255868" y="2549226"/>
            <a:ext cx="8507132" cy="4419865"/>
          </a:xfrm>
          <a:prstGeom prst="rect">
            <a:avLst/>
          </a:prstGeom>
        </p:spPr>
      </p:pic>
      <p:pic>
        <p:nvPicPr>
          <p:cNvPr id="8" name="Picture 7">
            <a:extLst>
              <a:ext uri="{FF2B5EF4-FFF2-40B4-BE49-F238E27FC236}">
                <a16:creationId xmlns:a16="http://schemas.microsoft.com/office/drawing/2014/main" id="{C3302D9B-5801-5CCB-4B42-30B10083D5A6}"/>
              </a:ext>
            </a:extLst>
          </p:cNvPr>
          <p:cNvPicPr>
            <a:picLocks noChangeAspect="1"/>
          </p:cNvPicPr>
          <p:nvPr/>
        </p:nvPicPr>
        <p:blipFill rotWithShape="1">
          <a:blip r:embed="rId5"/>
          <a:srcRect t="92422"/>
          <a:stretch/>
        </p:blipFill>
        <p:spPr>
          <a:xfrm>
            <a:off x="255868" y="6576562"/>
            <a:ext cx="8507132" cy="334959"/>
          </a:xfrm>
          <a:prstGeom prst="rect">
            <a:avLst/>
          </a:prstGeom>
        </p:spPr>
      </p:pic>
      <p:pic>
        <p:nvPicPr>
          <p:cNvPr id="10" name="Picture 9">
            <a:extLst>
              <a:ext uri="{FF2B5EF4-FFF2-40B4-BE49-F238E27FC236}">
                <a16:creationId xmlns:a16="http://schemas.microsoft.com/office/drawing/2014/main" id="{58261A85-A7D6-F90E-4539-B62BAF3897EB}"/>
              </a:ext>
            </a:extLst>
          </p:cNvPr>
          <p:cNvPicPr>
            <a:picLocks noChangeAspect="1"/>
          </p:cNvPicPr>
          <p:nvPr/>
        </p:nvPicPr>
        <p:blipFill>
          <a:blip r:embed="rId6"/>
          <a:stretch>
            <a:fillRect/>
          </a:stretch>
        </p:blipFill>
        <p:spPr>
          <a:xfrm>
            <a:off x="9168319" y="2025549"/>
            <a:ext cx="8863813" cy="4824701"/>
          </a:xfrm>
          <a:prstGeom prst="rect">
            <a:avLst/>
          </a:prstGeom>
        </p:spPr>
      </p:pic>
    </p:spTree>
    <p:extLst>
      <p:ext uri="{BB962C8B-B14F-4D97-AF65-F5344CB8AC3E}">
        <p14:creationId xmlns:p14="http://schemas.microsoft.com/office/powerpoint/2010/main" val="206098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7"/>
          <p:cNvSpPr txBox="1"/>
          <p:nvPr/>
        </p:nvSpPr>
        <p:spPr>
          <a:xfrm>
            <a:off x="2142191" y="419100"/>
            <a:ext cx="14026316" cy="1537344"/>
          </a:xfrm>
          <a:prstGeom prst="rect">
            <a:avLst/>
          </a:prstGeom>
        </p:spPr>
        <p:txBody>
          <a:bodyPr wrap="square" lIns="0" tIns="0" rIns="0" bIns="0" rtlCol="0" anchor="t">
            <a:spAutoFit/>
          </a:bodyPr>
          <a:lstStyle/>
          <a:p>
            <a:pPr algn="ctr">
              <a:lnSpc>
                <a:spcPts val="13774"/>
              </a:lnSpc>
            </a:pPr>
            <a:r>
              <a:rPr lang="en-US" sz="7000" dirty="0">
                <a:solidFill>
                  <a:srgbClr val="231F20"/>
                </a:solidFill>
                <a:latin typeface="Oswald Bold"/>
              </a:rPr>
              <a:t>Attention</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6">
            <a:extLst>
              <a:ext uri="{FF2B5EF4-FFF2-40B4-BE49-F238E27FC236}">
                <a16:creationId xmlns:a16="http://schemas.microsoft.com/office/drawing/2014/main" id="{3FEFE697-8F3C-048B-B599-4D5697875A6A}"/>
              </a:ext>
            </a:extLst>
          </p:cNvPr>
          <p:cNvSpPr/>
          <p:nvPr/>
        </p:nvSpPr>
        <p:spPr>
          <a:xfrm>
            <a:off x="2166510" y="821314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22" name="Group 8">
            <a:extLst>
              <a:ext uri="{FF2B5EF4-FFF2-40B4-BE49-F238E27FC236}">
                <a16:creationId xmlns:a16="http://schemas.microsoft.com/office/drawing/2014/main" id="{9A571498-134B-387A-572B-8F3210C69A98}"/>
              </a:ext>
            </a:extLst>
          </p:cNvPr>
          <p:cNvGrpSpPr/>
          <p:nvPr/>
        </p:nvGrpSpPr>
        <p:grpSpPr>
          <a:xfrm>
            <a:off x="2166510" y="6780573"/>
            <a:ext cx="14003618" cy="1948998"/>
            <a:chOff x="0" y="0"/>
            <a:chExt cx="3682024" cy="746746"/>
          </a:xfrm>
        </p:grpSpPr>
        <p:sp>
          <p:nvSpPr>
            <p:cNvPr id="23" name="Freeform 9">
              <a:extLst>
                <a:ext uri="{FF2B5EF4-FFF2-40B4-BE49-F238E27FC236}">
                  <a16:creationId xmlns:a16="http://schemas.microsoft.com/office/drawing/2014/main" id="{25C110CF-B3E8-1299-26A4-B6B12E00CA81}"/>
                </a:ext>
              </a:extLst>
            </p:cNvPr>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24" name="TextBox 10">
              <a:extLst>
                <a:ext uri="{FF2B5EF4-FFF2-40B4-BE49-F238E27FC236}">
                  <a16:creationId xmlns:a16="http://schemas.microsoft.com/office/drawing/2014/main" id="{70E11624-FF8B-6BEB-BBA6-648487F68530}"/>
                </a:ext>
              </a:extLst>
            </p:cNvPr>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25" name="TextBox 18">
            <a:extLst>
              <a:ext uri="{FF2B5EF4-FFF2-40B4-BE49-F238E27FC236}">
                <a16:creationId xmlns:a16="http://schemas.microsoft.com/office/drawing/2014/main" id="{852CCC54-E86E-D90B-112F-A47FC98C2392}"/>
              </a:ext>
            </a:extLst>
          </p:cNvPr>
          <p:cNvSpPr txBox="1"/>
          <p:nvPr/>
        </p:nvSpPr>
        <p:spPr>
          <a:xfrm>
            <a:off x="2396118" y="7124700"/>
            <a:ext cx="13544402" cy="1174489"/>
          </a:xfrm>
          <a:prstGeom prst="rect">
            <a:avLst/>
          </a:prstGeom>
        </p:spPr>
        <p:txBody>
          <a:bodyPr wrap="square" lIns="0" tIns="0" rIns="0" bIns="0" rtlCol="0" anchor="t">
            <a:spAutoFit/>
          </a:bodyPr>
          <a:lstStyle/>
          <a:p>
            <a:pPr marL="0" lvl="0" indent="0" algn="l">
              <a:lnSpc>
                <a:spcPts val="3050"/>
              </a:lnSpc>
              <a:spcBef>
                <a:spcPct val="0"/>
              </a:spcBef>
            </a:pPr>
            <a:r>
              <a:rPr lang="en-US" sz="2400" b="1" dirty="0"/>
              <a:t>Attention</a:t>
            </a:r>
            <a:r>
              <a:rPr lang="en-US" sz="2400" dirty="0"/>
              <a:t> enables the model to focus on specific parts of the input text while processing and generating output. It involves calculating attention scores, which are similarity scores between the word being processed and all the words that would potentially have an influence on it.</a:t>
            </a:r>
          </a:p>
        </p:txBody>
      </p:sp>
      <p:pic>
        <p:nvPicPr>
          <p:cNvPr id="3" name="Picture 2">
            <a:extLst>
              <a:ext uri="{FF2B5EF4-FFF2-40B4-BE49-F238E27FC236}">
                <a16:creationId xmlns:a16="http://schemas.microsoft.com/office/drawing/2014/main" id="{1EAA4A96-57C0-759E-E868-18C731F595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2451" y="2435375"/>
            <a:ext cx="6763098" cy="3816546"/>
          </a:xfrm>
          <a:prstGeom prst="rect">
            <a:avLst/>
          </a:prstGeom>
        </p:spPr>
      </p:pic>
    </p:spTree>
    <p:extLst>
      <p:ext uri="{BB962C8B-B14F-4D97-AF65-F5344CB8AC3E}">
        <p14:creationId xmlns:p14="http://schemas.microsoft.com/office/powerpoint/2010/main" val="280061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2142191" y="419100"/>
            <a:ext cx="14026316" cy="1537344"/>
          </a:xfrm>
          <a:prstGeom prst="rect">
            <a:avLst/>
          </a:prstGeom>
        </p:spPr>
        <p:txBody>
          <a:bodyPr wrap="square" lIns="0" tIns="0" rIns="0" bIns="0" rtlCol="0" anchor="t">
            <a:spAutoFit/>
          </a:bodyPr>
          <a:lstStyle/>
          <a:p>
            <a:pPr algn="ctr">
              <a:lnSpc>
                <a:spcPts val="13774"/>
              </a:lnSpc>
            </a:pPr>
            <a:r>
              <a:rPr lang="en-US" sz="7000" dirty="0">
                <a:solidFill>
                  <a:srgbClr val="231F20"/>
                </a:solidFill>
                <a:latin typeface="Oswald Bold"/>
              </a:rPr>
              <a:t>Transformer</a:t>
            </a:r>
          </a:p>
        </p:txBody>
      </p:sp>
      <p:sp>
        <p:nvSpPr>
          <p:cNvPr id="20" name="Freeform 20"/>
          <p:cNvSpPr/>
          <p:nvPr/>
        </p:nvSpPr>
        <p:spPr>
          <a:xfrm>
            <a:off x="-3352800" y="727710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4" name="Picture 3">
            <a:extLst>
              <a:ext uri="{FF2B5EF4-FFF2-40B4-BE49-F238E27FC236}">
                <a16:creationId xmlns:a16="http://schemas.microsoft.com/office/drawing/2014/main" id="{9A2709B4-720E-4E89-9711-D4A6BEC09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1921657"/>
            <a:ext cx="11779066" cy="7162800"/>
          </a:xfrm>
          <a:prstGeom prst="rect">
            <a:avLst/>
          </a:prstGeom>
        </p:spPr>
      </p:pic>
    </p:spTree>
    <p:extLst>
      <p:ext uri="{BB962C8B-B14F-4D97-AF65-F5344CB8AC3E}">
        <p14:creationId xmlns:p14="http://schemas.microsoft.com/office/powerpoint/2010/main" val="91676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10"/>
          <p:cNvGrpSpPr/>
          <p:nvPr/>
        </p:nvGrpSpPr>
        <p:grpSpPr>
          <a:xfrm>
            <a:off x="1565310" y="2781300"/>
            <a:ext cx="4146215" cy="864710"/>
            <a:chOff x="0" y="-31954"/>
            <a:chExt cx="914964" cy="227743"/>
          </a:xfrm>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dirty="0"/>
            </a:p>
          </p:txBody>
        </p:sp>
        <p:sp>
          <p:nvSpPr>
            <p:cNvPr id="12" name="TextBox 12"/>
            <p:cNvSpPr txBox="1"/>
            <p:nvPr/>
          </p:nvSpPr>
          <p:spPr>
            <a:xfrm>
              <a:off x="0" y="-31954"/>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1</a:t>
              </a:r>
            </a:p>
          </p:txBody>
        </p:sp>
      </p:grpSp>
      <p:sp>
        <p:nvSpPr>
          <p:cNvPr id="13" name="TextBox 13"/>
          <p:cNvSpPr txBox="1"/>
          <p:nvPr/>
        </p:nvSpPr>
        <p:spPr>
          <a:xfrm>
            <a:off x="2887170" y="772462"/>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Types of Transformers</a:t>
            </a:r>
          </a:p>
        </p:txBody>
      </p:sp>
      <p:sp>
        <p:nvSpPr>
          <p:cNvPr id="14" name="TextBox 14"/>
          <p:cNvSpPr txBox="1"/>
          <p:nvPr/>
        </p:nvSpPr>
        <p:spPr>
          <a:xfrm>
            <a:off x="1565310" y="3767334"/>
            <a:ext cx="4866636" cy="3244478"/>
          </a:xfrm>
          <a:prstGeom prst="rect">
            <a:avLst/>
          </a:prstGeom>
        </p:spPr>
        <p:txBody>
          <a:bodyPr wrap="square" lIns="0" tIns="0" rIns="0" bIns="0" rtlCol="0" anchor="t">
            <a:spAutoFit/>
          </a:bodyPr>
          <a:lstStyle/>
          <a:p>
            <a:pPr marL="0" lvl="0" indent="0">
              <a:lnSpc>
                <a:spcPts val="2774"/>
              </a:lnSpc>
              <a:spcBef>
                <a:spcPct val="0"/>
              </a:spcBef>
            </a:pPr>
            <a:r>
              <a:rPr lang="en-IN" sz="2800" b="1" dirty="0">
                <a:solidFill>
                  <a:srgbClr val="231F20"/>
                </a:solidFill>
                <a:latin typeface="DM Sans"/>
              </a:rPr>
              <a:t>Encoder-Decoder Transformers</a:t>
            </a:r>
          </a:p>
          <a:p>
            <a:pPr marL="0" lvl="0" indent="0">
              <a:lnSpc>
                <a:spcPts val="2774"/>
              </a:lnSpc>
              <a:spcBef>
                <a:spcPct val="0"/>
              </a:spcBef>
            </a:pPr>
            <a:endParaRPr lang="en-IN" sz="2800" b="1" dirty="0">
              <a:solidFill>
                <a:srgbClr val="231F20"/>
              </a:solidFill>
              <a:latin typeface="DM Sans"/>
            </a:endParaRPr>
          </a:p>
          <a:p>
            <a:pPr marL="0" lvl="0" indent="0">
              <a:lnSpc>
                <a:spcPts val="2774"/>
              </a:lnSpc>
              <a:spcBef>
                <a:spcPct val="0"/>
              </a:spcBef>
            </a:pPr>
            <a:r>
              <a:rPr lang="en-IN" sz="2800" dirty="0">
                <a:solidFill>
                  <a:srgbClr val="231F20"/>
                </a:solidFill>
                <a:latin typeface="DM Sans"/>
              </a:rPr>
              <a:t>- Text-to-Text Transfer Transformer </a:t>
            </a:r>
          </a:p>
          <a:p>
            <a:pPr marL="0" lvl="0" indent="0">
              <a:lnSpc>
                <a:spcPts val="2774"/>
              </a:lnSpc>
              <a:spcBef>
                <a:spcPct val="0"/>
              </a:spcBef>
            </a:pPr>
            <a:endParaRPr lang="en-IN" sz="2800" dirty="0">
              <a:solidFill>
                <a:srgbClr val="231F20"/>
              </a:solidFill>
              <a:latin typeface="DM Sans"/>
            </a:endParaRPr>
          </a:p>
          <a:p>
            <a:pPr marL="0" lvl="0" indent="0">
              <a:lnSpc>
                <a:spcPts val="2774"/>
              </a:lnSpc>
              <a:spcBef>
                <a:spcPct val="0"/>
              </a:spcBef>
            </a:pPr>
            <a:r>
              <a:rPr lang="en-IN" sz="2800" dirty="0">
                <a:solidFill>
                  <a:srgbClr val="231F20"/>
                </a:solidFill>
                <a:latin typeface="DM Sans"/>
              </a:rPr>
              <a:t>- </a:t>
            </a:r>
            <a:r>
              <a:rPr lang="en-US" sz="2800" dirty="0">
                <a:solidFill>
                  <a:srgbClr val="231F20"/>
                </a:solidFill>
                <a:latin typeface="DM Sans"/>
              </a:rPr>
              <a:t>BART - Bidirectional and Auto-Regressive Transformer </a:t>
            </a:r>
            <a:endParaRPr lang="en-IN" sz="2800" dirty="0">
              <a:solidFill>
                <a:srgbClr val="231F20"/>
              </a:solidFill>
              <a:latin typeface="DM Sans"/>
            </a:endParaRPr>
          </a:p>
          <a:p>
            <a:pPr marL="0" lvl="0" indent="0">
              <a:lnSpc>
                <a:spcPts val="2774"/>
              </a:lnSpc>
              <a:spcBef>
                <a:spcPct val="0"/>
              </a:spcBef>
            </a:pPr>
            <a:endParaRPr lang="en-US" sz="2800" dirty="0">
              <a:solidFill>
                <a:srgbClr val="231F20"/>
              </a:solidFill>
              <a:latin typeface="DM Sans"/>
            </a:endParaRPr>
          </a:p>
        </p:txBody>
      </p:sp>
      <p:sp>
        <p:nvSpPr>
          <p:cNvPr id="18" name="TextBox 18"/>
          <p:cNvSpPr txBox="1"/>
          <p:nvPr/>
        </p:nvSpPr>
        <p:spPr>
          <a:xfrm>
            <a:off x="7070892" y="3767334"/>
            <a:ext cx="4587708" cy="2885405"/>
          </a:xfrm>
          <a:prstGeom prst="rect">
            <a:avLst/>
          </a:prstGeom>
        </p:spPr>
        <p:txBody>
          <a:bodyPr wrap="square" lIns="0" tIns="0" rIns="0" bIns="0" rtlCol="0" anchor="t">
            <a:spAutoFit/>
          </a:bodyPr>
          <a:lstStyle/>
          <a:p>
            <a:pPr marL="0" lvl="0" indent="0">
              <a:lnSpc>
                <a:spcPts val="2774"/>
              </a:lnSpc>
              <a:spcBef>
                <a:spcPct val="0"/>
              </a:spcBef>
            </a:pPr>
            <a:r>
              <a:rPr lang="en-IN" sz="2800" b="1" dirty="0">
                <a:solidFill>
                  <a:srgbClr val="231F20"/>
                </a:solidFill>
                <a:latin typeface="DM Sans"/>
              </a:rPr>
              <a:t>Encoder-only Transformers</a:t>
            </a:r>
          </a:p>
          <a:p>
            <a:pPr marL="0" lvl="0" indent="0">
              <a:lnSpc>
                <a:spcPts val="2774"/>
              </a:lnSpc>
              <a:spcBef>
                <a:spcPct val="0"/>
              </a:spcBef>
            </a:pPr>
            <a:endParaRPr lang="en-IN" sz="2800" b="1" dirty="0">
              <a:solidFill>
                <a:srgbClr val="231F20"/>
              </a:solidFill>
              <a:latin typeface="DM Sans"/>
            </a:endParaRPr>
          </a:p>
          <a:p>
            <a:pPr marL="0" lvl="0" indent="0">
              <a:lnSpc>
                <a:spcPts val="2774"/>
              </a:lnSpc>
              <a:spcBef>
                <a:spcPct val="0"/>
              </a:spcBef>
            </a:pPr>
            <a:r>
              <a:rPr lang="en-IN" sz="2800" dirty="0">
                <a:solidFill>
                  <a:srgbClr val="231F20"/>
                </a:solidFill>
                <a:latin typeface="DM Sans"/>
              </a:rPr>
              <a:t>- BERT - Bidirectional Encoder Representations from Transformers</a:t>
            </a:r>
          </a:p>
          <a:p>
            <a:pPr marL="0" lvl="0" indent="0">
              <a:lnSpc>
                <a:spcPts val="2774"/>
              </a:lnSpc>
              <a:spcBef>
                <a:spcPct val="0"/>
              </a:spcBef>
            </a:pPr>
            <a:endParaRPr lang="en-IN" sz="2800" b="1" dirty="0">
              <a:solidFill>
                <a:srgbClr val="231F20"/>
              </a:solidFill>
              <a:latin typeface="DM Sans"/>
            </a:endParaRPr>
          </a:p>
          <a:p>
            <a:pPr marL="0" lvl="0" indent="0">
              <a:lnSpc>
                <a:spcPts val="2774"/>
              </a:lnSpc>
              <a:spcBef>
                <a:spcPct val="0"/>
              </a:spcBef>
            </a:pPr>
            <a:endParaRPr lang="en-US" sz="2800" b="1" dirty="0">
              <a:solidFill>
                <a:srgbClr val="231F20"/>
              </a:solidFill>
              <a:latin typeface="DM Sans"/>
            </a:endParaRPr>
          </a:p>
        </p:txBody>
      </p:sp>
      <p:sp>
        <p:nvSpPr>
          <p:cNvPr id="22" name="TextBox 22"/>
          <p:cNvSpPr txBox="1"/>
          <p:nvPr/>
        </p:nvSpPr>
        <p:spPr>
          <a:xfrm>
            <a:off x="12576473" y="3767334"/>
            <a:ext cx="4587708" cy="2513509"/>
          </a:xfrm>
          <a:prstGeom prst="rect">
            <a:avLst/>
          </a:prstGeom>
        </p:spPr>
        <p:txBody>
          <a:bodyPr wrap="square" lIns="0" tIns="0" rIns="0" bIns="0" rtlCol="0" anchor="t">
            <a:spAutoFit/>
          </a:bodyPr>
          <a:lstStyle/>
          <a:p>
            <a:pPr marL="0" lvl="0" indent="0">
              <a:lnSpc>
                <a:spcPts val="2774"/>
              </a:lnSpc>
              <a:spcBef>
                <a:spcPct val="0"/>
              </a:spcBef>
            </a:pPr>
            <a:r>
              <a:rPr lang="en-US" sz="2800" b="1" dirty="0">
                <a:solidFill>
                  <a:srgbClr val="231F20"/>
                </a:solidFill>
                <a:latin typeface="DM Sans"/>
              </a:rPr>
              <a:t>Decoder-only Transformer</a:t>
            </a:r>
          </a:p>
          <a:p>
            <a:pPr marL="0" lvl="0" indent="0">
              <a:lnSpc>
                <a:spcPts val="2774"/>
              </a:lnSpc>
              <a:spcBef>
                <a:spcPct val="0"/>
              </a:spcBef>
            </a:pPr>
            <a:endParaRPr lang="en-US" sz="2800" b="1" dirty="0">
              <a:solidFill>
                <a:srgbClr val="231F20"/>
              </a:solidFill>
              <a:latin typeface="DM Sans"/>
            </a:endParaRPr>
          </a:p>
          <a:p>
            <a:pPr marL="0" lvl="0" indent="0">
              <a:lnSpc>
                <a:spcPts val="2774"/>
              </a:lnSpc>
              <a:spcBef>
                <a:spcPct val="0"/>
              </a:spcBef>
            </a:pPr>
            <a:r>
              <a:rPr lang="en-US" sz="2800" dirty="0">
                <a:solidFill>
                  <a:srgbClr val="231F20"/>
                </a:solidFill>
                <a:latin typeface="DM Sans"/>
              </a:rPr>
              <a:t>- </a:t>
            </a:r>
            <a:r>
              <a:rPr lang="en-IN" sz="2800" dirty="0">
                <a:solidFill>
                  <a:srgbClr val="231F20"/>
                </a:solidFill>
                <a:latin typeface="DM Sans"/>
              </a:rPr>
              <a:t>Generative Pre-trained Transformer Series (GPT-3, GPT-2) </a:t>
            </a:r>
            <a:endParaRPr lang="en-US" sz="2800" dirty="0">
              <a:solidFill>
                <a:srgbClr val="231F20"/>
              </a:solidFill>
              <a:latin typeface="DM Sans"/>
            </a:endParaRPr>
          </a:p>
          <a:p>
            <a:pPr marL="0" lvl="0" indent="0">
              <a:lnSpc>
                <a:spcPts val="2774"/>
              </a:lnSpc>
              <a:spcBef>
                <a:spcPct val="0"/>
              </a:spcBef>
            </a:pPr>
            <a:endParaRPr lang="en-US" sz="2400" b="1" dirty="0"/>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rot="5400000">
            <a:off x="-1284081" y="73803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grpSp>
        <p:nvGrpSpPr>
          <p:cNvPr id="2" name="Group 10">
            <a:extLst>
              <a:ext uri="{FF2B5EF4-FFF2-40B4-BE49-F238E27FC236}">
                <a16:creationId xmlns:a16="http://schemas.microsoft.com/office/drawing/2014/main" id="{C55BAE23-4E3B-B181-C03E-6A8DE412E4EC}"/>
              </a:ext>
            </a:extLst>
          </p:cNvPr>
          <p:cNvGrpSpPr/>
          <p:nvPr/>
        </p:nvGrpSpPr>
        <p:grpSpPr>
          <a:xfrm>
            <a:off x="7070892" y="2781300"/>
            <a:ext cx="4146215" cy="864710"/>
            <a:chOff x="0" y="-31954"/>
            <a:chExt cx="914964" cy="227743"/>
          </a:xfrm>
        </p:grpSpPr>
        <p:sp>
          <p:nvSpPr>
            <p:cNvPr id="3" name="Freeform 11">
              <a:extLst>
                <a:ext uri="{FF2B5EF4-FFF2-40B4-BE49-F238E27FC236}">
                  <a16:creationId xmlns:a16="http://schemas.microsoft.com/office/drawing/2014/main" id="{CA1BC139-1BAB-0EB5-E145-080F38B66BF2}"/>
                </a:ext>
              </a:extLst>
            </p:cNvPr>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dirty="0"/>
            </a:p>
          </p:txBody>
        </p:sp>
        <p:sp>
          <p:nvSpPr>
            <p:cNvPr id="4" name="TextBox 12">
              <a:extLst>
                <a:ext uri="{FF2B5EF4-FFF2-40B4-BE49-F238E27FC236}">
                  <a16:creationId xmlns:a16="http://schemas.microsoft.com/office/drawing/2014/main" id="{8C2130A1-34B5-86DB-476D-CF568F855579}"/>
                </a:ext>
              </a:extLst>
            </p:cNvPr>
            <p:cNvSpPr txBox="1"/>
            <p:nvPr/>
          </p:nvSpPr>
          <p:spPr>
            <a:xfrm>
              <a:off x="0" y="-31954"/>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2</a:t>
              </a:r>
            </a:p>
          </p:txBody>
        </p:sp>
      </p:grpSp>
      <p:grpSp>
        <p:nvGrpSpPr>
          <p:cNvPr id="5" name="Group 10">
            <a:extLst>
              <a:ext uri="{FF2B5EF4-FFF2-40B4-BE49-F238E27FC236}">
                <a16:creationId xmlns:a16="http://schemas.microsoft.com/office/drawing/2014/main" id="{0B8F940C-33CD-F4A6-0195-84C71E004660}"/>
              </a:ext>
            </a:extLst>
          </p:cNvPr>
          <p:cNvGrpSpPr/>
          <p:nvPr/>
        </p:nvGrpSpPr>
        <p:grpSpPr>
          <a:xfrm>
            <a:off x="12576475" y="2794129"/>
            <a:ext cx="4146215" cy="864710"/>
            <a:chOff x="0" y="-31954"/>
            <a:chExt cx="914964" cy="227743"/>
          </a:xfrm>
        </p:grpSpPr>
        <p:sp>
          <p:nvSpPr>
            <p:cNvPr id="6" name="Freeform 11">
              <a:extLst>
                <a:ext uri="{FF2B5EF4-FFF2-40B4-BE49-F238E27FC236}">
                  <a16:creationId xmlns:a16="http://schemas.microsoft.com/office/drawing/2014/main" id="{A8DC9CDF-5B3A-A6D2-019C-22EAB92FC19A}"/>
                </a:ext>
              </a:extLst>
            </p:cNvPr>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dirty="0"/>
            </a:p>
          </p:txBody>
        </p:sp>
        <p:sp>
          <p:nvSpPr>
            <p:cNvPr id="7" name="TextBox 12">
              <a:extLst>
                <a:ext uri="{FF2B5EF4-FFF2-40B4-BE49-F238E27FC236}">
                  <a16:creationId xmlns:a16="http://schemas.microsoft.com/office/drawing/2014/main" id="{A0E2D61A-2247-C30E-91EB-4C23E774E112}"/>
                </a:ext>
              </a:extLst>
            </p:cNvPr>
            <p:cNvSpPr txBox="1"/>
            <p:nvPr/>
          </p:nvSpPr>
          <p:spPr>
            <a:xfrm>
              <a:off x="0" y="-31954"/>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3</a:t>
              </a:r>
            </a:p>
          </p:txBody>
        </p:sp>
      </p:grpSp>
    </p:spTree>
    <p:extLst>
      <p:ext uri="{BB962C8B-B14F-4D97-AF65-F5344CB8AC3E}">
        <p14:creationId xmlns:p14="http://schemas.microsoft.com/office/powerpoint/2010/main" val="1027362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1602</Words>
  <Application>Microsoft Office PowerPoint</Application>
  <PresentationFormat>Custom</PresentationFormat>
  <Paragraphs>156</Paragraphs>
  <Slides>18</Slides>
  <Notes>10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Oswald Bold</vt:lpstr>
      <vt:lpstr>Montserrat Classic Bold</vt:lpstr>
      <vt:lpstr>DM Sans</vt:lpstr>
      <vt:lpstr>DM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keerti charantimath</cp:lastModifiedBy>
  <cp:revision>4</cp:revision>
  <dcterms:created xsi:type="dcterms:W3CDTF">2006-08-16T00:00:00Z</dcterms:created>
  <dcterms:modified xsi:type="dcterms:W3CDTF">2024-05-01T21:40:44Z</dcterms:modified>
  <dc:identifier>DAF1ZPwO5uE</dc:identifier>
</cp:coreProperties>
</file>