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3948" r:id="rId2"/>
    <p:sldMasterId id="2147483965" r:id="rId3"/>
  </p:sldMasterIdLst>
  <p:notesMasterIdLst>
    <p:notesMasterId r:id="rId28"/>
  </p:notesMasterIdLst>
  <p:sldIdLst>
    <p:sldId id="362" r:id="rId4"/>
    <p:sldId id="360" r:id="rId5"/>
    <p:sldId id="361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4" r:id="rId17"/>
    <p:sldId id="325" r:id="rId18"/>
    <p:sldId id="326" r:id="rId19"/>
    <p:sldId id="327" r:id="rId20"/>
    <p:sldId id="328" r:id="rId21"/>
    <p:sldId id="330" r:id="rId22"/>
    <p:sldId id="331" r:id="rId23"/>
    <p:sldId id="332" r:id="rId24"/>
    <p:sldId id="333" r:id="rId25"/>
    <p:sldId id="334" r:id="rId26"/>
    <p:sldId id="335" r:id="rId27"/>
  </p:sldIdLst>
  <p:sldSz cx="10287000" cy="6858000" type="35mm"/>
  <p:notesSz cx="6858000" cy="9144000"/>
  <p:defaultTextStyle>
    <a:defPPr>
      <a:defRPr lang="en-US"/>
    </a:defPPr>
    <a:lvl1pPr marL="0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5500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71001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06500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419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6774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129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348498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683999" algn="l" defTabSz="6710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9" autoAdjust="0"/>
  </p:normalViewPr>
  <p:slideViewPr>
    <p:cSldViewPr>
      <p:cViewPr varScale="1">
        <p:scale>
          <a:sx n="109" d="100"/>
          <a:sy n="109" d="100"/>
        </p:scale>
        <p:origin x="1284" y="108"/>
      </p:cViewPr>
      <p:guideLst>
        <p:guide orient="horz" pos="2161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290D9-3010-4711-9A79-536C2FEFF62D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B81D1-87DC-4B64-9889-01AFB32511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FB2095-7FB6-4CC6-ACA9-BA54CF391C0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189EAF-E893-48E5-8A83-E3AA2D2024B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243BC6-3800-465E-B039-F49D45A5DDB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EA84A7-EFD7-414F-9105-4FDFCD27DF24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60154-09F1-4DDE-BA72-8291835A893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903202-42BE-4956-B0C6-5F7C16CF771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43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5BD031-77F5-4EF0-8718-056462B175B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1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9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C53228-39C3-46CC-BA44-2742E8238B3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0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389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4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0E2A8C-D1DC-493B-9C61-5AF8DC61228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0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6775" y="692150"/>
            <a:ext cx="5124450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0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2191"/>
            <a:ext cx="5031878" cy="411389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0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6588A8-A6DE-491F-8E53-5992E1F1367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EB7515-D177-4B67-B515-BEA05EECCD6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F543C7-3039-47FE-AE20-287CD09070F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B40786-CF37-4F73-9120-5EB65F644FA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6F8DEA-0F96-4792-844B-E9366BB297E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1F28E2-D562-4B35-B3CC-B98E59CB1F0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E4481-8D90-4BF8-B38F-29744242839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AAB98-7FBB-47BF-A395-2C29EA94AD2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2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06" indent="0" algn="ctr">
              <a:buNone/>
              <a:defRPr/>
            </a:lvl2pPr>
            <a:lvl3pPr marL="914210" indent="0" algn="ctr">
              <a:buNone/>
              <a:defRPr/>
            </a:lvl3pPr>
            <a:lvl4pPr marL="1371316" indent="0" algn="ctr">
              <a:buNone/>
              <a:defRPr/>
            </a:lvl4pPr>
            <a:lvl5pPr marL="1828421" indent="0" algn="ctr">
              <a:buNone/>
              <a:defRPr/>
            </a:lvl5pPr>
            <a:lvl6pPr marL="2285526" indent="0" algn="ctr">
              <a:buNone/>
              <a:defRPr/>
            </a:lvl6pPr>
            <a:lvl7pPr marL="2742630" indent="0" algn="ctr">
              <a:buNone/>
              <a:defRPr/>
            </a:lvl7pPr>
            <a:lvl8pPr marL="3199736" indent="0" algn="ctr">
              <a:buNone/>
              <a:defRPr/>
            </a:lvl8pPr>
            <a:lvl9pPr marL="365684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0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 userDrawn="1"/>
        </p:nvSpPr>
        <p:spPr bwMode="auto">
          <a:xfrm>
            <a:off x="1316237" y="400033"/>
            <a:ext cx="7611666" cy="36674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69" tIns="44441" rIns="90469" bIns="444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6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06" indent="0">
              <a:buNone/>
              <a:defRPr sz="1800"/>
            </a:lvl2pPr>
            <a:lvl3pPr marL="914210" indent="0">
              <a:buNone/>
              <a:defRPr sz="1600"/>
            </a:lvl3pPr>
            <a:lvl4pPr marL="1371316" indent="0">
              <a:buNone/>
              <a:defRPr sz="1400"/>
            </a:lvl4pPr>
            <a:lvl5pPr marL="1828421" indent="0">
              <a:buNone/>
              <a:defRPr sz="1400"/>
            </a:lvl5pPr>
            <a:lvl6pPr marL="2285526" indent="0">
              <a:buNone/>
              <a:defRPr sz="1400"/>
            </a:lvl6pPr>
            <a:lvl7pPr marL="2742630" indent="0">
              <a:buNone/>
              <a:defRPr sz="1400"/>
            </a:lvl7pPr>
            <a:lvl8pPr marL="3199736" indent="0">
              <a:buNone/>
              <a:defRPr sz="1400"/>
            </a:lvl8pPr>
            <a:lvl9pPr marL="365684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387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16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1535114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6" indent="0">
              <a:buNone/>
              <a:defRPr sz="2000" b="1"/>
            </a:lvl2pPr>
            <a:lvl3pPr marL="914210" indent="0">
              <a:buNone/>
              <a:defRPr sz="1800" b="1"/>
            </a:lvl3pPr>
            <a:lvl4pPr marL="1371316" indent="0">
              <a:buNone/>
              <a:defRPr sz="1600" b="1"/>
            </a:lvl4pPr>
            <a:lvl5pPr marL="1828421" indent="0">
              <a:buNone/>
              <a:defRPr sz="1600" b="1"/>
            </a:lvl5pPr>
            <a:lvl6pPr marL="2285526" indent="0">
              <a:buNone/>
              <a:defRPr sz="1600" b="1"/>
            </a:lvl6pPr>
            <a:lvl7pPr marL="2742630" indent="0">
              <a:buNone/>
              <a:defRPr sz="1600" b="1"/>
            </a:lvl7pPr>
            <a:lvl8pPr marL="3199736" indent="0">
              <a:buNone/>
              <a:defRPr sz="1600" b="1"/>
            </a:lvl8pPr>
            <a:lvl9pPr marL="365684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0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698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3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3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52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49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6" indent="0">
              <a:buNone/>
              <a:defRPr sz="2800"/>
            </a:lvl2pPr>
            <a:lvl3pPr marL="914210" indent="0">
              <a:buNone/>
              <a:defRPr sz="2400"/>
            </a:lvl3pPr>
            <a:lvl4pPr marL="1371316" indent="0">
              <a:buNone/>
              <a:defRPr sz="2000"/>
            </a:lvl4pPr>
            <a:lvl5pPr marL="1828421" indent="0">
              <a:buNone/>
              <a:defRPr sz="2000"/>
            </a:lvl5pPr>
            <a:lvl6pPr marL="2285526" indent="0">
              <a:buNone/>
              <a:defRPr sz="2000"/>
            </a:lvl6pPr>
            <a:lvl7pPr marL="2742630" indent="0">
              <a:buNone/>
              <a:defRPr sz="2000"/>
            </a:lvl7pPr>
            <a:lvl8pPr marL="3199736" indent="0">
              <a:buNone/>
              <a:defRPr sz="2000"/>
            </a:lvl8pPr>
            <a:lvl9pPr marL="3656841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06" indent="0">
              <a:buNone/>
              <a:defRPr sz="1200"/>
            </a:lvl2pPr>
            <a:lvl3pPr marL="914210" indent="0">
              <a:buNone/>
              <a:defRPr sz="1000"/>
            </a:lvl3pPr>
            <a:lvl4pPr marL="1371316" indent="0">
              <a:buNone/>
              <a:defRPr sz="900"/>
            </a:lvl4pPr>
            <a:lvl5pPr marL="1828421" indent="0">
              <a:buNone/>
              <a:defRPr sz="900"/>
            </a:lvl5pPr>
            <a:lvl6pPr marL="2285526" indent="0">
              <a:buNone/>
              <a:defRPr sz="900"/>
            </a:lvl6pPr>
            <a:lvl7pPr marL="2742630" indent="0">
              <a:buNone/>
              <a:defRPr sz="900"/>
            </a:lvl7pPr>
            <a:lvl8pPr marL="3199736" indent="0">
              <a:buNone/>
              <a:defRPr sz="900"/>
            </a:lvl8pPr>
            <a:lvl9pPr marL="365684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804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4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6" y="215902"/>
            <a:ext cx="2314575" cy="5683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5902"/>
            <a:ext cx="6772275" cy="5683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7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328738"/>
            <a:ext cx="4543425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3689350"/>
            <a:ext cx="4543425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69741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328738"/>
            <a:ext cx="9258300" cy="2208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689350"/>
            <a:ext cx="92583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6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9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215900"/>
            <a:ext cx="7200900" cy="304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328740"/>
            <a:ext cx="4543425" cy="4570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29225" y="1328740"/>
            <a:ext cx="4543425" cy="4570412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39688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8" y="1371606"/>
            <a:ext cx="8829674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3505201"/>
            <a:ext cx="72009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2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8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30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2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71528" y="3398521"/>
            <a:ext cx="8829674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75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49387"/>
            <a:ext cx="9258300" cy="54121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295400"/>
            <a:ext cx="9258300" cy="5181600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b="1"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b="1"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5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1" y="2362203"/>
            <a:ext cx="8743951" cy="2200275"/>
          </a:xfrm>
        </p:spPr>
        <p:txBody>
          <a:bodyPr anchor="b">
            <a:normAutofit/>
          </a:bodyPr>
          <a:lstStyle>
            <a:lvl1pPr algn="l">
              <a:defRPr sz="3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1" y="4626870"/>
            <a:ext cx="8743951" cy="1500187"/>
          </a:xfrm>
        </p:spPr>
        <p:txBody>
          <a:bodyPr anchor="t">
            <a:normAutofit/>
          </a:bodyPr>
          <a:lstStyle>
            <a:lvl1pPr marL="0" indent="0">
              <a:buNone/>
              <a:defRPr sz="1900">
                <a:solidFill>
                  <a:schemeClr val="tx2"/>
                </a:solidFill>
              </a:defRPr>
            </a:lvl1pPr>
            <a:lvl2pPr marL="3660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32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982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434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304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65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26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86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22962" y="4599434"/>
            <a:ext cx="8829674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7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73351"/>
            <a:ext cx="4543426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7" y="1673351"/>
            <a:ext cx="4543426" cy="4718304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059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76400"/>
            <a:ext cx="442341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438399"/>
            <a:ext cx="442341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9241" y="1676400"/>
            <a:ext cx="4423411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6087" indent="0">
              <a:buNone/>
              <a:defRPr sz="1500" b="1"/>
            </a:lvl2pPr>
            <a:lvl3pPr marL="732173" indent="0">
              <a:buNone/>
              <a:defRPr sz="1500" b="1"/>
            </a:lvl3pPr>
            <a:lvl4pPr marL="1098262" indent="0">
              <a:buNone/>
              <a:defRPr sz="1400" b="1"/>
            </a:lvl4pPr>
            <a:lvl5pPr marL="1464348" indent="0">
              <a:buNone/>
              <a:defRPr sz="1400" b="1"/>
            </a:lvl5pPr>
            <a:lvl6pPr marL="1830434" indent="0">
              <a:buNone/>
              <a:defRPr sz="1400" b="1"/>
            </a:lvl6pPr>
            <a:lvl7pPr marL="2196520" indent="0">
              <a:buNone/>
              <a:defRPr sz="1400" b="1"/>
            </a:lvl7pPr>
            <a:lvl8pPr marL="2562608" indent="0">
              <a:buNone/>
              <a:defRPr sz="1400" b="1"/>
            </a:lvl8pPr>
            <a:lvl9pPr marL="292869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9241" y="2438399"/>
            <a:ext cx="4423411" cy="3951288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789366" y="4045774"/>
            <a:ext cx="4709161" cy="8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91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768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735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92081"/>
            <a:ext cx="2407158" cy="1261872"/>
          </a:xfrm>
        </p:spPr>
        <p:txBody>
          <a:bodyPr anchor="b">
            <a:noAutofit/>
          </a:bodyPr>
          <a:lstStyle>
            <a:lvl1pPr algn="l">
              <a:defRPr sz="1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3278" y="792080"/>
            <a:ext cx="6429375" cy="5577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3" y="2130558"/>
            <a:ext cx="2407158" cy="4243615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33860" y="3580111"/>
            <a:ext cx="5577840" cy="178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322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92480"/>
            <a:ext cx="2410516" cy="1264921"/>
          </a:xfrm>
        </p:spPr>
        <p:txBody>
          <a:bodyPr anchor="b">
            <a:normAutofit/>
          </a:bodyPr>
          <a:lstStyle>
            <a:lvl1pPr algn="l">
              <a:defRPr sz="1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5938" y="838203"/>
            <a:ext cx="6642439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600"/>
            </a:lvl1pPr>
            <a:lvl2pPr marL="366087" indent="0">
              <a:buNone/>
              <a:defRPr sz="2200"/>
            </a:lvl2pPr>
            <a:lvl3pPr marL="732173" indent="0">
              <a:buNone/>
              <a:defRPr sz="1900"/>
            </a:lvl3pPr>
            <a:lvl4pPr marL="1098262" indent="0">
              <a:buNone/>
              <a:defRPr sz="1500"/>
            </a:lvl4pPr>
            <a:lvl5pPr marL="1464348" indent="0">
              <a:buNone/>
              <a:defRPr sz="1500"/>
            </a:lvl5pPr>
            <a:lvl6pPr marL="1830434" indent="0">
              <a:buNone/>
              <a:defRPr sz="1500"/>
            </a:lvl6pPr>
            <a:lvl7pPr marL="2196520" indent="0">
              <a:buNone/>
              <a:defRPr sz="1500"/>
            </a:lvl7pPr>
            <a:lvl8pPr marL="2562608" indent="0">
              <a:buNone/>
              <a:defRPr sz="1500"/>
            </a:lvl8pPr>
            <a:lvl9pPr marL="2928695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33600"/>
            <a:ext cx="2407158" cy="4242816"/>
          </a:xfrm>
        </p:spPr>
        <p:txBody>
          <a:bodyPr/>
          <a:lstStyle>
            <a:lvl1pPr marL="0" indent="0">
              <a:buNone/>
              <a:defRPr sz="1100"/>
            </a:lvl1pPr>
            <a:lvl2pPr marL="366087" indent="0">
              <a:buNone/>
              <a:defRPr sz="1000"/>
            </a:lvl2pPr>
            <a:lvl3pPr marL="732173" indent="0">
              <a:buNone/>
              <a:defRPr sz="800"/>
            </a:lvl3pPr>
            <a:lvl4pPr marL="1098262" indent="0">
              <a:buNone/>
              <a:defRPr sz="700"/>
            </a:lvl4pPr>
            <a:lvl5pPr marL="1464348" indent="0">
              <a:buNone/>
              <a:defRPr sz="700"/>
            </a:lvl5pPr>
            <a:lvl6pPr marL="1830434" indent="0">
              <a:buNone/>
              <a:defRPr sz="700"/>
            </a:lvl6pPr>
            <a:lvl7pPr marL="2196520" indent="0">
              <a:buNone/>
              <a:defRPr sz="700"/>
            </a:lvl7pPr>
            <a:lvl8pPr marL="2562608" indent="0">
              <a:buNone/>
              <a:defRPr sz="700"/>
            </a:lvl8pPr>
            <a:lvl9pPr marL="292869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766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693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8" y="609600"/>
            <a:ext cx="2314575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2" y="609600"/>
            <a:ext cx="6772274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55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64F2-A34D-4C6A-B49A-705D20FD2AC9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C91F-7D6A-49A7-BD01-E6F65501F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328738"/>
            <a:ext cx="9258300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69" tIns="44441" rIns="90469" bIns="444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13"/>
          <p:cNvSpPr>
            <a:spLocks noChangeArrowheads="1"/>
          </p:cNvSpPr>
          <p:nvPr/>
        </p:nvSpPr>
        <p:spPr bwMode="auto">
          <a:xfrm>
            <a:off x="3403997" y="719138"/>
            <a:ext cx="309503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028" name="Rectangle 15"/>
          <p:cNvSpPr>
            <a:spLocks noChangeArrowheads="1"/>
          </p:cNvSpPr>
          <p:nvPr/>
        </p:nvSpPr>
        <p:spPr bwMode="auto">
          <a:xfrm>
            <a:off x="9211866" y="6561139"/>
            <a:ext cx="71259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1" rIns="91420" bIns="45711" anchor="ctr"/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02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543050" y="215900"/>
            <a:ext cx="720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69" tIns="44441" rIns="90469" bIns="444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278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5pPr>
      <a:lvl6pPr marL="457106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6pPr>
      <a:lvl7pPr marL="91421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7pPr>
      <a:lvl8pPr marL="1371316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8pPr>
      <a:lvl9pPr marL="1828421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" pitchFamily="18" charset="0"/>
        </a:defRPr>
      </a:lvl9pPr>
    </p:titleStyle>
    <p:bodyStyle>
      <a:lvl1pPr marL="284163" indent="-284163" algn="l" rtl="0" eaLnBrk="0" fontAlgn="base" hangingPunct="0">
        <a:spcBef>
          <a:spcPct val="10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2pPr>
      <a:lvl3pPr marL="1141413" indent="-2270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3pPr>
      <a:lvl4pPr marL="1541463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–"/>
        <a:defRPr sz="1400" b="1">
          <a:solidFill>
            <a:schemeClr val="bg1"/>
          </a:solidFill>
          <a:latin typeface="+mn-lt"/>
        </a:defRPr>
      </a:lvl4pPr>
      <a:lvl5pPr marL="1998663" indent="-1698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456940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6pPr>
      <a:lvl7pPr marL="2914046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7pPr>
      <a:lvl8pPr marL="3371150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8pPr>
      <a:lvl9pPr marL="3828256" indent="-171414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9142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0287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49386"/>
            <a:ext cx="9258300" cy="685801"/>
          </a:xfrm>
          <a:prstGeom prst="rect">
            <a:avLst/>
          </a:prstGeom>
        </p:spPr>
        <p:txBody>
          <a:bodyPr vert="horz" lIns="73218" tIns="36609" rIns="73218" bIns="36609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0200"/>
            <a:ext cx="9258300" cy="4876800"/>
          </a:xfrm>
          <a:prstGeom prst="rect">
            <a:avLst/>
          </a:prstGeom>
        </p:spPr>
        <p:txBody>
          <a:bodyPr vert="horz" lIns="73218" tIns="36609" rIns="73218" bIns="3660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4"/>
            <a:r>
              <a:rPr lang="en-US" dirty="0" smtClean="0"/>
              <a:t> Third level</a:t>
            </a:r>
          </a:p>
          <a:p>
            <a:pPr lvl="6"/>
            <a:r>
              <a:rPr lang="en-US" dirty="0" smtClean="0"/>
              <a:t>Fourth level</a:t>
            </a:r>
          </a:p>
          <a:p>
            <a:pPr lvl="8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287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218" tIns="36609" rIns="73218" bIns="36609" rtlCol="0" anchor="ctr"/>
          <a:lstStyle/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18290"/>
            <a:ext cx="325755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7625" y="18290"/>
            <a:ext cx="4629151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marL="0" marR="0" lvl="0" indent="0" algn="ctr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01" y="18290"/>
            <a:ext cx="1200150" cy="329183"/>
          </a:xfrm>
          <a:prstGeom prst="rect">
            <a:avLst/>
          </a:prstGeom>
        </p:spPr>
        <p:txBody>
          <a:bodyPr vert="horz" lIns="73218" tIns="36609" rIns="73218" bIns="36609" rtlCol="0" anchor="ctr"/>
          <a:lstStyle>
            <a:lvl1pPr algn="l">
              <a:defRPr sz="1100" b="1">
                <a:solidFill>
                  <a:srgbClr val="FFFFFF"/>
                </a:solidFill>
              </a:defRPr>
            </a:lvl1pPr>
          </a:lstStyle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l" defTabSz="732173" rtl="0" eaLnBrk="1" latinLnBrk="0" hangingPunct="1">
        <a:spcBef>
          <a:spcPct val="0"/>
        </a:spcBef>
        <a:buNone/>
        <a:defRPr sz="3000" b="1" kern="1200" spc="-81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46436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1pPr>
      <a:lvl2pPr marL="366087" indent="-146436" algn="l" defTabSz="7321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2pPr>
      <a:lvl3pPr marL="585739" indent="-146436" algn="l" defTabSz="7321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b="1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3pPr>
      <a:lvl4pPr marL="80539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rgbClr val="002060"/>
          </a:solidFill>
          <a:latin typeface="Microsoft JhengHei" pitchFamily="34" charset="-120"/>
          <a:ea typeface="+mn-ea"/>
          <a:cs typeface="+mn-cs"/>
        </a:defRPr>
      </a:lvl4pPr>
      <a:lvl5pPr marL="951826" indent="-109826" algn="l" defTabSz="7321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00" b="1" kern="1200" baseline="0">
          <a:solidFill>
            <a:srgbClr val="002060"/>
          </a:solidFill>
          <a:latin typeface="Microsoft JhengHei" pitchFamily="34" charset="-120"/>
          <a:ea typeface="+mn-ea"/>
          <a:cs typeface="+mn-cs"/>
        </a:defRPr>
      </a:lvl5pPr>
      <a:lvl6pPr marL="1098262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96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1391131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565" indent="-146436" algn="l" defTabSz="7321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100" b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087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2173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262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6434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30434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196520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2608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28695" algn="l" defTabSz="73217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0100" y="2819400"/>
            <a:ext cx="8743950" cy="850897"/>
          </a:xfrm>
        </p:spPr>
        <p:txBody>
          <a:bodyPr/>
          <a:lstStyle/>
          <a:p>
            <a:pPr algn="ctr"/>
            <a:r>
              <a:rPr lang="en-IN" dirty="0" smtClean="0"/>
              <a:t>Linear algebra for </a:t>
            </a:r>
            <a:r>
              <a:rPr lang="en-IN" dirty="0" err="1" smtClean="0"/>
              <a:t>ai</a:t>
            </a:r>
            <a:r>
              <a:rPr lang="en-IN" dirty="0" smtClean="0"/>
              <a:t>/ml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4000500" y="4114800"/>
            <a:ext cx="1939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err="1" smtClean="0">
                <a:solidFill>
                  <a:schemeClr val="bg1"/>
                </a:solidFill>
              </a:rPr>
              <a:t>Jiaul</a:t>
            </a:r>
            <a:r>
              <a:rPr lang="en-IN" sz="3200" dirty="0" smtClean="0">
                <a:solidFill>
                  <a:schemeClr val="bg1"/>
                </a:solidFill>
              </a:rPr>
              <a:t> Paik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2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3791548" y="1109663"/>
            <a:ext cx="1732359" cy="4640262"/>
            <a:chOff x="1380755" y="894270"/>
            <a:chExt cx="5307150" cy="457201"/>
          </a:xfrm>
        </p:grpSpPr>
        <p:cxnSp>
          <p:nvCxnSpPr>
            <p:cNvPr id="10339" name="Straight Connector 116"/>
            <p:cNvCxnSpPr>
              <a:cxnSpLocks noChangeShapeType="1"/>
            </p:cNvCxnSpPr>
            <p:nvPr/>
          </p:nvCxnSpPr>
          <p:spPr bwMode="auto">
            <a:xfrm>
              <a:off x="1380755" y="894270"/>
              <a:ext cx="5303520" cy="4572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0" name="Straight Connector 117"/>
            <p:cNvCxnSpPr>
              <a:cxnSpLocks noChangeShapeType="1"/>
            </p:cNvCxnSpPr>
            <p:nvPr/>
          </p:nvCxnSpPr>
          <p:spPr bwMode="auto">
            <a:xfrm flipV="1">
              <a:off x="1384384" y="894271"/>
              <a:ext cx="5303521" cy="4572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244" name="Group 313"/>
          <p:cNvGrpSpPr>
            <a:grpSpLocks/>
          </p:cNvGrpSpPr>
          <p:nvPr/>
        </p:nvGrpSpPr>
        <p:grpSpPr bwMode="auto">
          <a:xfrm>
            <a:off x="555429" y="1201738"/>
            <a:ext cx="4561285" cy="4804808"/>
            <a:chOff x="10365653" y="354768"/>
            <a:chExt cx="3341407" cy="4142178"/>
          </a:xfrm>
        </p:grpSpPr>
        <p:sp>
          <p:nvSpPr>
            <p:cNvPr id="117" name="Oval 116"/>
            <p:cNvSpPr/>
            <p:nvPr/>
          </p:nvSpPr>
          <p:spPr>
            <a:xfrm>
              <a:off x="10365653" y="3538058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10365653" y="2900305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0365653" y="2261183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cxnSp>
          <p:nvCxnSpPr>
            <p:cNvPr id="10252" name="Straight Arrow Connector 214"/>
            <p:cNvCxnSpPr>
              <a:cxnSpLocks noChangeShapeType="1"/>
              <a:stCxn id="118" idx="6"/>
              <a:endCxn id="126" idx="2"/>
            </p:cNvCxnSpPr>
            <p:nvPr/>
          </p:nvCxnSpPr>
          <p:spPr bwMode="auto">
            <a:xfrm flipV="1">
              <a:off x="10855401" y="2904421"/>
              <a:ext cx="698939" cy="24071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Straight Arrow Connector 215"/>
            <p:cNvCxnSpPr>
              <a:cxnSpLocks noChangeShapeType="1"/>
              <a:stCxn id="117" idx="6"/>
              <a:endCxn id="126" idx="2"/>
            </p:cNvCxnSpPr>
            <p:nvPr/>
          </p:nvCxnSpPr>
          <p:spPr bwMode="auto">
            <a:xfrm flipV="1">
              <a:off x="10855401" y="2904418"/>
              <a:ext cx="698939" cy="87871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" name="TextBox 121"/>
            <p:cNvSpPr txBox="1"/>
            <p:nvPr/>
          </p:nvSpPr>
          <p:spPr>
            <a:xfrm>
              <a:off x="10497555" y="2299503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4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497555" y="2938625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5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497555" y="3576378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6</a:t>
              </a:r>
            </a:p>
          </p:txBody>
        </p:sp>
        <p:cxnSp>
          <p:nvCxnSpPr>
            <p:cNvPr id="10257" name="Straight Arrow Connector 221"/>
            <p:cNvCxnSpPr>
              <a:cxnSpLocks noChangeShapeType="1"/>
              <a:stCxn id="130" idx="6"/>
              <a:endCxn id="126" idx="2"/>
            </p:cNvCxnSpPr>
            <p:nvPr/>
          </p:nvCxnSpPr>
          <p:spPr bwMode="auto">
            <a:xfrm>
              <a:off x="10855401" y="1238148"/>
              <a:ext cx="698939" cy="166627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Oval 125"/>
            <p:cNvSpPr/>
            <p:nvPr/>
          </p:nvSpPr>
          <p:spPr>
            <a:xfrm>
              <a:off x="11553592" y="2659437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68876" y="4178548"/>
              <a:ext cx="632005" cy="3183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Layer 1</a:t>
              </a:r>
              <a:endParaRPr lang="en-US" sz="18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1444301" y="4166230"/>
              <a:ext cx="632005" cy="3183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Layer 2</a:t>
              </a:r>
              <a:endParaRPr lang="en-US" sz="18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10365653" y="1630274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>
            <a:xfrm>
              <a:off x="10365653" y="992521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365653" y="354768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497555" y="393088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497555" y="1030841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2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497555" y="1668594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3</a:t>
              </a:r>
            </a:p>
          </p:txBody>
        </p:sp>
        <p:cxnSp>
          <p:nvCxnSpPr>
            <p:cNvPr id="10267" name="Straight Arrow Connector 231"/>
            <p:cNvCxnSpPr>
              <a:cxnSpLocks noChangeShapeType="1"/>
              <a:stCxn id="119" idx="6"/>
              <a:endCxn id="126" idx="2"/>
            </p:cNvCxnSpPr>
            <p:nvPr/>
          </p:nvCxnSpPr>
          <p:spPr bwMode="auto">
            <a:xfrm>
              <a:off x="10855401" y="2507138"/>
              <a:ext cx="698939" cy="397280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8" name="Straight Arrow Connector 232"/>
            <p:cNvCxnSpPr>
              <a:cxnSpLocks noChangeShapeType="1"/>
              <a:stCxn id="129" idx="6"/>
              <a:endCxn id="126" idx="2"/>
            </p:cNvCxnSpPr>
            <p:nvPr/>
          </p:nvCxnSpPr>
          <p:spPr bwMode="auto">
            <a:xfrm>
              <a:off x="10855401" y="1876143"/>
              <a:ext cx="698939" cy="102827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9" name="Straight Arrow Connector 233"/>
            <p:cNvCxnSpPr>
              <a:cxnSpLocks noChangeShapeType="1"/>
              <a:stCxn id="131" idx="6"/>
              <a:endCxn id="126" idx="2"/>
            </p:cNvCxnSpPr>
            <p:nvPr/>
          </p:nvCxnSpPr>
          <p:spPr bwMode="auto">
            <a:xfrm>
              <a:off x="10855401" y="600151"/>
              <a:ext cx="698939" cy="230426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0" name="Straight Arrow Connector 234"/>
            <p:cNvCxnSpPr>
              <a:cxnSpLocks noChangeShapeType="1"/>
              <a:stCxn id="126" idx="6"/>
              <a:endCxn id="150" idx="2"/>
            </p:cNvCxnSpPr>
            <p:nvPr/>
          </p:nvCxnSpPr>
          <p:spPr bwMode="auto">
            <a:xfrm flipV="1">
              <a:off x="12043592" y="600151"/>
              <a:ext cx="684963" cy="230426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1" name="Straight Arrow Connector 235"/>
            <p:cNvCxnSpPr>
              <a:cxnSpLocks noChangeShapeType="1"/>
              <a:stCxn id="126" idx="6"/>
              <a:endCxn id="149" idx="2"/>
            </p:cNvCxnSpPr>
            <p:nvPr/>
          </p:nvCxnSpPr>
          <p:spPr bwMode="auto">
            <a:xfrm flipV="1">
              <a:off x="12043592" y="1238148"/>
              <a:ext cx="684963" cy="166627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2" name="Straight Arrow Connector 236"/>
            <p:cNvCxnSpPr>
              <a:cxnSpLocks noChangeShapeType="1"/>
              <a:stCxn id="126" idx="6"/>
              <a:endCxn id="148" idx="2"/>
            </p:cNvCxnSpPr>
            <p:nvPr/>
          </p:nvCxnSpPr>
          <p:spPr bwMode="auto">
            <a:xfrm flipV="1">
              <a:off x="12043592" y="1876143"/>
              <a:ext cx="684963" cy="102827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3" name="Straight Arrow Connector 237"/>
            <p:cNvCxnSpPr>
              <a:cxnSpLocks noChangeShapeType="1"/>
              <a:stCxn id="126" idx="6"/>
              <a:endCxn id="144" idx="2"/>
            </p:cNvCxnSpPr>
            <p:nvPr/>
          </p:nvCxnSpPr>
          <p:spPr bwMode="auto">
            <a:xfrm flipV="1">
              <a:off x="12043592" y="2507138"/>
              <a:ext cx="684963" cy="397280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2" name="Oval 141"/>
            <p:cNvSpPr/>
            <p:nvPr/>
          </p:nvSpPr>
          <p:spPr>
            <a:xfrm>
              <a:off x="12728449" y="3538058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12728449" y="2900305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12728449" y="2261183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2864275" y="2299503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2860350" y="2938625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5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2864275" y="3576378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6</a:t>
              </a:r>
            </a:p>
          </p:txBody>
        </p:sp>
        <p:sp>
          <p:nvSpPr>
            <p:cNvPr id="148" name="Oval 147"/>
            <p:cNvSpPr/>
            <p:nvPr/>
          </p:nvSpPr>
          <p:spPr>
            <a:xfrm>
              <a:off x="12728449" y="1630274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12728449" y="992521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12728449" y="354768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860350" y="393088"/>
              <a:ext cx="250359" cy="29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2864275" y="1030841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864275" y="1668594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3</a:t>
              </a:r>
            </a:p>
          </p:txBody>
        </p:sp>
        <p:cxnSp>
          <p:nvCxnSpPr>
            <p:cNvPr id="10286" name="Straight Arrow Connector 250"/>
            <p:cNvCxnSpPr>
              <a:cxnSpLocks noChangeShapeType="1"/>
              <a:stCxn id="126" idx="6"/>
              <a:endCxn id="143" idx="2"/>
            </p:cNvCxnSpPr>
            <p:nvPr/>
          </p:nvCxnSpPr>
          <p:spPr bwMode="auto">
            <a:xfrm>
              <a:off x="12043592" y="2904421"/>
              <a:ext cx="684963" cy="24071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7" name="Straight Arrow Connector 251"/>
            <p:cNvCxnSpPr>
              <a:cxnSpLocks noChangeShapeType="1"/>
              <a:stCxn id="126" idx="6"/>
              <a:endCxn id="142" idx="2"/>
            </p:cNvCxnSpPr>
            <p:nvPr/>
          </p:nvCxnSpPr>
          <p:spPr bwMode="auto">
            <a:xfrm>
              <a:off x="12043592" y="2904418"/>
              <a:ext cx="684963" cy="87871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8" name="Straight Arrow Connector 252"/>
            <p:cNvCxnSpPr>
              <a:cxnSpLocks noChangeShapeType="1"/>
              <a:stCxn id="119" idx="6"/>
              <a:endCxn id="160" idx="2"/>
            </p:cNvCxnSpPr>
            <p:nvPr/>
          </p:nvCxnSpPr>
          <p:spPr bwMode="auto">
            <a:xfrm flipV="1">
              <a:off x="10855401" y="2275769"/>
              <a:ext cx="698939" cy="23137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9" name="Straight Arrow Connector 253"/>
            <p:cNvCxnSpPr>
              <a:cxnSpLocks noChangeShapeType="1"/>
              <a:stCxn id="118" idx="6"/>
              <a:endCxn id="160" idx="2"/>
            </p:cNvCxnSpPr>
            <p:nvPr/>
          </p:nvCxnSpPr>
          <p:spPr bwMode="auto">
            <a:xfrm flipV="1">
              <a:off x="10855401" y="2275767"/>
              <a:ext cx="698939" cy="86936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Straight Arrow Connector 254"/>
            <p:cNvCxnSpPr>
              <a:cxnSpLocks noChangeShapeType="1"/>
              <a:stCxn id="117" idx="6"/>
              <a:endCxn id="160" idx="2"/>
            </p:cNvCxnSpPr>
            <p:nvPr/>
          </p:nvCxnSpPr>
          <p:spPr bwMode="auto">
            <a:xfrm flipV="1">
              <a:off x="10855401" y="2275766"/>
              <a:ext cx="698939" cy="1507364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1" name="Straight Arrow Connector 255"/>
            <p:cNvCxnSpPr>
              <a:cxnSpLocks noChangeShapeType="1"/>
              <a:stCxn id="131" idx="6"/>
              <a:endCxn id="160" idx="2"/>
            </p:cNvCxnSpPr>
            <p:nvPr/>
          </p:nvCxnSpPr>
          <p:spPr bwMode="auto">
            <a:xfrm>
              <a:off x="10855401" y="600153"/>
              <a:ext cx="698939" cy="167561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0" name="Oval 159"/>
            <p:cNvSpPr/>
            <p:nvPr/>
          </p:nvSpPr>
          <p:spPr>
            <a:xfrm>
              <a:off x="11553592" y="2029896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cxnSp>
          <p:nvCxnSpPr>
            <p:cNvPr id="10293" name="Straight Arrow Connector 257"/>
            <p:cNvCxnSpPr>
              <a:cxnSpLocks noChangeShapeType="1"/>
              <a:stCxn id="129" idx="6"/>
              <a:endCxn id="160" idx="2"/>
            </p:cNvCxnSpPr>
            <p:nvPr/>
          </p:nvCxnSpPr>
          <p:spPr bwMode="auto">
            <a:xfrm>
              <a:off x="10855401" y="1876146"/>
              <a:ext cx="698939" cy="3996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4" name="Straight Arrow Connector 258"/>
            <p:cNvCxnSpPr>
              <a:cxnSpLocks noChangeShapeType="1"/>
              <a:stCxn id="130" idx="6"/>
              <a:endCxn id="160" idx="2"/>
            </p:cNvCxnSpPr>
            <p:nvPr/>
          </p:nvCxnSpPr>
          <p:spPr bwMode="auto">
            <a:xfrm>
              <a:off x="10855401" y="1238149"/>
              <a:ext cx="698939" cy="103761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5" name="Straight Arrow Connector 260"/>
            <p:cNvCxnSpPr>
              <a:cxnSpLocks noChangeShapeType="1"/>
              <a:stCxn id="160" idx="6"/>
              <a:endCxn id="142" idx="2"/>
            </p:cNvCxnSpPr>
            <p:nvPr/>
          </p:nvCxnSpPr>
          <p:spPr bwMode="auto">
            <a:xfrm>
              <a:off x="12043592" y="2275766"/>
              <a:ext cx="684963" cy="1507364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6" name="Straight Arrow Connector 261"/>
            <p:cNvCxnSpPr>
              <a:cxnSpLocks noChangeShapeType="1"/>
              <a:stCxn id="160" idx="6"/>
              <a:endCxn id="150" idx="2"/>
            </p:cNvCxnSpPr>
            <p:nvPr/>
          </p:nvCxnSpPr>
          <p:spPr bwMode="auto">
            <a:xfrm flipV="1">
              <a:off x="12043592" y="600153"/>
              <a:ext cx="684963" cy="167561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7" name="Straight Arrow Connector 262"/>
            <p:cNvCxnSpPr>
              <a:cxnSpLocks noChangeShapeType="1"/>
              <a:stCxn id="160" idx="6"/>
              <a:endCxn id="149" idx="2"/>
            </p:cNvCxnSpPr>
            <p:nvPr/>
          </p:nvCxnSpPr>
          <p:spPr bwMode="auto">
            <a:xfrm flipV="1">
              <a:off x="12043592" y="1238149"/>
              <a:ext cx="684963" cy="103761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8" name="Straight Arrow Connector 263"/>
            <p:cNvCxnSpPr>
              <a:cxnSpLocks noChangeShapeType="1"/>
              <a:stCxn id="160" idx="6"/>
              <a:endCxn id="148" idx="2"/>
            </p:cNvCxnSpPr>
            <p:nvPr/>
          </p:nvCxnSpPr>
          <p:spPr bwMode="auto">
            <a:xfrm flipV="1">
              <a:off x="12043592" y="1876146"/>
              <a:ext cx="684963" cy="3996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9" name="Straight Arrow Connector 264"/>
            <p:cNvCxnSpPr>
              <a:cxnSpLocks noChangeShapeType="1"/>
              <a:stCxn id="160" idx="6"/>
              <a:endCxn id="144" idx="2"/>
            </p:cNvCxnSpPr>
            <p:nvPr/>
          </p:nvCxnSpPr>
          <p:spPr bwMode="auto">
            <a:xfrm>
              <a:off x="12043592" y="2275769"/>
              <a:ext cx="684963" cy="23137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0" name="Straight Arrow Connector 265"/>
            <p:cNvCxnSpPr>
              <a:cxnSpLocks noChangeShapeType="1"/>
              <a:stCxn id="160" idx="6"/>
              <a:endCxn id="143" idx="2"/>
            </p:cNvCxnSpPr>
            <p:nvPr/>
          </p:nvCxnSpPr>
          <p:spPr bwMode="auto">
            <a:xfrm>
              <a:off x="12043592" y="2275767"/>
              <a:ext cx="684963" cy="86936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1" name="Straight Arrow Connector 266"/>
            <p:cNvCxnSpPr>
              <a:cxnSpLocks noChangeShapeType="1"/>
              <a:stCxn id="129" idx="6"/>
              <a:endCxn id="173" idx="2"/>
            </p:cNvCxnSpPr>
            <p:nvPr/>
          </p:nvCxnSpPr>
          <p:spPr bwMode="auto">
            <a:xfrm flipV="1">
              <a:off x="10855401" y="1633102"/>
              <a:ext cx="698939" cy="24304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2" name="Straight Arrow Connector 267"/>
            <p:cNvCxnSpPr>
              <a:cxnSpLocks noChangeShapeType="1"/>
              <a:stCxn id="119" idx="6"/>
              <a:endCxn id="173" idx="2"/>
            </p:cNvCxnSpPr>
            <p:nvPr/>
          </p:nvCxnSpPr>
          <p:spPr bwMode="auto">
            <a:xfrm flipV="1">
              <a:off x="10855401" y="1633102"/>
              <a:ext cx="698939" cy="87403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3" name="Straight Arrow Connector 268"/>
            <p:cNvCxnSpPr>
              <a:cxnSpLocks noChangeShapeType="1"/>
              <a:stCxn id="118" idx="6"/>
              <a:endCxn id="173" idx="2"/>
            </p:cNvCxnSpPr>
            <p:nvPr/>
          </p:nvCxnSpPr>
          <p:spPr bwMode="auto">
            <a:xfrm flipV="1">
              <a:off x="10855401" y="1633105"/>
              <a:ext cx="698939" cy="151203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4" name="Straight Arrow Connector 269"/>
            <p:cNvCxnSpPr>
              <a:cxnSpLocks noChangeShapeType="1"/>
              <a:stCxn id="117" idx="6"/>
              <a:endCxn id="173" idx="2"/>
            </p:cNvCxnSpPr>
            <p:nvPr/>
          </p:nvCxnSpPr>
          <p:spPr bwMode="auto">
            <a:xfrm flipV="1">
              <a:off x="10855401" y="1633102"/>
              <a:ext cx="698939" cy="215002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Oval 172"/>
            <p:cNvSpPr/>
            <p:nvPr/>
          </p:nvSpPr>
          <p:spPr>
            <a:xfrm>
              <a:off x="11553592" y="1388037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cxnSp>
          <p:nvCxnSpPr>
            <p:cNvPr id="10306" name="Straight Arrow Connector 271"/>
            <p:cNvCxnSpPr>
              <a:cxnSpLocks noChangeShapeType="1"/>
              <a:stCxn id="130" idx="6"/>
              <a:endCxn id="173" idx="2"/>
            </p:cNvCxnSpPr>
            <p:nvPr/>
          </p:nvCxnSpPr>
          <p:spPr bwMode="auto">
            <a:xfrm>
              <a:off x="10855401" y="1238148"/>
              <a:ext cx="698939" cy="39495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7" name="Straight Arrow Connector 272"/>
            <p:cNvCxnSpPr>
              <a:cxnSpLocks noChangeShapeType="1"/>
              <a:stCxn id="131" idx="6"/>
              <a:endCxn id="173" idx="2"/>
            </p:cNvCxnSpPr>
            <p:nvPr/>
          </p:nvCxnSpPr>
          <p:spPr bwMode="auto">
            <a:xfrm>
              <a:off x="10855401" y="600151"/>
              <a:ext cx="698939" cy="103295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8" name="Straight Arrow Connector 274"/>
            <p:cNvCxnSpPr>
              <a:cxnSpLocks noChangeShapeType="1"/>
              <a:stCxn id="173" idx="6"/>
              <a:endCxn id="142" idx="2"/>
            </p:cNvCxnSpPr>
            <p:nvPr/>
          </p:nvCxnSpPr>
          <p:spPr bwMode="auto">
            <a:xfrm>
              <a:off x="12043592" y="1633102"/>
              <a:ext cx="684963" cy="215002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09" name="Straight Arrow Connector 275"/>
            <p:cNvCxnSpPr>
              <a:cxnSpLocks noChangeShapeType="1"/>
              <a:stCxn id="173" idx="6"/>
              <a:endCxn id="143" idx="2"/>
            </p:cNvCxnSpPr>
            <p:nvPr/>
          </p:nvCxnSpPr>
          <p:spPr bwMode="auto">
            <a:xfrm>
              <a:off x="12043592" y="1633105"/>
              <a:ext cx="684963" cy="151203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0" name="Straight Arrow Connector 276"/>
            <p:cNvCxnSpPr>
              <a:cxnSpLocks noChangeShapeType="1"/>
              <a:stCxn id="173" idx="6"/>
              <a:endCxn id="150" idx="2"/>
            </p:cNvCxnSpPr>
            <p:nvPr/>
          </p:nvCxnSpPr>
          <p:spPr bwMode="auto">
            <a:xfrm flipV="1">
              <a:off x="12043592" y="600151"/>
              <a:ext cx="684963" cy="103295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1" name="Straight Arrow Connector 277"/>
            <p:cNvCxnSpPr>
              <a:cxnSpLocks noChangeShapeType="1"/>
              <a:stCxn id="173" idx="6"/>
              <a:endCxn id="149" idx="2"/>
            </p:cNvCxnSpPr>
            <p:nvPr/>
          </p:nvCxnSpPr>
          <p:spPr bwMode="auto">
            <a:xfrm flipV="1">
              <a:off x="12043592" y="1238148"/>
              <a:ext cx="684963" cy="39495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2" name="Straight Arrow Connector 278"/>
            <p:cNvCxnSpPr>
              <a:cxnSpLocks noChangeShapeType="1"/>
              <a:stCxn id="173" idx="6"/>
              <a:endCxn id="148" idx="2"/>
            </p:cNvCxnSpPr>
            <p:nvPr/>
          </p:nvCxnSpPr>
          <p:spPr bwMode="auto">
            <a:xfrm>
              <a:off x="12043592" y="1633102"/>
              <a:ext cx="684963" cy="24304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3" name="Straight Arrow Connector 279"/>
            <p:cNvCxnSpPr>
              <a:cxnSpLocks noChangeShapeType="1"/>
              <a:stCxn id="173" idx="6"/>
              <a:endCxn id="144" idx="2"/>
            </p:cNvCxnSpPr>
            <p:nvPr/>
          </p:nvCxnSpPr>
          <p:spPr bwMode="auto">
            <a:xfrm>
              <a:off x="12043592" y="1633102"/>
              <a:ext cx="684963" cy="87403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4" name="Straight Arrow Connector 288"/>
            <p:cNvCxnSpPr>
              <a:cxnSpLocks noChangeShapeType="1"/>
            </p:cNvCxnSpPr>
            <p:nvPr/>
          </p:nvCxnSpPr>
          <p:spPr bwMode="auto">
            <a:xfrm>
              <a:off x="13217808" y="3771452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5" name="Straight Arrow Connector 289"/>
            <p:cNvCxnSpPr>
              <a:cxnSpLocks noChangeShapeType="1"/>
            </p:cNvCxnSpPr>
            <p:nvPr/>
          </p:nvCxnSpPr>
          <p:spPr bwMode="auto">
            <a:xfrm>
              <a:off x="13217808" y="3135789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6" name="Straight Arrow Connector 290"/>
            <p:cNvCxnSpPr>
              <a:cxnSpLocks noChangeShapeType="1"/>
            </p:cNvCxnSpPr>
            <p:nvPr/>
          </p:nvCxnSpPr>
          <p:spPr bwMode="auto">
            <a:xfrm>
              <a:off x="13217808" y="2500127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7" name="Straight Arrow Connector 291"/>
            <p:cNvCxnSpPr>
              <a:cxnSpLocks noChangeShapeType="1"/>
            </p:cNvCxnSpPr>
            <p:nvPr/>
          </p:nvCxnSpPr>
          <p:spPr bwMode="auto">
            <a:xfrm>
              <a:off x="13217808" y="1864465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8" name="Straight Arrow Connector 292"/>
            <p:cNvCxnSpPr>
              <a:cxnSpLocks noChangeShapeType="1"/>
            </p:cNvCxnSpPr>
            <p:nvPr/>
          </p:nvCxnSpPr>
          <p:spPr bwMode="auto">
            <a:xfrm>
              <a:off x="13217808" y="1228803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19" name="Straight Arrow Connector 293"/>
            <p:cNvCxnSpPr>
              <a:cxnSpLocks noChangeShapeType="1"/>
            </p:cNvCxnSpPr>
            <p:nvPr/>
          </p:nvCxnSpPr>
          <p:spPr bwMode="auto">
            <a:xfrm>
              <a:off x="13217808" y="593141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8" name="TextBox 187"/>
            <p:cNvSpPr txBox="1"/>
            <p:nvPr/>
          </p:nvSpPr>
          <p:spPr>
            <a:xfrm>
              <a:off x="12621121" y="4168968"/>
              <a:ext cx="632005" cy="3183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Layer 3</a:t>
              </a:r>
              <a:endParaRPr lang="en-US" sz="18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grpSp>
          <p:nvGrpSpPr>
            <p:cNvPr id="10321" name="Group 287"/>
            <p:cNvGrpSpPr>
              <a:grpSpLocks/>
            </p:cNvGrpSpPr>
            <p:nvPr/>
          </p:nvGrpSpPr>
          <p:grpSpPr bwMode="auto">
            <a:xfrm>
              <a:off x="12883794" y="463095"/>
              <a:ext cx="142583" cy="57210"/>
              <a:chOff x="5105400" y="1752600"/>
              <a:chExt cx="381000" cy="152400"/>
            </a:xfrm>
          </p:grpSpPr>
          <p:sp>
            <p:nvSpPr>
              <p:cNvPr id="205" name="Isosceles Triangle 204"/>
              <p:cNvSpPr/>
              <p:nvPr/>
            </p:nvSpPr>
            <p:spPr>
              <a:xfrm>
                <a:off x="5106316" y="1752040"/>
                <a:ext cx="381059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206" name="Isosceles Triangle 205"/>
              <p:cNvSpPr/>
              <p:nvPr/>
            </p:nvSpPr>
            <p:spPr>
              <a:xfrm>
                <a:off x="5106316" y="1814017"/>
                <a:ext cx="381059" cy="91141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10322" name="Group 288"/>
            <p:cNvGrpSpPr>
              <a:grpSpLocks/>
            </p:cNvGrpSpPr>
            <p:nvPr/>
          </p:nvGrpSpPr>
          <p:grpSpPr bwMode="auto">
            <a:xfrm>
              <a:off x="12891715" y="1741041"/>
              <a:ext cx="142583" cy="57210"/>
              <a:chOff x="5105400" y="1752600"/>
              <a:chExt cx="381000" cy="152400"/>
            </a:xfrm>
          </p:grpSpPr>
          <p:sp>
            <p:nvSpPr>
              <p:cNvPr id="203" name="Isosceles Triangle 202"/>
              <p:cNvSpPr/>
              <p:nvPr/>
            </p:nvSpPr>
            <p:spPr>
              <a:xfrm>
                <a:off x="5106125" y="1752830"/>
                <a:ext cx="381059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204" name="Isosceles Triangle 203"/>
              <p:cNvSpPr/>
              <p:nvPr/>
            </p:nvSpPr>
            <p:spPr>
              <a:xfrm>
                <a:off x="5106125" y="1814807"/>
                <a:ext cx="381059" cy="91141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10323" name="Group 303"/>
            <p:cNvGrpSpPr>
              <a:grpSpLocks/>
            </p:cNvGrpSpPr>
            <p:nvPr/>
          </p:nvGrpSpPr>
          <p:grpSpPr bwMode="auto">
            <a:xfrm>
              <a:off x="12887754" y="3005744"/>
              <a:ext cx="142583" cy="57210"/>
              <a:chOff x="5105400" y="1752600"/>
              <a:chExt cx="381000" cy="152400"/>
            </a:xfrm>
          </p:grpSpPr>
          <p:sp>
            <p:nvSpPr>
              <p:cNvPr id="201" name="Isosceles Triangle 200"/>
              <p:cNvSpPr/>
              <p:nvPr/>
            </p:nvSpPr>
            <p:spPr>
              <a:xfrm>
                <a:off x="5106224" y="1752442"/>
                <a:ext cx="381057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202" name="Isosceles Triangle 201"/>
              <p:cNvSpPr/>
              <p:nvPr/>
            </p:nvSpPr>
            <p:spPr>
              <a:xfrm>
                <a:off x="5106224" y="1814419"/>
                <a:ext cx="381057" cy="91141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10324" name="Group 315"/>
            <p:cNvGrpSpPr>
              <a:grpSpLocks/>
            </p:cNvGrpSpPr>
            <p:nvPr/>
          </p:nvGrpSpPr>
          <p:grpSpPr bwMode="auto">
            <a:xfrm>
              <a:off x="12887754" y="3648027"/>
              <a:ext cx="142583" cy="57210"/>
              <a:chOff x="5105400" y="1752600"/>
              <a:chExt cx="381000" cy="152400"/>
            </a:xfrm>
          </p:grpSpPr>
          <p:sp>
            <p:nvSpPr>
              <p:cNvPr id="199" name="Isosceles Triangle 198"/>
              <p:cNvSpPr/>
              <p:nvPr/>
            </p:nvSpPr>
            <p:spPr>
              <a:xfrm>
                <a:off x="5106224" y="1751312"/>
                <a:ext cx="381057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200" name="Isosceles Triangle 199"/>
              <p:cNvSpPr/>
              <p:nvPr/>
            </p:nvSpPr>
            <p:spPr>
              <a:xfrm>
                <a:off x="5106224" y="1813287"/>
                <a:ext cx="381057" cy="91143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10325" name="Group 318"/>
            <p:cNvGrpSpPr>
              <a:grpSpLocks/>
            </p:cNvGrpSpPr>
            <p:nvPr/>
          </p:nvGrpSpPr>
          <p:grpSpPr bwMode="auto">
            <a:xfrm>
              <a:off x="12900957" y="2370082"/>
              <a:ext cx="142583" cy="57210"/>
              <a:chOff x="5105400" y="1752600"/>
              <a:chExt cx="381000" cy="152400"/>
            </a:xfrm>
          </p:grpSpPr>
          <p:sp>
            <p:nvSpPr>
              <p:cNvPr id="197" name="Isosceles Triangle 196"/>
              <p:cNvSpPr/>
              <p:nvPr/>
            </p:nvSpPr>
            <p:spPr>
              <a:xfrm>
                <a:off x="5105902" y="1754164"/>
                <a:ext cx="381057" cy="149474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198" name="Isosceles Triangle 197"/>
              <p:cNvSpPr/>
              <p:nvPr/>
            </p:nvSpPr>
            <p:spPr>
              <a:xfrm>
                <a:off x="5105902" y="1812495"/>
                <a:ext cx="381057" cy="91143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10326" name="Group 321"/>
            <p:cNvGrpSpPr>
              <a:grpSpLocks/>
            </p:cNvGrpSpPr>
            <p:nvPr/>
          </p:nvGrpSpPr>
          <p:grpSpPr bwMode="auto">
            <a:xfrm>
              <a:off x="12885114" y="1096374"/>
              <a:ext cx="142583" cy="57210"/>
              <a:chOff x="5105400" y="1752600"/>
              <a:chExt cx="381000" cy="152400"/>
            </a:xfrm>
          </p:grpSpPr>
          <p:sp>
            <p:nvSpPr>
              <p:cNvPr id="195" name="Isosceles Triangle 194"/>
              <p:cNvSpPr/>
              <p:nvPr/>
            </p:nvSpPr>
            <p:spPr>
              <a:xfrm>
                <a:off x="5106285" y="1753020"/>
                <a:ext cx="381057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196" name="Isosceles Triangle 195"/>
              <p:cNvSpPr/>
              <p:nvPr/>
            </p:nvSpPr>
            <p:spPr>
              <a:xfrm>
                <a:off x="5106285" y="1814996"/>
                <a:ext cx="381057" cy="91143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</p:grpSp>
      <p:pic>
        <p:nvPicPr>
          <p:cNvPr id="10245" name="Picture 3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22613"/>
            <a:ext cx="112335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TextBox 207"/>
          <p:cNvSpPr txBox="1"/>
          <p:nvPr/>
        </p:nvSpPr>
        <p:spPr>
          <a:xfrm>
            <a:off x="2332450" y="2430463"/>
            <a:ext cx="394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340487" y="3214688"/>
            <a:ext cx="394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2340487" y="3929063"/>
            <a:ext cx="394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62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1270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6548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1275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84819" y="5429250"/>
            <a:ext cx="8627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1</a:t>
            </a:r>
            <a:endParaRPr lang="en-US" sz="18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68041" y="5429250"/>
            <a:ext cx="8627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2</a:t>
            </a:r>
            <a:endParaRPr lang="en-US" sz="18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5410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9387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3365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1285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0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1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1293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4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5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6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1300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1305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308" name="Picture 12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008" y="2430466"/>
            <a:ext cx="1614488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9" name="TextBox 124"/>
          <p:cNvSpPr txBox="1">
            <a:spLocks noChangeArrowheads="1"/>
          </p:cNvSpPr>
          <p:nvPr/>
        </p:nvSpPr>
        <p:spPr bwMode="auto">
          <a:xfrm>
            <a:off x="4273505" y="4581528"/>
            <a:ext cx="4224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</a:rPr>
              <a:t>New representation for input. </a:t>
            </a:r>
          </a:p>
        </p:txBody>
      </p:sp>
    </p:spTree>
    <p:extLst>
      <p:ext uri="{BB962C8B-B14F-4D97-AF65-F5344CB8AC3E}">
        <p14:creationId xmlns:p14="http://schemas.microsoft.com/office/powerpoint/2010/main" val="303989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2294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6548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2299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83033" y="5440364"/>
            <a:ext cx="8627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1</a:t>
            </a:r>
            <a:endParaRPr lang="en-US" sz="18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968041" y="5429250"/>
            <a:ext cx="8627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8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2</a:t>
            </a:r>
            <a:endParaRPr lang="en-US" sz="18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5410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9387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3365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2309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3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2317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8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9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0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1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2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2324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25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2329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0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31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497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3318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6548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3323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5410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9387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3365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3331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3339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0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1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2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3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4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3346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7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3351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2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3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>
          <a:xfrm>
            <a:off x="3804048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04048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04048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3232" y="22923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1269" y="3076575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1269" y="38290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3360" name="Straight Arrow Connector 60"/>
          <p:cNvCxnSpPr>
            <a:cxnSpLocks noChangeShapeType="1"/>
            <a:stCxn id="257" idx="6"/>
            <a:endCxn id="55" idx="2"/>
          </p:cNvCxnSpPr>
          <p:nvPr/>
        </p:nvCxnSpPr>
        <p:spPr bwMode="auto">
          <a:xfrm flipV="1">
            <a:off x="2786063" y="2508253"/>
            <a:ext cx="1017984" cy="728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1" name="Straight Arrow Connector 61"/>
          <p:cNvCxnSpPr>
            <a:cxnSpLocks noChangeShapeType="1"/>
            <a:stCxn id="223" idx="6"/>
            <a:endCxn id="55" idx="2"/>
          </p:cNvCxnSpPr>
          <p:nvPr/>
        </p:nvCxnSpPr>
        <p:spPr bwMode="auto">
          <a:xfrm flipV="1">
            <a:off x="2786063" y="2508253"/>
            <a:ext cx="1017984" cy="14589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2" name="Straight Arrow Connector 69"/>
          <p:cNvCxnSpPr>
            <a:cxnSpLocks noChangeShapeType="1"/>
            <a:stCxn id="271" idx="6"/>
            <a:endCxn id="54" idx="2"/>
          </p:cNvCxnSpPr>
          <p:nvPr/>
        </p:nvCxnSpPr>
        <p:spPr bwMode="auto">
          <a:xfrm>
            <a:off x="2786063" y="2492378"/>
            <a:ext cx="1017984" cy="760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3" name="Straight Arrow Connector 73"/>
          <p:cNvCxnSpPr>
            <a:cxnSpLocks noChangeShapeType="1"/>
            <a:stCxn id="223" idx="6"/>
            <a:endCxn id="54" idx="2"/>
          </p:cNvCxnSpPr>
          <p:nvPr/>
        </p:nvCxnSpPr>
        <p:spPr bwMode="auto">
          <a:xfrm flipV="1">
            <a:off x="2786063" y="3252791"/>
            <a:ext cx="1017984" cy="714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Straight Arrow Connector 75"/>
          <p:cNvCxnSpPr>
            <a:cxnSpLocks noChangeShapeType="1"/>
            <a:stCxn id="257" idx="6"/>
            <a:endCxn id="53" idx="2"/>
          </p:cNvCxnSpPr>
          <p:nvPr/>
        </p:nvCxnSpPr>
        <p:spPr bwMode="auto">
          <a:xfrm>
            <a:off x="2786063" y="3236916"/>
            <a:ext cx="1017984" cy="7461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5" name="Straight Arrow Connector 81"/>
          <p:cNvCxnSpPr>
            <a:cxnSpLocks noChangeShapeType="1"/>
            <a:stCxn id="271" idx="6"/>
            <a:endCxn id="53" idx="2"/>
          </p:cNvCxnSpPr>
          <p:nvPr/>
        </p:nvCxnSpPr>
        <p:spPr bwMode="auto">
          <a:xfrm>
            <a:off x="2786063" y="2492378"/>
            <a:ext cx="1017984" cy="1490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6" name="Straight Arrow Connector 89"/>
          <p:cNvCxnSpPr>
            <a:cxnSpLocks noChangeShapeType="1"/>
          </p:cNvCxnSpPr>
          <p:nvPr/>
        </p:nvCxnSpPr>
        <p:spPr bwMode="auto">
          <a:xfrm>
            <a:off x="4536281" y="2528891"/>
            <a:ext cx="994768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7" name="Straight Arrow Connector 90"/>
          <p:cNvCxnSpPr>
            <a:cxnSpLocks noChangeShapeType="1"/>
          </p:cNvCxnSpPr>
          <p:nvPr/>
        </p:nvCxnSpPr>
        <p:spPr bwMode="auto">
          <a:xfrm>
            <a:off x="4536281" y="3257550"/>
            <a:ext cx="994768" cy="15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8" name="Straight Arrow Connector 91"/>
          <p:cNvCxnSpPr>
            <a:cxnSpLocks noChangeShapeType="1"/>
          </p:cNvCxnSpPr>
          <p:nvPr/>
        </p:nvCxnSpPr>
        <p:spPr bwMode="auto">
          <a:xfrm>
            <a:off x="4536281" y="3987800"/>
            <a:ext cx="994768" cy="15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Oval 92"/>
          <p:cNvSpPr/>
          <p:nvPr/>
        </p:nvSpPr>
        <p:spPr>
          <a:xfrm>
            <a:off x="5531051" y="371951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531051" y="298926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531051" y="22447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3372" name="Straight Arrow Connector 100"/>
          <p:cNvCxnSpPr>
            <a:cxnSpLocks noChangeShapeType="1"/>
            <a:endCxn id="95" idx="2"/>
          </p:cNvCxnSpPr>
          <p:nvPr/>
        </p:nvCxnSpPr>
        <p:spPr bwMode="auto">
          <a:xfrm flipV="1">
            <a:off x="4513065" y="2528888"/>
            <a:ext cx="1017984" cy="7302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3" name="Straight Arrow Connector 101"/>
          <p:cNvCxnSpPr>
            <a:cxnSpLocks noChangeShapeType="1"/>
            <a:endCxn id="95" idx="2"/>
          </p:cNvCxnSpPr>
          <p:nvPr/>
        </p:nvCxnSpPr>
        <p:spPr bwMode="auto">
          <a:xfrm flipV="1">
            <a:off x="4513065" y="2528888"/>
            <a:ext cx="1017984" cy="145891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4" name="Straight Arrow Connector 103"/>
          <p:cNvCxnSpPr>
            <a:cxnSpLocks noChangeShapeType="1"/>
            <a:endCxn id="94" idx="2"/>
          </p:cNvCxnSpPr>
          <p:nvPr/>
        </p:nvCxnSpPr>
        <p:spPr bwMode="auto">
          <a:xfrm>
            <a:off x="4513065" y="2513013"/>
            <a:ext cx="1017984" cy="7620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5" name="Straight Arrow Connector 104"/>
          <p:cNvCxnSpPr>
            <a:cxnSpLocks noChangeShapeType="1"/>
            <a:endCxn id="94" idx="2"/>
          </p:cNvCxnSpPr>
          <p:nvPr/>
        </p:nvCxnSpPr>
        <p:spPr bwMode="auto">
          <a:xfrm flipV="1">
            <a:off x="4513065" y="3275016"/>
            <a:ext cx="1017984" cy="712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6" name="Straight Arrow Connector 106"/>
          <p:cNvCxnSpPr>
            <a:cxnSpLocks noChangeShapeType="1"/>
            <a:endCxn id="93" idx="2"/>
          </p:cNvCxnSpPr>
          <p:nvPr/>
        </p:nvCxnSpPr>
        <p:spPr bwMode="auto">
          <a:xfrm>
            <a:off x="4513065" y="3259141"/>
            <a:ext cx="1017984" cy="74453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7" name="Straight Arrow Connector 107"/>
          <p:cNvCxnSpPr>
            <a:cxnSpLocks noChangeShapeType="1"/>
            <a:endCxn id="93" idx="2"/>
          </p:cNvCxnSpPr>
          <p:nvPr/>
        </p:nvCxnSpPr>
        <p:spPr bwMode="auto">
          <a:xfrm>
            <a:off x="4513065" y="2513013"/>
            <a:ext cx="1017984" cy="14906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8" name="Straight Arrow Connector 109"/>
          <p:cNvCxnSpPr>
            <a:cxnSpLocks noChangeShapeType="1"/>
          </p:cNvCxnSpPr>
          <p:nvPr/>
        </p:nvCxnSpPr>
        <p:spPr bwMode="auto">
          <a:xfrm>
            <a:off x="6223994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79" name="Straight Arrow Connector 110"/>
          <p:cNvCxnSpPr>
            <a:cxnSpLocks noChangeShapeType="1"/>
          </p:cNvCxnSpPr>
          <p:nvPr/>
        </p:nvCxnSpPr>
        <p:spPr bwMode="auto">
          <a:xfrm>
            <a:off x="6223994" y="32750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0" name="Straight Arrow Connector 111"/>
          <p:cNvCxnSpPr>
            <a:cxnSpLocks noChangeShapeType="1"/>
          </p:cNvCxnSpPr>
          <p:nvPr/>
        </p:nvCxnSpPr>
        <p:spPr bwMode="auto">
          <a:xfrm>
            <a:off x="6223994" y="4005263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381" name="Picture 1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48" y="3121025"/>
            <a:ext cx="1123354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82" name="Group 128"/>
          <p:cNvGrpSpPr>
            <a:grpSpLocks/>
          </p:cNvGrpSpPr>
          <p:nvPr/>
        </p:nvGrpSpPr>
        <p:grpSpPr bwMode="auto">
          <a:xfrm>
            <a:off x="3155752" y="5473703"/>
            <a:ext cx="7777757" cy="523875"/>
            <a:chOff x="2805369" y="5473004"/>
            <a:chExt cx="6912900" cy="523230"/>
          </a:xfrm>
        </p:grpSpPr>
        <p:sp>
          <p:nvSpPr>
            <p:cNvPr id="13383" name="TextBox 129"/>
            <p:cNvSpPr txBox="1">
              <a:spLocks noChangeArrowheads="1"/>
            </p:cNvSpPr>
            <p:nvPr/>
          </p:nvSpPr>
          <p:spPr bwMode="auto">
            <a:xfrm flipH="1">
              <a:off x="2805369" y="5473004"/>
              <a:ext cx="6912900" cy="523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FF"/>
                  </a:solidFill>
                </a:rPr>
                <a:t>Train parameters so that                  </a:t>
              </a:r>
            </a:p>
          </p:txBody>
        </p:sp>
        <p:pic>
          <p:nvPicPr>
            <p:cNvPr id="13384" name="Picture 130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471" y="5586553"/>
              <a:ext cx="1580198" cy="38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4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5366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6548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5371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5410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9387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3365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5379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5387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5394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5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5399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>
          <a:xfrm>
            <a:off x="3804048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04048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04048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3232" y="22923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1269" y="3076575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1269" y="38290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5408" name="Straight Arrow Connector 60"/>
          <p:cNvCxnSpPr>
            <a:cxnSpLocks noChangeShapeType="1"/>
            <a:stCxn id="257" idx="6"/>
            <a:endCxn id="55" idx="2"/>
          </p:cNvCxnSpPr>
          <p:nvPr/>
        </p:nvCxnSpPr>
        <p:spPr bwMode="auto">
          <a:xfrm flipV="1">
            <a:off x="2786063" y="2508253"/>
            <a:ext cx="1017984" cy="728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Straight Arrow Connector 61"/>
          <p:cNvCxnSpPr>
            <a:cxnSpLocks noChangeShapeType="1"/>
            <a:stCxn id="223" idx="6"/>
            <a:endCxn id="55" idx="2"/>
          </p:cNvCxnSpPr>
          <p:nvPr/>
        </p:nvCxnSpPr>
        <p:spPr bwMode="auto">
          <a:xfrm flipV="1">
            <a:off x="2786063" y="2508253"/>
            <a:ext cx="1017984" cy="14589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Straight Arrow Connector 69"/>
          <p:cNvCxnSpPr>
            <a:cxnSpLocks noChangeShapeType="1"/>
            <a:stCxn id="271" idx="6"/>
            <a:endCxn id="54" idx="2"/>
          </p:cNvCxnSpPr>
          <p:nvPr/>
        </p:nvCxnSpPr>
        <p:spPr bwMode="auto">
          <a:xfrm>
            <a:off x="2786063" y="2492378"/>
            <a:ext cx="1017984" cy="760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Arrow Connector 73"/>
          <p:cNvCxnSpPr>
            <a:cxnSpLocks noChangeShapeType="1"/>
            <a:stCxn id="223" idx="6"/>
            <a:endCxn id="54" idx="2"/>
          </p:cNvCxnSpPr>
          <p:nvPr/>
        </p:nvCxnSpPr>
        <p:spPr bwMode="auto">
          <a:xfrm flipV="1">
            <a:off x="2786063" y="3252791"/>
            <a:ext cx="1017984" cy="714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Arrow Connector 75"/>
          <p:cNvCxnSpPr>
            <a:cxnSpLocks noChangeShapeType="1"/>
            <a:stCxn id="257" idx="6"/>
            <a:endCxn id="53" idx="2"/>
          </p:cNvCxnSpPr>
          <p:nvPr/>
        </p:nvCxnSpPr>
        <p:spPr bwMode="auto">
          <a:xfrm>
            <a:off x="2786063" y="3236916"/>
            <a:ext cx="1017984" cy="7461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Arrow Connector 81"/>
          <p:cNvCxnSpPr>
            <a:cxnSpLocks noChangeShapeType="1"/>
            <a:stCxn id="271" idx="6"/>
            <a:endCxn id="53" idx="2"/>
          </p:cNvCxnSpPr>
          <p:nvPr/>
        </p:nvCxnSpPr>
        <p:spPr bwMode="auto">
          <a:xfrm>
            <a:off x="2786063" y="2492378"/>
            <a:ext cx="1017984" cy="1490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Arrow Connector 89"/>
          <p:cNvCxnSpPr>
            <a:cxnSpLocks noChangeShapeType="1"/>
          </p:cNvCxnSpPr>
          <p:nvPr/>
        </p:nvCxnSpPr>
        <p:spPr bwMode="auto">
          <a:xfrm>
            <a:off x="4536281" y="2528891"/>
            <a:ext cx="994768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Arrow Connector 90"/>
          <p:cNvCxnSpPr>
            <a:cxnSpLocks noChangeShapeType="1"/>
          </p:cNvCxnSpPr>
          <p:nvPr/>
        </p:nvCxnSpPr>
        <p:spPr bwMode="auto">
          <a:xfrm>
            <a:off x="4536281" y="3257550"/>
            <a:ext cx="994768" cy="15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Arrow Connector 91"/>
          <p:cNvCxnSpPr>
            <a:cxnSpLocks noChangeShapeType="1"/>
          </p:cNvCxnSpPr>
          <p:nvPr/>
        </p:nvCxnSpPr>
        <p:spPr bwMode="auto">
          <a:xfrm>
            <a:off x="4536281" y="3987800"/>
            <a:ext cx="994768" cy="15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Oval 92"/>
          <p:cNvSpPr/>
          <p:nvPr/>
        </p:nvSpPr>
        <p:spPr>
          <a:xfrm>
            <a:off x="5531051" y="371951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531051" y="298926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5531051" y="22447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5420" name="Straight Arrow Connector 100"/>
          <p:cNvCxnSpPr>
            <a:cxnSpLocks noChangeShapeType="1"/>
            <a:endCxn id="95" idx="2"/>
          </p:cNvCxnSpPr>
          <p:nvPr/>
        </p:nvCxnSpPr>
        <p:spPr bwMode="auto">
          <a:xfrm flipV="1">
            <a:off x="4513065" y="2528888"/>
            <a:ext cx="1017984" cy="7302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1" name="Straight Arrow Connector 101"/>
          <p:cNvCxnSpPr>
            <a:cxnSpLocks noChangeShapeType="1"/>
            <a:endCxn id="95" idx="2"/>
          </p:cNvCxnSpPr>
          <p:nvPr/>
        </p:nvCxnSpPr>
        <p:spPr bwMode="auto">
          <a:xfrm flipV="1">
            <a:off x="4513065" y="2528888"/>
            <a:ext cx="1017984" cy="145891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2" name="Straight Arrow Connector 103"/>
          <p:cNvCxnSpPr>
            <a:cxnSpLocks noChangeShapeType="1"/>
            <a:endCxn id="94" idx="2"/>
          </p:cNvCxnSpPr>
          <p:nvPr/>
        </p:nvCxnSpPr>
        <p:spPr bwMode="auto">
          <a:xfrm>
            <a:off x="4513065" y="2513013"/>
            <a:ext cx="1017984" cy="7620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3" name="Straight Arrow Connector 104"/>
          <p:cNvCxnSpPr>
            <a:cxnSpLocks noChangeShapeType="1"/>
            <a:endCxn id="94" idx="2"/>
          </p:cNvCxnSpPr>
          <p:nvPr/>
        </p:nvCxnSpPr>
        <p:spPr bwMode="auto">
          <a:xfrm flipV="1">
            <a:off x="4513065" y="3275016"/>
            <a:ext cx="1017984" cy="712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4" name="Straight Arrow Connector 106"/>
          <p:cNvCxnSpPr>
            <a:cxnSpLocks noChangeShapeType="1"/>
            <a:endCxn id="93" idx="2"/>
          </p:cNvCxnSpPr>
          <p:nvPr/>
        </p:nvCxnSpPr>
        <p:spPr bwMode="auto">
          <a:xfrm>
            <a:off x="4513065" y="3259141"/>
            <a:ext cx="1017984" cy="74453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5" name="Straight Arrow Connector 107"/>
          <p:cNvCxnSpPr>
            <a:cxnSpLocks noChangeShapeType="1"/>
            <a:endCxn id="93" idx="2"/>
          </p:cNvCxnSpPr>
          <p:nvPr/>
        </p:nvCxnSpPr>
        <p:spPr bwMode="auto">
          <a:xfrm>
            <a:off x="4513065" y="2513013"/>
            <a:ext cx="1017984" cy="14906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6" name="Straight Arrow Connector 109"/>
          <p:cNvCxnSpPr>
            <a:cxnSpLocks noChangeShapeType="1"/>
          </p:cNvCxnSpPr>
          <p:nvPr/>
        </p:nvCxnSpPr>
        <p:spPr bwMode="auto">
          <a:xfrm>
            <a:off x="6223994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7" name="Straight Arrow Connector 110"/>
          <p:cNvCxnSpPr>
            <a:cxnSpLocks noChangeShapeType="1"/>
          </p:cNvCxnSpPr>
          <p:nvPr/>
        </p:nvCxnSpPr>
        <p:spPr bwMode="auto">
          <a:xfrm>
            <a:off x="6223994" y="32750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Straight Arrow Connector 111"/>
          <p:cNvCxnSpPr>
            <a:cxnSpLocks noChangeShapeType="1"/>
          </p:cNvCxnSpPr>
          <p:nvPr/>
        </p:nvCxnSpPr>
        <p:spPr bwMode="auto">
          <a:xfrm>
            <a:off x="6223994" y="4005263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429" name="Picture 1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48" y="3121025"/>
            <a:ext cx="1123354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30" name="Group 95"/>
          <p:cNvGrpSpPr>
            <a:grpSpLocks/>
          </p:cNvGrpSpPr>
          <p:nvPr/>
        </p:nvGrpSpPr>
        <p:grpSpPr bwMode="auto">
          <a:xfrm>
            <a:off x="3155752" y="5473703"/>
            <a:ext cx="7777757" cy="523875"/>
            <a:chOff x="2805369" y="5473005"/>
            <a:chExt cx="6912900" cy="523230"/>
          </a:xfrm>
        </p:grpSpPr>
        <p:sp>
          <p:nvSpPr>
            <p:cNvPr id="15434" name="TextBox 121"/>
            <p:cNvSpPr txBox="1">
              <a:spLocks noChangeArrowheads="1"/>
            </p:cNvSpPr>
            <p:nvPr/>
          </p:nvSpPr>
          <p:spPr bwMode="auto">
            <a:xfrm flipH="1">
              <a:off x="2805369" y="5473005"/>
              <a:ext cx="6912900" cy="523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itchFamily="34" charset="0"/>
                  <a:cs typeface="Arial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FFFF"/>
                  </a:solidFill>
                </a:rPr>
                <a:t>Train parameters so that                  </a:t>
              </a:r>
            </a:p>
          </p:txBody>
        </p:sp>
        <p:pic>
          <p:nvPicPr>
            <p:cNvPr id="15435" name="Picture 118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471" y="5586553"/>
              <a:ext cx="1580198" cy="38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532834" y="1854203"/>
            <a:ext cx="1601987" cy="2989263"/>
            <a:chOff x="1380755" y="894270"/>
            <a:chExt cx="5307150" cy="457201"/>
          </a:xfrm>
        </p:grpSpPr>
        <p:cxnSp>
          <p:nvCxnSpPr>
            <p:cNvPr id="15432" name="Straight Connector 87"/>
            <p:cNvCxnSpPr>
              <a:cxnSpLocks noChangeShapeType="1"/>
            </p:cNvCxnSpPr>
            <p:nvPr/>
          </p:nvCxnSpPr>
          <p:spPr bwMode="auto">
            <a:xfrm>
              <a:off x="1380755" y="894270"/>
              <a:ext cx="5303520" cy="4572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33" name="Straight Connector 88"/>
            <p:cNvCxnSpPr>
              <a:cxnSpLocks noChangeShapeType="1"/>
            </p:cNvCxnSpPr>
            <p:nvPr/>
          </p:nvCxnSpPr>
          <p:spPr bwMode="auto">
            <a:xfrm flipV="1">
              <a:off x="1384384" y="894271"/>
              <a:ext cx="5303521" cy="4572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507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6390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6548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6395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5410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9387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3365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6403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6411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6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6418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9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6423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4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>
          <a:xfrm>
            <a:off x="3804048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04048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04048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3232" y="22923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1269" y="3076575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1269" y="38290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6432" name="Straight Arrow Connector 60"/>
          <p:cNvCxnSpPr>
            <a:cxnSpLocks noChangeShapeType="1"/>
            <a:stCxn id="257" idx="6"/>
            <a:endCxn id="55" idx="2"/>
          </p:cNvCxnSpPr>
          <p:nvPr/>
        </p:nvCxnSpPr>
        <p:spPr bwMode="auto">
          <a:xfrm flipV="1">
            <a:off x="2786063" y="2508253"/>
            <a:ext cx="1017984" cy="728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Straight Arrow Connector 61"/>
          <p:cNvCxnSpPr>
            <a:cxnSpLocks noChangeShapeType="1"/>
            <a:stCxn id="223" idx="6"/>
            <a:endCxn id="55" idx="2"/>
          </p:cNvCxnSpPr>
          <p:nvPr/>
        </p:nvCxnSpPr>
        <p:spPr bwMode="auto">
          <a:xfrm flipV="1">
            <a:off x="2786063" y="2508253"/>
            <a:ext cx="1017984" cy="14589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Straight Arrow Connector 69"/>
          <p:cNvCxnSpPr>
            <a:cxnSpLocks noChangeShapeType="1"/>
            <a:stCxn id="271" idx="6"/>
            <a:endCxn id="54" idx="2"/>
          </p:cNvCxnSpPr>
          <p:nvPr/>
        </p:nvCxnSpPr>
        <p:spPr bwMode="auto">
          <a:xfrm>
            <a:off x="2786063" y="2492378"/>
            <a:ext cx="1017984" cy="760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Straight Arrow Connector 73"/>
          <p:cNvCxnSpPr>
            <a:cxnSpLocks noChangeShapeType="1"/>
            <a:stCxn id="223" idx="6"/>
            <a:endCxn id="54" idx="2"/>
          </p:cNvCxnSpPr>
          <p:nvPr/>
        </p:nvCxnSpPr>
        <p:spPr bwMode="auto">
          <a:xfrm flipV="1">
            <a:off x="2786063" y="3252791"/>
            <a:ext cx="1017984" cy="714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Straight Arrow Connector 75"/>
          <p:cNvCxnSpPr>
            <a:cxnSpLocks noChangeShapeType="1"/>
            <a:stCxn id="257" idx="6"/>
            <a:endCxn id="53" idx="2"/>
          </p:cNvCxnSpPr>
          <p:nvPr/>
        </p:nvCxnSpPr>
        <p:spPr bwMode="auto">
          <a:xfrm>
            <a:off x="2786063" y="3236916"/>
            <a:ext cx="1017984" cy="7461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Straight Arrow Connector 81"/>
          <p:cNvCxnSpPr>
            <a:cxnSpLocks noChangeShapeType="1"/>
            <a:stCxn id="271" idx="6"/>
            <a:endCxn id="53" idx="2"/>
          </p:cNvCxnSpPr>
          <p:nvPr/>
        </p:nvCxnSpPr>
        <p:spPr bwMode="auto">
          <a:xfrm>
            <a:off x="2786063" y="2492378"/>
            <a:ext cx="1017984" cy="1490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Straight Arrow Connector 109"/>
          <p:cNvCxnSpPr>
            <a:cxnSpLocks noChangeShapeType="1"/>
          </p:cNvCxnSpPr>
          <p:nvPr/>
        </p:nvCxnSpPr>
        <p:spPr bwMode="auto">
          <a:xfrm>
            <a:off x="4495207" y="250666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Straight Arrow Connector 110"/>
          <p:cNvCxnSpPr>
            <a:cxnSpLocks noChangeShapeType="1"/>
          </p:cNvCxnSpPr>
          <p:nvPr/>
        </p:nvCxnSpPr>
        <p:spPr bwMode="auto">
          <a:xfrm>
            <a:off x="4495207" y="327501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Straight Arrow Connector 111"/>
          <p:cNvCxnSpPr>
            <a:cxnSpLocks noChangeShapeType="1"/>
          </p:cNvCxnSpPr>
          <p:nvPr/>
        </p:nvCxnSpPr>
        <p:spPr bwMode="auto">
          <a:xfrm>
            <a:off x="4495207" y="4005263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441" name="Picture 9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99" y="2430466"/>
            <a:ext cx="15430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42" name="TextBox 96"/>
          <p:cNvSpPr txBox="1">
            <a:spLocks noChangeArrowheads="1"/>
          </p:cNvSpPr>
          <p:nvPr/>
        </p:nvSpPr>
        <p:spPr bwMode="auto">
          <a:xfrm>
            <a:off x="5407574" y="4581528"/>
            <a:ext cx="4224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</a:rPr>
              <a:t>New representation for input. </a:t>
            </a:r>
          </a:p>
        </p:txBody>
      </p:sp>
    </p:spTree>
    <p:extLst>
      <p:ext uri="{BB962C8B-B14F-4D97-AF65-F5344CB8AC3E}">
        <p14:creationId xmlns:p14="http://schemas.microsoft.com/office/powerpoint/2010/main" val="30751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7414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6548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7419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5410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9387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3365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7427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7435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7442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3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7447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8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9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>
          <a:xfrm>
            <a:off x="3804048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04048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04048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3232" y="22923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1269" y="3076575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1269" y="38290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7456" name="Straight Arrow Connector 60"/>
          <p:cNvCxnSpPr>
            <a:cxnSpLocks noChangeShapeType="1"/>
            <a:stCxn id="257" idx="6"/>
            <a:endCxn id="55" idx="2"/>
          </p:cNvCxnSpPr>
          <p:nvPr/>
        </p:nvCxnSpPr>
        <p:spPr bwMode="auto">
          <a:xfrm flipV="1">
            <a:off x="2786063" y="2508253"/>
            <a:ext cx="1017984" cy="728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7" name="Straight Arrow Connector 61"/>
          <p:cNvCxnSpPr>
            <a:cxnSpLocks noChangeShapeType="1"/>
            <a:stCxn id="223" idx="6"/>
            <a:endCxn id="55" idx="2"/>
          </p:cNvCxnSpPr>
          <p:nvPr/>
        </p:nvCxnSpPr>
        <p:spPr bwMode="auto">
          <a:xfrm flipV="1">
            <a:off x="2786063" y="2508253"/>
            <a:ext cx="1017984" cy="14589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Straight Arrow Connector 69"/>
          <p:cNvCxnSpPr>
            <a:cxnSpLocks noChangeShapeType="1"/>
            <a:stCxn id="271" idx="6"/>
            <a:endCxn id="54" idx="2"/>
          </p:cNvCxnSpPr>
          <p:nvPr/>
        </p:nvCxnSpPr>
        <p:spPr bwMode="auto">
          <a:xfrm>
            <a:off x="2786063" y="2492378"/>
            <a:ext cx="1017984" cy="760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Straight Arrow Connector 73"/>
          <p:cNvCxnSpPr>
            <a:cxnSpLocks noChangeShapeType="1"/>
            <a:stCxn id="223" idx="6"/>
            <a:endCxn id="54" idx="2"/>
          </p:cNvCxnSpPr>
          <p:nvPr/>
        </p:nvCxnSpPr>
        <p:spPr bwMode="auto">
          <a:xfrm flipV="1">
            <a:off x="2786063" y="3252791"/>
            <a:ext cx="1017984" cy="714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Straight Arrow Connector 75"/>
          <p:cNvCxnSpPr>
            <a:cxnSpLocks noChangeShapeType="1"/>
            <a:stCxn id="257" idx="6"/>
            <a:endCxn id="53" idx="2"/>
          </p:cNvCxnSpPr>
          <p:nvPr/>
        </p:nvCxnSpPr>
        <p:spPr bwMode="auto">
          <a:xfrm>
            <a:off x="2786063" y="3236916"/>
            <a:ext cx="1017984" cy="7461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Straight Arrow Connector 81"/>
          <p:cNvCxnSpPr>
            <a:cxnSpLocks noChangeShapeType="1"/>
            <a:stCxn id="271" idx="6"/>
            <a:endCxn id="53" idx="2"/>
          </p:cNvCxnSpPr>
          <p:nvPr/>
        </p:nvCxnSpPr>
        <p:spPr bwMode="auto">
          <a:xfrm>
            <a:off x="2786063" y="2492378"/>
            <a:ext cx="1017984" cy="1490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Straight Arrow Connector 109"/>
          <p:cNvCxnSpPr>
            <a:cxnSpLocks noChangeShapeType="1"/>
          </p:cNvCxnSpPr>
          <p:nvPr/>
        </p:nvCxnSpPr>
        <p:spPr bwMode="auto">
          <a:xfrm>
            <a:off x="4495207" y="250666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Straight Arrow Connector 110"/>
          <p:cNvCxnSpPr>
            <a:cxnSpLocks noChangeShapeType="1"/>
          </p:cNvCxnSpPr>
          <p:nvPr/>
        </p:nvCxnSpPr>
        <p:spPr bwMode="auto">
          <a:xfrm>
            <a:off x="4495207" y="327501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Straight Arrow Connector 111"/>
          <p:cNvCxnSpPr>
            <a:cxnSpLocks noChangeShapeType="1"/>
          </p:cNvCxnSpPr>
          <p:nvPr/>
        </p:nvCxnSpPr>
        <p:spPr bwMode="auto">
          <a:xfrm>
            <a:off x="4495207" y="4005263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402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8438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39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6548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8443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5410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9387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3365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8451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8459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2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4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8466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8471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3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>
          <a:xfrm>
            <a:off x="3804048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04048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04048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3232" y="22923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1269" y="3076575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1269" y="38290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8480" name="Straight Arrow Connector 60"/>
          <p:cNvCxnSpPr>
            <a:cxnSpLocks noChangeShapeType="1"/>
            <a:stCxn id="257" idx="6"/>
            <a:endCxn id="55" idx="2"/>
          </p:cNvCxnSpPr>
          <p:nvPr/>
        </p:nvCxnSpPr>
        <p:spPr bwMode="auto">
          <a:xfrm flipV="1">
            <a:off x="2786063" y="2508253"/>
            <a:ext cx="1017984" cy="728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1" name="Straight Arrow Connector 61"/>
          <p:cNvCxnSpPr>
            <a:cxnSpLocks noChangeShapeType="1"/>
            <a:stCxn id="223" idx="6"/>
            <a:endCxn id="55" idx="2"/>
          </p:cNvCxnSpPr>
          <p:nvPr/>
        </p:nvCxnSpPr>
        <p:spPr bwMode="auto">
          <a:xfrm flipV="1">
            <a:off x="2786063" y="2508253"/>
            <a:ext cx="1017984" cy="14589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2" name="Straight Arrow Connector 69"/>
          <p:cNvCxnSpPr>
            <a:cxnSpLocks noChangeShapeType="1"/>
            <a:stCxn id="271" idx="6"/>
            <a:endCxn id="54" idx="2"/>
          </p:cNvCxnSpPr>
          <p:nvPr/>
        </p:nvCxnSpPr>
        <p:spPr bwMode="auto">
          <a:xfrm>
            <a:off x="2786063" y="2492378"/>
            <a:ext cx="1017984" cy="760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3" name="Straight Arrow Connector 73"/>
          <p:cNvCxnSpPr>
            <a:cxnSpLocks noChangeShapeType="1"/>
            <a:stCxn id="223" idx="6"/>
            <a:endCxn id="54" idx="2"/>
          </p:cNvCxnSpPr>
          <p:nvPr/>
        </p:nvCxnSpPr>
        <p:spPr bwMode="auto">
          <a:xfrm flipV="1">
            <a:off x="2786063" y="3252791"/>
            <a:ext cx="1017984" cy="714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4" name="Straight Arrow Connector 75"/>
          <p:cNvCxnSpPr>
            <a:cxnSpLocks noChangeShapeType="1"/>
            <a:stCxn id="257" idx="6"/>
            <a:endCxn id="53" idx="2"/>
          </p:cNvCxnSpPr>
          <p:nvPr/>
        </p:nvCxnSpPr>
        <p:spPr bwMode="auto">
          <a:xfrm>
            <a:off x="2786063" y="3236916"/>
            <a:ext cx="1017984" cy="7461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5" name="Straight Arrow Connector 81"/>
          <p:cNvCxnSpPr>
            <a:cxnSpLocks noChangeShapeType="1"/>
            <a:stCxn id="271" idx="6"/>
            <a:endCxn id="53" idx="2"/>
          </p:cNvCxnSpPr>
          <p:nvPr/>
        </p:nvCxnSpPr>
        <p:spPr bwMode="auto">
          <a:xfrm>
            <a:off x="2786063" y="2492378"/>
            <a:ext cx="1017984" cy="1490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Straight Arrow Connector 109"/>
          <p:cNvCxnSpPr>
            <a:cxnSpLocks noChangeShapeType="1"/>
          </p:cNvCxnSpPr>
          <p:nvPr/>
        </p:nvCxnSpPr>
        <p:spPr bwMode="auto">
          <a:xfrm>
            <a:off x="4495207" y="250666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7" name="Straight Arrow Connector 110"/>
          <p:cNvCxnSpPr>
            <a:cxnSpLocks noChangeShapeType="1"/>
          </p:cNvCxnSpPr>
          <p:nvPr/>
        </p:nvCxnSpPr>
        <p:spPr bwMode="auto">
          <a:xfrm>
            <a:off x="4495207" y="327501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Straight Arrow Connector 111"/>
          <p:cNvCxnSpPr>
            <a:cxnSpLocks noChangeShapeType="1"/>
          </p:cNvCxnSpPr>
          <p:nvPr/>
        </p:nvCxnSpPr>
        <p:spPr bwMode="auto">
          <a:xfrm>
            <a:off x="4495207" y="4005263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68"/>
          <p:cNvSpPr/>
          <p:nvPr/>
        </p:nvSpPr>
        <p:spPr>
          <a:xfrm>
            <a:off x="5532836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532836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532836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2439" y="2292350"/>
            <a:ext cx="3401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c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89583" y="3076575"/>
            <a:ext cx="3401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c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89583" y="3829050"/>
            <a:ext cx="3401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c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8495" name="Straight Arrow Connector 80"/>
          <p:cNvCxnSpPr>
            <a:cxnSpLocks noChangeShapeType="1"/>
          </p:cNvCxnSpPr>
          <p:nvPr/>
        </p:nvCxnSpPr>
        <p:spPr bwMode="auto">
          <a:xfrm>
            <a:off x="6265070" y="2528891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6" name="Straight Arrow Connector 82"/>
          <p:cNvCxnSpPr>
            <a:cxnSpLocks noChangeShapeType="1"/>
          </p:cNvCxnSpPr>
          <p:nvPr/>
        </p:nvCxnSpPr>
        <p:spPr bwMode="auto">
          <a:xfrm>
            <a:off x="6265070" y="3257550"/>
            <a:ext cx="992981" cy="15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7" name="Straight Arrow Connector 84"/>
          <p:cNvCxnSpPr>
            <a:cxnSpLocks noChangeShapeType="1"/>
          </p:cNvCxnSpPr>
          <p:nvPr/>
        </p:nvCxnSpPr>
        <p:spPr bwMode="auto">
          <a:xfrm>
            <a:off x="6265070" y="3987800"/>
            <a:ext cx="992981" cy="15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Oval 85"/>
          <p:cNvSpPr/>
          <p:nvPr/>
        </p:nvSpPr>
        <p:spPr>
          <a:xfrm>
            <a:off x="7258052" y="371951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7258052" y="298926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7258052" y="22447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8501" name="Straight Arrow Connector 88"/>
          <p:cNvCxnSpPr>
            <a:cxnSpLocks noChangeShapeType="1"/>
            <a:endCxn id="88" idx="2"/>
          </p:cNvCxnSpPr>
          <p:nvPr/>
        </p:nvCxnSpPr>
        <p:spPr bwMode="auto">
          <a:xfrm flipV="1">
            <a:off x="6241854" y="2528888"/>
            <a:ext cx="1016198" cy="7302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2" name="Straight Arrow Connector 89"/>
          <p:cNvCxnSpPr>
            <a:cxnSpLocks noChangeShapeType="1"/>
            <a:endCxn id="88" idx="2"/>
          </p:cNvCxnSpPr>
          <p:nvPr/>
        </p:nvCxnSpPr>
        <p:spPr bwMode="auto">
          <a:xfrm flipV="1">
            <a:off x="6241854" y="2528888"/>
            <a:ext cx="1016198" cy="145891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3" name="Straight Arrow Connector 91"/>
          <p:cNvCxnSpPr>
            <a:cxnSpLocks noChangeShapeType="1"/>
            <a:endCxn id="87" idx="2"/>
          </p:cNvCxnSpPr>
          <p:nvPr/>
        </p:nvCxnSpPr>
        <p:spPr bwMode="auto">
          <a:xfrm>
            <a:off x="6241854" y="2513013"/>
            <a:ext cx="1016198" cy="7620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4" name="Straight Arrow Connector 92"/>
          <p:cNvCxnSpPr>
            <a:cxnSpLocks noChangeShapeType="1"/>
            <a:endCxn id="87" idx="2"/>
          </p:cNvCxnSpPr>
          <p:nvPr/>
        </p:nvCxnSpPr>
        <p:spPr bwMode="auto">
          <a:xfrm flipV="1">
            <a:off x="6241854" y="3275016"/>
            <a:ext cx="1016198" cy="712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5" name="Straight Arrow Connector 94"/>
          <p:cNvCxnSpPr>
            <a:cxnSpLocks noChangeShapeType="1"/>
            <a:endCxn id="86" idx="2"/>
          </p:cNvCxnSpPr>
          <p:nvPr/>
        </p:nvCxnSpPr>
        <p:spPr bwMode="auto">
          <a:xfrm>
            <a:off x="6241854" y="3259141"/>
            <a:ext cx="1016198" cy="74453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6" name="Straight Arrow Connector 95"/>
          <p:cNvCxnSpPr>
            <a:cxnSpLocks noChangeShapeType="1"/>
            <a:endCxn id="86" idx="2"/>
          </p:cNvCxnSpPr>
          <p:nvPr/>
        </p:nvCxnSpPr>
        <p:spPr bwMode="auto">
          <a:xfrm>
            <a:off x="6241854" y="2513013"/>
            <a:ext cx="1016198" cy="14906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7" name="Straight Arrow Connector 97"/>
          <p:cNvCxnSpPr>
            <a:cxnSpLocks noChangeShapeType="1"/>
          </p:cNvCxnSpPr>
          <p:nvPr/>
        </p:nvCxnSpPr>
        <p:spPr bwMode="auto">
          <a:xfrm>
            <a:off x="7950994" y="2506666"/>
            <a:ext cx="514350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8" name="Straight Arrow Connector 98"/>
          <p:cNvCxnSpPr>
            <a:cxnSpLocks noChangeShapeType="1"/>
          </p:cNvCxnSpPr>
          <p:nvPr/>
        </p:nvCxnSpPr>
        <p:spPr bwMode="auto">
          <a:xfrm>
            <a:off x="7950994" y="3275016"/>
            <a:ext cx="514350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09" name="Straight Arrow Connector 99"/>
          <p:cNvCxnSpPr>
            <a:cxnSpLocks noChangeShapeType="1"/>
          </p:cNvCxnSpPr>
          <p:nvPr/>
        </p:nvCxnSpPr>
        <p:spPr bwMode="auto">
          <a:xfrm>
            <a:off x="7950994" y="4005263"/>
            <a:ext cx="514350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510" name="Picture 10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04" y="3082925"/>
            <a:ext cx="1739503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7088388" y="1892300"/>
            <a:ext cx="1601985" cy="2990850"/>
            <a:chOff x="1380755" y="894270"/>
            <a:chExt cx="5307150" cy="457201"/>
          </a:xfrm>
        </p:grpSpPr>
        <p:cxnSp>
          <p:nvCxnSpPr>
            <p:cNvPr id="18512" name="Straight Connector 116"/>
            <p:cNvCxnSpPr>
              <a:cxnSpLocks noChangeShapeType="1"/>
            </p:cNvCxnSpPr>
            <p:nvPr/>
          </p:nvCxnSpPr>
          <p:spPr bwMode="auto">
            <a:xfrm>
              <a:off x="1380755" y="894270"/>
              <a:ext cx="5303520" cy="4572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Connector 117"/>
            <p:cNvCxnSpPr>
              <a:cxnSpLocks noChangeShapeType="1"/>
            </p:cNvCxnSpPr>
            <p:nvPr/>
          </p:nvCxnSpPr>
          <p:spPr bwMode="auto">
            <a:xfrm flipV="1">
              <a:off x="1384384" y="894271"/>
              <a:ext cx="5303521" cy="4572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22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sp>
        <p:nvSpPr>
          <p:cNvPr id="212" name="Oval 211"/>
          <p:cNvSpPr/>
          <p:nvPr/>
        </p:nvSpPr>
        <p:spPr>
          <a:xfrm>
            <a:off x="496492" y="4702178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496492" y="39608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496492" y="322103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9462" name="Straight Arrow Connector 214"/>
          <p:cNvCxnSpPr>
            <a:cxnSpLocks noChangeShapeType="1"/>
            <a:stCxn id="213" idx="6"/>
            <a:endCxn id="223" idx="2"/>
          </p:cNvCxnSpPr>
          <p:nvPr/>
        </p:nvCxnSpPr>
        <p:spPr bwMode="auto">
          <a:xfrm flipV="1">
            <a:off x="1164433" y="3967163"/>
            <a:ext cx="953691" cy="2794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3" name="Straight Arrow Connector 215"/>
          <p:cNvCxnSpPr>
            <a:cxnSpLocks noChangeShapeType="1"/>
            <a:stCxn id="212" idx="6"/>
            <a:endCxn id="223" idx="2"/>
          </p:cNvCxnSpPr>
          <p:nvPr/>
        </p:nvCxnSpPr>
        <p:spPr bwMode="auto">
          <a:xfrm flipV="1">
            <a:off x="1164433" y="3967166"/>
            <a:ext cx="953691" cy="10191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TextBox 216"/>
          <p:cNvSpPr txBox="1"/>
          <p:nvPr/>
        </p:nvSpPr>
        <p:spPr>
          <a:xfrm>
            <a:off x="676548" y="3259138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4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76548" y="4005263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5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676548" y="4746626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6</a:t>
            </a:r>
          </a:p>
        </p:txBody>
      </p:sp>
      <p:cxnSp>
        <p:nvCxnSpPr>
          <p:cNvPr id="19467" name="Straight Arrow Connector 221"/>
          <p:cNvCxnSpPr>
            <a:cxnSpLocks noChangeShapeType="1"/>
            <a:stCxn id="227" idx="6"/>
            <a:endCxn id="223" idx="2"/>
          </p:cNvCxnSpPr>
          <p:nvPr/>
        </p:nvCxnSpPr>
        <p:spPr bwMode="auto">
          <a:xfrm>
            <a:off x="1164433" y="2033591"/>
            <a:ext cx="953691" cy="19335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3" name="Oval 222"/>
          <p:cNvSpPr/>
          <p:nvPr/>
        </p:nvSpPr>
        <p:spPr>
          <a:xfrm>
            <a:off x="2118123" y="3681413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496492" y="24892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496492" y="1749425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496492" y="1009653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76548" y="1047751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676548" y="1787525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676548" y="2527300"/>
            <a:ext cx="34176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9475" name="Straight Arrow Connector 231"/>
          <p:cNvCxnSpPr>
            <a:cxnSpLocks noChangeShapeType="1"/>
            <a:stCxn id="214" idx="6"/>
            <a:endCxn id="223" idx="2"/>
          </p:cNvCxnSpPr>
          <p:nvPr/>
        </p:nvCxnSpPr>
        <p:spPr bwMode="auto">
          <a:xfrm>
            <a:off x="1164433" y="3506789"/>
            <a:ext cx="953691" cy="460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Straight Arrow Connector 232"/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164433" y="2773363"/>
            <a:ext cx="953691" cy="11938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Straight Arrow Connector 233"/>
          <p:cNvCxnSpPr>
            <a:cxnSpLocks noChangeShapeType="1"/>
            <a:stCxn id="228" idx="6"/>
            <a:endCxn id="223" idx="2"/>
          </p:cNvCxnSpPr>
          <p:nvPr/>
        </p:nvCxnSpPr>
        <p:spPr bwMode="auto">
          <a:xfrm>
            <a:off x="1164433" y="1293813"/>
            <a:ext cx="953691" cy="26733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8" name="Straight Arrow Connector 252"/>
          <p:cNvCxnSpPr>
            <a:cxnSpLocks noChangeShapeType="1"/>
            <a:stCxn id="214" idx="6"/>
            <a:endCxn id="257" idx="2"/>
          </p:cNvCxnSpPr>
          <p:nvPr/>
        </p:nvCxnSpPr>
        <p:spPr bwMode="auto">
          <a:xfrm flipV="1">
            <a:off x="1164433" y="3236916"/>
            <a:ext cx="953691" cy="2698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Straight Arrow Connector 253"/>
          <p:cNvCxnSpPr>
            <a:cxnSpLocks noChangeShapeType="1"/>
            <a:stCxn id="213" idx="6"/>
            <a:endCxn id="257" idx="2"/>
          </p:cNvCxnSpPr>
          <p:nvPr/>
        </p:nvCxnSpPr>
        <p:spPr bwMode="auto">
          <a:xfrm flipV="1">
            <a:off x="1164433" y="3236913"/>
            <a:ext cx="953691" cy="10096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0" name="Straight Arrow Connector 254"/>
          <p:cNvCxnSpPr>
            <a:cxnSpLocks noChangeShapeType="1"/>
            <a:stCxn id="212" idx="6"/>
            <a:endCxn id="257" idx="2"/>
          </p:cNvCxnSpPr>
          <p:nvPr/>
        </p:nvCxnSpPr>
        <p:spPr bwMode="auto">
          <a:xfrm flipV="1">
            <a:off x="1164433" y="3236916"/>
            <a:ext cx="953691" cy="17494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1" name="Straight Arrow Connector 255"/>
          <p:cNvCxnSpPr>
            <a:cxnSpLocks noChangeShapeType="1"/>
            <a:stCxn id="228" idx="6"/>
            <a:endCxn id="257" idx="2"/>
          </p:cNvCxnSpPr>
          <p:nvPr/>
        </p:nvCxnSpPr>
        <p:spPr bwMode="auto">
          <a:xfrm>
            <a:off x="1164433" y="1293813"/>
            <a:ext cx="953691" cy="194310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7" name="Oval 256"/>
          <p:cNvSpPr/>
          <p:nvPr/>
        </p:nvSpPr>
        <p:spPr>
          <a:xfrm>
            <a:off x="2118123" y="295275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9483" name="Straight Arrow Connector 257"/>
          <p:cNvCxnSpPr>
            <a:cxnSpLocks noChangeShapeType="1"/>
            <a:stCxn id="226" idx="6"/>
            <a:endCxn id="257" idx="2"/>
          </p:cNvCxnSpPr>
          <p:nvPr/>
        </p:nvCxnSpPr>
        <p:spPr bwMode="auto">
          <a:xfrm>
            <a:off x="1164433" y="2773363"/>
            <a:ext cx="953691" cy="463550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4" name="Straight Arrow Connector 258"/>
          <p:cNvCxnSpPr>
            <a:cxnSpLocks noChangeShapeType="1"/>
            <a:stCxn id="227" idx="6"/>
            <a:endCxn id="257" idx="2"/>
          </p:cNvCxnSpPr>
          <p:nvPr/>
        </p:nvCxnSpPr>
        <p:spPr bwMode="auto">
          <a:xfrm>
            <a:off x="1164433" y="2033591"/>
            <a:ext cx="953691" cy="12033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5" name="Straight Arrow Connector 266"/>
          <p:cNvCxnSpPr>
            <a:cxnSpLocks noChangeShapeType="1"/>
            <a:stCxn id="226" idx="6"/>
            <a:endCxn id="271" idx="2"/>
          </p:cNvCxnSpPr>
          <p:nvPr/>
        </p:nvCxnSpPr>
        <p:spPr bwMode="auto">
          <a:xfrm flipV="1">
            <a:off x="1164433" y="2492375"/>
            <a:ext cx="953691" cy="2809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Straight Arrow Connector 267"/>
          <p:cNvCxnSpPr>
            <a:cxnSpLocks noChangeShapeType="1"/>
            <a:stCxn id="214" idx="6"/>
            <a:endCxn id="271" idx="2"/>
          </p:cNvCxnSpPr>
          <p:nvPr/>
        </p:nvCxnSpPr>
        <p:spPr bwMode="auto">
          <a:xfrm flipV="1">
            <a:off x="1164433" y="2492378"/>
            <a:ext cx="953691" cy="1014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7" name="Straight Arrow Connector 268"/>
          <p:cNvCxnSpPr>
            <a:cxnSpLocks noChangeShapeType="1"/>
            <a:stCxn id="213" idx="6"/>
            <a:endCxn id="271" idx="2"/>
          </p:cNvCxnSpPr>
          <p:nvPr/>
        </p:nvCxnSpPr>
        <p:spPr bwMode="auto">
          <a:xfrm flipV="1">
            <a:off x="1164433" y="2492375"/>
            <a:ext cx="953691" cy="1754188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Straight Arrow Connector 269"/>
          <p:cNvCxnSpPr>
            <a:cxnSpLocks noChangeShapeType="1"/>
            <a:stCxn id="212" idx="6"/>
            <a:endCxn id="271" idx="2"/>
          </p:cNvCxnSpPr>
          <p:nvPr/>
        </p:nvCxnSpPr>
        <p:spPr bwMode="auto">
          <a:xfrm flipV="1">
            <a:off x="1164433" y="2492377"/>
            <a:ext cx="953691" cy="24939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Oval 270"/>
          <p:cNvSpPr/>
          <p:nvPr/>
        </p:nvSpPr>
        <p:spPr>
          <a:xfrm>
            <a:off x="2118123" y="2208216"/>
            <a:ext cx="667941" cy="568325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19490" name="Straight Arrow Connector 271"/>
          <p:cNvCxnSpPr>
            <a:cxnSpLocks noChangeShapeType="1"/>
            <a:stCxn id="227" idx="6"/>
            <a:endCxn id="271" idx="2"/>
          </p:cNvCxnSpPr>
          <p:nvPr/>
        </p:nvCxnSpPr>
        <p:spPr bwMode="auto">
          <a:xfrm>
            <a:off x="1164433" y="2033591"/>
            <a:ext cx="953691" cy="4587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1" name="Straight Arrow Connector 272"/>
          <p:cNvCxnSpPr>
            <a:cxnSpLocks noChangeShapeType="1"/>
            <a:stCxn id="228" idx="6"/>
            <a:endCxn id="271" idx="2"/>
          </p:cNvCxnSpPr>
          <p:nvPr/>
        </p:nvCxnSpPr>
        <p:spPr bwMode="auto">
          <a:xfrm>
            <a:off x="1164433" y="1293813"/>
            <a:ext cx="953691" cy="1198562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Box 112"/>
          <p:cNvSpPr txBox="1"/>
          <p:nvPr/>
        </p:nvSpPr>
        <p:spPr>
          <a:xfrm>
            <a:off x="2263010" y="22764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70154" y="3060700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70154" y="3813175"/>
            <a:ext cx="351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9495" name="Straight Arrow Connector 115"/>
          <p:cNvCxnSpPr>
            <a:cxnSpLocks noChangeShapeType="1"/>
          </p:cNvCxnSpPr>
          <p:nvPr/>
        </p:nvCxnSpPr>
        <p:spPr bwMode="auto">
          <a:xfrm>
            <a:off x="2811067" y="250666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6" name="Straight Arrow Connector 119"/>
          <p:cNvCxnSpPr>
            <a:cxnSpLocks noChangeShapeType="1"/>
          </p:cNvCxnSpPr>
          <p:nvPr/>
        </p:nvCxnSpPr>
        <p:spPr bwMode="auto">
          <a:xfrm>
            <a:off x="2811067" y="3236916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Straight Arrow Connector 120"/>
          <p:cNvCxnSpPr>
            <a:cxnSpLocks noChangeShapeType="1"/>
          </p:cNvCxnSpPr>
          <p:nvPr/>
        </p:nvCxnSpPr>
        <p:spPr bwMode="auto">
          <a:xfrm>
            <a:off x="2811067" y="3967164"/>
            <a:ext cx="992981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Oval 52"/>
          <p:cNvSpPr/>
          <p:nvPr/>
        </p:nvSpPr>
        <p:spPr>
          <a:xfrm>
            <a:off x="3804048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04048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04048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43232" y="22923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51269" y="3076575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1269" y="3829050"/>
            <a:ext cx="3609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b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9504" name="Straight Arrow Connector 60"/>
          <p:cNvCxnSpPr>
            <a:cxnSpLocks noChangeShapeType="1"/>
            <a:stCxn id="257" idx="6"/>
            <a:endCxn id="55" idx="2"/>
          </p:cNvCxnSpPr>
          <p:nvPr/>
        </p:nvCxnSpPr>
        <p:spPr bwMode="auto">
          <a:xfrm flipV="1">
            <a:off x="2786063" y="2508253"/>
            <a:ext cx="1017984" cy="728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5" name="Straight Arrow Connector 61"/>
          <p:cNvCxnSpPr>
            <a:cxnSpLocks noChangeShapeType="1"/>
            <a:stCxn id="223" idx="6"/>
            <a:endCxn id="55" idx="2"/>
          </p:cNvCxnSpPr>
          <p:nvPr/>
        </p:nvCxnSpPr>
        <p:spPr bwMode="auto">
          <a:xfrm flipV="1">
            <a:off x="2786063" y="2508253"/>
            <a:ext cx="1017984" cy="14589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Straight Arrow Connector 69"/>
          <p:cNvCxnSpPr>
            <a:cxnSpLocks noChangeShapeType="1"/>
            <a:stCxn id="271" idx="6"/>
            <a:endCxn id="54" idx="2"/>
          </p:cNvCxnSpPr>
          <p:nvPr/>
        </p:nvCxnSpPr>
        <p:spPr bwMode="auto">
          <a:xfrm>
            <a:off x="2786063" y="2492378"/>
            <a:ext cx="1017984" cy="76041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Straight Arrow Connector 73"/>
          <p:cNvCxnSpPr>
            <a:cxnSpLocks noChangeShapeType="1"/>
            <a:stCxn id="223" idx="6"/>
            <a:endCxn id="54" idx="2"/>
          </p:cNvCxnSpPr>
          <p:nvPr/>
        </p:nvCxnSpPr>
        <p:spPr bwMode="auto">
          <a:xfrm flipV="1">
            <a:off x="2786063" y="3252791"/>
            <a:ext cx="1017984" cy="71437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Straight Arrow Connector 75"/>
          <p:cNvCxnSpPr>
            <a:cxnSpLocks noChangeShapeType="1"/>
            <a:stCxn id="257" idx="6"/>
            <a:endCxn id="53" idx="2"/>
          </p:cNvCxnSpPr>
          <p:nvPr/>
        </p:nvCxnSpPr>
        <p:spPr bwMode="auto">
          <a:xfrm>
            <a:off x="2786063" y="3236916"/>
            <a:ext cx="1017984" cy="746125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Straight Arrow Connector 81"/>
          <p:cNvCxnSpPr>
            <a:cxnSpLocks noChangeShapeType="1"/>
            <a:stCxn id="271" idx="6"/>
            <a:endCxn id="53" idx="2"/>
          </p:cNvCxnSpPr>
          <p:nvPr/>
        </p:nvCxnSpPr>
        <p:spPr bwMode="auto">
          <a:xfrm>
            <a:off x="2786063" y="2492378"/>
            <a:ext cx="1017984" cy="1490663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Straight Arrow Connector 109"/>
          <p:cNvCxnSpPr>
            <a:cxnSpLocks noChangeShapeType="1"/>
          </p:cNvCxnSpPr>
          <p:nvPr/>
        </p:nvCxnSpPr>
        <p:spPr bwMode="auto">
          <a:xfrm>
            <a:off x="4495207" y="250666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Straight Arrow Connector 110"/>
          <p:cNvCxnSpPr>
            <a:cxnSpLocks noChangeShapeType="1"/>
          </p:cNvCxnSpPr>
          <p:nvPr/>
        </p:nvCxnSpPr>
        <p:spPr bwMode="auto">
          <a:xfrm>
            <a:off x="4495207" y="327501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Straight Arrow Connector 111"/>
          <p:cNvCxnSpPr>
            <a:cxnSpLocks noChangeShapeType="1"/>
          </p:cNvCxnSpPr>
          <p:nvPr/>
        </p:nvCxnSpPr>
        <p:spPr bwMode="auto">
          <a:xfrm>
            <a:off x="4495207" y="4005263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Oval 68"/>
          <p:cNvSpPr/>
          <p:nvPr/>
        </p:nvSpPr>
        <p:spPr>
          <a:xfrm>
            <a:off x="5532836" y="3697288"/>
            <a:ext cx="667941" cy="569912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532836" y="2968628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532836" y="2222503"/>
            <a:ext cx="667941" cy="569913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82439" y="2292350"/>
            <a:ext cx="3401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c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689583" y="3076575"/>
            <a:ext cx="3401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c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89583" y="3829050"/>
            <a:ext cx="34015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6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c</a:t>
            </a:r>
            <a:r>
              <a:rPr lang="en-US" sz="16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19519" name="Straight Arrow Connector 100"/>
          <p:cNvCxnSpPr>
            <a:cxnSpLocks noChangeShapeType="1"/>
          </p:cNvCxnSpPr>
          <p:nvPr/>
        </p:nvCxnSpPr>
        <p:spPr bwMode="auto">
          <a:xfrm>
            <a:off x="6266857" y="250666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Straight Arrow Connector 101"/>
          <p:cNvCxnSpPr>
            <a:cxnSpLocks noChangeShapeType="1"/>
          </p:cNvCxnSpPr>
          <p:nvPr/>
        </p:nvCxnSpPr>
        <p:spPr bwMode="auto">
          <a:xfrm>
            <a:off x="6266857" y="3275016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Straight Arrow Connector 102"/>
          <p:cNvCxnSpPr>
            <a:cxnSpLocks noChangeShapeType="1"/>
          </p:cNvCxnSpPr>
          <p:nvPr/>
        </p:nvCxnSpPr>
        <p:spPr bwMode="auto">
          <a:xfrm>
            <a:off x="6266857" y="4005263"/>
            <a:ext cx="994767" cy="1587"/>
          </a:xfrm>
          <a:prstGeom prst="straightConnector1">
            <a:avLst/>
          </a:prstGeom>
          <a:noFill/>
          <a:ln w="19050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522" name="Picture 10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849" y="2430466"/>
            <a:ext cx="1593056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23" name="TextBox 107"/>
          <p:cNvSpPr txBox="1">
            <a:spLocks noChangeArrowheads="1"/>
          </p:cNvSpPr>
          <p:nvPr/>
        </p:nvSpPr>
        <p:spPr bwMode="auto">
          <a:xfrm>
            <a:off x="6977660" y="4427540"/>
            <a:ext cx="29418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</a:rPr>
              <a:t>New representation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</a:rPr>
              <a:t>for input. </a:t>
            </a:r>
          </a:p>
        </p:txBody>
      </p:sp>
      <p:sp>
        <p:nvSpPr>
          <p:cNvPr id="19524" name="TextBox 116"/>
          <p:cNvSpPr txBox="1">
            <a:spLocks noChangeArrowheads="1"/>
          </p:cNvSpPr>
          <p:nvPr/>
        </p:nvSpPr>
        <p:spPr bwMode="auto">
          <a:xfrm>
            <a:off x="1102225" y="6194428"/>
            <a:ext cx="85844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</a:rPr>
              <a:t>Use [c</a:t>
            </a:r>
            <a:r>
              <a:rPr lang="en-US" altLang="en-US" sz="2400" baseline="-25000">
                <a:solidFill>
                  <a:srgbClr val="FFFFFF"/>
                </a:solidFill>
              </a:rPr>
              <a:t>1</a:t>
            </a:r>
            <a:r>
              <a:rPr lang="en-US" altLang="en-US" sz="2400">
                <a:solidFill>
                  <a:srgbClr val="FFFFFF"/>
                </a:solidFill>
              </a:rPr>
              <a:t>, c</a:t>
            </a:r>
            <a:r>
              <a:rPr lang="en-US" altLang="en-US" sz="2400" baseline="-25000">
                <a:solidFill>
                  <a:srgbClr val="FFFFFF"/>
                </a:solidFill>
              </a:rPr>
              <a:t>3</a:t>
            </a:r>
            <a:r>
              <a:rPr lang="en-US" altLang="en-US" sz="2400">
                <a:solidFill>
                  <a:srgbClr val="FFFFFF"/>
                </a:solidFill>
              </a:rPr>
              <a:t>, c</a:t>
            </a:r>
            <a:r>
              <a:rPr lang="en-US" altLang="en-US" sz="2400" baseline="-25000">
                <a:solidFill>
                  <a:srgbClr val="FFFFFF"/>
                </a:solidFill>
              </a:rPr>
              <a:t>3</a:t>
            </a:r>
            <a:r>
              <a:rPr lang="en-US" altLang="en-US" sz="2400">
                <a:solidFill>
                  <a:srgbClr val="FFFFFF"/>
                </a:solidFill>
              </a:rPr>
              <a:t>] as representation to feed to learning algorithm.</a:t>
            </a:r>
          </a:p>
        </p:txBody>
      </p:sp>
    </p:spTree>
    <p:extLst>
      <p:ext uri="{BB962C8B-B14F-4D97-AF65-F5344CB8AC3E}">
        <p14:creationId xmlns:p14="http://schemas.microsoft.com/office/powerpoint/2010/main" val="29510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624138"/>
            <a:ext cx="92583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Principal Component Analysis (PCA) </a:t>
            </a:r>
          </a:p>
        </p:txBody>
      </p:sp>
    </p:spTree>
    <p:extLst>
      <p:ext uri="{BB962C8B-B14F-4D97-AF65-F5344CB8AC3E}">
        <p14:creationId xmlns:p14="http://schemas.microsoft.com/office/powerpoint/2010/main" val="29462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" y="228600"/>
            <a:ext cx="8743950" cy="762000"/>
          </a:xfrm>
        </p:spPr>
        <p:txBody>
          <a:bodyPr/>
          <a:lstStyle/>
          <a:p>
            <a:r>
              <a:rPr lang="en-IN" dirty="0" smtClean="0"/>
              <a:t>Topics today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9100" y="1752600"/>
            <a:ext cx="8743950" cy="3505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Basics of Eigenvalue &amp; Eigenvector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Data reduction </a:t>
            </a:r>
          </a:p>
          <a:p>
            <a:pPr marL="800006" lvl="1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Auto-encoder</a:t>
            </a:r>
          </a:p>
          <a:p>
            <a:pPr marL="800006" lvl="1" indent="-342900">
              <a:buFont typeface="Arial" panose="020B0604020202020204" pitchFamily="34" charset="0"/>
              <a:buChar char="•"/>
            </a:pPr>
            <a:r>
              <a:rPr lang="en-IN" sz="2800" dirty="0" smtClean="0"/>
              <a:t>Principal Component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638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381000"/>
            <a:ext cx="9258300" cy="541214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Data Reduction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66800"/>
            <a:ext cx="9729788" cy="812800"/>
          </a:xfrm>
        </p:spPr>
        <p:txBody>
          <a:bodyPr/>
          <a:lstStyle/>
          <a:p>
            <a:pPr eaLnBrk="1" hangingPunct="1">
              <a:buClr>
                <a:srgbClr val="00FF00"/>
              </a:buClr>
            </a:pPr>
            <a:r>
              <a:rPr lang="en-US" dirty="0">
                <a:ea typeface="Microsoft JhengHei" pitchFamily="34" charset="-120"/>
              </a:rPr>
              <a:t>S</a:t>
            </a:r>
            <a:r>
              <a:rPr lang="en-US" dirty="0" smtClean="0">
                <a:ea typeface="Microsoft JhengHei" pitchFamily="34" charset="-120"/>
              </a:rPr>
              <a:t>ummarization of data with many (p) variables by a smaller set of (k) derived (latent, composite) variables.</a:t>
            </a: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5757863" y="4719639"/>
            <a:ext cx="982266" cy="95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6149" y="2825751"/>
            <a:ext cx="4905970" cy="3413125"/>
            <a:chOff x="345" y="1780"/>
            <a:chExt cx="2747" cy="2150"/>
          </a:xfrm>
        </p:grpSpPr>
        <p:sp>
          <p:nvSpPr>
            <p:cNvPr id="3083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4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1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3085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3086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29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A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06209" y="2871789"/>
            <a:ext cx="1725216" cy="3368675"/>
            <a:chOff x="3811" y="1809"/>
            <a:chExt cx="966" cy="2122"/>
          </a:xfrm>
        </p:grpSpPr>
        <p:sp>
          <p:nvSpPr>
            <p:cNvPr id="3079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0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1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n</a:t>
              </a:r>
            </a:p>
          </p:txBody>
        </p:sp>
        <p:sp>
          <p:nvSpPr>
            <p:cNvPr id="3081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3082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29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mic Sans MS" pitchFamily="66" charset="0"/>
                  <a:ea typeface="+mn-ea"/>
                  <a:cs typeface="+mn-cs"/>
                </a:rPr>
                <a:t>X</a:t>
              </a:r>
              <a:endPara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 we need a all n-dimension space to view data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 smtClean="0"/>
              <a:t>Better presentation (new axes)  </a:t>
            </a:r>
            <a:r>
              <a:rPr lang="en-US" sz="2400" dirty="0"/>
              <a:t>than  </a:t>
            </a:r>
            <a:r>
              <a:rPr lang="en-US" sz="2400" dirty="0" smtClean="0"/>
              <a:t>original  </a:t>
            </a:r>
            <a:r>
              <a:rPr lang="en-US" sz="2400" dirty="0"/>
              <a:t>axes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to find  the ‘best’  low dimension space that conveys maximum useful information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One answer: Find “Principal Components”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title"/>
          </p:nvPr>
        </p:nvSpPr>
        <p:spPr>
          <a:xfrm>
            <a:off x="114300" y="381000"/>
            <a:ext cx="9258300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3600" dirty="0"/>
              <a:t>Data </a:t>
            </a:r>
            <a:r>
              <a:rPr lang="en-US" sz="3600" dirty="0" smtClean="0"/>
              <a:t>Presentation: Key 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7499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0"/>
            <a:ext cx="9258300" cy="1143000"/>
          </a:xfrm>
        </p:spPr>
        <p:txBody>
          <a:bodyPr/>
          <a:lstStyle/>
          <a:p>
            <a:r>
              <a:rPr lang="en-US" sz="3600"/>
              <a:t>Principal Components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00201"/>
            <a:ext cx="4538068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All principal components (PCs) start at the </a:t>
            </a:r>
            <a:r>
              <a:rPr lang="en-US" sz="2000" dirty="0" smtClean="0"/>
              <a:t>origin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First PC is direction of maximum </a:t>
            </a:r>
            <a:r>
              <a:rPr lang="en-US" sz="2000" dirty="0" smtClean="0"/>
              <a:t>variance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Subsequent PCs are orthogonal to 1st PC and describe maximum residual variance</a:t>
            </a:r>
          </a:p>
        </p:txBody>
      </p:sp>
      <p:sp>
        <p:nvSpPr>
          <p:cNvPr id="1915908" name="Rectangle 4"/>
          <p:cNvSpPr>
            <a:spLocks noChangeArrowheads="1"/>
          </p:cNvSpPr>
          <p:nvPr/>
        </p:nvSpPr>
        <p:spPr bwMode="auto">
          <a:xfrm>
            <a:off x="5956103" y="1649413"/>
            <a:ext cx="2989659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09" name="Line 5"/>
          <p:cNvSpPr>
            <a:spLocks noChangeShapeType="1"/>
          </p:cNvSpPr>
          <p:nvPr/>
        </p:nvSpPr>
        <p:spPr bwMode="auto">
          <a:xfrm>
            <a:off x="5956103" y="164941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0" name="Freeform 6"/>
          <p:cNvSpPr>
            <a:spLocks/>
          </p:cNvSpPr>
          <p:nvPr/>
        </p:nvSpPr>
        <p:spPr bwMode="auto">
          <a:xfrm>
            <a:off x="5956103" y="164941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1" name="Line 7"/>
          <p:cNvSpPr>
            <a:spLocks noChangeShapeType="1"/>
          </p:cNvSpPr>
          <p:nvPr/>
        </p:nvSpPr>
        <p:spPr bwMode="auto">
          <a:xfrm flipV="1">
            <a:off x="5956103" y="164941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2" name="Line 8"/>
          <p:cNvSpPr>
            <a:spLocks noChangeShapeType="1"/>
          </p:cNvSpPr>
          <p:nvPr/>
        </p:nvSpPr>
        <p:spPr bwMode="auto">
          <a:xfrm>
            <a:off x="5956103" y="373856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3" name="Line 9"/>
          <p:cNvSpPr>
            <a:spLocks noChangeShapeType="1"/>
          </p:cNvSpPr>
          <p:nvPr/>
        </p:nvSpPr>
        <p:spPr bwMode="auto">
          <a:xfrm flipV="1">
            <a:off x="5956103" y="164941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4" name="Line 10"/>
          <p:cNvSpPr>
            <a:spLocks noChangeShapeType="1"/>
          </p:cNvSpPr>
          <p:nvPr/>
        </p:nvSpPr>
        <p:spPr bwMode="auto">
          <a:xfrm flipV="1">
            <a:off x="5956103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5" name="Line 11"/>
          <p:cNvSpPr>
            <a:spLocks noChangeShapeType="1"/>
          </p:cNvSpPr>
          <p:nvPr/>
        </p:nvSpPr>
        <p:spPr bwMode="auto">
          <a:xfrm>
            <a:off x="5956103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6" name="Rectangle 12"/>
          <p:cNvSpPr>
            <a:spLocks noChangeArrowheads="1"/>
          </p:cNvSpPr>
          <p:nvPr/>
        </p:nvSpPr>
        <p:spPr bwMode="auto">
          <a:xfrm>
            <a:off x="5934672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17" name="Line 13"/>
          <p:cNvSpPr>
            <a:spLocks noChangeShapeType="1"/>
          </p:cNvSpPr>
          <p:nvPr/>
        </p:nvSpPr>
        <p:spPr bwMode="auto">
          <a:xfrm flipV="1">
            <a:off x="6450806" y="370840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8" name="Line 14"/>
          <p:cNvSpPr>
            <a:spLocks noChangeShapeType="1"/>
          </p:cNvSpPr>
          <p:nvPr/>
        </p:nvSpPr>
        <p:spPr bwMode="auto">
          <a:xfrm>
            <a:off x="6450806" y="164941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19" name="Rectangle 15"/>
          <p:cNvSpPr>
            <a:spLocks noChangeArrowheads="1"/>
          </p:cNvSpPr>
          <p:nvPr/>
        </p:nvSpPr>
        <p:spPr bwMode="auto">
          <a:xfrm>
            <a:off x="6431162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0" name="Line 16"/>
          <p:cNvSpPr>
            <a:spLocks noChangeShapeType="1"/>
          </p:cNvSpPr>
          <p:nvPr/>
        </p:nvSpPr>
        <p:spPr bwMode="auto">
          <a:xfrm flipV="1">
            <a:off x="6947297" y="370840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1" name="Line 17"/>
          <p:cNvSpPr>
            <a:spLocks noChangeShapeType="1"/>
          </p:cNvSpPr>
          <p:nvPr/>
        </p:nvSpPr>
        <p:spPr bwMode="auto">
          <a:xfrm>
            <a:off x="6947297" y="164941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2" name="Rectangle 18"/>
          <p:cNvSpPr>
            <a:spLocks noChangeArrowheads="1"/>
          </p:cNvSpPr>
          <p:nvPr/>
        </p:nvSpPr>
        <p:spPr bwMode="auto">
          <a:xfrm>
            <a:off x="6899078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3" name="Line 19"/>
          <p:cNvSpPr>
            <a:spLocks noChangeShapeType="1"/>
          </p:cNvSpPr>
          <p:nvPr/>
        </p:nvSpPr>
        <p:spPr bwMode="auto">
          <a:xfrm flipV="1">
            <a:off x="7450931" y="370840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4" name="Line 20"/>
          <p:cNvSpPr>
            <a:spLocks noChangeShapeType="1"/>
          </p:cNvSpPr>
          <p:nvPr/>
        </p:nvSpPr>
        <p:spPr bwMode="auto">
          <a:xfrm>
            <a:off x="7450931" y="164941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5" name="Rectangle 21"/>
          <p:cNvSpPr>
            <a:spLocks noChangeArrowheads="1"/>
          </p:cNvSpPr>
          <p:nvPr/>
        </p:nvSpPr>
        <p:spPr bwMode="auto">
          <a:xfrm>
            <a:off x="7402712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6" name="Line 22"/>
          <p:cNvSpPr>
            <a:spLocks noChangeShapeType="1"/>
          </p:cNvSpPr>
          <p:nvPr/>
        </p:nvSpPr>
        <p:spPr bwMode="auto">
          <a:xfrm flipV="1">
            <a:off x="7945637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7" name="Line 23"/>
          <p:cNvSpPr>
            <a:spLocks noChangeShapeType="1"/>
          </p:cNvSpPr>
          <p:nvPr/>
        </p:nvSpPr>
        <p:spPr bwMode="auto">
          <a:xfrm>
            <a:off x="7945637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28" name="Rectangle 24"/>
          <p:cNvSpPr>
            <a:spLocks noChangeArrowheads="1"/>
          </p:cNvSpPr>
          <p:nvPr/>
        </p:nvSpPr>
        <p:spPr bwMode="auto">
          <a:xfrm>
            <a:off x="7897416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29" name="Line 25"/>
          <p:cNvSpPr>
            <a:spLocks noChangeShapeType="1"/>
          </p:cNvSpPr>
          <p:nvPr/>
        </p:nvSpPr>
        <p:spPr bwMode="auto">
          <a:xfrm flipV="1">
            <a:off x="8442128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0" name="Line 26"/>
          <p:cNvSpPr>
            <a:spLocks noChangeShapeType="1"/>
          </p:cNvSpPr>
          <p:nvPr/>
        </p:nvSpPr>
        <p:spPr bwMode="auto">
          <a:xfrm>
            <a:off x="8442128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1" name="Rectangle 27"/>
          <p:cNvSpPr>
            <a:spLocks noChangeArrowheads="1"/>
          </p:cNvSpPr>
          <p:nvPr/>
        </p:nvSpPr>
        <p:spPr bwMode="auto">
          <a:xfrm>
            <a:off x="8393907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32" name="Line 28"/>
          <p:cNvSpPr>
            <a:spLocks noChangeShapeType="1"/>
          </p:cNvSpPr>
          <p:nvPr/>
        </p:nvSpPr>
        <p:spPr bwMode="auto">
          <a:xfrm flipV="1">
            <a:off x="8945762" y="370840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3" name="Line 29"/>
          <p:cNvSpPr>
            <a:spLocks noChangeShapeType="1"/>
          </p:cNvSpPr>
          <p:nvPr/>
        </p:nvSpPr>
        <p:spPr bwMode="auto">
          <a:xfrm>
            <a:off x="8945762" y="164941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4" name="Rectangle 30"/>
          <p:cNvSpPr>
            <a:spLocks noChangeArrowheads="1"/>
          </p:cNvSpPr>
          <p:nvPr/>
        </p:nvSpPr>
        <p:spPr bwMode="auto">
          <a:xfrm>
            <a:off x="8897541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35" name="Line 31"/>
          <p:cNvSpPr>
            <a:spLocks noChangeShapeType="1"/>
          </p:cNvSpPr>
          <p:nvPr/>
        </p:nvSpPr>
        <p:spPr bwMode="auto">
          <a:xfrm>
            <a:off x="5956102" y="373856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6" name="Line 32"/>
          <p:cNvSpPr>
            <a:spLocks noChangeShapeType="1"/>
          </p:cNvSpPr>
          <p:nvPr/>
        </p:nvSpPr>
        <p:spPr bwMode="auto">
          <a:xfrm flipH="1">
            <a:off x="8910043" y="373856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7" name="Rectangle 33"/>
          <p:cNvSpPr>
            <a:spLocks noChangeArrowheads="1"/>
          </p:cNvSpPr>
          <p:nvPr/>
        </p:nvSpPr>
        <p:spPr bwMode="auto">
          <a:xfrm>
            <a:off x="5741790" y="368935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38" name="Line 34"/>
          <p:cNvSpPr>
            <a:spLocks noChangeShapeType="1"/>
          </p:cNvSpPr>
          <p:nvPr/>
        </p:nvSpPr>
        <p:spPr bwMode="auto">
          <a:xfrm>
            <a:off x="5956102" y="339090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39" name="Line 35"/>
          <p:cNvSpPr>
            <a:spLocks noChangeShapeType="1"/>
          </p:cNvSpPr>
          <p:nvPr/>
        </p:nvSpPr>
        <p:spPr bwMode="auto">
          <a:xfrm flipH="1">
            <a:off x="8910043" y="339090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0" name="Rectangle 36"/>
          <p:cNvSpPr>
            <a:spLocks noChangeArrowheads="1"/>
          </p:cNvSpPr>
          <p:nvPr/>
        </p:nvSpPr>
        <p:spPr bwMode="auto">
          <a:xfrm>
            <a:off x="5741790" y="334168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41" name="Line 37"/>
          <p:cNvSpPr>
            <a:spLocks noChangeShapeType="1"/>
          </p:cNvSpPr>
          <p:nvPr/>
        </p:nvSpPr>
        <p:spPr bwMode="auto">
          <a:xfrm>
            <a:off x="5956102" y="304165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2" name="Line 38"/>
          <p:cNvSpPr>
            <a:spLocks noChangeShapeType="1"/>
          </p:cNvSpPr>
          <p:nvPr/>
        </p:nvSpPr>
        <p:spPr bwMode="auto">
          <a:xfrm flipH="1">
            <a:off x="8910043" y="304165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3" name="Rectangle 39"/>
          <p:cNvSpPr>
            <a:spLocks noChangeArrowheads="1"/>
          </p:cNvSpPr>
          <p:nvPr/>
        </p:nvSpPr>
        <p:spPr bwMode="auto">
          <a:xfrm>
            <a:off x="5693570" y="299402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44" name="Line 40"/>
          <p:cNvSpPr>
            <a:spLocks noChangeShapeType="1"/>
          </p:cNvSpPr>
          <p:nvPr/>
        </p:nvSpPr>
        <p:spPr bwMode="auto">
          <a:xfrm>
            <a:off x="5956102" y="2693989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5" name="Line 41"/>
          <p:cNvSpPr>
            <a:spLocks noChangeShapeType="1"/>
          </p:cNvSpPr>
          <p:nvPr/>
        </p:nvSpPr>
        <p:spPr bwMode="auto">
          <a:xfrm flipH="1">
            <a:off x="8910043" y="2693989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6" name="Rectangle 42"/>
          <p:cNvSpPr>
            <a:spLocks noChangeArrowheads="1"/>
          </p:cNvSpPr>
          <p:nvPr/>
        </p:nvSpPr>
        <p:spPr bwMode="auto">
          <a:xfrm>
            <a:off x="5693570" y="264477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47" name="Line 43"/>
          <p:cNvSpPr>
            <a:spLocks noChangeShapeType="1"/>
          </p:cNvSpPr>
          <p:nvPr/>
        </p:nvSpPr>
        <p:spPr bwMode="auto">
          <a:xfrm>
            <a:off x="5956102" y="234632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8" name="Line 44"/>
          <p:cNvSpPr>
            <a:spLocks noChangeShapeType="1"/>
          </p:cNvSpPr>
          <p:nvPr/>
        </p:nvSpPr>
        <p:spPr bwMode="auto">
          <a:xfrm flipH="1">
            <a:off x="8910043" y="234632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49" name="Rectangle 45"/>
          <p:cNvSpPr>
            <a:spLocks noChangeArrowheads="1"/>
          </p:cNvSpPr>
          <p:nvPr/>
        </p:nvSpPr>
        <p:spPr bwMode="auto">
          <a:xfrm>
            <a:off x="5693570" y="22971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50" name="Line 46"/>
          <p:cNvSpPr>
            <a:spLocks noChangeShapeType="1"/>
          </p:cNvSpPr>
          <p:nvPr/>
        </p:nvSpPr>
        <p:spPr bwMode="auto">
          <a:xfrm>
            <a:off x="5956102" y="199707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1" name="Line 47"/>
          <p:cNvSpPr>
            <a:spLocks noChangeShapeType="1"/>
          </p:cNvSpPr>
          <p:nvPr/>
        </p:nvSpPr>
        <p:spPr bwMode="auto">
          <a:xfrm flipH="1">
            <a:off x="8910043" y="199707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2" name="Rectangle 48"/>
          <p:cNvSpPr>
            <a:spLocks noChangeArrowheads="1"/>
          </p:cNvSpPr>
          <p:nvPr/>
        </p:nvSpPr>
        <p:spPr bwMode="auto">
          <a:xfrm>
            <a:off x="5693570" y="194945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53" name="Line 49"/>
          <p:cNvSpPr>
            <a:spLocks noChangeShapeType="1"/>
          </p:cNvSpPr>
          <p:nvPr/>
        </p:nvSpPr>
        <p:spPr bwMode="auto">
          <a:xfrm>
            <a:off x="5956102" y="164941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4" name="Line 50"/>
          <p:cNvSpPr>
            <a:spLocks noChangeShapeType="1"/>
          </p:cNvSpPr>
          <p:nvPr/>
        </p:nvSpPr>
        <p:spPr bwMode="auto">
          <a:xfrm flipH="1">
            <a:off x="8910043" y="164941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5" name="Rectangle 51"/>
          <p:cNvSpPr>
            <a:spLocks noChangeArrowheads="1"/>
          </p:cNvSpPr>
          <p:nvPr/>
        </p:nvSpPr>
        <p:spPr bwMode="auto">
          <a:xfrm>
            <a:off x="5693570" y="160020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56" name="Line 52"/>
          <p:cNvSpPr>
            <a:spLocks noChangeShapeType="1"/>
          </p:cNvSpPr>
          <p:nvPr/>
        </p:nvSpPr>
        <p:spPr bwMode="auto">
          <a:xfrm>
            <a:off x="5956103" y="164941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7" name="Freeform 53"/>
          <p:cNvSpPr>
            <a:spLocks/>
          </p:cNvSpPr>
          <p:nvPr/>
        </p:nvSpPr>
        <p:spPr bwMode="auto">
          <a:xfrm>
            <a:off x="5956103" y="164941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8" name="Line 54"/>
          <p:cNvSpPr>
            <a:spLocks noChangeShapeType="1"/>
          </p:cNvSpPr>
          <p:nvPr/>
        </p:nvSpPr>
        <p:spPr bwMode="auto">
          <a:xfrm flipV="1">
            <a:off x="5956103" y="164941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59" name="Oval 55"/>
          <p:cNvSpPr>
            <a:spLocks noChangeArrowheads="1"/>
          </p:cNvSpPr>
          <p:nvPr/>
        </p:nvSpPr>
        <p:spPr bwMode="auto">
          <a:xfrm>
            <a:off x="7842053" y="3041650"/>
            <a:ext cx="130373" cy="889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0" name="Oval 56"/>
          <p:cNvSpPr>
            <a:spLocks noChangeArrowheads="1"/>
          </p:cNvSpPr>
          <p:nvPr/>
        </p:nvSpPr>
        <p:spPr bwMode="auto">
          <a:xfrm>
            <a:off x="7600950" y="2700338"/>
            <a:ext cx="130374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1" name="Oval 57"/>
          <p:cNvSpPr>
            <a:spLocks noChangeArrowheads="1"/>
          </p:cNvSpPr>
          <p:nvPr/>
        </p:nvSpPr>
        <p:spPr bwMode="auto">
          <a:xfrm>
            <a:off x="7154466" y="2400301"/>
            <a:ext cx="126802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2" name="Oval 58"/>
          <p:cNvSpPr>
            <a:spLocks noChangeArrowheads="1"/>
          </p:cNvSpPr>
          <p:nvPr/>
        </p:nvSpPr>
        <p:spPr bwMode="auto">
          <a:xfrm>
            <a:off x="7009805" y="1979613"/>
            <a:ext cx="126801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3" name="Oval 59"/>
          <p:cNvSpPr>
            <a:spLocks noChangeArrowheads="1"/>
          </p:cNvSpPr>
          <p:nvPr/>
        </p:nvSpPr>
        <p:spPr bwMode="auto">
          <a:xfrm>
            <a:off x="6602612" y="1636713"/>
            <a:ext cx="130373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4" name="Line 60"/>
          <p:cNvSpPr>
            <a:spLocks noChangeShapeType="1"/>
          </p:cNvSpPr>
          <p:nvPr/>
        </p:nvSpPr>
        <p:spPr bwMode="auto">
          <a:xfrm>
            <a:off x="6343650" y="1447800"/>
            <a:ext cx="17145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5" name="Rectangle 61"/>
          <p:cNvSpPr>
            <a:spLocks noChangeArrowheads="1"/>
          </p:cNvSpPr>
          <p:nvPr/>
        </p:nvSpPr>
        <p:spPr bwMode="auto">
          <a:xfrm>
            <a:off x="7200156" y="3938588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66" name="Rectangle 62"/>
          <p:cNvSpPr>
            <a:spLocks noChangeArrowheads="1"/>
          </p:cNvSpPr>
          <p:nvPr/>
        </p:nvSpPr>
        <p:spPr bwMode="auto">
          <a:xfrm rot="16200000">
            <a:off x="5425961" y="2612395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67" name="Rectangle 63"/>
          <p:cNvSpPr>
            <a:spLocks noChangeArrowheads="1"/>
          </p:cNvSpPr>
          <p:nvPr/>
        </p:nvSpPr>
        <p:spPr bwMode="auto">
          <a:xfrm>
            <a:off x="5956103" y="4386263"/>
            <a:ext cx="2989659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8" name="Line 64"/>
          <p:cNvSpPr>
            <a:spLocks noChangeShapeType="1"/>
          </p:cNvSpPr>
          <p:nvPr/>
        </p:nvSpPr>
        <p:spPr bwMode="auto">
          <a:xfrm>
            <a:off x="5956103" y="438626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69" name="Freeform 65"/>
          <p:cNvSpPr>
            <a:spLocks/>
          </p:cNvSpPr>
          <p:nvPr/>
        </p:nvSpPr>
        <p:spPr bwMode="auto">
          <a:xfrm>
            <a:off x="5956103" y="438626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0" name="Line 66"/>
          <p:cNvSpPr>
            <a:spLocks noChangeShapeType="1"/>
          </p:cNvSpPr>
          <p:nvPr/>
        </p:nvSpPr>
        <p:spPr bwMode="auto">
          <a:xfrm flipV="1">
            <a:off x="5956103" y="438626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1" name="Line 67"/>
          <p:cNvSpPr>
            <a:spLocks noChangeShapeType="1"/>
          </p:cNvSpPr>
          <p:nvPr/>
        </p:nvSpPr>
        <p:spPr bwMode="auto">
          <a:xfrm>
            <a:off x="5956103" y="647541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2" name="Line 68"/>
          <p:cNvSpPr>
            <a:spLocks noChangeShapeType="1"/>
          </p:cNvSpPr>
          <p:nvPr/>
        </p:nvSpPr>
        <p:spPr bwMode="auto">
          <a:xfrm flipV="1">
            <a:off x="5956103" y="438626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3" name="Line 69"/>
          <p:cNvSpPr>
            <a:spLocks noChangeShapeType="1"/>
          </p:cNvSpPr>
          <p:nvPr/>
        </p:nvSpPr>
        <p:spPr bwMode="auto">
          <a:xfrm flipV="1">
            <a:off x="5956103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4" name="Line 70"/>
          <p:cNvSpPr>
            <a:spLocks noChangeShapeType="1"/>
          </p:cNvSpPr>
          <p:nvPr/>
        </p:nvSpPr>
        <p:spPr bwMode="auto">
          <a:xfrm>
            <a:off x="5956103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5" name="Rectangle 71"/>
          <p:cNvSpPr>
            <a:spLocks noChangeArrowheads="1"/>
          </p:cNvSpPr>
          <p:nvPr/>
        </p:nvSpPr>
        <p:spPr bwMode="auto">
          <a:xfrm>
            <a:off x="5934672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76" name="Line 72"/>
          <p:cNvSpPr>
            <a:spLocks noChangeShapeType="1"/>
          </p:cNvSpPr>
          <p:nvPr/>
        </p:nvSpPr>
        <p:spPr bwMode="auto">
          <a:xfrm flipV="1">
            <a:off x="6450806" y="644525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7" name="Line 73"/>
          <p:cNvSpPr>
            <a:spLocks noChangeShapeType="1"/>
          </p:cNvSpPr>
          <p:nvPr/>
        </p:nvSpPr>
        <p:spPr bwMode="auto">
          <a:xfrm>
            <a:off x="6450806" y="438626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78" name="Rectangle 74"/>
          <p:cNvSpPr>
            <a:spLocks noChangeArrowheads="1"/>
          </p:cNvSpPr>
          <p:nvPr/>
        </p:nvSpPr>
        <p:spPr bwMode="auto">
          <a:xfrm>
            <a:off x="6431162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79" name="Line 75"/>
          <p:cNvSpPr>
            <a:spLocks noChangeShapeType="1"/>
          </p:cNvSpPr>
          <p:nvPr/>
        </p:nvSpPr>
        <p:spPr bwMode="auto">
          <a:xfrm flipV="1">
            <a:off x="6947297" y="644525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0" name="Line 76"/>
          <p:cNvSpPr>
            <a:spLocks noChangeShapeType="1"/>
          </p:cNvSpPr>
          <p:nvPr/>
        </p:nvSpPr>
        <p:spPr bwMode="auto">
          <a:xfrm>
            <a:off x="6947297" y="438626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1" name="Rectangle 77"/>
          <p:cNvSpPr>
            <a:spLocks noChangeArrowheads="1"/>
          </p:cNvSpPr>
          <p:nvPr/>
        </p:nvSpPr>
        <p:spPr bwMode="auto">
          <a:xfrm>
            <a:off x="6899078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82" name="Line 78"/>
          <p:cNvSpPr>
            <a:spLocks noChangeShapeType="1"/>
          </p:cNvSpPr>
          <p:nvPr/>
        </p:nvSpPr>
        <p:spPr bwMode="auto">
          <a:xfrm flipV="1">
            <a:off x="7450931" y="6445251"/>
            <a:ext cx="17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3" name="Line 79"/>
          <p:cNvSpPr>
            <a:spLocks noChangeShapeType="1"/>
          </p:cNvSpPr>
          <p:nvPr/>
        </p:nvSpPr>
        <p:spPr bwMode="auto">
          <a:xfrm>
            <a:off x="7450931" y="4386263"/>
            <a:ext cx="17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4" name="Rectangle 80"/>
          <p:cNvSpPr>
            <a:spLocks noChangeArrowheads="1"/>
          </p:cNvSpPr>
          <p:nvPr/>
        </p:nvSpPr>
        <p:spPr bwMode="auto">
          <a:xfrm>
            <a:off x="7402712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85" name="Line 81"/>
          <p:cNvSpPr>
            <a:spLocks noChangeShapeType="1"/>
          </p:cNvSpPr>
          <p:nvPr/>
        </p:nvSpPr>
        <p:spPr bwMode="auto">
          <a:xfrm flipV="1">
            <a:off x="7945637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6" name="Line 82"/>
          <p:cNvSpPr>
            <a:spLocks noChangeShapeType="1"/>
          </p:cNvSpPr>
          <p:nvPr/>
        </p:nvSpPr>
        <p:spPr bwMode="auto">
          <a:xfrm>
            <a:off x="7945637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7" name="Rectangle 83"/>
          <p:cNvSpPr>
            <a:spLocks noChangeArrowheads="1"/>
          </p:cNvSpPr>
          <p:nvPr/>
        </p:nvSpPr>
        <p:spPr bwMode="auto">
          <a:xfrm>
            <a:off x="7897416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88" name="Line 84"/>
          <p:cNvSpPr>
            <a:spLocks noChangeShapeType="1"/>
          </p:cNvSpPr>
          <p:nvPr/>
        </p:nvSpPr>
        <p:spPr bwMode="auto">
          <a:xfrm flipV="1">
            <a:off x="8442128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89" name="Line 85"/>
          <p:cNvSpPr>
            <a:spLocks noChangeShapeType="1"/>
          </p:cNvSpPr>
          <p:nvPr/>
        </p:nvSpPr>
        <p:spPr bwMode="auto">
          <a:xfrm>
            <a:off x="8442128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0" name="Rectangle 86"/>
          <p:cNvSpPr>
            <a:spLocks noChangeArrowheads="1"/>
          </p:cNvSpPr>
          <p:nvPr/>
        </p:nvSpPr>
        <p:spPr bwMode="auto">
          <a:xfrm>
            <a:off x="8393907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91" name="Line 87"/>
          <p:cNvSpPr>
            <a:spLocks noChangeShapeType="1"/>
          </p:cNvSpPr>
          <p:nvPr/>
        </p:nvSpPr>
        <p:spPr bwMode="auto">
          <a:xfrm flipV="1">
            <a:off x="8945762" y="6445251"/>
            <a:ext cx="1785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2" name="Line 88"/>
          <p:cNvSpPr>
            <a:spLocks noChangeShapeType="1"/>
          </p:cNvSpPr>
          <p:nvPr/>
        </p:nvSpPr>
        <p:spPr bwMode="auto">
          <a:xfrm>
            <a:off x="8945762" y="4386263"/>
            <a:ext cx="1785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3" name="Rectangle 89"/>
          <p:cNvSpPr>
            <a:spLocks noChangeArrowheads="1"/>
          </p:cNvSpPr>
          <p:nvPr/>
        </p:nvSpPr>
        <p:spPr bwMode="auto">
          <a:xfrm>
            <a:off x="8897541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94" name="Line 90"/>
          <p:cNvSpPr>
            <a:spLocks noChangeShapeType="1"/>
          </p:cNvSpPr>
          <p:nvPr/>
        </p:nvSpPr>
        <p:spPr bwMode="auto">
          <a:xfrm>
            <a:off x="5956102" y="647541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5" name="Line 91"/>
          <p:cNvSpPr>
            <a:spLocks noChangeShapeType="1"/>
          </p:cNvSpPr>
          <p:nvPr/>
        </p:nvSpPr>
        <p:spPr bwMode="auto">
          <a:xfrm flipH="1">
            <a:off x="8910043" y="647541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6" name="Rectangle 92"/>
          <p:cNvSpPr>
            <a:spLocks noChangeArrowheads="1"/>
          </p:cNvSpPr>
          <p:nvPr/>
        </p:nvSpPr>
        <p:spPr bwMode="auto">
          <a:xfrm>
            <a:off x="5741790" y="642620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5997" name="Line 93"/>
          <p:cNvSpPr>
            <a:spLocks noChangeShapeType="1"/>
          </p:cNvSpPr>
          <p:nvPr/>
        </p:nvSpPr>
        <p:spPr bwMode="auto">
          <a:xfrm>
            <a:off x="5956102" y="612775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8" name="Line 94"/>
          <p:cNvSpPr>
            <a:spLocks noChangeShapeType="1"/>
          </p:cNvSpPr>
          <p:nvPr/>
        </p:nvSpPr>
        <p:spPr bwMode="auto">
          <a:xfrm flipH="1">
            <a:off x="8910043" y="612775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5999" name="Rectangle 95"/>
          <p:cNvSpPr>
            <a:spLocks noChangeArrowheads="1"/>
          </p:cNvSpPr>
          <p:nvPr/>
        </p:nvSpPr>
        <p:spPr bwMode="auto">
          <a:xfrm>
            <a:off x="5741790" y="60785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0" name="Line 96"/>
          <p:cNvSpPr>
            <a:spLocks noChangeShapeType="1"/>
          </p:cNvSpPr>
          <p:nvPr/>
        </p:nvSpPr>
        <p:spPr bwMode="auto">
          <a:xfrm>
            <a:off x="5956102" y="5778500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1" name="Line 97"/>
          <p:cNvSpPr>
            <a:spLocks noChangeShapeType="1"/>
          </p:cNvSpPr>
          <p:nvPr/>
        </p:nvSpPr>
        <p:spPr bwMode="auto">
          <a:xfrm flipH="1">
            <a:off x="8910043" y="5778500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2" name="Rectangle 98"/>
          <p:cNvSpPr>
            <a:spLocks noChangeArrowheads="1"/>
          </p:cNvSpPr>
          <p:nvPr/>
        </p:nvSpPr>
        <p:spPr bwMode="auto">
          <a:xfrm>
            <a:off x="5693570" y="573087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3" name="Line 99"/>
          <p:cNvSpPr>
            <a:spLocks noChangeShapeType="1"/>
          </p:cNvSpPr>
          <p:nvPr/>
        </p:nvSpPr>
        <p:spPr bwMode="auto">
          <a:xfrm>
            <a:off x="5956102" y="5430839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4" name="Line 100"/>
          <p:cNvSpPr>
            <a:spLocks noChangeShapeType="1"/>
          </p:cNvSpPr>
          <p:nvPr/>
        </p:nvSpPr>
        <p:spPr bwMode="auto">
          <a:xfrm flipH="1">
            <a:off x="8910043" y="5430839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5" name="Rectangle 101"/>
          <p:cNvSpPr>
            <a:spLocks noChangeArrowheads="1"/>
          </p:cNvSpPr>
          <p:nvPr/>
        </p:nvSpPr>
        <p:spPr bwMode="auto">
          <a:xfrm>
            <a:off x="5693570" y="5381626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6" name="Line 102"/>
          <p:cNvSpPr>
            <a:spLocks noChangeShapeType="1"/>
          </p:cNvSpPr>
          <p:nvPr/>
        </p:nvSpPr>
        <p:spPr bwMode="auto">
          <a:xfrm>
            <a:off x="5956102" y="508317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7" name="Line 103"/>
          <p:cNvSpPr>
            <a:spLocks noChangeShapeType="1"/>
          </p:cNvSpPr>
          <p:nvPr/>
        </p:nvSpPr>
        <p:spPr bwMode="auto">
          <a:xfrm flipH="1">
            <a:off x="8910043" y="508317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08" name="Rectangle 104"/>
          <p:cNvSpPr>
            <a:spLocks noChangeArrowheads="1"/>
          </p:cNvSpPr>
          <p:nvPr/>
        </p:nvSpPr>
        <p:spPr bwMode="auto">
          <a:xfrm>
            <a:off x="5693570" y="50339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09" name="Line 105"/>
          <p:cNvSpPr>
            <a:spLocks noChangeShapeType="1"/>
          </p:cNvSpPr>
          <p:nvPr/>
        </p:nvSpPr>
        <p:spPr bwMode="auto">
          <a:xfrm>
            <a:off x="5956102" y="4733925"/>
            <a:ext cx="2678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0" name="Line 106"/>
          <p:cNvSpPr>
            <a:spLocks noChangeShapeType="1"/>
          </p:cNvSpPr>
          <p:nvPr/>
        </p:nvSpPr>
        <p:spPr bwMode="auto">
          <a:xfrm flipH="1">
            <a:off x="8910043" y="4733925"/>
            <a:ext cx="35719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1" name="Rectangle 107"/>
          <p:cNvSpPr>
            <a:spLocks noChangeArrowheads="1"/>
          </p:cNvSpPr>
          <p:nvPr/>
        </p:nvSpPr>
        <p:spPr bwMode="auto">
          <a:xfrm>
            <a:off x="5693570" y="468630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25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12" name="Line 108"/>
          <p:cNvSpPr>
            <a:spLocks noChangeShapeType="1"/>
          </p:cNvSpPr>
          <p:nvPr/>
        </p:nvSpPr>
        <p:spPr bwMode="auto">
          <a:xfrm>
            <a:off x="5956102" y="4386264"/>
            <a:ext cx="2678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3" name="Line 109"/>
          <p:cNvSpPr>
            <a:spLocks noChangeShapeType="1"/>
          </p:cNvSpPr>
          <p:nvPr/>
        </p:nvSpPr>
        <p:spPr bwMode="auto">
          <a:xfrm flipH="1">
            <a:off x="8910043" y="4386264"/>
            <a:ext cx="3571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4" name="Rectangle 110"/>
          <p:cNvSpPr>
            <a:spLocks noChangeArrowheads="1"/>
          </p:cNvSpPr>
          <p:nvPr/>
        </p:nvSpPr>
        <p:spPr bwMode="auto">
          <a:xfrm>
            <a:off x="5693570" y="4337051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30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15" name="Line 111"/>
          <p:cNvSpPr>
            <a:spLocks noChangeShapeType="1"/>
          </p:cNvSpPr>
          <p:nvPr/>
        </p:nvSpPr>
        <p:spPr bwMode="auto">
          <a:xfrm>
            <a:off x="5956103" y="4386264"/>
            <a:ext cx="2989659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6" name="Freeform 112"/>
          <p:cNvSpPr>
            <a:spLocks/>
          </p:cNvSpPr>
          <p:nvPr/>
        </p:nvSpPr>
        <p:spPr bwMode="auto">
          <a:xfrm>
            <a:off x="5956103" y="4386263"/>
            <a:ext cx="2989659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7" name="Line 113"/>
          <p:cNvSpPr>
            <a:spLocks noChangeShapeType="1"/>
          </p:cNvSpPr>
          <p:nvPr/>
        </p:nvSpPr>
        <p:spPr bwMode="auto">
          <a:xfrm flipV="1">
            <a:off x="5956103" y="4386263"/>
            <a:ext cx="1785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8" name="Oval 114"/>
          <p:cNvSpPr>
            <a:spLocks noChangeArrowheads="1"/>
          </p:cNvSpPr>
          <p:nvPr/>
        </p:nvSpPr>
        <p:spPr bwMode="auto">
          <a:xfrm>
            <a:off x="7842053" y="5791200"/>
            <a:ext cx="130373" cy="762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19" name="Oval 115"/>
          <p:cNvSpPr>
            <a:spLocks noChangeArrowheads="1"/>
          </p:cNvSpPr>
          <p:nvPr/>
        </p:nvSpPr>
        <p:spPr bwMode="auto">
          <a:xfrm>
            <a:off x="7600950" y="5445126"/>
            <a:ext cx="130374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0" name="Oval 116"/>
          <p:cNvSpPr>
            <a:spLocks noChangeArrowheads="1"/>
          </p:cNvSpPr>
          <p:nvPr/>
        </p:nvSpPr>
        <p:spPr bwMode="auto">
          <a:xfrm>
            <a:off x="7009806" y="4724401"/>
            <a:ext cx="130373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1" name="Oval 117"/>
          <p:cNvSpPr>
            <a:spLocks noChangeArrowheads="1"/>
          </p:cNvSpPr>
          <p:nvPr/>
        </p:nvSpPr>
        <p:spPr bwMode="auto">
          <a:xfrm>
            <a:off x="6602612" y="4373563"/>
            <a:ext cx="130373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2" name="Line 118"/>
          <p:cNvSpPr>
            <a:spLocks noChangeShapeType="1"/>
          </p:cNvSpPr>
          <p:nvPr/>
        </p:nvSpPr>
        <p:spPr bwMode="auto">
          <a:xfrm flipV="1">
            <a:off x="5956103" y="4724401"/>
            <a:ext cx="1673423" cy="175101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3" name="Rectangle 119"/>
          <p:cNvSpPr>
            <a:spLocks noChangeArrowheads="1"/>
          </p:cNvSpPr>
          <p:nvPr/>
        </p:nvSpPr>
        <p:spPr bwMode="auto">
          <a:xfrm>
            <a:off x="7174112" y="6597651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24" name="Rectangle 120"/>
          <p:cNvSpPr>
            <a:spLocks noChangeArrowheads="1"/>
          </p:cNvSpPr>
          <p:nvPr/>
        </p:nvSpPr>
        <p:spPr bwMode="auto">
          <a:xfrm rot="16200000">
            <a:off x="5404320" y="5333954"/>
            <a:ext cx="120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y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16025" name="Text Box 121"/>
          <p:cNvSpPr txBox="1">
            <a:spLocks noChangeArrowheads="1"/>
          </p:cNvSpPr>
          <p:nvPr/>
        </p:nvSpPr>
        <p:spPr bwMode="auto">
          <a:xfrm>
            <a:off x="6257925" y="2438401"/>
            <a:ext cx="538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 1</a:t>
            </a:r>
          </a:p>
        </p:txBody>
      </p:sp>
      <p:sp>
        <p:nvSpPr>
          <p:cNvPr id="1916026" name="Oval 122"/>
          <p:cNvSpPr>
            <a:spLocks noChangeArrowheads="1"/>
          </p:cNvSpPr>
          <p:nvPr/>
        </p:nvSpPr>
        <p:spPr bwMode="auto">
          <a:xfrm>
            <a:off x="7154466" y="5145088"/>
            <a:ext cx="130374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6028" name="Text Box 124"/>
          <p:cNvSpPr txBox="1">
            <a:spLocks noChangeArrowheads="1"/>
          </p:cNvSpPr>
          <p:nvPr/>
        </p:nvSpPr>
        <p:spPr bwMode="auto">
          <a:xfrm>
            <a:off x="6086475" y="5105401"/>
            <a:ext cx="5389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 2</a:t>
            </a:r>
          </a:p>
        </p:txBody>
      </p:sp>
      <p:sp>
        <p:nvSpPr>
          <p:cNvPr id="1916030" name="Line 126"/>
          <p:cNvSpPr>
            <a:spLocks noChangeShapeType="1"/>
          </p:cNvSpPr>
          <p:nvPr/>
        </p:nvSpPr>
        <p:spPr bwMode="auto">
          <a:xfrm>
            <a:off x="6429375" y="4191000"/>
            <a:ext cx="17145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0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ChangeArrowheads="1"/>
          </p:cNvSpPr>
          <p:nvPr/>
        </p:nvSpPr>
        <p:spPr bwMode="auto">
          <a:xfrm>
            <a:off x="21008" y="381000"/>
            <a:ext cx="8927901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Goal</a:t>
            </a:r>
          </a:p>
        </p:txBody>
      </p:sp>
      <p:sp>
        <p:nvSpPr>
          <p:cNvPr id="1903619" name="Rectangle 3"/>
          <p:cNvSpPr>
            <a:spLocks noChangeArrowheads="1"/>
          </p:cNvSpPr>
          <p:nvPr/>
        </p:nvSpPr>
        <p:spPr bwMode="auto">
          <a:xfrm>
            <a:off x="190500" y="2667000"/>
            <a:ext cx="96869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0850" marR="0" lvl="0" indent="-450850" algn="just" defTabSz="67100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We wish to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summarize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underlying variance-covariance structure of a large set of variables through a few linear combinations of these variables.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19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666" name="Rectangle 2"/>
          <p:cNvSpPr>
            <a:spLocks noChangeArrowheads="1"/>
          </p:cNvSpPr>
          <p:nvPr/>
        </p:nvSpPr>
        <p:spPr bwMode="auto">
          <a:xfrm>
            <a:off x="342900" y="6338888"/>
            <a:ext cx="9686925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</p:txBody>
      </p:sp>
      <p:sp>
        <p:nvSpPr>
          <p:cNvPr id="1905668" name="Line 4"/>
          <p:cNvSpPr>
            <a:spLocks noChangeShapeType="1"/>
          </p:cNvSpPr>
          <p:nvPr/>
        </p:nvSpPr>
        <p:spPr bwMode="auto">
          <a:xfrm flipV="1">
            <a:off x="5143500" y="3352800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69" name="Line 5"/>
          <p:cNvSpPr>
            <a:spLocks noChangeShapeType="1"/>
          </p:cNvSpPr>
          <p:nvPr/>
        </p:nvSpPr>
        <p:spPr bwMode="auto">
          <a:xfrm>
            <a:off x="2057400" y="4724400"/>
            <a:ext cx="6086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0" name="Text Box 6"/>
          <p:cNvSpPr txBox="1">
            <a:spLocks noChangeArrowheads="1"/>
          </p:cNvSpPr>
          <p:nvPr/>
        </p:nvSpPr>
        <p:spPr bwMode="auto">
          <a:xfrm>
            <a:off x="7800975" y="4724401"/>
            <a:ext cx="60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sp>
        <p:nvSpPr>
          <p:cNvPr id="1905671" name="Text Box 7"/>
          <p:cNvSpPr txBox="1">
            <a:spLocks noChangeArrowheads="1"/>
          </p:cNvSpPr>
          <p:nvPr/>
        </p:nvSpPr>
        <p:spPr bwMode="auto">
          <a:xfrm>
            <a:off x="4714875" y="3200401"/>
            <a:ext cx="600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-2500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1905672" name="Oval 8"/>
          <p:cNvSpPr>
            <a:spLocks noChangeArrowheads="1"/>
          </p:cNvSpPr>
          <p:nvPr/>
        </p:nvSpPr>
        <p:spPr bwMode="auto">
          <a:xfrm>
            <a:off x="3943350" y="39624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3" name="Oval 9"/>
          <p:cNvSpPr>
            <a:spLocks noChangeArrowheads="1"/>
          </p:cNvSpPr>
          <p:nvPr/>
        </p:nvSpPr>
        <p:spPr bwMode="auto">
          <a:xfrm>
            <a:off x="4286250" y="4267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4" name="Oval 10"/>
          <p:cNvSpPr>
            <a:spLocks noChangeArrowheads="1"/>
          </p:cNvSpPr>
          <p:nvPr/>
        </p:nvSpPr>
        <p:spPr bwMode="auto">
          <a:xfrm>
            <a:off x="4543425" y="4572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5" name="Oval 11"/>
          <p:cNvSpPr>
            <a:spLocks noChangeArrowheads="1"/>
          </p:cNvSpPr>
          <p:nvPr/>
        </p:nvSpPr>
        <p:spPr bwMode="auto">
          <a:xfrm>
            <a:off x="4457700" y="4800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6" name="Oval 12"/>
          <p:cNvSpPr>
            <a:spLocks noChangeArrowheads="1"/>
          </p:cNvSpPr>
          <p:nvPr/>
        </p:nvSpPr>
        <p:spPr bwMode="auto">
          <a:xfrm>
            <a:off x="4629150" y="4191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7" name="Oval 13"/>
          <p:cNvSpPr>
            <a:spLocks noChangeArrowheads="1"/>
          </p:cNvSpPr>
          <p:nvPr/>
        </p:nvSpPr>
        <p:spPr bwMode="auto">
          <a:xfrm>
            <a:off x="4800600" y="41148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8" name="Oval 14"/>
          <p:cNvSpPr>
            <a:spLocks noChangeArrowheads="1"/>
          </p:cNvSpPr>
          <p:nvPr/>
        </p:nvSpPr>
        <p:spPr bwMode="auto">
          <a:xfrm>
            <a:off x="4972050" y="4267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79" name="Oval 15"/>
          <p:cNvSpPr>
            <a:spLocks noChangeArrowheads="1"/>
          </p:cNvSpPr>
          <p:nvPr/>
        </p:nvSpPr>
        <p:spPr bwMode="auto">
          <a:xfrm>
            <a:off x="5057775" y="4648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0" name="Oval 16"/>
          <p:cNvSpPr>
            <a:spLocks noChangeArrowheads="1"/>
          </p:cNvSpPr>
          <p:nvPr/>
        </p:nvSpPr>
        <p:spPr bwMode="auto">
          <a:xfrm>
            <a:off x="4886325" y="4953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1" name="Oval 17"/>
          <p:cNvSpPr>
            <a:spLocks noChangeArrowheads="1"/>
          </p:cNvSpPr>
          <p:nvPr/>
        </p:nvSpPr>
        <p:spPr bwMode="auto">
          <a:xfrm>
            <a:off x="5400675" y="4953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2" name="Oval 18"/>
          <p:cNvSpPr>
            <a:spLocks noChangeArrowheads="1"/>
          </p:cNvSpPr>
          <p:nvPr/>
        </p:nvSpPr>
        <p:spPr bwMode="auto">
          <a:xfrm>
            <a:off x="5229225" y="5181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3" name="Oval 19"/>
          <p:cNvSpPr>
            <a:spLocks noChangeArrowheads="1"/>
          </p:cNvSpPr>
          <p:nvPr/>
        </p:nvSpPr>
        <p:spPr bwMode="auto">
          <a:xfrm>
            <a:off x="5057775" y="51054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4" name="Oval 20"/>
          <p:cNvSpPr>
            <a:spLocks noChangeArrowheads="1"/>
          </p:cNvSpPr>
          <p:nvPr/>
        </p:nvSpPr>
        <p:spPr bwMode="auto">
          <a:xfrm>
            <a:off x="5229225" y="52578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5" name="Oval 21"/>
          <p:cNvSpPr>
            <a:spLocks noChangeArrowheads="1"/>
          </p:cNvSpPr>
          <p:nvPr/>
        </p:nvSpPr>
        <p:spPr bwMode="auto">
          <a:xfrm>
            <a:off x="5572125" y="4800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6" name="Oval 22"/>
          <p:cNvSpPr>
            <a:spLocks noChangeArrowheads="1"/>
          </p:cNvSpPr>
          <p:nvPr/>
        </p:nvSpPr>
        <p:spPr bwMode="auto">
          <a:xfrm>
            <a:off x="5743575" y="49530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7" name="Oval 23"/>
          <p:cNvSpPr>
            <a:spLocks noChangeArrowheads="1"/>
          </p:cNvSpPr>
          <p:nvPr/>
        </p:nvSpPr>
        <p:spPr bwMode="auto">
          <a:xfrm>
            <a:off x="5829300" y="51816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8" name="Oval 24"/>
          <p:cNvSpPr>
            <a:spLocks noChangeArrowheads="1"/>
          </p:cNvSpPr>
          <p:nvPr/>
        </p:nvSpPr>
        <p:spPr bwMode="auto">
          <a:xfrm>
            <a:off x="5829300" y="54102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89" name="Oval 25"/>
          <p:cNvSpPr>
            <a:spLocks noChangeArrowheads="1"/>
          </p:cNvSpPr>
          <p:nvPr/>
        </p:nvSpPr>
        <p:spPr bwMode="auto">
          <a:xfrm>
            <a:off x="4543425" y="3962400"/>
            <a:ext cx="85725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5690" name="Arc 26"/>
          <p:cNvSpPr>
            <a:spLocks/>
          </p:cNvSpPr>
          <p:nvPr/>
        </p:nvSpPr>
        <p:spPr bwMode="auto">
          <a:xfrm rot="1024617">
            <a:off x="5486400" y="4408488"/>
            <a:ext cx="271463" cy="2397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905691" name="Group 27"/>
          <p:cNvGrpSpPr>
            <a:grpSpLocks/>
          </p:cNvGrpSpPr>
          <p:nvPr/>
        </p:nvGrpSpPr>
        <p:grpSpPr bwMode="auto">
          <a:xfrm>
            <a:off x="2486025" y="2709864"/>
            <a:ext cx="5141715" cy="4148137"/>
            <a:chOff x="1377" y="1692"/>
            <a:chExt cx="2879" cy="2613"/>
          </a:xfrm>
        </p:grpSpPr>
        <p:sp>
          <p:nvSpPr>
            <p:cNvPr id="1905692" name="Line 28"/>
            <p:cNvSpPr>
              <a:spLocks noChangeShapeType="1"/>
            </p:cNvSpPr>
            <p:nvPr/>
          </p:nvSpPr>
          <p:spPr bwMode="auto">
            <a:xfrm rot="2349749" flipV="1">
              <a:off x="2831" y="1692"/>
              <a:ext cx="8" cy="261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5693" name="Line 29"/>
            <p:cNvSpPr>
              <a:spLocks noChangeShapeType="1"/>
            </p:cNvSpPr>
            <p:nvPr/>
          </p:nvSpPr>
          <p:spPr bwMode="auto">
            <a:xfrm rot="2349749">
              <a:off x="1377" y="2922"/>
              <a:ext cx="287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67100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05694" name="Rectangle 30"/>
          <p:cNvSpPr>
            <a:spLocks noChangeArrowheads="1"/>
          </p:cNvSpPr>
          <p:nvPr/>
        </p:nvSpPr>
        <p:spPr bwMode="auto">
          <a:xfrm>
            <a:off x="110154" y="327319"/>
            <a:ext cx="62976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Trick: Rotate Coordinate Axes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7325" y="1001777"/>
            <a:ext cx="937911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Suppose we have p features x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,…,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goal is to develop a new set of p axes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linear combinations of the original p axes) in the directions of greatest variability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is accomplished by rotating the axes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6710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884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0100" y="2362200"/>
            <a:ext cx="8743950" cy="1470025"/>
          </a:xfrm>
        </p:spPr>
        <p:txBody>
          <a:bodyPr/>
          <a:lstStyle/>
          <a:p>
            <a:r>
              <a:rPr lang="en-US" sz="3600" dirty="0" err="1" smtClean="0"/>
              <a:t>Autoencoder</a:t>
            </a:r>
            <a:r>
              <a:rPr lang="en-US" sz="3600" dirty="0" smtClean="0"/>
              <a:t> using Deep Neural Network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63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341407" y="381000"/>
            <a:ext cx="7200900" cy="3048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Engineering: Feature Extraction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42" y="1316038"/>
            <a:ext cx="7733109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Box 3"/>
          <p:cNvSpPr txBox="1">
            <a:spLocks noChangeArrowheads="1"/>
          </p:cNvSpPr>
          <p:nvPr/>
        </p:nvSpPr>
        <p:spPr bwMode="auto">
          <a:xfrm>
            <a:off x="1168003" y="5502275"/>
            <a:ext cx="816709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FFFFFF"/>
                </a:solidFill>
              </a:rPr>
              <a:t>Features are generated by applying some function on the raw data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1407" y="6194160"/>
            <a:ext cx="5669173" cy="369332"/>
          </a:xfrm>
          <a:prstGeom prst="rect">
            <a:avLst/>
          </a:prstGeom>
          <a:blipFill rotWithShape="1">
            <a:blip r:embed="rId3"/>
            <a:stretch>
              <a:fillRect l="-1090" t="-8197" r="-363" b="-24590"/>
            </a:stretch>
          </a:blipFill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noFill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250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485900" y="381000"/>
            <a:ext cx="7200900" cy="3048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Feature/Dimensionality Reduction</a:t>
            </a:r>
          </a:p>
        </p:txBody>
      </p:sp>
      <p:pic>
        <p:nvPicPr>
          <p:cNvPr id="5123" name="Picture 2" descr="Image result for dimensionality reduction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74" y="1631951"/>
            <a:ext cx="6506171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84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438069" y="457200"/>
            <a:ext cx="7200900" cy="3048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107" name="Oval 106"/>
          <p:cNvSpPr/>
          <p:nvPr/>
        </p:nvSpPr>
        <p:spPr>
          <a:xfrm>
            <a:off x="780457" y="3714750"/>
            <a:ext cx="846534" cy="744538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780457" y="2747966"/>
            <a:ext cx="846534" cy="744537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780457" y="1779591"/>
            <a:ext cx="846534" cy="744537"/>
          </a:xfrm>
          <a:prstGeom prst="ellipse">
            <a:avLst/>
          </a:prstGeom>
          <a:noFill/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070027" y="2747966"/>
            <a:ext cx="848320" cy="744537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6151" name="Straight Arrow Connector 110"/>
          <p:cNvCxnSpPr>
            <a:cxnSpLocks noChangeShapeType="1"/>
            <a:stCxn id="109" idx="6"/>
            <a:endCxn id="110" idx="2"/>
          </p:cNvCxnSpPr>
          <p:nvPr/>
        </p:nvCxnSpPr>
        <p:spPr bwMode="auto">
          <a:xfrm>
            <a:off x="1626989" y="2152650"/>
            <a:ext cx="1443038" cy="966788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2" name="Straight Arrow Connector 111"/>
          <p:cNvCxnSpPr>
            <a:cxnSpLocks noChangeShapeType="1"/>
            <a:stCxn id="108" idx="6"/>
            <a:endCxn id="110" idx="2"/>
          </p:cNvCxnSpPr>
          <p:nvPr/>
        </p:nvCxnSpPr>
        <p:spPr bwMode="auto">
          <a:xfrm>
            <a:off x="1626989" y="3119441"/>
            <a:ext cx="1443038" cy="1587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Straight Arrow Connector 113"/>
          <p:cNvCxnSpPr>
            <a:cxnSpLocks noChangeShapeType="1"/>
            <a:stCxn id="107" idx="6"/>
            <a:endCxn id="110" idx="2"/>
          </p:cNvCxnSpPr>
          <p:nvPr/>
        </p:nvCxnSpPr>
        <p:spPr bwMode="auto">
          <a:xfrm flipV="1">
            <a:off x="1626989" y="3119441"/>
            <a:ext cx="1443038" cy="968375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1016878" y="1887541"/>
            <a:ext cx="4219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24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016878" y="2854328"/>
            <a:ext cx="4219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24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16878" y="3822703"/>
            <a:ext cx="4219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x</a:t>
            </a:r>
            <a:r>
              <a:rPr lang="en-US" sz="24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  <p:cxnSp>
        <p:nvCxnSpPr>
          <p:cNvPr id="6157" name="Straight Arrow Connector 118"/>
          <p:cNvCxnSpPr>
            <a:cxnSpLocks noChangeShapeType="1"/>
            <a:stCxn id="132" idx="6"/>
          </p:cNvCxnSpPr>
          <p:nvPr/>
        </p:nvCxnSpPr>
        <p:spPr bwMode="auto">
          <a:xfrm>
            <a:off x="7981355" y="2635250"/>
            <a:ext cx="848320" cy="1588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Oval 119"/>
          <p:cNvSpPr/>
          <p:nvPr/>
        </p:nvSpPr>
        <p:spPr>
          <a:xfrm>
            <a:off x="3070027" y="3714750"/>
            <a:ext cx="848320" cy="744538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6159" name="Straight Arrow Connector 120"/>
          <p:cNvCxnSpPr>
            <a:cxnSpLocks noChangeShapeType="1"/>
            <a:stCxn id="109" idx="6"/>
            <a:endCxn id="120" idx="2"/>
          </p:cNvCxnSpPr>
          <p:nvPr/>
        </p:nvCxnSpPr>
        <p:spPr bwMode="auto">
          <a:xfrm>
            <a:off x="1626989" y="2152653"/>
            <a:ext cx="1443038" cy="1935163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Straight Arrow Connector 121"/>
          <p:cNvCxnSpPr>
            <a:cxnSpLocks noChangeShapeType="1"/>
            <a:endCxn id="120" idx="2"/>
          </p:cNvCxnSpPr>
          <p:nvPr/>
        </p:nvCxnSpPr>
        <p:spPr bwMode="auto">
          <a:xfrm>
            <a:off x="1626989" y="3119441"/>
            <a:ext cx="1443038" cy="968375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Straight Arrow Connector 123"/>
          <p:cNvCxnSpPr>
            <a:cxnSpLocks noChangeShapeType="1"/>
            <a:stCxn id="107" idx="6"/>
            <a:endCxn id="120" idx="2"/>
          </p:cNvCxnSpPr>
          <p:nvPr/>
        </p:nvCxnSpPr>
        <p:spPr bwMode="auto">
          <a:xfrm>
            <a:off x="1626989" y="4087815"/>
            <a:ext cx="1443038" cy="1587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Straight Arrow Connector 124"/>
          <p:cNvCxnSpPr>
            <a:cxnSpLocks noChangeShapeType="1"/>
          </p:cNvCxnSpPr>
          <p:nvPr/>
        </p:nvCxnSpPr>
        <p:spPr bwMode="auto">
          <a:xfrm>
            <a:off x="1626989" y="2152650"/>
            <a:ext cx="1443038" cy="1588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Straight Arrow Connector 125"/>
          <p:cNvCxnSpPr>
            <a:cxnSpLocks noChangeShapeType="1"/>
            <a:stCxn id="108" idx="6"/>
          </p:cNvCxnSpPr>
          <p:nvPr/>
        </p:nvCxnSpPr>
        <p:spPr bwMode="auto">
          <a:xfrm flipV="1">
            <a:off x="1626989" y="2152650"/>
            <a:ext cx="1443038" cy="966788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Straight Arrow Connector 127"/>
          <p:cNvCxnSpPr>
            <a:cxnSpLocks noChangeShapeType="1"/>
            <a:stCxn id="107" idx="6"/>
          </p:cNvCxnSpPr>
          <p:nvPr/>
        </p:nvCxnSpPr>
        <p:spPr bwMode="auto">
          <a:xfrm flipV="1">
            <a:off x="1626989" y="2152653"/>
            <a:ext cx="1443038" cy="1935163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9" name="Oval 128"/>
          <p:cNvSpPr/>
          <p:nvPr/>
        </p:nvSpPr>
        <p:spPr>
          <a:xfrm>
            <a:off x="3070027" y="1779591"/>
            <a:ext cx="848320" cy="744537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7133036" y="2263775"/>
            <a:ext cx="848321" cy="744538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6167" name="Straight Arrow Connector 132"/>
          <p:cNvCxnSpPr>
            <a:cxnSpLocks noChangeShapeType="1"/>
            <a:stCxn id="139" idx="6"/>
            <a:endCxn id="132" idx="2"/>
          </p:cNvCxnSpPr>
          <p:nvPr/>
        </p:nvCxnSpPr>
        <p:spPr bwMode="auto">
          <a:xfrm flipV="1">
            <a:off x="6207919" y="2636838"/>
            <a:ext cx="925116" cy="36512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Straight Arrow Connector 133"/>
          <p:cNvCxnSpPr>
            <a:cxnSpLocks noChangeShapeType="1"/>
            <a:stCxn id="144" idx="6"/>
            <a:endCxn id="132" idx="2"/>
          </p:cNvCxnSpPr>
          <p:nvPr/>
        </p:nvCxnSpPr>
        <p:spPr bwMode="auto">
          <a:xfrm flipV="1">
            <a:off x="6207919" y="2636841"/>
            <a:ext cx="925116" cy="1004887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TextBox 135"/>
          <p:cNvSpPr txBox="1"/>
          <p:nvPr/>
        </p:nvSpPr>
        <p:spPr>
          <a:xfrm>
            <a:off x="757478" y="5502278"/>
            <a:ext cx="10871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1</a:t>
            </a:r>
            <a:endParaRPr lang="en-US" sz="24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047050" y="5502278"/>
            <a:ext cx="10871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2</a:t>
            </a:r>
            <a:endParaRPr lang="en-US" sz="24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45777" y="4533903"/>
            <a:ext cx="10871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4</a:t>
            </a:r>
            <a:endParaRPr lang="en-US" sz="24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359599" y="2300291"/>
            <a:ext cx="848320" cy="744537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6173" name="Straight Arrow Connector 139"/>
          <p:cNvCxnSpPr>
            <a:cxnSpLocks noChangeShapeType="1"/>
            <a:stCxn id="129" idx="6"/>
            <a:endCxn id="139" idx="2"/>
          </p:cNvCxnSpPr>
          <p:nvPr/>
        </p:nvCxnSpPr>
        <p:spPr bwMode="auto">
          <a:xfrm>
            <a:off x="3918349" y="2152650"/>
            <a:ext cx="1441252" cy="520700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Straight Arrow Connector 140"/>
          <p:cNvCxnSpPr>
            <a:cxnSpLocks noChangeShapeType="1"/>
            <a:stCxn id="110" idx="6"/>
            <a:endCxn id="139" idx="2"/>
          </p:cNvCxnSpPr>
          <p:nvPr/>
        </p:nvCxnSpPr>
        <p:spPr bwMode="auto">
          <a:xfrm flipV="1">
            <a:off x="3918349" y="2673350"/>
            <a:ext cx="1441252" cy="446088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142"/>
          <p:cNvCxnSpPr>
            <a:cxnSpLocks noChangeShapeType="1"/>
            <a:stCxn id="120" idx="6"/>
            <a:endCxn id="139" idx="2"/>
          </p:cNvCxnSpPr>
          <p:nvPr/>
        </p:nvCxnSpPr>
        <p:spPr bwMode="auto">
          <a:xfrm flipV="1">
            <a:off x="3918349" y="2673353"/>
            <a:ext cx="1441252" cy="1414463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Oval 143"/>
          <p:cNvSpPr/>
          <p:nvPr/>
        </p:nvSpPr>
        <p:spPr>
          <a:xfrm>
            <a:off x="5359599" y="3268666"/>
            <a:ext cx="848320" cy="744537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6177" name="Straight Arrow Connector 144"/>
          <p:cNvCxnSpPr>
            <a:cxnSpLocks noChangeShapeType="1"/>
            <a:stCxn id="129" idx="6"/>
            <a:endCxn id="144" idx="2"/>
          </p:cNvCxnSpPr>
          <p:nvPr/>
        </p:nvCxnSpPr>
        <p:spPr bwMode="auto">
          <a:xfrm>
            <a:off x="3918349" y="2152650"/>
            <a:ext cx="1441252" cy="1487488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Straight Arrow Connector 145"/>
          <p:cNvCxnSpPr>
            <a:cxnSpLocks noChangeShapeType="1"/>
            <a:stCxn id="110" idx="6"/>
            <a:endCxn id="144" idx="2"/>
          </p:cNvCxnSpPr>
          <p:nvPr/>
        </p:nvCxnSpPr>
        <p:spPr bwMode="auto">
          <a:xfrm>
            <a:off x="3918349" y="3119438"/>
            <a:ext cx="1441252" cy="520700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Straight Arrow Connector 147"/>
          <p:cNvCxnSpPr>
            <a:cxnSpLocks noChangeShapeType="1"/>
            <a:stCxn id="120" idx="6"/>
            <a:endCxn id="144" idx="2"/>
          </p:cNvCxnSpPr>
          <p:nvPr/>
        </p:nvCxnSpPr>
        <p:spPr bwMode="auto">
          <a:xfrm flipV="1">
            <a:off x="3918349" y="3640138"/>
            <a:ext cx="1441252" cy="447675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5336622" y="5054603"/>
            <a:ext cx="108715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4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Layer 3</a:t>
            </a:r>
            <a:endParaRPr lang="en-US" sz="2400" kern="0" baseline="-25000" dirty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7140180" y="3287715"/>
            <a:ext cx="848321" cy="744537"/>
          </a:xfrm>
          <a:prstGeom prst="ellipse">
            <a:avLst/>
          </a:prstGeom>
          <a:noFill/>
          <a:ln w="57150" cap="flat" cmpd="sng" algn="ctr">
            <a:solidFill>
              <a:srgbClr val="F79646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endParaRPr lang="en-US" sz="1800" kern="0">
              <a:solidFill>
                <a:sysClr val="window" lastClr="FFFFFF"/>
              </a:solidFill>
              <a:latin typeface="Calibri"/>
              <a:cs typeface="Arial" charset="0"/>
            </a:endParaRPr>
          </a:p>
        </p:txBody>
      </p:sp>
      <p:cxnSp>
        <p:nvCxnSpPr>
          <p:cNvPr id="6182" name="Straight Arrow Connector 152"/>
          <p:cNvCxnSpPr>
            <a:cxnSpLocks noChangeShapeType="1"/>
            <a:stCxn id="144" idx="6"/>
            <a:endCxn id="152" idx="2"/>
          </p:cNvCxnSpPr>
          <p:nvPr/>
        </p:nvCxnSpPr>
        <p:spPr bwMode="auto">
          <a:xfrm>
            <a:off x="6207921" y="3641725"/>
            <a:ext cx="932259" cy="19050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3" name="Straight Arrow Connector 154"/>
          <p:cNvCxnSpPr>
            <a:cxnSpLocks noChangeShapeType="1"/>
            <a:stCxn id="139" idx="6"/>
            <a:endCxn id="152" idx="2"/>
          </p:cNvCxnSpPr>
          <p:nvPr/>
        </p:nvCxnSpPr>
        <p:spPr bwMode="auto">
          <a:xfrm>
            <a:off x="6207921" y="2673353"/>
            <a:ext cx="932259" cy="987425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4" name="Straight Arrow Connector 155"/>
          <p:cNvCxnSpPr>
            <a:cxnSpLocks noChangeShapeType="1"/>
            <a:stCxn id="152" idx="6"/>
          </p:cNvCxnSpPr>
          <p:nvPr/>
        </p:nvCxnSpPr>
        <p:spPr bwMode="auto">
          <a:xfrm>
            <a:off x="7988499" y="3660775"/>
            <a:ext cx="848320" cy="1588"/>
          </a:xfrm>
          <a:prstGeom prst="straightConnector1">
            <a:avLst/>
          </a:prstGeom>
          <a:noFill/>
          <a:ln w="28575" algn="ctr">
            <a:solidFill>
              <a:srgbClr val="FF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85" name="Picture 15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566" y="2949578"/>
            <a:ext cx="11483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6" name="Rectangle 157"/>
          <p:cNvSpPr>
            <a:spLocks noChangeArrowheads="1"/>
          </p:cNvSpPr>
          <p:nvPr/>
        </p:nvSpPr>
        <p:spPr bwMode="auto">
          <a:xfrm>
            <a:off x="870612" y="893765"/>
            <a:ext cx="6293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algn="ctr"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</a:rPr>
              <a:t>Example 4 layer network with 2 output units: </a:t>
            </a:r>
          </a:p>
        </p:txBody>
      </p:sp>
    </p:spTree>
    <p:extLst>
      <p:ext uri="{BB962C8B-B14F-4D97-AF65-F5344CB8AC3E}">
        <p14:creationId xmlns:p14="http://schemas.microsoft.com/office/powerpoint/2010/main" val="31460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85900" y="381000"/>
            <a:ext cx="7200900" cy="3048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Training a neural network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19709" y="3736975"/>
            <a:ext cx="9247584" cy="1881188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smtClean="0"/>
              <a:t>Given training set (x</a:t>
            </a:r>
            <a:r>
              <a:rPr lang="en-US" altLang="en-US" sz="2800" b="0" baseline="-25000" smtClean="0"/>
              <a:t>1</a:t>
            </a:r>
            <a:r>
              <a:rPr lang="en-US" altLang="en-US" sz="2800" b="0" smtClean="0"/>
              <a:t>, y</a:t>
            </a:r>
            <a:r>
              <a:rPr lang="en-US" altLang="en-US" sz="2800" b="0" baseline="-25000" smtClean="0"/>
              <a:t>1</a:t>
            </a:r>
            <a:r>
              <a:rPr lang="en-US" altLang="en-US" sz="2800" b="0" smtClean="0"/>
              <a:t>), (x</a:t>
            </a:r>
            <a:r>
              <a:rPr lang="en-US" altLang="en-US" sz="2800" b="0" baseline="-25000" smtClean="0"/>
              <a:t>2</a:t>
            </a:r>
            <a:r>
              <a:rPr lang="en-US" altLang="en-US" sz="2800" b="0" smtClean="0"/>
              <a:t>, y</a:t>
            </a:r>
            <a:r>
              <a:rPr lang="en-US" altLang="en-US" sz="2800" b="0" baseline="-25000" smtClean="0"/>
              <a:t>2</a:t>
            </a:r>
            <a:r>
              <a:rPr lang="en-US" altLang="en-US" sz="2800" b="0" smtClean="0"/>
              <a:t>), (x</a:t>
            </a:r>
            <a:r>
              <a:rPr lang="en-US" altLang="en-US" sz="2800" b="0" baseline="-25000" smtClean="0"/>
              <a:t>3</a:t>
            </a:r>
            <a:r>
              <a:rPr lang="en-US" altLang="en-US" sz="2800" b="0" smtClean="0"/>
              <a:t>, y</a:t>
            </a:r>
            <a:r>
              <a:rPr lang="en-US" altLang="en-US" sz="2800" b="0" baseline="-25000" smtClean="0"/>
              <a:t>3 </a:t>
            </a:r>
            <a:r>
              <a:rPr lang="en-US" altLang="en-US" sz="2800" b="0" smtClean="0"/>
              <a:t>), ….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smtClean="0"/>
              <a:t>Adjust parameters </a:t>
            </a:r>
            <a:r>
              <a:rPr lang="en-US" altLang="en-US" sz="2800" b="0" smtClean="0">
                <a:latin typeface="Symbol" pitchFamily="18" charset="2"/>
              </a:rPr>
              <a:t>q</a:t>
            </a:r>
            <a:r>
              <a:rPr lang="en-US" altLang="en-US" sz="2800" b="0" smtClean="0"/>
              <a:t> (for every node) to make: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smtClean="0"/>
              <a:t>(Use gradient descent. “Backpropagation” algorithm.)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0" smtClean="0"/>
          </a:p>
        </p:txBody>
      </p:sp>
      <p:pic>
        <p:nvPicPr>
          <p:cNvPr id="7172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51" y="5081591"/>
            <a:ext cx="2018109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30" y="1085850"/>
            <a:ext cx="7306270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6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96553" y="3286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grpSp>
        <p:nvGrpSpPr>
          <p:cNvPr id="8195" name="Group 313"/>
          <p:cNvGrpSpPr>
            <a:grpSpLocks/>
          </p:cNvGrpSpPr>
          <p:nvPr/>
        </p:nvGrpSpPr>
        <p:grpSpPr bwMode="auto">
          <a:xfrm>
            <a:off x="496492" y="1009651"/>
            <a:ext cx="4561285" cy="4804806"/>
            <a:chOff x="10365653" y="354768"/>
            <a:chExt cx="3341407" cy="4142176"/>
          </a:xfrm>
        </p:grpSpPr>
        <p:sp>
          <p:nvSpPr>
            <p:cNvPr id="212" name="Oval 211"/>
            <p:cNvSpPr/>
            <p:nvPr/>
          </p:nvSpPr>
          <p:spPr>
            <a:xfrm>
              <a:off x="10365653" y="3538057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13" name="Oval 212"/>
            <p:cNvSpPr/>
            <p:nvPr/>
          </p:nvSpPr>
          <p:spPr>
            <a:xfrm>
              <a:off x="10365653" y="2900305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10365653" y="2261184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cxnSp>
          <p:nvCxnSpPr>
            <p:cNvPr id="8207" name="Straight Arrow Connector 214"/>
            <p:cNvCxnSpPr>
              <a:cxnSpLocks noChangeShapeType="1"/>
              <a:stCxn id="213" idx="6"/>
              <a:endCxn id="223" idx="2"/>
            </p:cNvCxnSpPr>
            <p:nvPr/>
          </p:nvCxnSpPr>
          <p:spPr bwMode="auto">
            <a:xfrm flipV="1">
              <a:off x="10855401" y="2904421"/>
              <a:ext cx="698939" cy="24071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8" name="Straight Arrow Connector 215"/>
            <p:cNvCxnSpPr>
              <a:cxnSpLocks noChangeShapeType="1"/>
              <a:stCxn id="212" idx="6"/>
              <a:endCxn id="223" idx="2"/>
            </p:cNvCxnSpPr>
            <p:nvPr/>
          </p:nvCxnSpPr>
          <p:spPr bwMode="auto">
            <a:xfrm flipV="1">
              <a:off x="10855401" y="2904418"/>
              <a:ext cx="698939" cy="87871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7" name="TextBox 216"/>
            <p:cNvSpPr txBox="1"/>
            <p:nvPr/>
          </p:nvSpPr>
          <p:spPr>
            <a:xfrm>
              <a:off x="10497555" y="2299504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4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0497555" y="2938625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5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0497555" y="3576377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6</a:t>
              </a:r>
            </a:p>
          </p:txBody>
        </p:sp>
        <p:cxnSp>
          <p:nvCxnSpPr>
            <p:cNvPr id="8212" name="Straight Arrow Connector 221"/>
            <p:cNvCxnSpPr>
              <a:cxnSpLocks noChangeShapeType="1"/>
              <a:stCxn id="227" idx="6"/>
              <a:endCxn id="223" idx="2"/>
            </p:cNvCxnSpPr>
            <p:nvPr/>
          </p:nvCxnSpPr>
          <p:spPr bwMode="auto">
            <a:xfrm>
              <a:off x="10855401" y="1238148"/>
              <a:ext cx="698939" cy="166627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3" name="Oval 222"/>
            <p:cNvSpPr/>
            <p:nvPr/>
          </p:nvSpPr>
          <p:spPr>
            <a:xfrm>
              <a:off x="11553592" y="2659437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0368876" y="4178547"/>
              <a:ext cx="632005" cy="3183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Layer 1</a:t>
              </a:r>
              <a:endParaRPr lang="en-US" sz="18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1444301" y="4166231"/>
              <a:ext cx="632005" cy="3183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Layer 2</a:t>
              </a:r>
              <a:endParaRPr lang="en-US" sz="18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10365653" y="1630273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10365653" y="992521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10365653" y="354768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497555" y="393088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1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0497555" y="1030841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0497555" y="1668593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3</a:t>
              </a:r>
            </a:p>
          </p:txBody>
        </p:sp>
        <p:cxnSp>
          <p:nvCxnSpPr>
            <p:cNvPr id="8222" name="Straight Arrow Connector 231"/>
            <p:cNvCxnSpPr>
              <a:cxnSpLocks noChangeShapeType="1"/>
              <a:stCxn id="214" idx="6"/>
              <a:endCxn id="223" idx="2"/>
            </p:cNvCxnSpPr>
            <p:nvPr/>
          </p:nvCxnSpPr>
          <p:spPr bwMode="auto">
            <a:xfrm>
              <a:off x="10855401" y="2507138"/>
              <a:ext cx="698939" cy="397280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3" name="Straight Arrow Connector 232"/>
            <p:cNvCxnSpPr>
              <a:cxnSpLocks noChangeShapeType="1"/>
              <a:stCxn id="226" idx="6"/>
              <a:endCxn id="223" idx="2"/>
            </p:cNvCxnSpPr>
            <p:nvPr/>
          </p:nvCxnSpPr>
          <p:spPr bwMode="auto">
            <a:xfrm>
              <a:off x="10855401" y="1876143"/>
              <a:ext cx="698939" cy="102827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4" name="Straight Arrow Connector 233"/>
            <p:cNvCxnSpPr>
              <a:cxnSpLocks noChangeShapeType="1"/>
              <a:stCxn id="228" idx="6"/>
              <a:endCxn id="223" idx="2"/>
            </p:cNvCxnSpPr>
            <p:nvPr/>
          </p:nvCxnSpPr>
          <p:spPr bwMode="auto">
            <a:xfrm>
              <a:off x="10855401" y="600151"/>
              <a:ext cx="698939" cy="230426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5" name="Straight Arrow Connector 234"/>
            <p:cNvCxnSpPr>
              <a:cxnSpLocks noChangeShapeType="1"/>
              <a:stCxn id="223" idx="6"/>
              <a:endCxn id="247" idx="2"/>
            </p:cNvCxnSpPr>
            <p:nvPr/>
          </p:nvCxnSpPr>
          <p:spPr bwMode="auto">
            <a:xfrm flipV="1">
              <a:off x="12043592" y="600151"/>
              <a:ext cx="684963" cy="230426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6" name="Straight Arrow Connector 235"/>
            <p:cNvCxnSpPr>
              <a:cxnSpLocks noChangeShapeType="1"/>
              <a:stCxn id="223" idx="6"/>
              <a:endCxn id="246" idx="2"/>
            </p:cNvCxnSpPr>
            <p:nvPr/>
          </p:nvCxnSpPr>
          <p:spPr bwMode="auto">
            <a:xfrm flipV="1">
              <a:off x="12043592" y="1238148"/>
              <a:ext cx="684963" cy="166627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7" name="Straight Arrow Connector 236"/>
            <p:cNvCxnSpPr>
              <a:cxnSpLocks noChangeShapeType="1"/>
              <a:stCxn id="223" idx="6"/>
              <a:endCxn id="245" idx="2"/>
            </p:cNvCxnSpPr>
            <p:nvPr/>
          </p:nvCxnSpPr>
          <p:spPr bwMode="auto">
            <a:xfrm flipV="1">
              <a:off x="12043592" y="1876143"/>
              <a:ext cx="684963" cy="102827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Straight Arrow Connector 237"/>
            <p:cNvCxnSpPr>
              <a:cxnSpLocks noChangeShapeType="1"/>
              <a:stCxn id="223" idx="6"/>
              <a:endCxn id="241" idx="2"/>
            </p:cNvCxnSpPr>
            <p:nvPr/>
          </p:nvCxnSpPr>
          <p:spPr bwMode="auto">
            <a:xfrm flipV="1">
              <a:off x="12043592" y="2507138"/>
              <a:ext cx="684963" cy="397280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9" name="Oval 238"/>
            <p:cNvSpPr/>
            <p:nvPr/>
          </p:nvSpPr>
          <p:spPr>
            <a:xfrm>
              <a:off x="12728449" y="3538057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12728449" y="2900305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12728449" y="2261184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2864275" y="2299504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4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2860350" y="2938625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5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2864275" y="3576377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6</a:t>
              </a:r>
            </a:p>
          </p:txBody>
        </p:sp>
        <p:sp>
          <p:nvSpPr>
            <p:cNvPr id="245" name="Oval 244"/>
            <p:cNvSpPr/>
            <p:nvPr/>
          </p:nvSpPr>
          <p:spPr>
            <a:xfrm>
              <a:off x="12728449" y="1630273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2728449" y="992521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12728449" y="354768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12860350" y="393088"/>
              <a:ext cx="250359" cy="29186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1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2864275" y="1030841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2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2864275" y="1668593"/>
              <a:ext cx="250359" cy="291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6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x</a:t>
              </a:r>
              <a:r>
                <a:rPr lang="en-US" sz="1600" kern="0" baseline="-2500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3</a:t>
              </a:r>
            </a:p>
          </p:txBody>
        </p:sp>
        <p:cxnSp>
          <p:nvCxnSpPr>
            <p:cNvPr id="8241" name="Straight Arrow Connector 250"/>
            <p:cNvCxnSpPr>
              <a:cxnSpLocks noChangeShapeType="1"/>
              <a:stCxn id="223" idx="6"/>
              <a:endCxn id="240" idx="2"/>
            </p:cNvCxnSpPr>
            <p:nvPr/>
          </p:nvCxnSpPr>
          <p:spPr bwMode="auto">
            <a:xfrm>
              <a:off x="12043592" y="2904421"/>
              <a:ext cx="684963" cy="24071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Straight Arrow Connector 251"/>
            <p:cNvCxnSpPr>
              <a:cxnSpLocks noChangeShapeType="1"/>
              <a:stCxn id="223" idx="6"/>
              <a:endCxn id="239" idx="2"/>
            </p:cNvCxnSpPr>
            <p:nvPr/>
          </p:nvCxnSpPr>
          <p:spPr bwMode="auto">
            <a:xfrm>
              <a:off x="12043592" y="2904418"/>
              <a:ext cx="684963" cy="87871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Straight Arrow Connector 252"/>
            <p:cNvCxnSpPr>
              <a:cxnSpLocks noChangeShapeType="1"/>
              <a:stCxn id="214" idx="6"/>
              <a:endCxn id="257" idx="2"/>
            </p:cNvCxnSpPr>
            <p:nvPr/>
          </p:nvCxnSpPr>
          <p:spPr bwMode="auto">
            <a:xfrm flipV="1">
              <a:off x="10855401" y="2275769"/>
              <a:ext cx="698939" cy="23137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4" name="Straight Arrow Connector 253"/>
            <p:cNvCxnSpPr>
              <a:cxnSpLocks noChangeShapeType="1"/>
              <a:stCxn id="213" idx="6"/>
              <a:endCxn id="257" idx="2"/>
            </p:cNvCxnSpPr>
            <p:nvPr/>
          </p:nvCxnSpPr>
          <p:spPr bwMode="auto">
            <a:xfrm flipV="1">
              <a:off x="10855401" y="2275767"/>
              <a:ext cx="698939" cy="86936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5" name="Straight Arrow Connector 254"/>
            <p:cNvCxnSpPr>
              <a:cxnSpLocks noChangeShapeType="1"/>
              <a:stCxn id="212" idx="6"/>
              <a:endCxn id="257" idx="2"/>
            </p:cNvCxnSpPr>
            <p:nvPr/>
          </p:nvCxnSpPr>
          <p:spPr bwMode="auto">
            <a:xfrm flipV="1">
              <a:off x="10855401" y="2275766"/>
              <a:ext cx="698939" cy="1507364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6" name="Straight Arrow Connector 255"/>
            <p:cNvCxnSpPr>
              <a:cxnSpLocks noChangeShapeType="1"/>
              <a:stCxn id="228" idx="6"/>
              <a:endCxn id="257" idx="2"/>
            </p:cNvCxnSpPr>
            <p:nvPr/>
          </p:nvCxnSpPr>
          <p:spPr bwMode="auto">
            <a:xfrm>
              <a:off x="10855401" y="600153"/>
              <a:ext cx="698939" cy="167561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7" name="Oval 256"/>
            <p:cNvSpPr/>
            <p:nvPr/>
          </p:nvSpPr>
          <p:spPr>
            <a:xfrm>
              <a:off x="11553592" y="2029895"/>
              <a:ext cx="489306" cy="491316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cxnSp>
          <p:nvCxnSpPr>
            <p:cNvPr id="8248" name="Straight Arrow Connector 257"/>
            <p:cNvCxnSpPr>
              <a:cxnSpLocks noChangeShapeType="1"/>
              <a:stCxn id="226" idx="6"/>
              <a:endCxn id="257" idx="2"/>
            </p:cNvCxnSpPr>
            <p:nvPr/>
          </p:nvCxnSpPr>
          <p:spPr bwMode="auto">
            <a:xfrm>
              <a:off x="10855401" y="1876146"/>
              <a:ext cx="698939" cy="3996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9" name="Straight Arrow Connector 258"/>
            <p:cNvCxnSpPr>
              <a:cxnSpLocks noChangeShapeType="1"/>
              <a:stCxn id="227" idx="6"/>
              <a:endCxn id="257" idx="2"/>
            </p:cNvCxnSpPr>
            <p:nvPr/>
          </p:nvCxnSpPr>
          <p:spPr bwMode="auto">
            <a:xfrm>
              <a:off x="10855401" y="1238149"/>
              <a:ext cx="698939" cy="103761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0" name="Straight Arrow Connector 260"/>
            <p:cNvCxnSpPr>
              <a:cxnSpLocks noChangeShapeType="1"/>
              <a:stCxn id="257" idx="6"/>
              <a:endCxn id="239" idx="2"/>
            </p:cNvCxnSpPr>
            <p:nvPr/>
          </p:nvCxnSpPr>
          <p:spPr bwMode="auto">
            <a:xfrm>
              <a:off x="12043592" y="2275766"/>
              <a:ext cx="684963" cy="1507364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1" name="Straight Arrow Connector 261"/>
            <p:cNvCxnSpPr>
              <a:cxnSpLocks noChangeShapeType="1"/>
              <a:stCxn id="257" idx="6"/>
              <a:endCxn id="247" idx="2"/>
            </p:cNvCxnSpPr>
            <p:nvPr/>
          </p:nvCxnSpPr>
          <p:spPr bwMode="auto">
            <a:xfrm flipV="1">
              <a:off x="12043592" y="600153"/>
              <a:ext cx="684963" cy="167561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2" name="Straight Arrow Connector 262"/>
            <p:cNvCxnSpPr>
              <a:cxnSpLocks noChangeShapeType="1"/>
              <a:stCxn id="257" idx="6"/>
              <a:endCxn id="246" idx="2"/>
            </p:cNvCxnSpPr>
            <p:nvPr/>
          </p:nvCxnSpPr>
          <p:spPr bwMode="auto">
            <a:xfrm flipV="1">
              <a:off x="12043592" y="1238149"/>
              <a:ext cx="684963" cy="103761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3" name="Straight Arrow Connector 263"/>
            <p:cNvCxnSpPr>
              <a:cxnSpLocks noChangeShapeType="1"/>
              <a:stCxn id="257" idx="6"/>
              <a:endCxn id="245" idx="2"/>
            </p:cNvCxnSpPr>
            <p:nvPr/>
          </p:nvCxnSpPr>
          <p:spPr bwMode="auto">
            <a:xfrm flipV="1">
              <a:off x="12043592" y="1876146"/>
              <a:ext cx="684963" cy="3996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4" name="Straight Arrow Connector 264"/>
            <p:cNvCxnSpPr>
              <a:cxnSpLocks noChangeShapeType="1"/>
              <a:stCxn id="257" idx="6"/>
              <a:endCxn id="241" idx="2"/>
            </p:cNvCxnSpPr>
            <p:nvPr/>
          </p:nvCxnSpPr>
          <p:spPr bwMode="auto">
            <a:xfrm>
              <a:off x="12043592" y="2275769"/>
              <a:ext cx="684963" cy="23137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5" name="Straight Arrow Connector 265"/>
            <p:cNvCxnSpPr>
              <a:cxnSpLocks noChangeShapeType="1"/>
              <a:stCxn id="257" idx="6"/>
              <a:endCxn id="240" idx="2"/>
            </p:cNvCxnSpPr>
            <p:nvPr/>
          </p:nvCxnSpPr>
          <p:spPr bwMode="auto">
            <a:xfrm>
              <a:off x="12043592" y="2275767"/>
              <a:ext cx="684963" cy="869368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6" name="Straight Arrow Connector 266"/>
            <p:cNvCxnSpPr>
              <a:cxnSpLocks noChangeShapeType="1"/>
              <a:stCxn id="226" idx="6"/>
              <a:endCxn id="271" idx="2"/>
            </p:cNvCxnSpPr>
            <p:nvPr/>
          </p:nvCxnSpPr>
          <p:spPr bwMode="auto">
            <a:xfrm flipV="1">
              <a:off x="10855401" y="1633102"/>
              <a:ext cx="698939" cy="24304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7" name="Straight Arrow Connector 267"/>
            <p:cNvCxnSpPr>
              <a:cxnSpLocks noChangeShapeType="1"/>
              <a:stCxn id="214" idx="6"/>
              <a:endCxn id="271" idx="2"/>
            </p:cNvCxnSpPr>
            <p:nvPr/>
          </p:nvCxnSpPr>
          <p:spPr bwMode="auto">
            <a:xfrm flipV="1">
              <a:off x="10855401" y="1633102"/>
              <a:ext cx="698939" cy="87403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8" name="Straight Arrow Connector 268"/>
            <p:cNvCxnSpPr>
              <a:cxnSpLocks noChangeShapeType="1"/>
              <a:stCxn id="213" idx="6"/>
              <a:endCxn id="271" idx="2"/>
            </p:cNvCxnSpPr>
            <p:nvPr/>
          </p:nvCxnSpPr>
          <p:spPr bwMode="auto">
            <a:xfrm flipV="1">
              <a:off x="10855401" y="1633105"/>
              <a:ext cx="698939" cy="151203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59" name="Straight Arrow Connector 269"/>
            <p:cNvCxnSpPr>
              <a:cxnSpLocks noChangeShapeType="1"/>
              <a:stCxn id="212" idx="6"/>
              <a:endCxn id="271" idx="2"/>
            </p:cNvCxnSpPr>
            <p:nvPr/>
          </p:nvCxnSpPr>
          <p:spPr bwMode="auto">
            <a:xfrm flipV="1">
              <a:off x="10855401" y="1633102"/>
              <a:ext cx="698939" cy="215002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1" name="Oval 270"/>
            <p:cNvSpPr/>
            <p:nvPr/>
          </p:nvSpPr>
          <p:spPr>
            <a:xfrm>
              <a:off x="11553592" y="1388037"/>
              <a:ext cx="489306" cy="489947"/>
            </a:xfrm>
            <a:prstGeom prst="ellipse">
              <a:avLst/>
            </a:prstGeom>
            <a:noFill/>
            <a:ln w="5715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en-US" kern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cxnSp>
          <p:nvCxnSpPr>
            <p:cNvPr id="8261" name="Straight Arrow Connector 271"/>
            <p:cNvCxnSpPr>
              <a:cxnSpLocks noChangeShapeType="1"/>
              <a:stCxn id="227" idx="6"/>
              <a:endCxn id="271" idx="2"/>
            </p:cNvCxnSpPr>
            <p:nvPr/>
          </p:nvCxnSpPr>
          <p:spPr bwMode="auto">
            <a:xfrm>
              <a:off x="10855401" y="1238148"/>
              <a:ext cx="698939" cy="39495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2" name="Straight Arrow Connector 272"/>
            <p:cNvCxnSpPr>
              <a:cxnSpLocks noChangeShapeType="1"/>
              <a:stCxn id="228" idx="6"/>
              <a:endCxn id="271" idx="2"/>
            </p:cNvCxnSpPr>
            <p:nvPr/>
          </p:nvCxnSpPr>
          <p:spPr bwMode="auto">
            <a:xfrm>
              <a:off x="10855401" y="600151"/>
              <a:ext cx="698939" cy="103295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3" name="Straight Arrow Connector 274"/>
            <p:cNvCxnSpPr>
              <a:cxnSpLocks noChangeShapeType="1"/>
              <a:stCxn id="271" idx="6"/>
              <a:endCxn id="239" idx="2"/>
            </p:cNvCxnSpPr>
            <p:nvPr/>
          </p:nvCxnSpPr>
          <p:spPr bwMode="auto">
            <a:xfrm>
              <a:off x="12043592" y="1633102"/>
              <a:ext cx="684963" cy="2150027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4" name="Straight Arrow Connector 275"/>
            <p:cNvCxnSpPr>
              <a:cxnSpLocks noChangeShapeType="1"/>
              <a:stCxn id="271" idx="6"/>
              <a:endCxn id="240" idx="2"/>
            </p:cNvCxnSpPr>
            <p:nvPr/>
          </p:nvCxnSpPr>
          <p:spPr bwMode="auto">
            <a:xfrm>
              <a:off x="12043592" y="1633105"/>
              <a:ext cx="684963" cy="1512032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5" name="Straight Arrow Connector 276"/>
            <p:cNvCxnSpPr>
              <a:cxnSpLocks noChangeShapeType="1"/>
              <a:stCxn id="271" idx="6"/>
              <a:endCxn id="247" idx="2"/>
            </p:cNvCxnSpPr>
            <p:nvPr/>
          </p:nvCxnSpPr>
          <p:spPr bwMode="auto">
            <a:xfrm flipV="1">
              <a:off x="12043592" y="600151"/>
              <a:ext cx="684963" cy="103295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6" name="Straight Arrow Connector 277"/>
            <p:cNvCxnSpPr>
              <a:cxnSpLocks noChangeShapeType="1"/>
              <a:stCxn id="271" idx="6"/>
              <a:endCxn id="246" idx="2"/>
            </p:cNvCxnSpPr>
            <p:nvPr/>
          </p:nvCxnSpPr>
          <p:spPr bwMode="auto">
            <a:xfrm flipV="1">
              <a:off x="12043592" y="1238148"/>
              <a:ext cx="684963" cy="394956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7" name="Straight Arrow Connector 278"/>
            <p:cNvCxnSpPr>
              <a:cxnSpLocks noChangeShapeType="1"/>
              <a:stCxn id="271" idx="6"/>
              <a:endCxn id="245" idx="2"/>
            </p:cNvCxnSpPr>
            <p:nvPr/>
          </p:nvCxnSpPr>
          <p:spPr bwMode="auto">
            <a:xfrm>
              <a:off x="12043592" y="1633102"/>
              <a:ext cx="684963" cy="243041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8" name="Straight Arrow Connector 279"/>
            <p:cNvCxnSpPr>
              <a:cxnSpLocks noChangeShapeType="1"/>
              <a:stCxn id="271" idx="6"/>
              <a:endCxn id="241" idx="2"/>
            </p:cNvCxnSpPr>
            <p:nvPr/>
          </p:nvCxnSpPr>
          <p:spPr bwMode="auto">
            <a:xfrm>
              <a:off x="12043592" y="1633102"/>
              <a:ext cx="684963" cy="874035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69" name="Straight Arrow Connector 288"/>
            <p:cNvCxnSpPr>
              <a:cxnSpLocks noChangeShapeType="1"/>
            </p:cNvCxnSpPr>
            <p:nvPr/>
          </p:nvCxnSpPr>
          <p:spPr bwMode="auto">
            <a:xfrm>
              <a:off x="13217808" y="3771452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0" name="Straight Arrow Connector 289"/>
            <p:cNvCxnSpPr>
              <a:cxnSpLocks noChangeShapeType="1"/>
            </p:cNvCxnSpPr>
            <p:nvPr/>
          </p:nvCxnSpPr>
          <p:spPr bwMode="auto">
            <a:xfrm>
              <a:off x="13217808" y="3135789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1" name="Straight Arrow Connector 290"/>
            <p:cNvCxnSpPr>
              <a:cxnSpLocks noChangeShapeType="1"/>
            </p:cNvCxnSpPr>
            <p:nvPr/>
          </p:nvCxnSpPr>
          <p:spPr bwMode="auto">
            <a:xfrm>
              <a:off x="13217808" y="2500127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2" name="Straight Arrow Connector 291"/>
            <p:cNvCxnSpPr>
              <a:cxnSpLocks noChangeShapeType="1"/>
            </p:cNvCxnSpPr>
            <p:nvPr/>
          </p:nvCxnSpPr>
          <p:spPr bwMode="auto">
            <a:xfrm>
              <a:off x="13217808" y="1864465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3" name="Straight Arrow Connector 292"/>
            <p:cNvCxnSpPr>
              <a:cxnSpLocks noChangeShapeType="1"/>
            </p:cNvCxnSpPr>
            <p:nvPr/>
          </p:nvCxnSpPr>
          <p:spPr bwMode="auto">
            <a:xfrm>
              <a:off x="13217808" y="1228803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74" name="Straight Arrow Connector 293"/>
            <p:cNvCxnSpPr>
              <a:cxnSpLocks noChangeShapeType="1"/>
            </p:cNvCxnSpPr>
            <p:nvPr/>
          </p:nvCxnSpPr>
          <p:spPr bwMode="auto">
            <a:xfrm>
              <a:off x="13217808" y="593141"/>
              <a:ext cx="489252" cy="1023"/>
            </a:xfrm>
            <a:prstGeom prst="straightConnector1">
              <a:avLst/>
            </a:prstGeom>
            <a:noFill/>
            <a:ln w="19050" algn="ctr">
              <a:solidFill>
                <a:srgbClr val="FFFF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5" name="TextBox 294"/>
            <p:cNvSpPr txBox="1"/>
            <p:nvPr/>
          </p:nvSpPr>
          <p:spPr>
            <a:xfrm>
              <a:off x="12621121" y="4168968"/>
              <a:ext cx="632005" cy="3183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en-US" sz="1800" kern="0" dirty="0">
                  <a:solidFill>
                    <a:sysClr val="window" lastClr="FFFFFF"/>
                  </a:solidFill>
                  <a:latin typeface="Calibri"/>
                  <a:cs typeface="Arial" charset="0"/>
                </a:rPr>
                <a:t>Layer 3</a:t>
              </a:r>
              <a:endParaRPr lang="en-US" sz="18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endParaRPr>
            </a:p>
          </p:txBody>
        </p:sp>
        <p:grpSp>
          <p:nvGrpSpPr>
            <p:cNvPr id="8276" name="Group 287"/>
            <p:cNvGrpSpPr>
              <a:grpSpLocks/>
            </p:cNvGrpSpPr>
            <p:nvPr/>
          </p:nvGrpSpPr>
          <p:grpSpPr bwMode="auto">
            <a:xfrm>
              <a:off x="12883794" y="463095"/>
              <a:ext cx="142583" cy="57210"/>
              <a:chOff x="5105400" y="1752600"/>
              <a:chExt cx="381000" cy="152400"/>
            </a:xfrm>
          </p:grpSpPr>
          <p:sp>
            <p:nvSpPr>
              <p:cNvPr id="297" name="Isosceles Triangle 296"/>
              <p:cNvSpPr/>
              <p:nvPr/>
            </p:nvSpPr>
            <p:spPr>
              <a:xfrm>
                <a:off x="5106318" y="1752042"/>
                <a:ext cx="381057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298" name="Isosceles Triangle 297"/>
              <p:cNvSpPr/>
              <p:nvPr/>
            </p:nvSpPr>
            <p:spPr>
              <a:xfrm>
                <a:off x="5106318" y="1814017"/>
                <a:ext cx="381057" cy="91143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8277" name="Group 288"/>
            <p:cNvGrpSpPr>
              <a:grpSpLocks/>
            </p:cNvGrpSpPr>
            <p:nvPr/>
          </p:nvGrpSpPr>
          <p:grpSpPr bwMode="auto">
            <a:xfrm>
              <a:off x="12891715" y="1741041"/>
              <a:ext cx="142583" cy="57210"/>
              <a:chOff x="5105400" y="1752600"/>
              <a:chExt cx="381000" cy="152400"/>
            </a:xfrm>
          </p:grpSpPr>
          <p:sp>
            <p:nvSpPr>
              <p:cNvPr id="300" name="Isosceles Triangle 299"/>
              <p:cNvSpPr/>
              <p:nvPr/>
            </p:nvSpPr>
            <p:spPr>
              <a:xfrm>
                <a:off x="5106127" y="1752832"/>
                <a:ext cx="381057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301" name="Isosceles Triangle 300"/>
              <p:cNvSpPr/>
              <p:nvPr/>
            </p:nvSpPr>
            <p:spPr>
              <a:xfrm>
                <a:off x="5106127" y="1814807"/>
                <a:ext cx="381057" cy="91143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8278" name="Group 303"/>
            <p:cNvGrpSpPr>
              <a:grpSpLocks/>
            </p:cNvGrpSpPr>
            <p:nvPr/>
          </p:nvGrpSpPr>
          <p:grpSpPr bwMode="auto">
            <a:xfrm>
              <a:off x="12887754" y="3005744"/>
              <a:ext cx="142583" cy="57210"/>
              <a:chOff x="5105400" y="1752600"/>
              <a:chExt cx="381000" cy="152400"/>
            </a:xfrm>
          </p:grpSpPr>
          <p:sp>
            <p:nvSpPr>
              <p:cNvPr id="303" name="Isosceles Triangle 302"/>
              <p:cNvSpPr/>
              <p:nvPr/>
            </p:nvSpPr>
            <p:spPr>
              <a:xfrm>
                <a:off x="5106224" y="1752442"/>
                <a:ext cx="381059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304" name="Isosceles Triangle 303"/>
              <p:cNvSpPr/>
              <p:nvPr/>
            </p:nvSpPr>
            <p:spPr>
              <a:xfrm>
                <a:off x="5106224" y="1814417"/>
                <a:ext cx="381059" cy="91143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8279" name="Group 315"/>
            <p:cNvGrpSpPr>
              <a:grpSpLocks/>
            </p:cNvGrpSpPr>
            <p:nvPr/>
          </p:nvGrpSpPr>
          <p:grpSpPr bwMode="auto">
            <a:xfrm>
              <a:off x="12887754" y="3648027"/>
              <a:ext cx="142583" cy="57210"/>
              <a:chOff x="5105400" y="1752600"/>
              <a:chExt cx="381000" cy="152400"/>
            </a:xfrm>
          </p:grpSpPr>
          <p:sp>
            <p:nvSpPr>
              <p:cNvPr id="306" name="Isosceles Triangle 305"/>
              <p:cNvSpPr/>
              <p:nvPr/>
            </p:nvSpPr>
            <p:spPr>
              <a:xfrm>
                <a:off x="5106224" y="1751309"/>
                <a:ext cx="381059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307" name="Isosceles Triangle 306"/>
              <p:cNvSpPr/>
              <p:nvPr/>
            </p:nvSpPr>
            <p:spPr>
              <a:xfrm>
                <a:off x="5106224" y="1813287"/>
                <a:ext cx="381059" cy="91141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8280" name="Group 318"/>
            <p:cNvGrpSpPr>
              <a:grpSpLocks/>
            </p:cNvGrpSpPr>
            <p:nvPr/>
          </p:nvGrpSpPr>
          <p:grpSpPr bwMode="auto">
            <a:xfrm>
              <a:off x="12900957" y="2370082"/>
              <a:ext cx="142583" cy="57210"/>
              <a:chOff x="5105400" y="1752600"/>
              <a:chExt cx="381000" cy="152400"/>
            </a:xfrm>
          </p:grpSpPr>
          <p:sp>
            <p:nvSpPr>
              <p:cNvPr id="309" name="Isosceles Triangle 308"/>
              <p:cNvSpPr/>
              <p:nvPr/>
            </p:nvSpPr>
            <p:spPr>
              <a:xfrm>
                <a:off x="5105902" y="1754164"/>
                <a:ext cx="381059" cy="149472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310" name="Isosceles Triangle 309"/>
              <p:cNvSpPr/>
              <p:nvPr/>
            </p:nvSpPr>
            <p:spPr>
              <a:xfrm>
                <a:off x="5105902" y="1812495"/>
                <a:ext cx="381059" cy="91141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  <p:grpSp>
          <p:nvGrpSpPr>
            <p:cNvPr id="8281" name="Group 321"/>
            <p:cNvGrpSpPr>
              <a:grpSpLocks/>
            </p:cNvGrpSpPr>
            <p:nvPr/>
          </p:nvGrpSpPr>
          <p:grpSpPr bwMode="auto">
            <a:xfrm>
              <a:off x="12885114" y="1096374"/>
              <a:ext cx="142583" cy="57210"/>
              <a:chOff x="5105400" y="1752600"/>
              <a:chExt cx="381000" cy="152400"/>
            </a:xfrm>
          </p:grpSpPr>
          <p:sp>
            <p:nvSpPr>
              <p:cNvPr id="312" name="Isosceles Triangle 311"/>
              <p:cNvSpPr/>
              <p:nvPr/>
            </p:nvSpPr>
            <p:spPr>
              <a:xfrm>
                <a:off x="5106285" y="1753020"/>
                <a:ext cx="381059" cy="153119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  <p:sp>
            <p:nvSpPr>
              <p:cNvPr id="313" name="Isosceles Triangle 312"/>
              <p:cNvSpPr/>
              <p:nvPr/>
            </p:nvSpPr>
            <p:spPr>
              <a:xfrm>
                <a:off x="5106285" y="1814998"/>
                <a:ext cx="381059" cy="91141"/>
              </a:xfrm>
              <a:prstGeom prst="triangl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914400">
                  <a:defRPr/>
                </a:pPr>
                <a:endParaRPr lang="en-US" sz="1800" kern="0">
                  <a:solidFill>
                    <a:sysClr val="window" lastClr="FFFFFF"/>
                  </a:solidFill>
                  <a:latin typeface="Calibri"/>
                  <a:cs typeface="Arial" charset="0"/>
                </a:endParaRPr>
              </a:p>
            </p:txBody>
          </p:sp>
        </p:grpSp>
      </p:grpSp>
      <p:sp>
        <p:nvSpPr>
          <p:cNvPr id="8196" name="TextBox 314"/>
          <p:cNvSpPr txBox="1">
            <a:spLocks noChangeArrowheads="1"/>
          </p:cNvSpPr>
          <p:nvPr/>
        </p:nvSpPr>
        <p:spPr bwMode="auto">
          <a:xfrm>
            <a:off x="6440092" y="817563"/>
            <a:ext cx="358794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FFFFFF"/>
                </a:solidFill>
              </a:rPr>
              <a:t>Autoencoder</a:t>
            </a:r>
            <a:r>
              <a:rPr lang="en-US" altLang="en-US" sz="2400" dirty="0">
                <a:solidFill>
                  <a:srgbClr val="FFFFFF"/>
                </a:solidFill>
              </a:rPr>
              <a:t>.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FF"/>
                </a:solidFill>
              </a:rPr>
              <a:t>Network is trained to output the input (learn identify function). </a:t>
            </a: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FFFFFF"/>
              </a:solidFill>
            </a:endParaRPr>
          </a:p>
        </p:txBody>
      </p:sp>
      <p:pic>
        <p:nvPicPr>
          <p:cNvPr id="8197" name="Picture 31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265" y="2930528"/>
            <a:ext cx="1123354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8" name="Straight Connector 319"/>
          <p:cNvCxnSpPr>
            <a:cxnSpLocks noChangeShapeType="1"/>
          </p:cNvCxnSpPr>
          <p:nvPr/>
        </p:nvCxnSpPr>
        <p:spPr bwMode="auto">
          <a:xfrm rot="5400000">
            <a:off x="3635575" y="3755232"/>
            <a:ext cx="5262563" cy="0"/>
          </a:xfrm>
          <a:prstGeom prst="line">
            <a:avLst/>
          </a:prstGeom>
          <a:noFill/>
          <a:ln w="38100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9" name="Picture 3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072" y="2968625"/>
            <a:ext cx="1791296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12"/>
          <p:cNvSpPr txBox="1"/>
          <p:nvPr/>
        </p:nvSpPr>
        <p:spPr>
          <a:xfrm>
            <a:off x="2273515" y="2238375"/>
            <a:ext cx="394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281551" y="3022600"/>
            <a:ext cx="394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281551" y="3736975"/>
            <a:ext cx="3946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2000" kern="0" dirty="0">
                <a:solidFill>
                  <a:sysClr val="window" lastClr="FFFFFF"/>
                </a:solidFill>
                <a:latin typeface="Calibri"/>
                <a:cs typeface="Arial" charset="0"/>
              </a:rPr>
              <a:t>a</a:t>
            </a:r>
            <a:r>
              <a:rPr lang="en-US" sz="2000" kern="0" baseline="-25000" dirty="0">
                <a:solidFill>
                  <a:sysClr val="window" lastClr="FFFFFF"/>
                </a:solidFill>
                <a:latin typeface="Calibri"/>
                <a:cs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531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12"/>
          <p:cNvSpPr txBox="1">
            <a:spLocks noChangeArrowheads="1"/>
          </p:cNvSpPr>
          <p:nvPr/>
        </p:nvSpPr>
        <p:spPr bwMode="auto">
          <a:xfrm>
            <a:off x="391123" y="1085850"/>
            <a:ext cx="928866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FF"/>
                </a:solidFill>
              </a:rPr>
              <a:t>Training a sparse autoencoder.</a:t>
            </a:r>
          </a:p>
          <a:p>
            <a:pPr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FF"/>
                </a:solidFill>
              </a:rPr>
              <a:t>Given unlabeled training set x</a:t>
            </a:r>
            <a:r>
              <a:rPr lang="en-US" altLang="en-US" sz="2800" baseline="-25000">
                <a:solidFill>
                  <a:srgbClr val="FFFFFF"/>
                </a:solidFill>
              </a:rPr>
              <a:t>1</a:t>
            </a:r>
            <a:r>
              <a:rPr lang="en-US" altLang="en-US" sz="2800">
                <a:solidFill>
                  <a:srgbClr val="FFFFFF"/>
                </a:solidFill>
              </a:rPr>
              <a:t>, x</a:t>
            </a:r>
            <a:r>
              <a:rPr lang="en-US" altLang="en-US" sz="2800" baseline="-25000">
                <a:solidFill>
                  <a:srgbClr val="FFFFFF"/>
                </a:solidFill>
              </a:rPr>
              <a:t>2</a:t>
            </a:r>
            <a:r>
              <a:rPr lang="en-US" altLang="en-US" sz="2800">
                <a:solidFill>
                  <a:srgbClr val="FFFFFF"/>
                </a:solidFill>
              </a:rPr>
              <a:t>, …</a:t>
            </a:r>
          </a:p>
          <a:p>
            <a:pPr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FFFF"/>
                </a:solidFill>
              </a:rPr>
              <a:t> </a:t>
            </a:r>
          </a:p>
          <a:p>
            <a:pPr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endParaRPr lang="en-US" altLang="en-US" sz="2800">
              <a:solidFill>
                <a:srgbClr val="FFFFFF"/>
              </a:solidFill>
            </a:endParaRPr>
          </a:p>
          <a:p>
            <a:pPr defTabSz="914400" eaLnBrk="1" fontAlgn="base" hangingPunct="1">
              <a:spcBef>
                <a:spcPct val="100000"/>
              </a:spcBef>
              <a:spcAft>
                <a:spcPct val="0"/>
              </a:spcAft>
            </a:pPr>
            <a:endParaRPr lang="en-US" altLang="en-US" sz="2800">
              <a:solidFill>
                <a:srgbClr val="FFFFFF"/>
              </a:solidFill>
            </a:endParaRPr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996553" y="404812"/>
            <a:ext cx="8424268" cy="35718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Feature generation/reduction with a neural network</a:t>
            </a:r>
          </a:p>
        </p:txBody>
      </p:sp>
      <p:pic>
        <p:nvPicPr>
          <p:cNvPr id="922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48" y="779466"/>
            <a:ext cx="2836069" cy="40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47" y="2849563"/>
            <a:ext cx="320397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2" name="TextBox 1"/>
          <p:cNvSpPr txBox="1">
            <a:spLocks noChangeArrowheads="1"/>
          </p:cNvSpPr>
          <p:nvPr/>
        </p:nvSpPr>
        <p:spPr bwMode="auto">
          <a:xfrm>
            <a:off x="391123" y="3278191"/>
            <a:ext cx="2717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cs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FF"/>
                </a:solidFill>
              </a:rPr>
              <a:t>Objective function:</a:t>
            </a:r>
          </a:p>
        </p:txBody>
      </p:sp>
    </p:spTree>
    <p:extLst>
      <p:ext uri="{BB962C8B-B14F-4D97-AF65-F5344CB8AC3E}">
        <p14:creationId xmlns:p14="http://schemas.microsoft.com/office/powerpoint/2010/main" val="306412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&#10;\]&#10;}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 \approx a&#10;\]&#10;}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definecolor{orange}{rgb}{1,0.6,0.1}&#10;&#10;{\color{white}&#10;\begin{equation*}&#10;\left[&#10;\begin{tabular}{c}$b_1$ \\ $b_2$\\ $b_3$ \end{tabular}&#10;\right]&#10;\end{equation*}&#10;}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 \approx b&#10;\]&#10;}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definecolor{orange}{rgb}{1,0.6,0.1}&#10;&#10;{\color{white}&#10;\begin{equation*}&#10;\left[&#10;\begin{tabular}{c}$c_1$ \\ $c_2$\\ $c_3$ \end{tabular}&#10;\right]&#10;\end{equation*}&#10;}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_i) \approx y_i &#10;\]&#10;}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&#10;\]&#10;}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 \approx x&#10;\]&#10;}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&#10;\]&#10;}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definecolor{orange}{rgb}{1,0.6,0.1}&#10;&#10;{\color{white}&#10;\begin{equation*}&#10;\left[&#10;\begin{tabular}{c}$a_1$ \\ $a_2$\\ $a_3$ \end{tabular}&#10;\right]&#10;\end{equation*}&#10;}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&#10;\]&#10;}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 \approx a&#10;\]&#10;}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usepackage{color}&#10;&#10;\begin{document}&#10;&#10;{\color{white}&#10;\[&#10;h_\theta(x)&#10;\]&#10;}&#10;&#10;&#10;\end{document}"/>
  <p:tag name="IGUANATEXSIZE" val="30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titled 1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untitled 1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206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487" tIns="44450" rIns="90487" bIns="4445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11265</TotalTime>
  <Words>618</Words>
  <Application>Microsoft Office PowerPoint</Application>
  <PresentationFormat>35mm Slides</PresentationFormat>
  <Paragraphs>276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Microsoft JhengHei</vt:lpstr>
      <vt:lpstr>Arial</vt:lpstr>
      <vt:lpstr>Calibri</vt:lpstr>
      <vt:lpstr>Comic Sans MS</vt:lpstr>
      <vt:lpstr>Helvetica</vt:lpstr>
      <vt:lpstr>Symbol</vt:lpstr>
      <vt:lpstr>Times</vt:lpstr>
      <vt:lpstr>Times New Roman</vt:lpstr>
      <vt:lpstr>Custom Design</vt:lpstr>
      <vt:lpstr>1_untitled 1</vt:lpstr>
      <vt:lpstr>Clarity</vt:lpstr>
      <vt:lpstr>Linear algebra for ai/ml</vt:lpstr>
      <vt:lpstr>Topics today</vt:lpstr>
      <vt:lpstr>Autoencoder using Deep Neural Network</vt:lpstr>
      <vt:lpstr>Feature Engineering: Feature Extraction</vt:lpstr>
      <vt:lpstr>Feature/Dimensionality Reduction</vt:lpstr>
      <vt:lpstr>Neural Network</vt:lpstr>
      <vt:lpstr>Training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Feature generation/reduction with a neural network</vt:lpstr>
      <vt:lpstr>Principal Component Analysis (PCA) </vt:lpstr>
      <vt:lpstr>Data Reduction</vt:lpstr>
      <vt:lpstr>Data Presentation: Key questions?</vt:lpstr>
      <vt:lpstr>Principal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2091</cp:revision>
  <dcterms:created xsi:type="dcterms:W3CDTF">2006-08-16T00:00:00Z</dcterms:created>
  <dcterms:modified xsi:type="dcterms:W3CDTF">2022-10-17T04:06:06Z</dcterms:modified>
</cp:coreProperties>
</file>