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  <p:sldMasterId id="2147483948" r:id="rId2"/>
    <p:sldMasterId id="2147483977" r:id="rId3"/>
  </p:sldMasterIdLst>
  <p:notesMasterIdLst>
    <p:notesMasterId r:id="rId36"/>
  </p:notesMasterIdLst>
  <p:sldIdLst>
    <p:sldId id="362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3" r:id="rId35"/>
  </p:sldIdLst>
  <p:sldSz cx="10287000" cy="6858000" type="35mm"/>
  <p:notesSz cx="6858000" cy="9144000"/>
  <p:defaultTextStyle>
    <a:defPPr>
      <a:defRPr lang="en-US"/>
    </a:defPPr>
    <a:lvl1pPr marL="0" algn="l" defTabSz="6710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5500" algn="l" defTabSz="6710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71001" algn="l" defTabSz="6710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06500" algn="l" defTabSz="6710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41999" algn="l" defTabSz="6710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677499" algn="l" defTabSz="6710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12999" algn="l" defTabSz="6710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348498" algn="l" defTabSz="6710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683999" algn="l" defTabSz="6710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9" autoAdjust="0"/>
  </p:normalViewPr>
  <p:slideViewPr>
    <p:cSldViewPr>
      <p:cViewPr varScale="1">
        <p:scale>
          <a:sx n="83" d="100"/>
          <a:sy n="83" d="100"/>
        </p:scale>
        <p:origin x="-1128" y="-77"/>
      </p:cViewPr>
      <p:guideLst>
        <p:guide orient="horz" pos="2161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290D9-3010-4711-9A79-536C2FEFF62D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B81D1-87DC-4B64-9889-01AFB32511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7139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903202-42BE-4956-B0C6-5F7C16CF771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1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5843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5F6C12-E933-4A01-9363-674B80EB47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5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6200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F2064D-1109-4508-A1FA-DDC88ECBDCD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5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8651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95D37C-DCB3-4C3F-B83A-20C56593EDB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6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4599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A784E4-1A3E-4BFC-8A90-16F78195CF3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6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151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5BD031-77F5-4EF0-8718-056462B175B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1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4709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53228-39C3-46CC-BA44-2742E8238B3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0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6775" y="692150"/>
            <a:ext cx="5124450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sp>
      <p:sp>
        <p:nvSpPr>
          <p:cNvPr id="190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8" y="4342191"/>
            <a:ext cx="5031878" cy="4113893"/>
          </a:xfrm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0" tIns="44446" rIns="90480" bIns="44446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7004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E2A8C-D1DC-493B-9C61-5AF8DC61228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0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6775" y="692150"/>
            <a:ext cx="5124450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sp>
      <p:sp>
        <p:nvSpPr>
          <p:cNvPr id="190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8" y="4342191"/>
            <a:ext cx="5031878" cy="4113893"/>
          </a:xfrm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0" tIns="44446" rIns="90480" bIns="44446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0490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B81D1-87DC-4B64-9889-01AFB325113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8192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9F3CF1-08A7-4D40-BFA6-8FBDD954359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7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4461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E30364-ABC5-443C-B040-3962ED0CED5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9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549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31DA6-95A7-4DBA-967E-EF4FC9EFF0D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4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0918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2E214A-4FC9-44F5-A3EE-E3C42ED3516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5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627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64F2-A34D-4C6A-B49A-705D20FD2AC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C91F-7D6A-49A7-BD01-E6F65501F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672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64F2-A34D-4C6A-B49A-705D20FD2AC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C91F-7D6A-49A7-BD01-E6F65501F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065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64F2-A34D-4C6A-B49A-705D20FD2AC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C91F-7D6A-49A7-BD01-E6F65501F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2191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8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2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06" indent="0" algn="ctr">
              <a:buNone/>
              <a:defRPr/>
            </a:lvl2pPr>
            <a:lvl3pPr marL="914210" indent="0" algn="ctr">
              <a:buNone/>
              <a:defRPr/>
            </a:lvl3pPr>
            <a:lvl4pPr marL="1371316" indent="0" algn="ctr">
              <a:buNone/>
              <a:defRPr/>
            </a:lvl4pPr>
            <a:lvl5pPr marL="1828421" indent="0" algn="ctr">
              <a:buNone/>
              <a:defRPr/>
            </a:lvl5pPr>
            <a:lvl6pPr marL="2285526" indent="0" algn="ctr">
              <a:buNone/>
              <a:defRPr/>
            </a:lvl6pPr>
            <a:lvl7pPr marL="2742630" indent="0" algn="ctr">
              <a:buNone/>
              <a:defRPr/>
            </a:lvl7pPr>
            <a:lvl8pPr marL="3199736" indent="0" algn="ctr">
              <a:buNone/>
              <a:defRPr/>
            </a:lvl8pPr>
            <a:lvl9pPr marL="365684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9803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 userDrawn="1"/>
        </p:nvSpPr>
        <p:spPr bwMode="auto">
          <a:xfrm>
            <a:off x="1316237" y="400033"/>
            <a:ext cx="7611666" cy="36674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9" tIns="44441" rIns="90469" bIns="44441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025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3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6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06" indent="0">
              <a:buNone/>
              <a:defRPr sz="1800"/>
            </a:lvl2pPr>
            <a:lvl3pPr marL="914210" indent="0">
              <a:buNone/>
              <a:defRPr sz="1600"/>
            </a:lvl3pPr>
            <a:lvl4pPr marL="1371316" indent="0">
              <a:buNone/>
              <a:defRPr sz="1400"/>
            </a:lvl4pPr>
            <a:lvl5pPr marL="1828421" indent="0">
              <a:buNone/>
              <a:defRPr sz="1400"/>
            </a:lvl5pPr>
            <a:lvl6pPr marL="2285526" indent="0">
              <a:buNone/>
              <a:defRPr sz="1400"/>
            </a:lvl6pPr>
            <a:lvl7pPr marL="2742630" indent="0">
              <a:buNone/>
              <a:defRPr sz="1400"/>
            </a:lvl7pPr>
            <a:lvl8pPr marL="3199736" indent="0">
              <a:buNone/>
              <a:defRPr sz="1400"/>
            </a:lvl8pPr>
            <a:lvl9pPr marL="3656841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527387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328740"/>
            <a:ext cx="4543425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28740"/>
            <a:ext cx="4543425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4516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0" indent="0">
              <a:buNone/>
              <a:defRPr sz="1800" b="1"/>
            </a:lvl3pPr>
            <a:lvl4pPr marL="1371316" indent="0">
              <a:buNone/>
              <a:defRPr sz="1600" b="1"/>
            </a:lvl4pPr>
            <a:lvl5pPr marL="1828421" indent="0">
              <a:buNone/>
              <a:defRPr sz="1600" b="1"/>
            </a:lvl5pPr>
            <a:lvl6pPr marL="2285526" indent="0">
              <a:buNone/>
              <a:defRPr sz="1600" b="1"/>
            </a:lvl6pPr>
            <a:lvl7pPr marL="2742630" indent="0">
              <a:buNone/>
              <a:defRPr sz="1600" b="1"/>
            </a:lvl7pPr>
            <a:lvl8pPr marL="3199736" indent="0">
              <a:buNone/>
              <a:defRPr sz="1600" b="1"/>
            </a:lvl8pPr>
            <a:lvl9pPr marL="365684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535114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0" indent="0">
              <a:buNone/>
              <a:defRPr sz="1800" b="1"/>
            </a:lvl3pPr>
            <a:lvl4pPr marL="1371316" indent="0">
              <a:buNone/>
              <a:defRPr sz="1600" b="1"/>
            </a:lvl4pPr>
            <a:lvl5pPr marL="1828421" indent="0">
              <a:buNone/>
              <a:defRPr sz="1600" b="1"/>
            </a:lvl5pPr>
            <a:lvl6pPr marL="2285526" indent="0">
              <a:buNone/>
              <a:defRPr sz="1600" b="1"/>
            </a:lvl6pPr>
            <a:lvl7pPr marL="2742630" indent="0">
              <a:buNone/>
              <a:defRPr sz="1600" b="1"/>
            </a:lvl7pPr>
            <a:lvl8pPr marL="3199736" indent="0">
              <a:buNone/>
              <a:defRPr sz="1600" b="1"/>
            </a:lvl8pPr>
            <a:lvl9pPr marL="365684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2456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1203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49698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3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3" y="273053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3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0" indent="0">
              <a:buNone/>
              <a:defRPr sz="1000"/>
            </a:lvl3pPr>
            <a:lvl4pPr marL="1371316" indent="0">
              <a:buNone/>
              <a:defRPr sz="900"/>
            </a:lvl4pPr>
            <a:lvl5pPr marL="1828421" indent="0">
              <a:buNone/>
              <a:defRPr sz="900"/>
            </a:lvl5pPr>
            <a:lvl6pPr marL="2285526" indent="0">
              <a:buNone/>
              <a:defRPr sz="900"/>
            </a:lvl6pPr>
            <a:lvl7pPr marL="2742630" indent="0">
              <a:buNone/>
              <a:defRPr sz="900"/>
            </a:lvl7pPr>
            <a:lvl8pPr marL="3199736" indent="0">
              <a:buNone/>
              <a:defRPr sz="900"/>
            </a:lvl8pPr>
            <a:lvl9pPr marL="365684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11952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64F2-A34D-4C6A-B49A-705D20FD2AC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C91F-7D6A-49A7-BD01-E6F65501F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63499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06" indent="0">
              <a:buNone/>
              <a:defRPr sz="2800"/>
            </a:lvl2pPr>
            <a:lvl3pPr marL="914210" indent="0">
              <a:buNone/>
              <a:defRPr sz="2400"/>
            </a:lvl3pPr>
            <a:lvl4pPr marL="1371316" indent="0">
              <a:buNone/>
              <a:defRPr sz="2000"/>
            </a:lvl4pPr>
            <a:lvl5pPr marL="1828421" indent="0">
              <a:buNone/>
              <a:defRPr sz="2000"/>
            </a:lvl5pPr>
            <a:lvl6pPr marL="2285526" indent="0">
              <a:buNone/>
              <a:defRPr sz="2000"/>
            </a:lvl6pPr>
            <a:lvl7pPr marL="2742630" indent="0">
              <a:buNone/>
              <a:defRPr sz="2000"/>
            </a:lvl7pPr>
            <a:lvl8pPr marL="3199736" indent="0">
              <a:buNone/>
              <a:defRPr sz="2000"/>
            </a:lvl8pPr>
            <a:lvl9pPr marL="3656841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0" indent="0">
              <a:buNone/>
              <a:defRPr sz="1000"/>
            </a:lvl3pPr>
            <a:lvl4pPr marL="1371316" indent="0">
              <a:buNone/>
              <a:defRPr sz="900"/>
            </a:lvl4pPr>
            <a:lvl5pPr marL="1828421" indent="0">
              <a:buNone/>
              <a:defRPr sz="900"/>
            </a:lvl5pPr>
            <a:lvl6pPr marL="2285526" indent="0">
              <a:buNone/>
              <a:defRPr sz="900"/>
            </a:lvl6pPr>
            <a:lvl7pPr marL="2742630" indent="0">
              <a:buNone/>
              <a:defRPr sz="900"/>
            </a:lvl7pPr>
            <a:lvl8pPr marL="3199736" indent="0">
              <a:buNone/>
              <a:defRPr sz="900"/>
            </a:lvl8pPr>
            <a:lvl9pPr marL="365684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1768045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1564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6" y="215902"/>
            <a:ext cx="2314575" cy="5683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15902"/>
            <a:ext cx="6772275" cy="5683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1717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215900"/>
            <a:ext cx="7200900" cy="304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328740"/>
            <a:ext cx="4543425" cy="4570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328738"/>
            <a:ext cx="4543425" cy="2208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3689350"/>
            <a:ext cx="4543425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6825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215900"/>
            <a:ext cx="7200900" cy="304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328740"/>
            <a:ext cx="4543425" cy="4570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5229225" y="1328740"/>
            <a:ext cx="4543425" cy="4570412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="" xmlns:p14="http://schemas.microsoft.com/office/powerpoint/2010/main" val="3769741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215900"/>
            <a:ext cx="7200900" cy="304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328738"/>
            <a:ext cx="9258300" cy="2208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689350"/>
            <a:ext cx="92583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2461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215900"/>
            <a:ext cx="7200900" cy="304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328740"/>
            <a:ext cx="4543425" cy="4570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28740"/>
            <a:ext cx="4543425" cy="4570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51693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215900"/>
            <a:ext cx="7200900" cy="304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328740"/>
            <a:ext cx="4543425" cy="4570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229225" y="1328740"/>
            <a:ext cx="4543425" cy="4570412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="" xmlns:p14="http://schemas.microsoft.com/office/powerpoint/2010/main" val="17396889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1122363"/>
            <a:ext cx="7715250" cy="2387600"/>
          </a:xfrm>
        </p:spPr>
        <p:txBody>
          <a:bodyPr anchor="b"/>
          <a:lstStyle>
            <a:lvl1pPr algn="ctr">
              <a:defRPr sz="5063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2"/>
          </a:xfrm>
        </p:spPr>
        <p:txBody>
          <a:bodyPr/>
          <a:lstStyle>
            <a:lvl1pPr marL="0" indent="0" algn="ctr">
              <a:buNone/>
              <a:defRPr sz="2025"/>
            </a:lvl1pPr>
            <a:lvl2pPr marL="385785" indent="0" algn="ctr">
              <a:buNone/>
              <a:defRPr sz="1688"/>
            </a:lvl2pPr>
            <a:lvl3pPr marL="771571" indent="0" algn="ctr">
              <a:buNone/>
              <a:defRPr sz="1519"/>
            </a:lvl3pPr>
            <a:lvl4pPr marL="1157356" indent="0" algn="ctr">
              <a:buNone/>
              <a:defRPr sz="1350"/>
            </a:lvl4pPr>
            <a:lvl5pPr marL="1543141" indent="0" algn="ctr">
              <a:buNone/>
              <a:defRPr sz="1350"/>
            </a:lvl5pPr>
            <a:lvl6pPr marL="1928927" indent="0" algn="ctr">
              <a:buNone/>
              <a:defRPr sz="1350"/>
            </a:lvl6pPr>
            <a:lvl7pPr marL="2314712" indent="0" algn="ctr">
              <a:buNone/>
              <a:defRPr sz="1350"/>
            </a:lvl7pPr>
            <a:lvl8pPr marL="2700498" indent="0" algn="ctr">
              <a:buNone/>
              <a:defRPr sz="1350"/>
            </a:lvl8pPr>
            <a:lvl9pPr marL="3086283" indent="0" algn="ctr">
              <a:buNone/>
              <a:defRPr sz="135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11/23/2022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99131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11/23/2022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59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64F2-A34D-4C6A-B49A-705D20FD2AC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C91F-7D6A-49A7-BD01-E6F65501F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9505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3" y="1709739"/>
            <a:ext cx="8872538" cy="2852737"/>
          </a:xfrm>
        </p:spPr>
        <p:txBody>
          <a:bodyPr anchor="b"/>
          <a:lstStyle>
            <a:lvl1pPr>
              <a:defRPr sz="5063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3" y="4589464"/>
            <a:ext cx="8872538" cy="1500187"/>
          </a:xfrm>
        </p:spPr>
        <p:txBody>
          <a:bodyPr/>
          <a:lstStyle>
            <a:lvl1pPr marL="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1pPr>
            <a:lvl2pPr marL="385785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2pPr>
            <a:lvl3pPr marL="771571" indent="0">
              <a:buNone/>
              <a:defRPr sz="1519">
                <a:solidFill>
                  <a:schemeClr val="tx1">
                    <a:tint val="75000"/>
                  </a:schemeClr>
                </a:solidFill>
              </a:defRPr>
            </a:lvl3pPr>
            <a:lvl4pPr marL="115735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54314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192892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31471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270049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0862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11/23/2022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05226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825625"/>
            <a:ext cx="4371975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1825625"/>
            <a:ext cx="4371975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11/23/2022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91838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365126"/>
            <a:ext cx="887253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1" y="1681163"/>
            <a:ext cx="4351883" cy="823912"/>
          </a:xfrm>
        </p:spPr>
        <p:txBody>
          <a:bodyPr anchor="b"/>
          <a:lstStyle>
            <a:lvl1pPr marL="0" indent="0">
              <a:buNone/>
              <a:defRPr sz="2025" b="1"/>
            </a:lvl1pPr>
            <a:lvl2pPr marL="385785" indent="0">
              <a:buNone/>
              <a:defRPr sz="1688" b="1"/>
            </a:lvl2pPr>
            <a:lvl3pPr marL="771571" indent="0">
              <a:buNone/>
              <a:defRPr sz="1519" b="1"/>
            </a:lvl3pPr>
            <a:lvl4pPr marL="1157356" indent="0">
              <a:buNone/>
              <a:defRPr sz="1350" b="1"/>
            </a:lvl4pPr>
            <a:lvl5pPr marL="1543141" indent="0">
              <a:buNone/>
              <a:defRPr sz="1350" b="1"/>
            </a:lvl5pPr>
            <a:lvl6pPr marL="1928927" indent="0">
              <a:buNone/>
              <a:defRPr sz="1350" b="1"/>
            </a:lvl6pPr>
            <a:lvl7pPr marL="2314712" indent="0">
              <a:buNone/>
              <a:defRPr sz="1350" b="1"/>
            </a:lvl7pPr>
            <a:lvl8pPr marL="2700498" indent="0">
              <a:buNone/>
              <a:defRPr sz="1350" b="1"/>
            </a:lvl8pPr>
            <a:lvl9pPr marL="3086283" indent="0">
              <a:buNone/>
              <a:defRPr sz="135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1" y="2505075"/>
            <a:ext cx="4351883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1681163"/>
            <a:ext cx="4373315" cy="823912"/>
          </a:xfrm>
        </p:spPr>
        <p:txBody>
          <a:bodyPr anchor="b"/>
          <a:lstStyle>
            <a:lvl1pPr marL="0" indent="0">
              <a:buNone/>
              <a:defRPr sz="2025" b="1"/>
            </a:lvl1pPr>
            <a:lvl2pPr marL="385785" indent="0">
              <a:buNone/>
              <a:defRPr sz="1688" b="1"/>
            </a:lvl2pPr>
            <a:lvl3pPr marL="771571" indent="0">
              <a:buNone/>
              <a:defRPr sz="1519" b="1"/>
            </a:lvl3pPr>
            <a:lvl4pPr marL="1157356" indent="0">
              <a:buNone/>
              <a:defRPr sz="1350" b="1"/>
            </a:lvl4pPr>
            <a:lvl5pPr marL="1543141" indent="0">
              <a:buNone/>
              <a:defRPr sz="1350" b="1"/>
            </a:lvl5pPr>
            <a:lvl6pPr marL="1928927" indent="0">
              <a:buNone/>
              <a:defRPr sz="1350" b="1"/>
            </a:lvl6pPr>
            <a:lvl7pPr marL="2314712" indent="0">
              <a:buNone/>
              <a:defRPr sz="1350" b="1"/>
            </a:lvl7pPr>
            <a:lvl8pPr marL="2700498" indent="0">
              <a:buNone/>
              <a:defRPr sz="1350" b="1"/>
            </a:lvl8pPr>
            <a:lvl9pPr marL="3086283" indent="0">
              <a:buNone/>
              <a:defRPr sz="135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2505075"/>
            <a:ext cx="4373315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11/23/2022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5387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11/23/2022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29095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11/23/2022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1448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2" y="457200"/>
            <a:ext cx="3317825" cy="1600200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987426"/>
            <a:ext cx="5207794" cy="4873625"/>
          </a:xfrm>
        </p:spPr>
        <p:txBody>
          <a:bodyPr/>
          <a:lstStyle>
            <a:lvl1pPr>
              <a:defRPr sz="2700"/>
            </a:lvl1pPr>
            <a:lvl2pPr>
              <a:defRPr sz="2363"/>
            </a:lvl2pPr>
            <a:lvl3pPr>
              <a:defRPr sz="2025"/>
            </a:lvl3pPr>
            <a:lvl4pPr>
              <a:defRPr sz="1688"/>
            </a:lvl4pPr>
            <a:lvl5pPr>
              <a:defRPr sz="1688"/>
            </a:lvl5pPr>
            <a:lvl6pPr>
              <a:defRPr sz="1688"/>
            </a:lvl6pPr>
            <a:lvl7pPr>
              <a:defRPr sz="1688"/>
            </a:lvl7pPr>
            <a:lvl8pPr>
              <a:defRPr sz="1688"/>
            </a:lvl8pPr>
            <a:lvl9pPr>
              <a:defRPr sz="168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2" y="2057400"/>
            <a:ext cx="3317825" cy="3811588"/>
          </a:xfrm>
        </p:spPr>
        <p:txBody>
          <a:bodyPr/>
          <a:lstStyle>
            <a:lvl1pPr marL="0" indent="0">
              <a:buNone/>
              <a:defRPr sz="1350"/>
            </a:lvl1pPr>
            <a:lvl2pPr marL="385785" indent="0">
              <a:buNone/>
              <a:defRPr sz="1181"/>
            </a:lvl2pPr>
            <a:lvl3pPr marL="771571" indent="0">
              <a:buNone/>
              <a:defRPr sz="1013"/>
            </a:lvl3pPr>
            <a:lvl4pPr marL="1157356" indent="0">
              <a:buNone/>
              <a:defRPr sz="844"/>
            </a:lvl4pPr>
            <a:lvl5pPr marL="1543141" indent="0">
              <a:buNone/>
              <a:defRPr sz="844"/>
            </a:lvl5pPr>
            <a:lvl6pPr marL="1928927" indent="0">
              <a:buNone/>
              <a:defRPr sz="844"/>
            </a:lvl6pPr>
            <a:lvl7pPr marL="2314712" indent="0">
              <a:buNone/>
              <a:defRPr sz="844"/>
            </a:lvl7pPr>
            <a:lvl8pPr marL="2700498" indent="0">
              <a:buNone/>
              <a:defRPr sz="844"/>
            </a:lvl8pPr>
            <a:lvl9pPr marL="3086283" indent="0">
              <a:buNone/>
              <a:defRPr sz="8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11/23/2022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76832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2" y="457200"/>
            <a:ext cx="3317825" cy="1600200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73315" y="987426"/>
            <a:ext cx="5207794" cy="4873625"/>
          </a:xfrm>
        </p:spPr>
        <p:txBody>
          <a:bodyPr/>
          <a:lstStyle>
            <a:lvl1pPr marL="0" indent="0">
              <a:buNone/>
              <a:defRPr sz="2700"/>
            </a:lvl1pPr>
            <a:lvl2pPr marL="385785" indent="0">
              <a:buNone/>
              <a:defRPr sz="2363"/>
            </a:lvl2pPr>
            <a:lvl3pPr marL="771571" indent="0">
              <a:buNone/>
              <a:defRPr sz="2025"/>
            </a:lvl3pPr>
            <a:lvl4pPr marL="1157356" indent="0">
              <a:buNone/>
              <a:defRPr sz="1688"/>
            </a:lvl4pPr>
            <a:lvl5pPr marL="1543141" indent="0">
              <a:buNone/>
              <a:defRPr sz="1688"/>
            </a:lvl5pPr>
            <a:lvl6pPr marL="1928927" indent="0">
              <a:buNone/>
              <a:defRPr sz="1688"/>
            </a:lvl6pPr>
            <a:lvl7pPr marL="2314712" indent="0">
              <a:buNone/>
              <a:defRPr sz="1688"/>
            </a:lvl7pPr>
            <a:lvl8pPr marL="2700498" indent="0">
              <a:buNone/>
              <a:defRPr sz="1688"/>
            </a:lvl8pPr>
            <a:lvl9pPr marL="3086283" indent="0">
              <a:buNone/>
              <a:defRPr sz="1688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2" y="2057400"/>
            <a:ext cx="3317825" cy="3811588"/>
          </a:xfrm>
        </p:spPr>
        <p:txBody>
          <a:bodyPr/>
          <a:lstStyle>
            <a:lvl1pPr marL="0" indent="0">
              <a:buNone/>
              <a:defRPr sz="1350"/>
            </a:lvl1pPr>
            <a:lvl2pPr marL="385785" indent="0">
              <a:buNone/>
              <a:defRPr sz="1181"/>
            </a:lvl2pPr>
            <a:lvl3pPr marL="771571" indent="0">
              <a:buNone/>
              <a:defRPr sz="1013"/>
            </a:lvl3pPr>
            <a:lvl4pPr marL="1157356" indent="0">
              <a:buNone/>
              <a:defRPr sz="844"/>
            </a:lvl4pPr>
            <a:lvl5pPr marL="1543141" indent="0">
              <a:buNone/>
              <a:defRPr sz="844"/>
            </a:lvl5pPr>
            <a:lvl6pPr marL="1928927" indent="0">
              <a:buNone/>
              <a:defRPr sz="844"/>
            </a:lvl6pPr>
            <a:lvl7pPr marL="2314712" indent="0">
              <a:buNone/>
              <a:defRPr sz="844"/>
            </a:lvl7pPr>
            <a:lvl8pPr marL="2700498" indent="0">
              <a:buNone/>
              <a:defRPr sz="844"/>
            </a:lvl8pPr>
            <a:lvl9pPr marL="3086283" indent="0">
              <a:buNone/>
              <a:defRPr sz="8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11/23/2022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40750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11/23/2022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72956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365125"/>
            <a:ext cx="2218134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1" y="365125"/>
            <a:ext cx="6525816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11/23/2022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995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64F2-A34D-4C6A-B49A-705D20FD2AC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C91F-7D6A-49A7-BD01-E6F65501F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086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64F2-A34D-4C6A-B49A-705D20FD2AC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C91F-7D6A-49A7-BD01-E6F65501F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24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64F2-A34D-4C6A-B49A-705D20FD2AC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C91F-7D6A-49A7-BD01-E6F65501F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120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64F2-A34D-4C6A-B49A-705D20FD2AC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C91F-7D6A-49A7-BD01-E6F65501F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640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64F2-A34D-4C6A-B49A-705D20FD2AC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C91F-7D6A-49A7-BD01-E6F65501F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615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64F2-A34D-4C6A-B49A-705D20FD2AC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C91F-7D6A-49A7-BD01-E6F65501F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822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64F2-A34D-4C6A-B49A-705D20FD2AC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0C91F-7D6A-49A7-BD01-E6F65501F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86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328738"/>
            <a:ext cx="9258300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69" tIns="44441" rIns="90469" bIns="444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13"/>
          <p:cNvSpPr>
            <a:spLocks noChangeArrowheads="1"/>
          </p:cNvSpPr>
          <p:nvPr/>
        </p:nvSpPr>
        <p:spPr bwMode="auto">
          <a:xfrm>
            <a:off x="3403997" y="719138"/>
            <a:ext cx="309503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1" rIns="91420" bIns="45711" anchor="ctr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028" name="Rectangle 15"/>
          <p:cNvSpPr>
            <a:spLocks noChangeArrowheads="1"/>
          </p:cNvSpPr>
          <p:nvPr/>
        </p:nvSpPr>
        <p:spPr bwMode="auto">
          <a:xfrm>
            <a:off x="9211866" y="6561139"/>
            <a:ext cx="71259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1" rIns="91420" bIns="45711" anchor="ctr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029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543050" y="215900"/>
            <a:ext cx="7200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69" tIns="44441" rIns="90469" bIns="444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15278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5pPr>
      <a:lvl6pPr marL="457106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6pPr>
      <a:lvl7pPr marL="91421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7pPr>
      <a:lvl8pPr marL="1371316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8pPr>
      <a:lvl9pPr marL="1828421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9pPr>
    </p:titleStyle>
    <p:bodyStyle>
      <a:lvl1pPr marL="284163" indent="-284163" algn="l" rtl="0" eaLnBrk="0" fontAlgn="base" hangingPunct="0">
        <a:spcBef>
          <a:spcPct val="100000"/>
        </a:spcBef>
        <a:spcAft>
          <a:spcPct val="0"/>
        </a:spcAft>
        <a:buChar char="•"/>
        <a:defRPr sz="3200" b="1">
          <a:solidFill>
            <a:schemeClr val="bg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har char="–"/>
        <a:defRPr sz="1600" b="1">
          <a:solidFill>
            <a:schemeClr val="bg1"/>
          </a:solidFill>
          <a:latin typeface="+mn-lt"/>
        </a:defRPr>
      </a:lvl2pPr>
      <a:lvl3pPr marL="1141413" indent="-2270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3pPr>
      <a:lvl4pPr marL="1541463" indent="-1698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har char="–"/>
        <a:defRPr sz="1400" b="1">
          <a:solidFill>
            <a:schemeClr val="bg1"/>
          </a:solidFill>
          <a:latin typeface="+mn-lt"/>
        </a:defRPr>
      </a:lvl4pPr>
      <a:lvl5pPr marL="1998663" indent="-1698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456940" indent="-171414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1400">
          <a:solidFill>
            <a:schemeClr val="bg1"/>
          </a:solidFill>
          <a:latin typeface="+mn-lt"/>
        </a:defRPr>
      </a:lvl6pPr>
      <a:lvl7pPr marL="2914046" indent="-171414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1400">
          <a:solidFill>
            <a:schemeClr val="bg1"/>
          </a:solidFill>
          <a:latin typeface="+mn-lt"/>
        </a:defRPr>
      </a:lvl7pPr>
      <a:lvl8pPr marL="3371150" indent="-171414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1400">
          <a:solidFill>
            <a:schemeClr val="bg1"/>
          </a:solidFill>
          <a:latin typeface="+mn-lt"/>
        </a:defRPr>
      </a:lvl8pPr>
      <a:lvl9pPr marL="3828256" indent="-171414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14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6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0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6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1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6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0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36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1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365126"/>
            <a:ext cx="88725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1825625"/>
            <a:ext cx="8872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64F2-A34D-4C6A-B49A-705D20FD2AC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0C91F-7D6A-49A7-BD01-E6F65501F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576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l" defTabSz="771571" rtl="0" eaLnBrk="1" latinLnBrk="0" hangingPunct="1">
        <a:lnSpc>
          <a:spcPct val="90000"/>
        </a:lnSpc>
        <a:spcBef>
          <a:spcPct val="0"/>
        </a:spcBef>
        <a:buNone/>
        <a:defRPr sz="37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93" indent="-192893" algn="l" defTabSz="771571" rtl="0" eaLnBrk="1" latinLnBrk="0" hangingPunct="1">
        <a:lnSpc>
          <a:spcPct val="90000"/>
        </a:lnSpc>
        <a:spcBef>
          <a:spcPts val="844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1pPr>
      <a:lvl2pPr marL="578678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964463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350249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4pPr>
      <a:lvl5pPr marL="1736034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5pPr>
      <a:lvl6pPr marL="2121819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507605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893390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3279176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1pPr>
      <a:lvl2pPr marL="385785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2pPr>
      <a:lvl3pPr marL="771571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3pPr>
      <a:lvl4pPr marL="1157356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4pPr>
      <a:lvl5pPr marL="1543141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5pPr>
      <a:lvl6pPr marL="1928927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314712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700498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3086283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0100" y="2819400"/>
            <a:ext cx="8743950" cy="18288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B050"/>
                </a:solidFill>
              </a:rPr>
              <a:t>Linear algebra for </a:t>
            </a:r>
            <a:r>
              <a:rPr lang="en-IN" dirty="0" err="1" smtClean="0">
                <a:solidFill>
                  <a:srgbClr val="00B050"/>
                </a:solidFill>
              </a:rPr>
              <a:t>ai</a:t>
            </a:r>
            <a:r>
              <a:rPr lang="en-IN" dirty="0" smtClean="0">
                <a:solidFill>
                  <a:srgbClr val="00B050"/>
                </a:solidFill>
              </a:rPr>
              <a:t>/ml</a:t>
            </a:r>
            <a:br>
              <a:rPr lang="en-IN" dirty="0" smtClean="0">
                <a:solidFill>
                  <a:srgbClr val="00B050"/>
                </a:solidFill>
              </a:rPr>
            </a:br>
            <a:r>
              <a:rPr lang="en-IN" dirty="0" smtClean="0">
                <a:solidFill>
                  <a:srgbClr val="00B050"/>
                </a:solidFill>
              </a:rPr>
              <a:t/>
            </a:r>
            <a:br>
              <a:rPr lang="en-IN" dirty="0" smtClean="0">
                <a:solidFill>
                  <a:srgbClr val="00B050"/>
                </a:solidFill>
              </a:rPr>
            </a:br>
            <a:r>
              <a:rPr lang="en-IN" sz="3200" dirty="0" err="1" smtClean="0">
                <a:solidFill>
                  <a:srgbClr val="00B050"/>
                </a:solidFill>
              </a:rPr>
              <a:t>Jiaul</a:t>
            </a:r>
            <a:r>
              <a:rPr lang="en-IN" sz="3200" dirty="0" smtClean="0">
                <a:solidFill>
                  <a:srgbClr val="00B050"/>
                </a:solidFill>
              </a:rPr>
              <a:t> Paik</a:t>
            </a:r>
            <a:endParaRPr lang="en-IN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052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67495"/>
            <a:ext cx="10086975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00B050"/>
                </a:solidFill>
                <a:latin typeface="Microsoft JhengHei" pitchFamily="34" charset="-120"/>
                <a:ea typeface="Microsoft JhengHei" pitchFamily="34" charset="-120"/>
              </a:rPr>
              <a:t>Geometric Rationale of PCA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78606" y="1146970"/>
            <a:ext cx="9729788" cy="914400"/>
          </a:xfrm>
        </p:spPr>
        <p:txBody>
          <a:bodyPr/>
          <a:lstStyle/>
          <a:p>
            <a:pPr>
              <a:buClr>
                <a:srgbClr val="00FF00"/>
              </a:buClr>
            </a:pPr>
            <a:r>
              <a:rPr lang="en-US" dirty="0" smtClean="0">
                <a:solidFill>
                  <a:srgbClr val="C00000"/>
                </a:solidFill>
                <a:ea typeface="Microsoft JhengHei" pitchFamily="34" charset="-120"/>
              </a:rPr>
              <a:t>Covariance: </a:t>
            </a:r>
            <a:r>
              <a:rPr lang="en-US" dirty="0" smtClean="0">
                <a:solidFill>
                  <a:schemeClr val="tx1"/>
                </a:solidFill>
                <a:ea typeface="Microsoft JhengHei" pitchFamily="34" charset="-120"/>
              </a:rPr>
              <a:t>degree to which the variables are linearly correlated to each other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08942" y="2700339"/>
            <a:ext cx="9261872" cy="2825751"/>
            <a:chOff x="61" y="1701"/>
            <a:chExt cx="5186" cy="1780"/>
          </a:xfrm>
        </p:grpSpPr>
        <p:graphicFrame>
          <p:nvGraphicFramePr>
            <p:cNvPr id="819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997399760"/>
                </p:ext>
              </p:extLst>
            </p:nvPr>
          </p:nvGraphicFramePr>
          <p:xfrm>
            <a:off x="722" y="1701"/>
            <a:ext cx="3980" cy="913"/>
          </p:xfrm>
          <a:graphic>
            <a:graphicData uri="http://schemas.openxmlformats.org/presentationml/2006/ole">
              <p:oleObj spid="_x0000_s2103" name="Equation" r:id="rId3" imgW="1930320" imgH="431640" progId="">
                <p:embed/>
              </p:oleObj>
            </a:graphicData>
          </a:graphic>
        </p:graphicFrame>
        <p:sp>
          <p:nvSpPr>
            <p:cNvPr id="8198" name="Line 5"/>
            <p:cNvSpPr>
              <a:spLocks noChangeShapeType="1"/>
            </p:cNvSpPr>
            <p:nvPr/>
          </p:nvSpPr>
          <p:spPr bwMode="auto">
            <a:xfrm flipV="1">
              <a:off x="1480" y="2592"/>
              <a:ext cx="488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99" name="Text Box 6"/>
            <p:cNvSpPr txBox="1">
              <a:spLocks noChangeArrowheads="1"/>
            </p:cNvSpPr>
            <p:nvPr/>
          </p:nvSpPr>
          <p:spPr bwMode="auto">
            <a:xfrm>
              <a:off x="692" y="3151"/>
              <a:ext cx="75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Sum over all </a:t>
              </a:r>
              <a:b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</a:b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n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objects</a:t>
              </a:r>
            </a:p>
          </p:txBody>
        </p:sp>
        <p:sp>
          <p:nvSpPr>
            <p:cNvPr id="8200" name="Line 9"/>
            <p:cNvSpPr>
              <a:spLocks noChangeShapeType="1"/>
            </p:cNvSpPr>
            <p:nvPr/>
          </p:nvSpPr>
          <p:spPr bwMode="auto">
            <a:xfrm flipH="1" flipV="1">
              <a:off x="3792" y="2352"/>
              <a:ext cx="144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01" name="Text Box 10"/>
            <p:cNvSpPr txBox="1">
              <a:spLocks noChangeArrowheads="1"/>
            </p:cNvSpPr>
            <p:nvPr/>
          </p:nvSpPr>
          <p:spPr bwMode="auto">
            <a:xfrm>
              <a:off x="3584" y="2979"/>
              <a:ext cx="65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Value of </a:t>
              </a:r>
              <a:b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</a:b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variable </a:t>
              </a: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j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in object </a:t>
              </a: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m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8202" name="Line 11"/>
            <p:cNvSpPr>
              <a:spLocks noChangeShapeType="1"/>
            </p:cNvSpPr>
            <p:nvPr/>
          </p:nvSpPr>
          <p:spPr bwMode="auto">
            <a:xfrm flipH="1" flipV="1">
              <a:off x="4661" y="2304"/>
              <a:ext cx="363" cy="6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03" name="Text Box 12"/>
            <p:cNvSpPr txBox="1">
              <a:spLocks noChangeArrowheads="1"/>
            </p:cNvSpPr>
            <p:nvPr/>
          </p:nvSpPr>
          <p:spPr bwMode="auto">
            <a:xfrm>
              <a:off x="4680" y="2956"/>
              <a:ext cx="5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Mean of</a:t>
              </a:r>
              <a:b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</a:b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variable </a:t>
              </a:r>
              <a:r>
                <a:rPr kumimoji="0" lang="en-US" sz="1400" b="1" i="1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j</a:t>
              </a: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8204" name="Line 13"/>
            <p:cNvSpPr>
              <a:spLocks noChangeShapeType="1"/>
            </p:cNvSpPr>
            <p:nvPr/>
          </p:nvSpPr>
          <p:spPr bwMode="auto">
            <a:xfrm flipV="1">
              <a:off x="2384" y="2335"/>
              <a:ext cx="171" cy="6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05" name="Text Box 14"/>
            <p:cNvSpPr txBox="1">
              <a:spLocks noChangeArrowheads="1"/>
            </p:cNvSpPr>
            <p:nvPr/>
          </p:nvSpPr>
          <p:spPr bwMode="auto">
            <a:xfrm>
              <a:off x="1856" y="2979"/>
              <a:ext cx="65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Value of </a:t>
              </a:r>
              <a:b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</a:b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variable </a:t>
              </a: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i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in object </a:t>
              </a: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m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8206" name="Line 15"/>
            <p:cNvSpPr>
              <a:spLocks noChangeShapeType="1"/>
            </p:cNvSpPr>
            <p:nvPr/>
          </p:nvSpPr>
          <p:spPr bwMode="auto">
            <a:xfrm flipH="1" flipV="1">
              <a:off x="3093" y="2352"/>
              <a:ext cx="64" cy="6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07" name="Text Box 16"/>
            <p:cNvSpPr txBox="1">
              <a:spLocks noChangeArrowheads="1"/>
            </p:cNvSpPr>
            <p:nvPr/>
          </p:nvSpPr>
          <p:spPr bwMode="auto">
            <a:xfrm>
              <a:off x="2748" y="3046"/>
              <a:ext cx="5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Mean of</a:t>
              </a:r>
              <a:b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</a:b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variable </a:t>
              </a: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i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8208" name="Line 17"/>
            <p:cNvSpPr>
              <a:spLocks noChangeShapeType="1"/>
            </p:cNvSpPr>
            <p:nvPr/>
          </p:nvSpPr>
          <p:spPr bwMode="auto">
            <a:xfrm flipV="1">
              <a:off x="556" y="2304"/>
              <a:ext cx="276" cy="3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09" name="Text Box 18"/>
            <p:cNvSpPr txBox="1">
              <a:spLocks noChangeArrowheads="1"/>
            </p:cNvSpPr>
            <p:nvPr/>
          </p:nvSpPr>
          <p:spPr bwMode="auto">
            <a:xfrm>
              <a:off x="61" y="2635"/>
              <a:ext cx="104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Covariance of</a:t>
              </a:r>
              <a:b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</a:b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variables </a:t>
              </a: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i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 and </a:t>
              </a: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j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98006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163" y="228600"/>
            <a:ext cx="10086975" cy="533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solidFill>
                  <a:srgbClr val="00B050"/>
                </a:solidFill>
                <a:latin typeface="Arial" panose="020B0604020202020204" pitchFamily="34" charset="0"/>
                <a:ea typeface="Microsoft JhengHei" pitchFamily="34" charset="-120"/>
                <a:cs typeface="Arial" panose="020B0604020202020204" pitchFamily="34" charset="0"/>
              </a:rPr>
              <a:t>Generalization to </a:t>
            </a:r>
            <a:r>
              <a:rPr lang="en-US" sz="28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Microsoft JhengHei" pitchFamily="34" charset="-120"/>
                <a:cs typeface="Arial" panose="020B0604020202020204" pitchFamily="34" charset="0"/>
              </a:rPr>
              <a:t>p</a:t>
            </a:r>
            <a:r>
              <a:rPr lang="en-US" sz="2800" b="1" dirty="0" smtClean="0">
                <a:solidFill>
                  <a:srgbClr val="00B050"/>
                </a:solidFill>
                <a:latin typeface="Arial" panose="020B0604020202020204" pitchFamily="34" charset="0"/>
                <a:ea typeface="Microsoft JhengHei" pitchFamily="34" charset="-120"/>
                <a:cs typeface="Arial" panose="020B0604020202020204" pitchFamily="34" charset="0"/>
              </a:rPr>
              <a:t>-dimensions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78606" y="1295400"/>
            <a:ext cx="9729788" cy="487679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FF00"/>
              </a:buClr>
            </a:pPr>
            <a:endParaRPr lang="en-US" dirty="0" smtClean="0">
              <a:ea typeface="Microsoft JhengHei" pitchFamily="34" charset="-120"/>
            </a:endParaRPr>
          </a:p>
          <a:p>
            <a:pPr eaLnBrk="1" hangingPunct="1">
              <a:lnSpc>
                <a:spcPct val="90000"/>
              </a:lnSpc>
              <a:buClr>
                <a:srgbClr val="00FF00"/>
              </a:buClr>
            </a:pPr>
            <a:r>
              <a:rPr lang="en-US" dirty="0" smtClean="0">
                <a:ea typeface="Microsoft JhengHei" pitchFamily="34" charset="-120"/>
              </a:rPr>
              <a:t>The algebra for finding principal axes readily generalizes to </a:t>
            </a:r>
            <a:r>
              <a:rPr lang="en-US" i="1" dirty="0" smtClean="0">
                <a:ea typeface="Microsoft JhengHei" pitchFamily="34" charset="-120"/>
              </a:rPr>
              <a:t>p</a:t>
            </a:r>
            <a:r>
              <a:rPr lang="en-US" dirty="0" smtClean="0">
                <a:ea typeface="Microsoft JhengHei" pitchFamily="34" charset="-120"/>
              </a:rPr>
              <a:t> variables</a:t>
            </a:r>
          </a:p>
          <a:p>
            <a:pPr eaLnBrk="1" hangingPunct="1">
              <a:lnSpc>
                <a:spcPct val="90000"/>
              </a:lnSpc>
              <a:buClr>
                <a:srgbClr val="00FF00"/>
              </a:buClr>
            </a:pPr>
            <a:endParaRPr lang="en-US" dirty="0" smtClean="0">
              <a:ea typeface="Microsoft JhengHei" pitchFamily="34" charset="-120"/>
            </a:endParaRPr>
          </a:p>
          <a:p>
            <a:pPr lvl="1">
              <a:lnSpc>
                <a:spcPct val="90000"/>
              </a:lnSpc>
              <a:buClr>
                <a:srgbClr val="00FF00"/>
              </a:buClr>
            </a:pPr>
            <a:r>
              <a:rPr lang="en-US" dirty="0" smtClean="0">
                <a:ea typeface="Microsoft JhengHei" pitchFamily="34" charset="-120"/>
              </a:rPr>
              <a:t>PC 1 is the direction of maximum variance in the </a:t>
            </a:r>
            <a:r>
              <a:rPr lang="en-US" i="1" dirty="0" smtClean="0">
                <a:ea typeface="Microsoft JhengHei" pitchFamily="34" charset="-120"/>
              </a:rPr>
              <a:t>p-</a:t>
            </a:r>
            <a:r>
              <a:rPr lang="en-US" dirty="0" smtClean="0">
                <a:ea typeface="Microsoft JhengHei" pitchFamily="34" charset="-120"/>
              </a:rPr>
              <a:t>dimension</a:t>
            </a:r>
          </a:p>
          <a:p>
            <a:pPr lvl="1">
              <a:lnSpc>
                <a:spcPct val="90000"/>
              </a:lnSpc>
              <a:buClr>
                <a:srgbClr val="00FF00"/>
              </a:buClr>
            </a:pPr>
            <a:endParaRPr lang="en-US" dirty="0" smtClean="0">
              <a:ea typeface="Microsoft JhengHei" pitchFamily="34" charset="-120"/>
            </a:endParaRPr>
          </a:p>
          <a:p>
            <a:pPr lvl="1">
              <a:lnSpc>
                <a:spcPct val="90000"/>
              </a:lnSpc>
              <a:buClr>
                <a:srgbClr val="00FF00"/>
              </a:buClr>
            </a:pPr>
            <a:r>
              <a:rPr lang="en-US" dirty="0" smtClean="0">
                <a:ea typeface="Microsoft JhengHei" pitchFamily="34" charset="-120"/>
              </a:rPr>
              <a:t>PC 2 is in the direction of the next highest variance, subject to the constraint that it has zero covariance with PC 1.</a:t>
            </a:r>
          </a:p>
          <a:p>
            <a:pPr lvl="1">
              <a:lnSpc>
                <a:spcPct val="90000"/>
              </a:lnSpc>
              <a:buClr>
                <a:srgbClr val="00FF00"/>
              </a:buClr>
            </a:pPr>
            <a:endParaRPr lang="en-US" dirty="0">
              <a:ea typeface="Microsoft JhengHei" pitchFamily="34" charset="-120"/>
            </a:endParaRPr>
          </a:p>
          <a:p>
            <a:pPr lvl="1">
              <a:buClr>
                <a:srgbClr val="00FF00"/>
              </a:buClr>
            </a:pPr>
            <a:r>
              <a:rPr lang="en-US" dirty="0">
                <a:ea typeface="Microsoft JhengHei" pitchFamily="34" charset="-120"/>
              </a:rPr>
              <a:t>PC 3 is in the direction of the next highest variance, subject to the constraint that it has zero covariance with both PC 1 and PC 2</a:t>
            </a:r>
          </a:p>
          <a:p>
            <a:pPr lvl="1">
              <a:buClr>
                <a:srgbClr val="00FF00"/>
              </a:buClr>
            </a:pPr>
            <a:endParaRPr lang="en-US" dirty="0">
              <a:ea typeface="Microsoft JhengHei" pitchFamily="34" charset="-120"/>
            </a:endParaRPr>
          </a:p>
          <a:p>
            <a:pPr lvl="1">
              <a:buClr>
                <a:srgbClr val="00FF00"/>
              </a:buClr>
            </a:pPr>
            <a:r>
              <a:rPr lang="en-US" dirty="0">
                <a:ea typeface="Microsoft JhengHei" pitchFamily="34" charset="-120"/>
              </a:rPr>
              <a:t>and so on... up to PC </a:t>
            </a:r>
            <a:r>
              <a:rPr lang="en-US" dirty="0" smtClean="0">
                <a:ea typeface="Microsoft JhengHei" pitchFamily="34" charset="-120"/>
              </a:rPr>
              <a:t> p</a:t>
            </a:r>
            <a:endParaRPr lang="en-US" dirty="0">
              <a:ea typeface="Microsoft JhengHei" pitchFamily="34" charset="-120"/>
            </a:endParaRPr>
          </a:p>
          <a:p>
            <a:pPr eaLnBrk="1" hangingPunct="1">
              <a:lnSpc>
                <a:spcPct val="90000"/>
              </a:lnSpc>
              <a:buClr>
                <a:srgbClr val="00FF00"/>
              </a:buClr>
            </a:pPr>
            <a:endParaRPr lang="en-US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351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33" y="275432"/>
            <a:ext cx="10086975" cy="533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solidFill>
                  <a:srgbClr val="00B050"/>
                </a:solidFill>
                <a:latin typeface="Microsoft JhengHei" pitchFamily="34" charset="-120"/>
                <a:ea typeface="Microsoft JhengHei" pitchFamily="34" charset="-120"/>
              </a:rPr>
              <a:t>Covariance: An Important Issue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71450" y="990601"/>
            <a:ext cx="9848850" cy="5719763"/>
          </a:xfrm>
        </p:spPr>
        <p:txBody>
          <a:bodyPr/>
          <a:lstStyle/>
          <a:p>
            <a:pPr eaLnBrk="1" hangingPunct="1">
              <a:buClr>
                <a:srgbClr val="00FF00"/>
              </a:buClr>
            </a:pPr>
            <a:endParaRPr lang="en-US" dirty="0" smtClean="0">
              <a:ea typeface="Microsoft JhengHei" pitchFamily="34" charset="-120"/>
            </a:endParaRPr>
          </a:p>
          <a:p>
            <a:pPr eaLnBrk="1" hangingPunct="1">
              <a:buClr>
                <a:srgbClr val="00FF00"/>
              </a:buClr>
            </a:pPr>
            <a:r>
              <a:rPr lang="en-US" b="0" dirty="0">
                <a:ea typeface="Microsoft JhengHei" pitchFamily="34" charset="-120"/>
              </a:rPr>
              <a:t>C</a:t>
            </a:r>
            <a:r>
              <a:rPr lang="en-US" b="0" dirty="0" smtClean="0">
                <a:ea typeface="Microsoft JhengHei" pitchFamily="34" charset="-120"/>
              </a:rPr>
              <a:t>ovariance among variables makes sense if they are measured in the same units</a:t>
            </a:r>
          </a:p>
          <a:p>
            <a:pPr lvl="1">
              <a:buClr>
                <a:srgbClr val="00FF00"/>
              </a:buClr>
            </a:pPr>
            <a:endParaRPr lang="en-US" b="0" dirty="0" smtClean="0">
              <a:ea typeface="Microsoft JhengHei" pitchFamily="34" charset="-120"/>
            </a:endParaRPr>
          </a:p>
          <a:p>
            <a:pPr lvl="1">
              <a:buClr>
                <a:srgbClr val="00FF00"/>
              </a:buClr>
            </a:pPr>
            <a:r>
              <a:rPr lang="en-US" b="0" dirty="0" smtClean="0">
                <a:ea typeface="Microsoft JhengHei" pitchFamily="34" charset="-120"/>
              </a:rPr>
              <a:t>variables with high variances will dominate the principal components</a:t>
            </a:r>
          </a:p>
          <a:p>
            <a:pPr lvl="1">
              <a:buClr>
                <a:srgbClr val="00FF00"/>
              </a:buClr>
            </a:pPr>
            <a:endParaRPr lang="en-US" b="0" dirty="0" smtClean="0">
              <a:ea typeface="Microsoft JhengHei" pitchFamily="34" charset="-120"/>
            </a:endParaRPr>
          </a:p>
          <a:p>
            <a:pPr eaLnBrk="1" hangingPunct="1">
              <a:buClr>
                <a:srgbClr val="00FF00"/>
              </a:buClr>
            </a:pPr>
            <a:r>
              <a:rPr lang="en-US" b="0" dirty="0" smtClean="0">
                <a:ea typeface="Microsoft JhengHei" pitchFamily="34" charset="-120"/>
              </a:rPr>
              <a:t>It is avoided by standardizing each variable to unit variance and zero mean.</a:t>
            </a:r>
            <a:r>
              <a:rPr lang="en-US" b="0" dirty="0" smtClean="0">
                <a:latin typeface="Comic Sans MS" pitchFamily="66" charset="0"/>
              </a:rPr>
              <a:t>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052415" y="4100930"/>
            <a:ext cx="6025753" cy="1522413"/>
            <a:chOff x="1277" y="3368"/>
            <a:chExt cx="3374" cy="959"/>
          </a:xfrm>
        </p:grpSpPr>
        <p:graphicFrame>
          <p:nvGraphicFramePr>
            <p:cNvPr id="19461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1277" y="3401"/>
            <a:ext cx="2206" cy="926"/>
          </p:xfrm>
          <a:graphic>
            <a:graphicData uri="http://schemas.openxmlformats.org/presentationml/2006/ole">
              <p:oleObj spid="_x0000_s3127" name="Equation" r:id="rId3" imgW="1066680" imgH="444240" progId="">
                <p:embed/>
              </p:oleObj>
            </a:graphicData>
          </a:graphic>
        </p:graphicFrame>
        <p:sp>
          <p:nvSpPr>
            <p:cNvPr id="19462" name="Line 5"/>
            <p:cNvSpPr>
              <a:spLocks noChangeShapeType="1"/>
            </p:cNvSpPr>
            <p:nvPr/>
          </p:nvSpPr>
          <p:spPr bwMode="auto">
            <a:xfrm flipH="1">
              <a:off x="3221" y="3543"/>
              <a:ext cx="778" cy="5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463" name="Text Box 6"/>
            <p:cNvSpPr txBox="1">
              <a:spLocks noChangeArrowheads="1"/>
            </p:cNvSpPr>
            <p:nvPr/>
          </p:nvSpPr>
          <p:spPr bwMode="auto">
            <a:xfrm>
              <a:off x="3929" y="3368"/>
              <a:ext cx="53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Mean </a:t>
              </a:r>
              <a:b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</a:b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variable </a:t>
              </a: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19464" name="Line 7"/>
            <p:cNvSpPr>
              <a:spLocks noChangeShapeType="1"/>
            </p:cNvSpPr>
            <p:nvPr/>
          </p:nvSpPr>
          <p:spPr bwMode="auto">
            <a:xfrm flipH="1" flipV="1">
              <a:off x="3033" y="4092"/>
              <a:ext cx="5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465" name="Text Box 8"/>
            <p:cNvSpPr txBox="1">
              <a:spLocks noChangeArrowheads="1"/>
            </p:cNvSpPr>
            <p:nvPr/>
          </p:nvSpPr>
          <p:spPr bwMode="auto">
            <a:xfrm>
              <a:off x="3646" y="3927"/>
              <a:ext cx="10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Standard deviation</a:t>
              </a:r>
              <a:b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</a:b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of variable </a:t>
              </a: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4293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865" y="197644"/>
            <a:ext cx="10086975" cy="533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solidFill>
                  <a:srgbClr val="00B050"/>
                </a:solidFill>
                <a:latin typeface="Microsoft JhengHei" pitchFamily="34" charset="-120"/>
                <a:ea typeface="Microsoft JhengHei" pitchFamily="34" charset="-120"/>
              </a:rPr>
              <a:t>Covariance </a:t>
            </a:r>
            <a:r>
              <a:rPr lang="en-US" sz="2800" i="1" dirty="0" err="1" smtClean="0">
                <a:solidFill>
                  <a:srgbClr val="00B050"/>
                </a:solidFill>
                <a:latin typeface="Microsoft JhengHei" pitchFamily="34" charset="-120"/>
                <a:ea typeface="Microsoft JhengHei" pitchFamily="34" charset="-120"/>
              </a:rPr>
              <a:t>vs</a:t>
            </a:r>
            <a:r>
              <a:rPr lang="en-US" sz="2800" dirty="0" smtClean="0">
                <a:solidFill>
                  <a:srgbClr val="00B050"/>
                </a:solidFill>
                <a:latin typeface="Microsoft JhengHei" pitchFamily="34" charset="-120"/>
                <a:ea typeface="Microsoft JhengHei" pitchFamily="34" charset="-120"/>
              </a:rPr>
              <a:t> Correlation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71450" y="990600"/>
            <a:ext cx="9544050" cy="2209800"/>
          </a:xfrm>
        </p:spPr>
        <p:txBody>
          <a:bodyPr/>
          <a:lstStyle/>
          <a:p>
            <a:pPr eaLnBrk="1" hangingPunct="1">
              <a:buClr>
                <a:srgbClr val="00FF00"/>
              </a:buClr>
            </a:pPr>
            <a:r>
              <a:rPr lang="en-US" dirty="0" err="1">
                <a:ea typeface="Microsoft JhengHei" pitchFamily="34" charset="-120"/>
              </a:rPr>
              <a:t>C</a:t>
            </a:r>
            <a:r>
              <a:rPr lang="en-US" dirty="0" err="1" smtClean="0">
                <a:ea typeface="Microsoft JhengHei" pitchFamily="34" charset="-120"/>
              </a:rPr>
              <a:t>ovariances</a:t>
            </a:r>
            <a:r>
              <a:rPr lang="en-US" dirty="0" smtClean="0">
                <a:ea typeface="Microsoft JhengHei" pitchFamily="34" charset="-120"/>
              </a:rPr>
              <a:t> between the standardized variables are </a:t>
            </a:r>
            <a:r>
              <a:rPr lang="en-US" dirty="0" smtClean="0">
                <a:solidFill>
                  <a:srgbClr val="FF33CC"/>
                </a:solidFill>
                <a:ea typeface="Microsoft JhengHei" pitchFamily="34" charset="-120"/>
              </a:rPr>
              <a:t>correlations</a:t>
            </a:r>
          </a:p>
          <a:p>
            <a:pPr eaLnBrk="1" hangingPunct="1">
              <a:buClr>
                <a:srgbClr val="00FF00"/>
              </a:buClr>
            </a:pPr>
            <a:endParaRPr lang="en-US" dirty="0" smtClean="0">
              <a:solidFill>
                <a:srgbClr val="FF33CC"/>
              </a:solidFill>
              <a:ea typeface="Microsoft JhengHei" pitchFamily="34" charset="-120"/>
            </a:endParaRPr>
          </a:p>
          <a:p>
            <a:pPr eaLnBrk="1" hangingPunct="1">
              <a:buClr>
                <a:srgbClr val="00FF00"/>
              </a:buClr>
            </a:pPr>
            <a:r>
              <a:rPr lang="en-US" dirty="0">
                <a:ea typeface="Microsoft JhengHei" pitchFamily="34" charset="-120"/>
              </a:rPr>
              <a:t>A</a:t>
            </a:r>
            <a:r>
              <a:rPr lang="en-US" dirty="0" smtClean="0">
                <a:ea typeface="Microsoft JhengHei" pitchFamily="34" charset="-120"/>
              </a:rPr>
              <a:t>fter standardization, each variable has a variance of 1</a:t>
            </a:r>
          </a:p>
          <a:p>
            <a:pPr eaLnBrk="1" hangingPunct="1">
              <a:buClr>
                <a:srgbClr val="00FF00"/>
              </a:buClr>
            </a:pPr>
            <a:endParaRPr lang="en-US" dirty="0" smtClean="0">
              <a:ea typeface="Microsoft JhengHei" pitchFamily="34" charset="-120"/>
            </a:endParaRPr>
          </a:p>
          <a:p>
            <a:pPr eaLnBrk="1" hangingPunct="1">
              <a:buClr>
                <a:srgbClr val="00FF00"/>
              </a:buClr>
            </a:pPr>
            <a:r>
              <a:rPr lang="en-US" dirty="0">
                <a:ea typeface="Microsoft JhengHei" pitchFamily="34" charset="-120"/>
              </a:rPr>
              <a:t>C</a:t>
            </a:r>
            <a:r>
              <a:rPr lang="en-US" dirty="0" smtClean="0">
                <a:ea typeface="Microsoft JhengHei" pitchFamily="34" charset="-120"/>
              </a:rPr>
              <a:t>orrelations can be also calculated from the variances and </a:t>
            </a:r>
            <a:r>
              <a:rPr lang="en-US" dirty="0" err="1" smtClean="0">
                <a:ea typeface="Microsoft JhengHei" pitchFamily="34" charset="-120"/>
              </a:rPr>
              <a:t>covariances</a:t>
            </a:r>
            <a:r>
              <a:rPr lang="en-US" dirty="0" smtClean="0">
                <a:ea typeface="Microsoft JhengHei" pitchFamily="34" charset="-120"/>
              </a:rPr>
              <a:t>: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05383" y="4778375"/>
            <a:ext cx="7383066" cy="1765300"/>
            <a:chOff x="115" y="3010"/>
            <a:chExt cx="4134" cy="1112"/>
          </a:xfrm>
        </p:grpSpPr>
        <p:graphicFrame>
          <p:nvGraphicFramePr>
            <p:cNvPr id="20485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1604" y="3010"/>
            <a:ext cx="1457" cy="1036"/>
          </p:xfrm>
          <a:graphic>
            <a:graphicData uri="http://schemas.openxmlformats.org/presentationml/2006/ole">
              <p:oleObj spid="_x0000_s4151" name="Equation" r:id="rId3" imgW="698400" imgH="495000" progId="">
                <p:embed/>
              </p:oleObj>
            </a:graphicData>
          </a:graphic>
        </p:graphicFrame>
        <p:sp>
          <p:nvSpPr>
            <p:cNvPr id="20486" name="Line 12"/>
            <p:cNvSpPr>
              <a:spLocks noChangeShapeType="1"/>
            </p:cNvSpPr>
            <p:nvPr/>
          </p:nvSpPr>
          <p:spPr bwMode="auto">
            <a:xfrm flipH="1">
              <a:off x="2801" y="3245"/>
              <a:ext cx="565" cy="5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487" name="Text Box 13"/>
            <p:cNvSpPr txBox="1">
              <a:spLocks noChangeArrowheads="1"/>
            </p:cNvSpPr>
            <p:nvPr/>
          </p:nvSpPr>
          <p:spPr bwMode="auto">
            <a:xfrm>
              <a:off x="3367" y="3030"/>
              <a:ext cx="88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Covariance of </a:t>
              </a:r>
              <a:b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</a:b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variables </a:t>
              </a: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and </a:t>
              </a: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j </a:t>
              </a:r>
            </a:p>
          </p:txBody>
        </p:sp>
        <p:sp>
          <p:nvSpPr>
            <p:cNvPr id="20488" name="Line 14"/>
            <p:cNvSpPr>
              <a:spLocks noChangeShapeType="1"/>
            </p:cNvSpPr>
            <p:nvPr/>
          </p:nvSpPr>
          <p:spPr bwMode="auto">
            <a:xfrm flipH="1" flipV="1">
              <a:off x="2999" y="3764"/>
              <a:ext cx="5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489" name="Text Box 15"/>
            <p:cNvSpPr txBox="1">
              <a:spLocks noChangeArrowheads="1"/>
            </p:cNvSpPr>
            <p:nvPr/>
          </p:nvSpPr>
          <p:spPr bwMode="auto">
            <a:xfrm>
              <a:off x="3548" y="3609"/>
              <a:ext cx="6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Variance</a:t>
              </a:r>
              <a:b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</a:b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of 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variables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91" name="Text Box 17"/>
            <p:cNvSpPr txBox="1">
              <a:spLocks noChangeArrowheads="1"/>
            </p:cNvSpPr>
            <p:nvPr/>
          </p:nvSpPr>
          <p:spPr bwMode="auto">
            <a:xfrm>
              <a:off x="1296" y="3792"/>
              <a:ext cx="6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Variance</a:t>
              </a:r>
              <a:b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</a:b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of variable </a:t>
              </a:r>
              <a:r>
                <a:rPr kumimoji="0" lang="en-US" sz="14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</a:t>
              </a: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492" name="Line 18"/>
            <p:cNvSpPr>
              <a:spLocks noChangeShapeType="1"/>
            </p:cNvSpPr>
            <p:nvPr/>
          </p:nvSpPr>
          <p:spPr bwMode="auto">
            <a:xfrm>
              <a:off x="1486" y="3337"/>
              <a:ext cx="145" cy="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493" name="Text Box 19"/>
            <p:cNvSpPr txBox="1">
              <a:spLocks noChangeArrowheads="1"/>
            </p:cNvSpPr>
            <p:nvPr/>
          </p:nvSpPr>
          <p:spPr bwMode="auto">
            <a:xfrm>
              <a:off x="115" y="3038"/>
              <a:ext cx="106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Correlation between</a:t>
              </a:r>
              <a:b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</a:b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variables </a:t>
              </a:r>
              <a:r>
                <a:rPr kumimoji="0" lang="en-US" sz="14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 </a:t>
              </a: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and</a:t>
              </a:r>
              <a:r>
                <a:rPr kumimoji="0" lang="en-US" sz="14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j</a:t>
              </a: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09954" y="4889712"/>
            <a:ext cx="172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Correlation co-eff.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569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28600"/>
            <a:ext cx="10086975" cy="60959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solidFill>
                  <a:srgbClr val="00B050"/>
                </a:solidFill>
                <a:latin typeface="Microsoft JhengHei" pitchFamily="34" charset="-120"/>
                <a:ea typeface="Microsoft JhengHei" pitchFamily="34" charset="-120"/>
              </a:rPr>
              <a:t>The Algebra of PCA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1524000"/>
            <a:ext cx="9448800" cy="4921250"/>
          </a:xfrm>
        </p:spPr>
        <p:txBody>
          <a:bodyPr/>
          <a:lstStyle/>
          <a:p>
            <a:pPr eaLnBrk="1" hangingPunct="1">
              <a:buClr>
                <a:srgbClr val="00FF00"/>
              </a:buClr>
            </a:pPr>
            <a:r>
              <a:rPr lang="en-US" dirty="0">
                <a:ea typeface="Microsoft JhengHei" pitchFamily="34" charset="-120"/>
              </a:rPr>
              <a:t>F</a:t>
            </a:r>
            <a:r>
              <a:rPr lang="en-US" dirty="0" smtClean="0">
                <a:ea typeface="Microsoft JhengHei" pitchFamily="34" charset="-120"/>
              </a:rPr>
              <a:t>irst step is to calculate the matrix of variances and </a:t>
            </a:r>
            <a:r>
              <a:rPr lang="en-US" dirty="0" err="1" smtClean="0">
                <a:ea typeface="Microsoft JhengHei" pitchFamily="34" charset="-120"/>
              </a:rPr>
              <a:t>covariances</a:t>
            </a:r>
            <a:r>
              <a:rPr lang="en-US" dirty="0" smtClean="0">
                <a:ea typeface="Microsoft JhengHei" pitchFamily="34" charset="-120"/>
              </a:rPr>
              <a:t> (or correlations) among every pair of the </a:t>
            </a:r>
            <a:r>
              <a:rPr lang="en-US" i="1" dirty="0" smtClean="0">
                <a:ea typeface="Microsoft JhengHei" pitchFamily="34" charset="-120"/>
              </a:rPr>
              <a:t>p</a:t>
            </a:r>
            <a:r>
              <a:rPr lang="en-US" dirty="0" smtClean="0">
                <a:ea typeface="Microsoft JhengHei" pitchFamily="34" charset="-120"/>
              </a:rPr>
              <a:t> variables</a:t>
            </a:r>
          </a:p>
          <a:p>
            <a:pPr eaLnBrk="1" hangingPunct="1">
              <a:buClr>
                <a:srgbClr val="00FF00"/>
              </a:buClr>
            </a:pPr>
            <a:endParaRPr lang="en-US" dirty="0" smtClean="0">
              <a:ea typeface="Microsoft JhengHei" pitchFamily="34" charset="-120"/>
            </a:endParaRPr>
          </a:p>
          <a:p>
            <a:pPr eaLnBrk="1" hangingPunct="1">
              <a:spcBef>
                <a:spcPct val="40000"/>
              </a:spcBef>
              <a:buClr>
                <a:srgbClr val="00FF00"/>
              </a:buClr>
            </a:pPr>
            <a:r>
              <a:rPr lang="en-US" dirty="0">
                <a:ea typeface="Microsoft JhengHei" pitchFamily="34" charset="-120"/>
              </a:rPr>
              <a:t>S</a:t>
            </a:r>
            <a:r>
              <a:rPr lang="en-US" dirty="0" smtClean="0">
                <a:ea typeface="Microsoft JhengHei" pitchFamily="34" charset="-120"/>
              </a:rPr>
              <a:t>quare, symmetric matrix</a:t>
            </a:r>
          </a:p>
          <a:p>
            <a:pPr eaLnBrk="1" hangingPunct="1">
              <a:spcBef>
                <a:spcPct val="40000"/>
              </a:spcBef>
              <a:buClr>
                <a:srgbClr val="00FF00"/>
              </a:buClr>
            </a:pPr>
            <a:endParaRPr lang="en-US" dirty="0" smtClean="0">
              <a:ea typeface="Microsoft JhengHei" pitchFamily="34" charset="-120"/>
            </a:endParaRPr>
          </a:p>
          <a:p>
            <a:pPr eaLnBrk="1" hangingPunct="1">
              <a:spcBef>
                <a:spcPct val="40000"/>
              </a:spcBef>
              <a:buClr>
                <a:srgbClr val="00FF00"/>
              </a:buClr>
            </a:pPr>
            <a:r>
              <a:rPr lang="en-US" dirty="0">
                <a:ea typeface="Microsoft JhengHei" pitchFamily="34" charset="-120"/>
              </a:rPr>
              <a:t>D</a:t>
            </a:r>
            <a:r>
              <a:rPr lang="en-US" dirty="0" smtClean="0">
                <a:ea typeface="Microsoft JhengHei" pitchFamily="34" charset="-120"/>
              </a:rPr>
              <a:t>iagonals are the variances, off-diagonals are the co-variances.</a:t>
            </a:r>
          </a:p>
          <a:p>
            <a:pPr eaLnBrk="1" hangingPunct="1">
              <a:buClr>
                <a:srgbClr val="00FF00"/>
              </a:buClr>
            </a:pPr>
            <a:endParaRPr lang="en-US" dirty="0" smtClean="0">
              <a:latin typeface="Comic Sans MS" pitchFamily="66" charset="0"/>
            </a:endParaRPr>
          </a:p>
        </p:txBody>
      </p:sp>
      <p:graphicFrame>
        <p:nvGraphicFramePr>
          <p:cNvPr id="659460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88323235"/>
              </p:ext>
            </p:extLst>
          </p:nvPr>
        </p:nvGraphicFramePr>
        <p:xfrm>
          <a:off x="2633662" y="4419600"/>
          <a:ext cx="4714875" cy="15668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71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26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305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sz="1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32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sz="18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3200" b="0" i="1" u="none" strike="noStrike" cap="none" normalizeH="0" baseline="-2500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sz="1800" u="none" strike="noStrike" cap="none" normalizeH="0" baseline="-30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3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6.6707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3.4170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sz="1800" u="none" strike="noStrike" cap="none" normalizeH="0" baseline="-30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3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3.4170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6.2384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4000500" y="6097579"/>
            <a:ext cx="24927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Variance-covariance Matrix</a:t>
            </a:r>
          </a:p>
        </p:txBody>
      </p:sp>
    </p:spTree>
    <p:extLst>
      <p:ext uri="{BB962C8B-B14F-4D97-AF65-F5344CB8AC3E}">
        <p14:creationId xmlns="" xmlns:p14="http://schemas.microsoft.com/office/powerpoint/2010/main" val="132975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7505" y="228600"/>
            <a:ext cx="10086975" cy="68421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solidFill>
                  <a:srgbClr val="00B050"/>
                </a:solidFill>
                <a:latin typeface="Microsoft JhengHei" pitchFamily="34" charset="-120"/>
                <a:ea typeface="Microsoft JhengHei" pitchFamily="34" charset="-120"/>
              </a:rPr>
              <a:t>The Algebra of PCA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6048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23230" y="990600"/>
                <a:ext cx="9973270" cy="5454651"/>
              </a:xfrm>
            </p:spPr>
            <p:txBody>
              <a:bodyPr/>
              <a:lstStyle/>
              <a:p>
                <a:pPr eaLnBrk="1" hangingPunct="1">
                  <a:buClr>
                    <a:srgbClr val="00FF00"/>
                  </a:buClr>
                </a:pPr>
                <a:endParaRPr lang="en-US" dirty="0" smtClean="0">
                  <a:latin typeface="Comic Sans MS" pitchFamily="66" charset="0"/>
                </a:endParaRPr>
              </a:p>
              <a:p>
                <a:pPr eaLnBrk="1" hangingPunct="1">
                  <a:buClr>
                    <a:srgbClr val="00FF00"/>
                  </a:buClr>
                </a:pPr>
                <a:r>
                  <a:rPr lang="en-US" dirty="0">
                    <a:ea typeface="Microsoft JhengHei" pitchFamily="34" charset="-120"/>
                  </a:rPr>
                  <a:t>I</a:t>
                </a:r>
                <a:r>
                  <a:rPr lang="en-US" dirty="0" smtClean="0">
                    <a:ea typeface="Microsoft JhengHei" pitchFamily="34" charset="-120"/>
                  </a:rPr>
                  <a:t>n matrix notation, this is computed as (assuming you have zero mean matrix)</a:t>
                </a:r>
              </a:p>
              <a:p>
                <a:pPr eaLnBrk="1" hangingPunct="1">
                  <a:buClr>
                    <a:srgbClr val="00FF00"/>
                  </a:buClr>
                </a:pPr>
                <a:endParaRPr lang="en-US" dirty="0" smtClean="0">
                  <a:latin typeface="Comic Sans MS" pitchFamily="66" charset="0"/>
                </a:endParaRPr>
              </a:p>
              <a:p>
                <a:pPr marL="1244695" lvl="7" indent="0">
                  <a:buClr>
                    <a:srgbClr val="00FF00"/>
                  </a:buClr>
                  <a:buNone/>
                </a:pPr>
                <a:r>
                  <a:rPr lang="en-US" sz="1900" b="1" dirty="0" smtClean="0"/>
                  <a:t>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𝑺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</a:rPr>
                      <m:t>𝑿</m:t>
                    </m:r>
                  </m:oMath>
                </a14:m>
                <a:endParaRPr lang="en-US" sz="2800" dirty="0" smtClean="0">
                  <a:latin typeface="Comic Sans MS" pitchFamily="66" charset="0"/>
                </a:endParaRPr>
              </a:p>
              <a:p>
                <a:pPr eaLnBrk="1" hangingPunct="1">
                  <a:spcBef>
                    <a:spcPct val="0"/>
                  </a:spcBef>
                  <a:buClr>
                    <a:srgbClr val="00FF00"/>
                  </a:buClr>
                </a:pPr>
                <a:endParaRPr lang="en-US" dirty="0" smtClean="0">
                  <a:latin typeface="Comic Sans MS" pitchFamily="66" charset="0"/>
                </a:endParaRPr>
              </a:p>
              <a:p>
                <a:pPr marL="0" indent="0" eaLnBrk="1" hangingPunct="1">
                  <a:spcBef>
                    <a:spcPct val="0"/>
                  </a:spcBef>
                  <a:buClr>
                    <a:srgbClr val="00FF00"/>
                  </a:buCl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pPr marL="0" indent="0" eaLnBrk="1" hangingPunct="1">
                  <a:spcBef>
                    <a:spcPct val="0"/>
                  </a:spcBef>
                  <a:buClr>
                    <a:srgbClr val="00FF00"/>
                  </a:buClr>
                  <a:buNone/>
                </a:pPr>
                <a:r>
                  <a:rPr lang="en-US" dirty="0" smtClean="0">
                    <a:ea typeface="Microsoft JhengHei" pitchFamily="34" charset="-120"/>
                  </a:rPr>
                  <a:t>                   where X is the </a:t>
                </a:r>
                <a:r>
                  <a:rPr lang="en-US" i="1" dirty="0" smtClean="0">
                    <a:ea typeface="Microsoft JhengHei" pitchFamily="34" charset="-120"/>
                  </a:rPr>
                  <a:t>n </a:t>
                </a:r>
                <a:r>
                  <a:rPr lang="en-US" dirty="0" smtClean="0">
                    <a:ea typeface="Microsoft JhengHei" pitchFamily="34" charset="-120"/>
                  </a:rPr>
                  <a:t>x </a:t>
                </a:r>
                <a:r>
                  <a:rPr lang="en-US" i="1" dirty="0" smtClean="0">
                    <a:ea typeface="Microsoft JhengHei" pitchFamily="34" charset="-120"/>
                  </a:rPr>
                  <a:t>p </a:t>
                </a:r>
                <a:r>
                  <a:rPr lang="en-US" dirty="0" smtClean="0">
                    <a:ea typeface="Microsoft JhengHei" pitchFamily="34" charset="-120"/>
                  </a:rPr>
                  <a:t>data matrix, with each variable centered</a:t>
                </a:r>
                <a:endParaRPr lang="en-US" dirty="0" smtClean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66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3230" y="990600"/>
                <a:ext cx="9973270" cy="5454651"/>
              </a:xfrm>
              <a:blipFill>
                <a:blip r:embed="rId2" cstate="print"/>
                <a:stretch>
                  <a:fillRect l="-4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0484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53651"/>
              </p:ext>
            </p:extLst>
          </p:nvPr>
        </p:nvGraphicFramePr>
        <p:xfrm>
          <a:off x="2933700" y="4419600"/>
          <a:ext cx="4714875" cy="15668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71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26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305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sz="1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32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sz="18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32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sz="18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6.6707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3.4170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sz="18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3.4170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6.2384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4305300" y="6061968"/>
            <a:ext cx="24927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Variance-covariance Matrix</a:t>
            </a:r>
          </a:p>
        </p:txBody>
      </p:sp>
    </p:spTree>
    <p:extLst>
      <p:ext uri="{BB962C8B-B14F-4D97-AF65-F5344CB8AC3E}">
        <p14:creationId xmlns="" xmlns:p14="http://schemas.microsoft.com/office/powerpoint/2010/main" val="408979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7505" y="228600"/>
            <a:ext cx="10086975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solidFill>
                  <a:srgbClr val="00B050"/>
                </a:solidFill>
                <a:latin typeface="Microsoft JhengHei" pitchFamily="34" charset="-120"/>
                <a:ea typeface="Microsoft JhengHei" pitchFamily="34" charset="-120"/>
              </a:rPr>
              <a:t>The Algebra of PCA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02429" y="1066800"/>
            <a:ext cx="9665471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FF00"/>
              </a:buClr>
            </a:pPr>
            <a:r>
              <a:rPr lang="en-US" dirty="0">
                <a:ea typeface="Microsoft JhengHei" pitchFamily="34" charset="-120"/>
              </a:rPr>
              <a:t>S</a:t>
            </a:r>
            <a:r>
              <a:rPr lang="en-US" dirty="0" smtClean="0">
                <a:ea typeface="Microsoft JhengHei" pitchFamily="34" charset="-120"/>
              </a:rPr>
              <a:t>um of the diagonals of the variance-covariance matrix is called the </a:t>
            </a:r>
            <a:r>
              <a:rPr lang="en-US" dirty="0" smtClean="0">
                <a:solidFill>
                  <a:srgbClr val="C00000"/>
                </a:solidFill>
                <a:ea typeface="Microsoft JhengHei" pitchFamily="34" charset="-120"/>
              </a:rPr>
              <a:t>trace</a:t>
            </a:r>
          </a:p>
          <a:p>
            <a:pPr eaLnBrk="1" hangingPunct="1">
              <a:lnSpc>
                <a:spcPct val="90000"/>
              </a:lnSpc>
              <a:buClr>
                <a:srgbClr val="00FF00"/>
              </a:buClr>
            </a:pPr>
            <a:endParaRPr lang="en-US" dirty="0" smtClean="0">
              <a:solidFill>
                <a:srgbClr val="00FFFF"/>
              </a:solidFill>
              <a:ea typeface="Microsoft JhengHei" pitchFamily="34" charset="-120"/>
            </a:endParaRPr>
          </a:p>
          <a:p>
            <a:pPr eaLnBrk="1" hangingPunct="1">
              <a:lnSpc>
                <a:spcPct val="90000"/>
              </a:lnSpc>
              <a:buClr>
                <a:srgbClr val="00FF00"/>
              </a:buClr>
            </a:pPr>
            <a:r>
              <a:rPr lang="en-US" dirty="0">
                <a:ea typeface="Microsoft JhengHei" pitchFamily="34" charset="-120"/>
              </a:rPr>
              <a:t>I</a:t>
            </a:r>
            <a:r>
              <a:rPr lang="en-US" dirty="0" smtClean="0">
                <a:ea typeface="Microsoft JhengHei" pitchFamily="34" charset="-120"/>
              </a:rPr>
              <a:t>t represents the </a:t>
            </a:r>
            <a:r>
              <a:rPr lang="en-US" dirty="0" smtClean="0">
                <a:solidFill>
                  <a:srgbClr val="C00000"/>
                </a:solidFill>
                <a:ea typeface="Microsoft JhengHei" pitchFamily="34" charset="-120"/>
              </a:rPr>
              <a:t>total variance</a:t>
            </a:r>
            <a:r>
              <a:rPr lang="en-US" dirty="0" smtClean="0">
                <a:ea typeface="Microsoft JhengHei" pitchFamily="34" charset="-120"/>
              </a:rPr>
              <a:t> in the data</a:t>
            </a:r>
          </a:p>
          <a:p>
            <a:pPr eaLnBrk="1" hangingPunct="1">
              <a:lnSpc>
                <a:spcPct val="90000"/>
              </a:lnSpc>
              <a:buClr>
                <a:srgbClr val="00FF00"/>
              </a:buClr>
            </a:pPr>
            <a:endParaRPr lang="en-US" dirty="0" smtClean="0">
              <a:ea typeface="Microsoft JhengHei" pitchFamily="34" charset="-120"/>
            </a:endParaRPr>
          </a:p>
        </p:txBody>
      </p:sp>
      <p:graphicFrame>
        <p:nvGraphicFramePr>
          <p:cNvPr id="629764" name="Group 4"/>
          <p:cNvGraphicFramePr>
            <a:graphicFrameLocks noGrp="1"/>
          </p:cNvGraphicFramePr>
          <p:nvPr>
            <p:extLst/>
          </p:nvPr>
        </p:nvGraphicFramePr>
        <p:xfrm>
          <a:off x="2257425" y="3124200"/>
          <a:ext cx="4714875" cy="15668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71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26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305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sz="1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32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sz="18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32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sz="18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6.6707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3.4170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sz="18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3.4170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6.2384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3781425" y="5042787"/>
            <a:ext cx="15020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Trace = 12.9091</a:t>
            </a:r>
          </a:p>
        </p:txBody>
      </p:sp>
    </p:spTree>
    <p:extLst>
      <p:ext uri="{BB962C8B-B14F-4D97-AF65-F5344CB8AC3E}">
        <p14:creationId xmlns="" xmlns:p14="http://schemas.microsoft.com/office/powerpoint/2010/main" val="129046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7505" y="381000"/>
            <a:ext cx="10086975" cy="533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solidFill>
                  <a:srgbClr val="00B050"/>
                </a:solidFill>
                <a:latin typeface="Microsoft JhengHei" pitchFamily="34" charset="-120"/>
                <a:ea typeface="Microsoft JhengHei" pitchFamily="34" charset="-120"/>
              </a:rPr>
              <a:t>The Algebra of PCA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idx="1"/>
          </p:nvPr>
        </p:nvSpPr>
        <p:spPr>
          <a:xfrm>
            <a:off x="146447" y="990600"/>
            <a:ext cx="9950053" cy="5624514"/>
          </a:xfrm>
        </p:spPr>
        <p:txBody>
          <a:bodyPr/>
          <a:lstStyle/>
          <a:p>
            <a:pPr eaLnBrk="1" hangingPunct="1"/>
            <a:endParaRPr lang="en-US" dirty="0" smtClean="0">
              <a:latin typeface="Comic Sans MS" pitchFamily="66" charset="0"/>
            </a:endParaRPr>
          </a:p>
          <a:p>
            <a:pPr eaLnBrk="1" hangingPunct="1"/>
            <a:r>
              <a:rPr lang="en-US" dirty="0">
                <a:ea typeface="Microsoft JhengHei" pitchFamily="34" charset="-120"/>
              </a:rPr>
              <a:t>F</a:t>
            </a:r>
            <a:r>
              <a:rPr lang="en-US" dirty="0" smtClean="0">
                <a:ea typeface="Microsoft JhengHei" pitchFamily="34" charset="-120"/>
              </a:rPr>
              <a:t>inding the principal axes involves Eigen analysis of the covariance matrix (S)</a:t>
            </a:r>
          </a:p>
          <a:p>
            <a:pPr eaLnBrk="1" hangingPunct="1"/>
            <a:endParaRPr lang="en-US" dirty="0" smtClean="0">
              <a:ea typeface="Microsoft JhengHei" pitchFamily="34" charset="-120"/>
            </a:endParaRPr>
          </a:p>
          <a:p>
            <a:pPr eaLnBrk="1" hangingPunct="1"/>
            <a:r>
              <a:rPr lang="en-US" dirty="0">
                <a:ea typeface="Microsoft JhengHei" pitchFamily="34" charset="-120"/>
              </a:rPr>
              <a:t>T</a:t>
            </a:r>
            <a:r>
              <a:rPr lang="en-US" dirty="0" smtClean="0">
                <a:ea typeface="Microsoft JhengHei" pitchFamily="34" charset="-120"/>
              </a:rPr>
              <a:t>he eigenvalues of S are solutions (</a:t>
            </a:r>
            <a:r>
              <a:rPr lang="en-US" i="1" dirty="0" smtClean="0">
                <a:ea typeface="Microsoft JhengHei" pitchFamily="34" charset="-120"/>
                <a:sym typeface="Symbol" pitchFamily="18" charset="2"/>
              </a:rPr>
              <a:t></a:t>
            </a:r>
            <a:r>
              <a:rPr lang="en-US" dirty="0" smtClean="0">
                <a:ea typeface="Microsoft JhengHei" pitchFamily="34" charset="-120"/>
                <a:sym typeface="Symbol" pitchFamily="18" charset="2"/>
              </a:rPr>
              <a:t>) to the characteristic equation</a:t>
            </a:r>
          </a:p>
          <a:p>
            <a:pPr eaLnBrk="1" hangingPunct="1"/>
            <a:endParaRPr lang="en-US" dirty="0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dirty="0" smtClean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630827" name="Object 43"/>
          <p:cNvGraphicFramePr>
            <a:graphicFrameLocks noChangeAspect="1"/>
          </p:cNvGraphicFramePr>
          <p:nvPr>
            <p:extLst/>
          </p:nvPr>
        </p:nvGraphicFramePr>
        <p:xfrm>
          <a:off x="2627313" y="3562350"/>
          <a:ext cx="4543425" cy="1516063"/>
        </p:xfrm>
        <a:graphic>
          <a:graphicData uri="http://schemas.openxmlformats.org/presentationml/2006/ole">
            <p:oleObj spid="_x0000_s5175" name="Equation" r:id="rId3" imgW="685800" imgH="25380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20184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7505" y="304800"/>
            <a:ext cx="10086975" cy="73977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solidFill>
                  <a:srgbClr val="00B050"/>
                </a:solidFill>
                <a:latin typeface="Microsoft JhengHei" pitchFamily="34" charset="-120"/>
                <a:ea typeface="Microsoft JhengHei" pitchFamily="34" charset="-120"/>
              </a:rPr>
              <a:t>The Algebra of PCA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idx="1"/>
          </p:nvPr>
        </p:nvSpPr>
        <p:spPr>
          <a:xfrm>
            <a:off x="146447" y="1371600"/>
            <a:ext cx="10115550" cy="5243514"/>
          </a:xfrm>
        </p:spPr>
        <p:txBody>
          <a:bodyPr/>
          <a:lstStyle/>
          <a:p>
            <a:pPr eaLnBrk="1" hangingPunct="1">
              <a:buClr>
                <a:srgbClr val="00FF00"/>
              </a:buClr>
            </a:pPr>
            <a:r>
              <a:rPr lang="en-US" dirty="0">
                <a:ea typeface="Microsoft JhengHei" pitchFamily="34" charset="-120"/>
              </a:rPr>
              <a:t>T</a:t>
            </a:r>
            <a:r>
              <a:rPr lang="en-US" dirty="0" smtClean="0">
                <a:ea typeface="Microsoft JhengHei" pitchFamily="34" charset="-120"/>
              </a:rPr>
              <a:t>he eigenvalues, </a:t>
            </a:r>
            <a:r>
              <a:rPr lang="en-US" i="1" dirty="0" smtClean="0">
                <a:ea typeface="Microsoft JhengHei" pitchFamily="34" charset="-120"/>
                <a:sym typeface="Symbol" pitchFamily="18" charset="2"/>
              </a:rPr>
              <a:t></a:t>
            </a:r>
            <a:r>
              <a:rPr lang="en-US" baseline="-25000" dirty="0" smtClean="0">
                <a:ea typeface="Microsoft JhengHei" pitchFamily="34" charset="-120"/>
                <a:sym typeface="Symbol" pitchFamily="18" charset="2"/>
              </a:rPr>
              <a:t>1</a:t>
            </a:r>
            <a:r>
              <a:rPr lang="en-US" dirty="0" smtClean="0">
                <a:ea typeface="Microsoft JhengHei" pitchFamily="34" charset="-120"/>
                <a:sym typeface="Symbol" pitchFamily="18" charset="2"/>
              </a:rPr>
              <a:t>, </a:t>
            </a:r>
            <a:r>
              <a:rPr lang="en-US" i="1" dirty="0" smtClean="0">
                <a:ea typeface="Microsoft JhengHei" pitchFamily="34" charset="-120"/>
                <a:sym typeface="Symbol" pitchFamily="18" charset="2"/>
              </a:rPr>
              <a:t></a:t>
            </a:r>
            <a:r>
              <a:rPr lang="en-US" baseline="-25000" dirty="0" smtClean="0">
                <a:ea typeface="Microsoft JhengHei" pitchFamily="34" charset="-120"/>
                <a:sym typeface="Symbol" pitchFamily="18" charset="2"/>
              </a:rPr>
              <a:t>2</a:t>
            </a:r>
            <a:r>
              <a:rPr lang="en-US" dirty="0" smtClean="0">
                <a:ea typeface="Microsoft JhengHei" pitchFamily="34" charset="-120"/>
                <a:sym typeface="Symbol" pitchFamily="18" charset="2"/>
              </a:rPr>
              <a:t>, ... </a:t>
            </a:r>
            <a:r>
              <a:rPr lang="en-US" i="1" dirty="0" smtClean="0">
                <a:ea typeface="Microsoft JhengHei" pitchFamily="34" charset="-120"/>
                <a:sym typeface="Symbol" pitchFamily="18" charset="2"/>
              </a:rPr>
              <a:t></a:t>
            </a:r>
            <a:r>
              <a:rPr lang="en-US" baseline="-25000" dirty="0" smtClean="0">
                <a:ea typeface="Microsoft JhengHei" pitchFamily="34" charset="-120"/>
                <a:sym typeface="Symbol" pitchFamily="18" charset="2"/>
              </a:rPr>
              <a:t>p</a:t>
            </a:r>
            <a:r>
              <a:rPr lang="en-US" dirty="0" smtClean="0">
                <a:ea typeface="Microsoft JhengHei" pitchFamily="34" charset="-120"/>
              </a:rPr>
              <a:t>  are the variances of the coordinates on each principal component axis</a:t>
            </a:r>
          </a:p>
          <a:p>
            <a:pPr eaLnBrk="1" hangingPunct="1">
              <a:buClr>
                <a:srgbClr val="00FF00"/>
              </a:buClr>
            </a:pPr>
            <a:endParaRPr lang="en-US" dirty="0" smtClean="0">
              <a:ea typeface="Microsoft JhengHei" pitchFamily="34" charset="-120"/>
            </a:endParaRPr>
          </a:p>
          <a:p>
            <a:pPr eaLnBrk="1" hangingPunct="1">
              <a:buClr>
                <a:srgbClr val="00FF00"/>
              </a:buClr>
            </a:pPr>
            <a:r>
              <a:rPr lang="en-US" dirty="0">
                <a:ea typeface="Microsoft JhengHei" pitchFamily="34" charset="-120"/>
                <a:sym typeface="Symbol" pitchFamily="18" charset="2"/>
              </a:rPr>
              <a:t>T</a:t>
            </a:r>
            <a:r>
              <a:rPr lang="en-US" dirty="0" smtClean="0">
                <a:ea typeface="Microsoft JhengHei" pitchFamily="34" charset="-120"/>
                <a:sym typeface="Symbol" pitchFamily="18" charset="2"/>
              </a:rPr>
              <a:t>he sum of all </a:t>
            </a:r>
            <a:r>
              <a:rPr lang="en-US" i="1" dirty="0" smtClean="0">
                <a:ea typeface="Microsoft JhengHei" pitchFamily="34" charset="-120"/>
                <a:sym typeface="Symbol" pitchFamily="18" charset="2"/>
              </a:rPr>
              <a:t>p </a:t>
            </a:r>
            <a:r>
              <a:rPr lang="en-US" dirty="0" smtClean="0">
                <a:ea typeface="Microsoft JhengHei" pitchFamily="34" charset="-120"/>
                <a:sym typeface="Symbol" pitchFamily="18" charset="2"/>
              </a:rPr>
              <a:t>eigenvalues equals the trace of S (the sum of the variances of the original variables).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FF33CC"/>
              </a:solidFill>
              <a:latin typeface="Comic Sans MS" pitchFamily="66" charset="0"/>
            </a:endParaRPr>
          </a:p>
        </p:txBody>
      </p:sp>
      <p:graphicFrame>
        <p:nvGraphicFramePr>
          <p:cNvPr id="631834" name="Group 26"/>
          <p:cNvGraphicFramePr>
            <a:graphicFrameLocks noGrp="1"/>
          </p:cNvGraphicFramePr>
          <p:nvPr>
            <p:extLst/>
          </p:nvPr>
        </p:nvGraphicFramePr>
        <p:xfrm>
          <a:off x="332184" y="4175125"/>
          <a:ext cx="4714875" cy="158273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71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26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305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sz="1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32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sz="18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32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sz="18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6.6707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3.4170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sz="18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3.4170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6.2384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46" name="Text Box 24"/>
          <p:cNvSpPr txBox="1">
            <a:spLocks noChangeArrowheads="1"/>
          </p:cNvSpPr>
          <p:nvPr/>
        </p:nvSpPr>
        <p:spPr bwMode="auto">
          <a:xfrm>
            <a:off x="5266731" y="4186239"/>
            <a:ext cx="26773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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1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= 9.8783</a:t>
            </a:r>
          </a:p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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 = 3.0308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/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Note: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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+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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 =12.9091</a:t>
            </a:r>
          </a:p>
        </p:txBody>
      </p:sp>
      <p:sp>
        <p:nvSpPr>
          <p:cNvPr id="26647" name="Text Box 25"/>
          <p:cNvSpPr txBox="1">
            <a:spLocks noChangeArrowheads="1"/>
          </p:cNvSpPr>
          <p:nvPr/>
        </p:nvSpPr>
        <p:spPr bwMode="auto">
          <a:xfrm>
            <a:off x="1030487" y="6003926"/>
            <a:ext cx="20716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Trace = 12.9091</a:t>
            </a:r>
          </a:p>
        </p:txBody>
      </p:sp>
    </p:spTree>
    <p:extLst>
      <p:ext uri="{BB962C8B-B14F-4D97-AF65-F5344CB8AC3E}">
        <p14:creationId xmlns="" xmlns:p14="http://schemas.microsoft.com/office/powerpoint/2010/main" val="25281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2658" y="127041"/>
            <a:ext cx="10086975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solidFill>
                  <a:srgbClr val="00B050"/>
                </a:solidFill>
                <a:latin typeface="Microsoft JhengHei" pitchFamily="34" charset="-120"/>
                <a:ea typeface="Microsoft JhengHei" pitchFamily="34" charset="-120"/>
              </a:rPr>
              <a:t>The Algebra of PCA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idx="1"/>
          </p:nvPr>
        </p:nvSpPr>
        <p:spPr>
          <a:xfrm>
            <a:off x="171450" y="1004561"/>
            <a:ext cx="9925050" cy="2043439"/>
          </a:xfrm>
        </p:spPr>
        <p:txBody>
          <a:bodyPr/>
          <a:lstStyle/>
          <a:p>
            <a:pPr eaLnBrk="1" hangingPunct="1">
              <a:buClr>
                <a:srgbClr val="00FF00"/>
              </a:buClr>
            </a:pPr>
            <a:r>
              <a:rPr lang="en-US" dirty="0">
                <a:ea typeface="Microsoft JhengHei" pitchFamily="34" charset="-120"/>
                <a:sym typeface="Symbol" pitchFamily="18" charset="2"/>
              </a:rPr>
              <a:t>E</a:t>
            </a:r>
            <a:r>
              <a:rPr lang="en-US" dirty="0" smtClean="0">
                <a:ea typeface="Microsoft JhengHei" pitchFamily="34" charset="-120"/>
                <a:sym typeface="Symbol" pitchFamily="18" charset="2"/>
              </a:rPr>
              <a:t>ach eigenvector consists of </a:t>
            </a:r>
            <a:r>
              <a:rPr lang="en-US" i="1" dirty="0" smtClean="0">
                <a:ea typeface="Microsoft JhengHei" pitchFamily="34" charset="-120"/>
                <a:sym typeface="Symbol" pitchFamily="18" charset="2"/>
              </a:rPr>
              <a:t>p</a:t>
            </a:r>
            <a:r>
              <a:rPr lang="en-US" dirty="0" smtClean="0">
                <a:ea typeface="Microsoft JhengHei" pitchFamily="34" charset="-120"/>
                <a:sym typeface="Symbol" pitchFamily="18" charset="2"/>
              </a:rPr>
              <a:t> values which represent the “contribution” of each variable to the principal component axis </a:t>
            </a:r>
          </a:p>
          <a:p>
            <a:pPr eaLnBrk="1" hangingPunct="1">
              <a:buClr>
                <a:srgbClr val="00FF00"/>
              </a:buClr>
            </a:pPr>
            <a:endParaRPr lang="en-US" dirty="0" smtClean="0">
              <a:ea typeface="Microsoft JhengHei" pitchFamily="34" charset="-120"/>
              <a:sym typeface="Symbol" pitchFamily="18" charset="2"/>
            </a:endParaRPr>
          </a:p>
          <a:p>
            <a:pPr eaLnBrk="1" hangingPunct="1">
              <a:buClr>
                <a:srgbClr val="00FF00"/>
              </a:buClr>
            </a:pPr>
            <a:r>
              <a:rPr lang="en-US" dirty="0">
                <a:ea typeface="Microsoft JhengHei" pitchFamily="34" charset="-120"/>
                <a:sym typeface="Symbol" pitchFamily="18" charset="2"/>
              </a:rPr>
              <a:t>E</a:t>
            </a:r>
            <a:r>
              <a:rPr lang="en-US" dirty="0" smtClean="0">
                <a:ea typeface="Microsoft JhengHei" pitchFamily="34" charset="-120"/>
                <a:sym typeface="Symbol" pitchFamily="18" charset="2"/>
              </a:rPr>
              <a:t>igenvectors are uncorrelated (orthogonal) </a:t>
            </a:r>
          </a:p>
          <a:p>
            <a:pPr lvl="1" eaLnBrk="1" hangingPunct="1">
              <a:buClr>
                <a:srgbClr val="00FF00"/>
              </a:buClr>
            </a:pPr>
            <a:r>
              <a:rPr lang="en-US" dirty="0" smtClean="0">
                <a:ea typeface="Microsoft JhengHei" pitchFamily="34" charset="-120"/>
                <a:sym typeface="Symbol" pitchFamily="18" charset="2"/>
              </a:rPr>
              <a:t>their dot-products are zero.</a:t>
            </a:r>
          </a:p>
          <a:p>
            <a:pPr eaLnBrk="1" hangingPunct="1">
              <a:buClr>
                <a:srgbClr val="00FF00"/>
              </a:buClr>
              <a:buFontTx/>
              <a:buNone/>
            </a:pPr>
            <a:endParaRPr lang="en-US" dirty="0" smtClean="0">
              <a:solidFill>
                <a:srgbClr val="FF33CC"/>
              </a:solidFill>
              <a:latin typeface="Comic Sans MS" pitchFamily="66" charset="0"/>
            </a:endParaRPr>
          </a:p>
        </p:txBody>
      </p:sp>
      <p:graphicFrame>
        <p:nvGraphicFramePr>
          <p:cNvPr id="633887" name="Group 31"/>
          <p:cNvGraphicFramePr>
            <a:graphicFrameLocks noGrp="1"/>
          </p:cNvGraphicFramePr>
          <p:nvPr>
            <p:extLst/>
          </p:nvPr>
        </p:nvGraphicFramePr>
        <p:xfrm>
          <a:off x="2324100" y="4230688"/>
          <a:ext cx="4714875" cy="158273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71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26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305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</a:t>
                      </a:r>
                      <a:r>
                        <a:rPr kumimoji="0" lang="en-US" sz="18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32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</a:t>
                      </a:r>
                      <a:r>
                        <a:rPr kumimoji="0" lang="en-US" sz="18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32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sz="18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0.7291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-0.6844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sz="18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0.6844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0.7291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2870" marR="102870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670" name="Text Box 24"/>
          <p:cNvSpPr txBox="1">
            <a:spLocks noChangeArrowheads="1"/>
          </p:cNvSpPr>
          <p:nvPr/>
        </p:nvSpPr>
        <p:spPr bwMode="auto">
          <a:xfrm>
            <a:off x="4533900" y="3429000"/>
            <a:ext cx="17956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Eigenvectors</a:t>
            </a:r>
          </a:p>
        </p:txBody>
      </p:sp>
      <p:sp>
        <p:nvSpPr>
          <p:cNvPr id="27671" name="Line 33"/>
          <p:cNvSpPr>
            <a:spLocks noChangeShapeType="1"/>
          </p:cNvSpPr>
          <p:nvPr/>
        </p:nvSpPr>
        <p:spPr bwMode="auto">
          <a:xfrm>
            <a:off x="4669037" y="4003675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672" name="Line 34"/>
          <p:cNvSpPr>
            <a:spLocks noChangeShapeType="1"/>
          </p:cNvSpPr>
          <p:nvPr/>
        </p:nvSpPr>
        <p:spPr bwMode="auto">
          <a:xfrm>
            <a:off x="6215659" y="398621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2711927" y="6096000"/>
            <a:ext cx="36439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0.7291*(-0.6844) + 0.6844*0.7291 = 0</a:t>
            </a:r>
          </a:p>
        </p:txBody>
      </p:sp>
      <p:cxnSp>
        <p:nvCxnSpPr>
          <p:cNvPr id="3" name="Straight Arrow Connector 2"/>
          <p:cNvCxnSpPr>
            <a:stCxn id="633891" idx="3"/>
          </p:cNvCxnSpPr>
          <p:nvPr/>
        </p:nvCxnSpPr>
        <p:spPr>
          <a:xfrm flipV="1">
            <a:off x="6355873" y="5943600"/>
            <a:ext cx="1378427" cy="321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67415" y="5801581"/>
            <a:ext cx="2064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Product of eigenvectors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39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624138"/>
            <a:ext cx="92583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Principal Component Analysis (PCA) </a:t>
            </a:r>
          </a:p>
        </p:txBody>
      </p:sp>
    </p:spTree>
    <p:extLst>
      <p:ext uri="{BB962C8B-B14F-4D97-AF65-F5344CB8AC3E}">
        <p14:creationId xmlns="" xmlns:p14="http://schemas.microsoft.com/office/powerpoint/2010/main" val="29462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69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3125" y="914400"/>
            <a:ext cx="4745237" cy="4572000"/>
          </a:xfrm>
          <a:noFill/>
          <a:ln/>
        </p:spPr>
      </p:pic>
      <p:grpSp>
        <p:nvGrpSpPr>
          <p:cNvPr id="1876996" name="Group 4"/>
          <p:cNvGrpSpPr>
            <a:grpSpLocks/>
          </p:cNvGrpSpPr>
          <p:nvPr/>
        </p:nvGrpSpPr>
        <p:grpSpPr bwMode="auto">
          <a:xfrm>
            <a:off x="2993232" y="1676400"/>
            <a:ext cx="5854303" cy="2590800"/>
            <a:chOff x="2160" y="1728"/>
            <a:chExt cx="3278" cy="1632"/>
          </a:xfrm>
        </p:grpSpPr>
        <p:sp>
          <p:nvSpPr>
            <p:cNvPr id="1876997" name="Line 5"/>
            <p:cNvSpPr>
              <a:spLocks noChangeShapeType="1"/>
            </p:cNvSpPr>
            <p:nvPr/>
          </p:nvSpPr>
          <p:spPr bwMode="auto">
            <a:xfrm flipV="1">
              <a:off x="2160" y="1920"/>
              <a:ext cx="1824" cy="14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76998" name="Text Box 6"/>
            <p:cNvSpPr txBox="1">
              <a:spLocks noChangeArrowheads="1"/>
            </p:cNvSpPr>
            <p:nvPr/>
          </p:nvSpPr>
          <p:spPr bwMode="auto">
            <a:xfrm>
              <a:off x="4320" y="1728"/>
              <a:ext cx="111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1st Principal </a:t>
              </a:r>
            </a:p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Component, </a:t>
              </a:r>
              <a:r>
                <a:rPr kumimoji="0" lang="en-GB" sz="2400" b="0" i="1" u="none" strike="noStrike" kern="1200" cap="none" spc="0" normalizeH="0" baseline="0" noProof="0">
                  <a:ln>
                    <a:noFill/>
                  </a:ln>
                  <a:solidFill>
                    <a:srgbClr val="AD8F67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y</a:t>
              </a:r>
              <a:r>
                <a:rPr kumimoji="0" lang="en-GB" sz="2400" b="0" i="0" u="none" strike="noStrike" kern="1200" cap="none" spc="0" normalizeH="0" baseline="-25000" noProof="0">
                  <a:ln>
                    <a:noFill/>
                  </a:ln>
                  <a:solidFill>
                    <a:srgbClr val="AD8F67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  <a:endPara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AD8F67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876999" name="Group 7"/>
          <p:cNvGrpSpPr>
            <a:grpSpLocks/>
          </p:cNvGrpSpPr>
          <p:nvPr/>
        </p:nvGrpSpPr>
        <p:grpSpPr bwMode="auto">
          <a:xfrm>
            <a:off x="2564606" y="1219200"/>
            <a:ext cx="3257550" cy="2895600"/>
            <a:chOff x="1920" y="1440"/>
            <a:chExt cx="1824" cy="1824"/>
          </a:xfrm>
        </p:grpSpPr>
        <p:sp>
          <p:nvSpPr>
            <p:cNvPr id="1877000" name="Line 8"/>
            <p:cNvSpPr>
              <a:spLocks noChangeShapeType="1"/>
            </p:cNvSpPr>
            <p:nvPr/>
          </p:nvSpPr>
          <p:spPr bwMode="auto">
            <a:xfrm flipH="1" flipV="1">
              <a:off x="2592" y="1968"/>
              <a:ext cx="1152" cy="129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77001" name="Text Box 9"/>
            <p:cNvSpPr txBox="1">
              <a:spLocks noChangeArrowheads="1"/>
            </p:cNvSpPr>
            <p:nvPr/>
          </p:nvSpPr>
          <p:spPr bwMode="auto">
            <a:xfrm>
              <a:off x="1920" y="1440"/>
              <a:ext cx="111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2nd Principal </a:t>
              </a:r>
            </a:p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Component, </a:t>
              </a:r>
              <a:r>
                <a:rPr kumimoji="0" lang="en-GB" sz="2400" b="0" i="1" u="none" strike="noStrike" kern="1200" cap="none" spc="0" normalizeH="0" baseline="0" noProof="0">
                  <a:ln>
                    <a:noFill/>
                  </a:ln>
                  <a:solidFill>
                    <a:srgbClr val="AD8F67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y</a:t>
              </a:r>
              <a:r>
                <a:rPr kumimoji="0" lang="en-GB" sz="2400" b="0" i="1" u="none" strike="noStrike" kern="1200" cap="none" spc="0" normalizeH="0" baseline="-25000" noProof="0">
                  <a:ln>
                    <a:noFill/>
                  </a:ln>
                  <a:solidFill>
                    <a:srgbClr val="AD8F67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endPara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AD8F67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90500" y="229657"/>
            <a:ext cx="553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icrosoft JhengHei" pitchFamily="34" charset="-120"/>
                <a:ea typeface="Microsoft JhengHei" pitchFamily="34" charset="-120"/>
                <a:cs typeface="+mn-cs"/>
              </a:rPr>
              <a:t>Projecting Data to Lower Dimension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532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7175" y="228604"/>
            <a:ext cx="9258300" cy="5334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B050"/>
                </a:solidFill>
                <a:latin typeface="Microsoft JhengHei" pitchFamily="34" charset="-120"/>
                <a:ea typeface="Microsoft JhengHei" pitchFamily="34" charset="-120"/>
              </a:rPr>
              <a:t>Projecting Data to Lower Dimension</a:t>
            </a:r>
            <a:endParaRPr lang="en-US" sz="3600" dirty="0">
              <a:solidFill>
                <a:srgbClr val="00B050"/>
              </a:solidFill>
            </a:endParaRPr>
          </a:p>
        </p:txBody>
      </p:sp>
      <p:pic>
        <p:nvPicPr>
          <p:cNvPr id="189133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57475" y="1981200"/>
            <a:ext cx="4745237" cy="4572000"/>
          </a:xfrm>
          <a:noFill/>
          <a:ln/>
          <a:extLst>
            <a:ext uri="{91240B29-F687-4F45-9708-019B960494DF}">
              <a14:hiddenLine xmlns="" xmlns:a14="http://schemas.microsoft.com/office/drawing/2010/main" w="9525" cap="flat">
                <a:solidFill>
                  <a:srgbClr val="FF66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  <p:sp>
        <p:nvSpPr>
          <p:cNvPr id="1891332" name="AutoShape 4"/>
          <p:cNvSpPr>
            <a:spLocks noChangeArrowheads="1"/>
          </p:cNvSpPr>
          <p:nvPr/>
        </p:nvSpPr>
        <p:spPr bwMode="auto">
          <a:xfrm>
            <a:off x="5486400" y="3352800"/>
            <a:ext cx="85725" cy="762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891333" name="Group 5"/>
          <p:cNvGrpSpPr>
            <a:grpSpLocks/>
          </p:cNvGrpSpPr>
          <p:nvPr/>
        </p:nvGrpSpPr>
        <p:grpSpPr bwMode="auto">
          <a:xfrm>
            <a:off x="2143125" y="3124203"/>
            <a:ext cx="3343275" cy="461963"/>
            <a:chOff x="1200" y="1968"/>
            <a:chExt cx="1872" cy="291"/>
          </a:xfrm>
        </p:grpSpPr>
        <p:sp>
          <p:nvSpPr>
            <p:cNvPr id="1891334" name="Line 6"/>
            <p:cNvSpPr>
              <a:spLocks noChangeShapeType="1"/>
            </p:cNvSpPr>
            <p:nvPr/>
          </p:nvSpPr>
          <p:spPr bwMode="auto">
            <a:xfrm flipV="1">
              <a:off x="1296" y="2160"/>
              <a:ext cx="177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91335" name="Text Box 7"/>
            <p:cNvSpPr txBox="1">
              <a:spLocks noChangeArrowheads="1"/>
            </p:cNvSpPr>
            <p:nvPr/>
          </p:nvSpPr>
          <p:spPr bwMode="auto">
            <a:xfrm>
              <a:off x="1200" y="1968"/>
              <a:ext cx="26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x</a:t>
              </a:r>
              <a:r>
                <a:rPr kumimoji="0" lang="en-GB" sz="2400" b="0" i="1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i2</a:t>
              </a:r>
              <a:endPara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891336" name="Group 8"/>
          <p:cNvGrpSpPr>
            <a:grpSpLocks/>
          </p:cNvGrpSpPr>
          <p:nvPr/>
        </p:nvGrpSpPr>
        <p:grpSpPr bwMode="auto">
          <a:xfrm>
            <a:off x="5314951" y="3429001"/>
            <a:ext cx="480418" cy="3052763"/>
            <a:chOff x="2976" y="2160"/>
            <a:chExt cx="269" cy="1923"/>
          </a:xfrm>
        </p:grpSpPr>
        <p:sp>
          <p:nvSpPr>
            <p:cNvPr id="1891337" name="Line 9"/>
            <p:cNvSpPr>
              <a:spLocks noChangeShapeType="1"/>
            </p:cNvSpPr>
            <p:nvPr/>
          </p:nvSpPr>
          <p:spPr bwMode="auto">
            <a:xfrm>
              <a:off x="3072" y="2160"/>
              <a:ext cx="0" cy="17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91338" name="Text Box 10"/>
            <p:cNvSpPr txBox="1">
              <a:spLocks noChangeArrowheads="1"/>
            </p:cNvSpPr>
            <p:nvPr/>
          </p:nvSpPr>
          <p:spPr bwMode="auto">
            <a:xfrm>
              <a:off x="2976" y="3792"/>
              <a:ext cx="26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x</a:t>
              </a:r>
              <a:r>
                <a:rPr kumimoji="0" lang="en-GB" sz="2400" b="0" i="1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i1</a:t>
              </a:r>
              <a:endPara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1891339" name="Line 11"/>
          <p:cNvSpPr>
            <a:spLocks noChangeShapeType="1"/>
          </p:cNvSpPr>
          <p:nvPr/>
        </p:nvSpPr>
        <p:spPr bwMode="auto">
          <a:xfrm flipV="1">
            <a:off x="3600450" y="3124200"/>
            <a:ext cx="3257550" cy="2286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91340" name="Line 12"/>
          <p:cNvSpPr>
            <a:spLocks noChangeShapeType="1"/>
          </p:cNvSpPr>
          <p:nvPr/>
        </p:nvSpPr>
        <p:spPr bwMode="auto">
          <a:xfrm flipH="1" flipV="1">
            <a:off x="4543425" y="3505200"/>
            <a:ext cx="1885950" cy="1828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891341" name="Group 13"/>
          <p:cNvGrpSpPr>
            <a:grpSpLocks/>
          </p:cNvGrpSpPr>
          <p:nvPr/>
        </p:nvGrpSpPr>
        <p:grpSpPr bwMode="auto">
          <a:xfrm>
            <a:off x="4714875" y="3200400"/>
            <a:ext cx="771525" cy="685800"/>
            <a:chOff x="2640" y="2016"/>
            <a:chExt cx="432" cy="432"/>
          </a:xfrm>
        </p:grpSpPr>
        <p:sp>
          <p:nvSpPr>
            <p:cNvPr id="1891342" name="Line 14"/>
            <p:cNvSpPr>
              <a:spLocks noChangeShapeType="1"/>
            </p:cNvSpPr>
            <p:nvPr/>
          </p:nvSpPr>
          <p:spPr bwMode="auto">
            <a:xfrm flipH="1">
              <a:off x="2736" y="2160"/>
              <a:ext cx="336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91343" name="Rectangle 15"/>
            <p:cNvSpPr>
              <a:spLocks noChangeArrowheads="1"/>
            </p:cNvSpPr>
            <p:nvPr/>
          </p:nvSpPr>
          <p:spPr bwMode="auto">
            <a:xfrm>
              <a:off x="2640" y="2016"/>
              <a:ext cx="2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1" u="none" strike="noStrike" kern="1200" cap="none" spc="0" normalizeH="0" baseline="0" noProof="0">
                  <a:ln>
                    <a:noFill/>
                  </a:ln>
                  <a:solidFill>
                    <a:srgbClr val="AD8F67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y</a:t>
              </a:r>
              <a:r>
                <a:rPr kumimoji="0" lang="en-GB" sz="2400" b="0" i="1" u="none" strike="noStrike" kern="1200" cap="none" spc="0" normalizeH="0" baseline="-25000" noProof="0">
                  <a:ln>
                    <a:noFill/>
                  </a:ln>
                  <a:solidFill>
                    <a:srgbClr val="AD8F67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i,1</a:t>
              </a:r>
              <a:endParaRPr kumimoji="0" lang="en-US" sz="2400" b="0" i="1" u="none" strike="noStrike" kern="1200" cap="none" spc="0" normalizeH="0" baseline="-25000" noProof="0">
                <a:ln>
                  <a:noFill/>
                </a:ln>
                <a:solidFill>
                  <a:srgbClr val="AD8F67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891344" name="Group 16"/>
          <p:cNvGrpSpPr>
            <a:grpSpLocks/>
          </p:cNvGrpSpPr>
          <p:nvPr/>
        </p:nvGrpSpPr>
        <p:grpSpPr bwMode="auto">
          <a:xfrm>
            <a:off x="5486399" y="3276600"/>
            <a:ext cx="703660" cy="533400"/>
            <a:chOff x="3072" y="2064"/>
            <a:chExt cx="394" cy="336"/>
          </a:xfrm>
        </p:grpSpPr>
        <p:sp>
          <p:nvSpPr>
            <p:cNvPr id="1891345" name="Line 17"/>
            <p:cNvSpPr>
              <a:spLocks noChangeShapeType="1"/>
            </p:cNvSpPr>
            <p:nvPr/>
          </p:nvSpPr>
          <p:spPr bwMode="auto">
            <a:xfrm>
              <a:off x="3072" y="2160"/>
              <a:ext cx="192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91346" name="Rectangle 18"/>
            <p:cNvSpPr>
              <a:spLocks noChangeArrowheads="1"/>
            </p:cNvSpPr>
            <p:nvPr/>
          </p:nvSpPr>
          <p:spPr bwMode="auto">
            <a:xfrm>
              <a:off x="3168" y="2064"/>
              <a:ext cx="2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1" u="none" strike="noStrike" kern="1200" cap="none" spc="0" normalizeH="0" baseline="0" noProof="0">
                  <a:ln>
                    <a:noFill/>
                  </a:ln>
                  <a:solidFill>
                    <a:srgbClr val="AD8F67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y</a:t>
              </a:r>
              <a:r>
                <a:rPr kumimoji="0" lang="en-GB" sz="2400" b="0" i="1" u="none" strike="noStrike" kern="1200" cap="none" spc="0" normalizeH="0" baseline="-25000" noProof="0">
                  <a:ln>
                    <a:noFill/>
                  </a:ln>
                  <a:solidFill>
                    <a:srgbClr val="AD8F67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i,2</a:t>
              </a:r>
              <a:endParaRPr kumimoji="0" lang="en-US" sz="2400" b="0" i="1" u="none" strike="noStrike" kern="1200" cap="none" spc="0" normalizeH="0" baseline="-25000" noProof="0">
                <a:ln>
                  <a:noFill/>
                </a:ln>
                <a:solidFill>
                  <a:srgbClr val="AD8F67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08104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1332" grpId="0" animBg="1"/>
      <p:bldP spid="1891339" grpId="0" animBg="1"/>
      <p:bldP spid="18913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5208"/>
          <a:stretch>
            <a:fillRect/>
          </a:stretch>
        </p:blipFill>
        <p:spPr bwMode="auto">
          <a:xfrm>
            <a:off x="1257300" y="3048000"/>
            <a:ext cx="6091523" cy="333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 Box 7"/>
          <p:cNvSpPr txBox="1">
            <a:spLocks noChangeArrowheads="1"/>
          </p:cNvSpPr>
          <p:nvPr/>
        </p:nvSpPr>
        <p:spPr bwMode="auto">
          <a:xfrm>
            <a:off x="361772" y="1143000"/>
            <a:ext cx="977265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JhengHei" pitchFamily="34" charset="-120"/>
                <a:ea typeface="Microsoft JhengHei" pitchFamily="34" charset="-120"/>
                <a:cs typeface="+mn-cs"/>
                <a:sym typeface="Symbol" pitchFamily="18" charset="2"/>
              </a:rPr>
              <a:t>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JhengHei" pitchFamily="34" charset="-120"/>
                <a:ea typeface="Microsoft JhengHei" pitchFamily="34" charset="-120"/>
                <a:cs typeface="+mn-cs"/>
                <a:sym typeface="Symbol" pitchFamily="18" charset="2"/>
              </a:rPr>
              <a:t>1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JhengHei" pitchFamily="34" charset="-120"/>
                <a:ea typeface="Microsoft JhengHei" pitchFamily="34" charset="-120"/>
                <a:cs typeface="+mn-cs"/>
                <a:sym typeface="Symbol" pitchFamily="18" charset="2"/>
              </a:rPr>
              <a:t>= 9.8783  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JhengHei" pitchFamily="34" charset="-120"/>
                <a:ea typeface="Microsoft JhengHei" pitchFamily="34" charset="-120"/>
                <a:cs typeface="+mn-cs"/>
                <a:sym typeface="Symbol" pitchFamily="18" charset="2"/>
              </a:rPr>
              <a:t>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JhengHei" pitchFamily="34" charset="-120"/>
                <a:ea typeface="Microsoft JhengHei" pitchFamily="34" charset="-120"/>
                <a:cs typeface="+mn-cs"/>
                <a:sym typeface="Symbol" pitchFamily="18" charset="2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JhengHei" pitchFamily="34" charset="-120"/>
                <a:ea typeface="Microsoft JhengHei" pitchFamily="34" charset="-120"/>
                <a:cs typeface="+mn-cs"/>
                <a:sym typeface="Symbol" pitchFamily="18" charset="2"/>
              </a:rPr>
              <a:t> = 3.0308   Trace = 12.9091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JhengHei" pitchFamily="34" charset="-120"/>
                <a:ea typeface="Microsoft JhengHei" pitchFamily="34" charset="-120"/>
                <a:cs typeface="+mn-cs"/>
                <a:sym typeface="Symbol" pitchFamily="18" charset="2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JhengHei" pitchFamily="34" charset="-120"/>
                <a:ea typeface="Microsoft JhengHei" pitchFamily="34" charset="-120"/>
                <a:cs typeface="+mn-cs"/>
                <a:sym typeface="Symbol" pitchFamily="18" charset="2"/>
              </a:rPr>
              <a:t/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JhengHei" pitchFamily="34" charset="-120"/>
                <a:ea typeface="Microsoft JhengHei" pitchFamily="34" charset="-120"/>
                <a:cs typeface="+mn-cs"/>
                <a:sym typeface="Symbol" pitchFamily="18" charset="2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JhengHei" pitchFamily="34" charset="-120"/>
                <a:ea typeface="Microsoft JhengHei" pitchFamily="34" charset="-120"/>
                <a:cs typeface="+mn-cs"/>
                <a:sym typeface="Symbol" pitchFamily="18" charset="2"/>
              </a:rPr>
              <a:t>PC 1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JhengHei" pitchFamily="34" charset="-120"/>
                <a:ea typeface="Microsoft JhengHei" pitchFamily="34" charset="-120"/>
                <a:cs typeface="+mn-cs"/>
                <a:sym typeface="Symbol" pitchFamily="18" charset="2"/>
              </a:rPr>
              <a:t>displays</a:t>
            </a:r>
          </a:p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JhengHei" pitchFamily="34" charset="-120"/>
                <a:ea typeface="Microsoft JhengHei" pitchFamily="34" charset="-120"/>
                <a:cs typeface="+mn-cs"/>
                <a:sym typeface="Symbol" pitchFamily="18" charset="2"/>
              </a:rPr>
              <a:t/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JhengHei" pitchFamily="34" charset="-120"/>
                <a:ea typeface="Microsoft JhengHei" pitchFamily="34" charset="-120"/>
                <a:cs typeface="+mn-cs"/>
                <a:sym typeface="Symbol" pitchFamily="18" charset="2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JhengHei" pitchFamily="34" charset="-120"/>
                <a:ea typeface="Microsoft JhengHei" pitchFamily="34" charset="-120"/>
                <a:cs typeface="+mn-cs"/>
                <a:sym typeface="Symbol" pitchFamily="18" charset="2"/>
              </a:rPr>
              <a:t>9.8783/12.9091 = 76.5%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JhengHei" pitchFamily="34" charset="-120"/>
                <a:ea typeface="Microsoft JhengHei" pitchFamily="34" charset="-120"/>
                <a:cs typeface="+mn-cs"/>
                <a:sym typeface="Symbol" pitchFamily="18" charset="2"/>
              </a:rPr>
              <a:t> of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JhengHei" pitchFamily="34" charset="-120"/>
                <a:ea typeface="Microsoft JhengHei" pitchFamily="34" charset="-120"/>
                <a:cs typeface="+mn-cs"/>
                <a:sym typeface="Symbol" pitchFamily="18" charset="2"/>
              </a:rPr>
              <a:t>the total variance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4300" y="319043"/>
            <a:ext cx="9995108" cy="5334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32173" rtl="0" eaLnBrk="1" latinLnBrk="0" hangingPunct="1">
              <a:spcBef>
                <a:spcPct val="0"/>
              </a:spcBef>
              <a:buNone/>
              <a:defRPr sz="3000" b="1" kern="1200" spc="-81" baseline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3217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81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icrosoft JhengHei" pitchFamily="34" charset="-120"/>
                <a:ea typeface="Microsoft JhengHei" pitchFamily="34" charset="-120"/>
                <a:cs typeface="+mj-cs"/>
              </a:rPr>
              <a:t>Contribution of Principal Component</a:t>
            </a:r>
          </a:p>
        </p:txBody>
      </p:sp>
    </p:spTree>
    <p:extLst>
      <p:ext uri="{BB962C8B-B14F-4D97-AF65-F5344CB8AC3E}">
        <p14:creationId xmlns="" xmlns:p14="http://schemas.microsoft.com/office/powerpoint/2010/main" val="374340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2700" y="3124200"/>
            <a:ext cx="5772150" cy="541214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PCA: Running Example</a:t>
            </a:r>
            <a:endParaRPr lang="en-US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375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237310"/>
            <a:ext cx="9258300" cy="5334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PCA Example –STEP 1</a:t>
            </a:r>
          </a:p>
        </p:txBody>
      </p:sp>
      <p:sp>
        <p:nvSpPr>
          <p:cNvPr id="1946627" name="Rectangle 3"/>
          <p:cNvSpPr>
            <a:spLocks noGrp="1" noChangeArrowheads="1"/>
          </p:cNvSpPr>
          <p:nvPr>
            <p:ph idx="1"/>
          </p:nvPr>
        </p:nvSpPr>
        <p:spPr>
          <a:xfrm>
            <a:off x="1800225" y="1752600"/>
            <a:ext cx="1743075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Raw Data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u="sng" dirty="0"/>
              <a:t>x      	</a:t>
            </a:r>
            <a:r>
              <a:rPr lang="en-US" sz="2400" u="sng" dirty="0" smtClean="0"/>
              <a:t>y__</a:t>
            </a:r>
            <a:endParaRPr lang="en-US" sz="2400" u="sng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2.5 	2.4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0.5 	0.7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2.2 	2.9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1.9 	2.2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3.1 	3.0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2.3 	2.7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2.0 </a:t>
            </a:r>
            <a:r>
              <a:rPr lang="en-US" sz="2400" dirty="0"/>
              <a:t>	</a:t>
            </a:r>
            <a:r>
              <a:rPr lang="en-US" sz="2400" dirty="0" smtClean="0"/>
              <a:t>1.6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1.0 </a:t>
            </a:r>
            <a:r>
              <a:rPr lang="en-US" sz="2400" dirty="0"/>
              <a:t>	</a:t>
            </a:r>
            <a:r>
              <a:rPr lang="en-US" sz="2400" dirty="0" smtClean="0"/>
              <a:t>1.1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1.5 	1.6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1.1 	0.9</a:t>
            </a:r>
          </a:p>
        </p:txBody>
      </p:sp>
      <p:sp>
        <p:nvSpPr>
          <p:cNvPr id="1946628" name="Rectangle 4"/>
          <p:cNvSpPr>
            <a:spLocks noChangeArrowheads="1"/>
          </p:cNvSpPr>
          <p:nvPr/>
        </p:nvSpPr>
        <p:spPr bwMode="auto">
          <a:xfrm>
            <a:off x="5052435" y="1447800"/>
            <a:ext cx="2605666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671001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Zero Mean Data</a:t>
            </a:r>
          </a:p>
          <a:p>
            <a:pPr marL="342900" marR="0" lvl="0" indent="-342900" algn="l" defTabSz="67100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	  </a:t>
            </a: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y__    </a:t>
            </a:r>
            <a:endParaRPr kumimoji="0" lang="en-US" sz="2400" b="0" i="0" u="sng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67100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0.69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0.49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67100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-1.31 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1.21</a:t>
            </a:r>
          </a:p>
          <a:p>
            <a:pPr marL="342900" marR="0" lvl="0" indent="-342900" algn="l" defTabSz="67100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0.39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0.99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67100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0.09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0.29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67100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1.29 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1.09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67100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0.49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0.79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67100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0.19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-0.31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67100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-0.81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-0.81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67100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-0.31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-0.31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67100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-0.71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1.01</a:t>
            </a:r>
          </a:p>
        </p:txBody>
      </p:sp>
      <p:sp>
        <p:nvSpPr>
          <p:cNvPr id="1946629" name="Line 5"/>
          <p:cNvSpPr>
            <a:spLocks noChangeShapeType="1"/>
          </p:cNvSpPr>
          <p:nvPr/>
        </p:nvSpPr>
        <p:spPr bwMode="auto">
          <a:xfrm>
            <a:off x="2476500" y="22098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46630" name="Line 6"/>
          <p:cNvSpPr>
            <a:spLocks noChangeShapeType="1"/>
          </p:cNvSpPr>
          <p:nvPr/>
        </p:nvSpPr>
        <p:spPr bwMode="auto">
          <a:xfrm>
            <a:off x="6057900" y="19812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172989" y="999310"/>
                <a:ext cx="27406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67100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I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𝒗</m:t>
                      </m:r>
                      <m:r>
                        <a:rPr kumimoji="0" lang="en-I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3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3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3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𝒎𝒆𝒂𝒏</m:t>
                          </m:r>
                        </m:sub>
                      </m:sSub>
                      <m:r>
                        <a:rPr kumimoji="0" lang="en-I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)/</m:t>
                      </m:r>
                      <m:r>
                        <a:rPr kumimoji="0" lang="en-I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𝒔𝒅</m:t>
                      </m:r>
                      <m:d>
                        <m:dPr>
                          <m:ctrlP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3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3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89" y="999310"/>
                <a:ext cx="2740622" cy="369332"/>
              </a:xfrm>
              <a:prstGeom prst="rect">
                <a:avLst/>
              </a:prstGeom>
              <a:blipFill>
                <a:blip r:embed="rId3" cstate="print"/>
                <a:stretch>
                  <a:fillRect l="-1556" b="-360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295900" y="914400"/>
            <a:ext cx="368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Only demeaned </a:t>
            </a:r>
            <a:r>
              <a:rPr lang="en-US" sz="2400" dirty="0" err="1" smtClean="0"/>
              <a:t>i.e</a:t>
            </a:r>
            <a:r>
              <a:rPr lang="en-US" sz="2400" dirty="0" smtClean="0"/>
              <a:t> v’=v-</a:t>
            </a:r>
            <a:r>
              <a:rPr lang="en-US" sz="2400" dirty="0" err="1" smtClean="0"/>
              <a:t>v</a:t>
            </a:r>
            <a:r>
              <a:rPr lang="en-US" sz="1200" dirty="0" err="1" smtClean="0"/>
              <a:t>mean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71900" y="1066800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                        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12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9258300" cy="51986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PCA Example –STEP 2</a:t>
            </a:r>
          </a:p>
        </p:txBody>
      </p:sp>
      <p:sp>
        <p:nvSpPr>
          <p:cNvPr id="1950723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219201"/>
            <a:ext cx="9258300" cy="4525963"/>
          </a:xfrm>
        </p:spPr>
        <p:txBody>
          <a:bodyPr/>
          <a:lstStyle/>
          <a:p>
            <a:r>
              <a:rPr lang="en-US" sz="2800" dirty="0">
                <a:solidFill>
                  <a:srgbClr val="0066FF"/>
                </a:solidFill>
              </a:rPr>
              <a:t>Calculate the covariance matrix</a:t>
            </a:r>
          </a:p>
          <a:p>
            <a:pPr>
              <a:buFontTx/>
              <a:buNone/>
            </a:pPr>
            <a:r>
              <a:rPr lang="en-US" sz="2800" dirty="0">
                <a:solidFill>
                  <a:srgbClr val="0066FF"/>
                </a:solidFill>
              </a:rPr>
              <a:t>	</a:t>
            </a:r>
            <a:r>
              <a:rPr lang="en-US" sz="2800" dirty="0" err="1"/>
              <a:t>cov</a:t>
            </a:r>
            <a:r>
              <a:rPr lang="en-US" sz="2800" dirty="0"/>
              <a:t> =       .616555556    .615444444</a:t>
            </a:r>
          </a:p>
          <a:p>
            <a:pPr>
              <a:buFontTx/>
              <a:buNone/>
            </a:pPr>
            <a:r>
              <a:rPr lang="en-US" sz="2800" dirty="0"/>
              <a:t>		           .615444444    .716555556</a:t>
            </a: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1950724" name="AutoShape 4"/>
          <p:cNvSpPr>
            <a:spLocks noChangeArrowheads="1"/>
          </p:cNvSpPr>
          <p:nvPr/>
        </p:nvSpPr>
        <p:spPr bwMode="auto">
          <a:xfrm>
            <a:off x="2095501" y="1752601"/>
            <a:ext cx="5029200" cy="103187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614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381000"/>
            <a:ext cx="9258300" cy="5334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PCA Example –STEP 3</a:t>
            </a:r>
          </a:p>
        </p:txBody>
      </p:sp>
      <p:sp>
        <p:nvSpPr>
          <p:cNvPr id="1952771" name="Rectangle 3"/>
          <p:cNvSpPr>
            <a:spLocks noGrp="1" noChangeArrowheads="1"/>
          </p:cNvSpPr>
          <p:nvPr>
            <p:ph idx="1"/>
          </p:nvPr>
        </p:nvSpPr>
        <p:spPr>
          <a:xfrm>
            <a:off x="459581" y="1066800"/>
            <a:ext cx="8872538" cy="4351338"/>
          </a:xfrm>
        </p:spPr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Calculate the eigenvectors and eigenvalues of the covariance matrix</a:t>
            </a:r>
          </a:p>
          <a:p>
            <a:pPr>
              <a:buFontTx/>
              <a:buNone/>
            </a:pPr>
            <a:r>
              <a:rPr lang="en-US" dirty="0"/>
              <a:t>			</a:t>
            </a:r>
            <a:endParaRPr lang="en-US" dirty="0" smtClean="0"/>
          </a:p>
          <a:p>
            <a:pPr>
              <a:buFontTx/>
              <a:buNone/>
            </a:pPr>
            <a:r>
              <a:rPr lang="en-US" dirty="0"/>
              <a:t> </a:t>
            </a:r>
            <a:r>
              <a:rPr lang="en-US" dirty="0" smtClean="0"/>
              <a:t> eigenvalues </a:t>
            </a:r>
            <a:r>
              <a:rPr lang="en-US" dirty="0"/>
              <a:t>= </a:t>
            </a:r>
            <a:r>
              <a:rPr lang="en-US" dirty="0" smtClean="0"/>
              <a:t>                     .</a:t>
            </a:r>
            <a:r>
              <a:rPr lang="en-US" dirty="0"/>
              <a:t>0490833989</a:t>
            </a:r>
          </a:p>
          <a:p>
            <a:pPr>
              <a:buFontTx/>
              <a:buNone/>
            </a:pPr>
            <a:r>
              <a:rPr lang="en-US" dirty="0"/>
              <a:t>					       1.28402771</a:t>
            </a:r>
          </a:p>
          <a:p>
            <a:pPr>
              <a:buFontTx/>
              <a:buNone/>
            </a:pPr>
            <a:r>
              <a:rPr lang="en-US" dirty="0"/>
              <a:t>	</a:t>
            </a:r>
            <a:endParaRPr lang="en-US" dirty="0" smtClean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 smtClean="0"/>
              <a:t>eigenvectors </a:t>
            </a:r>
            <a:r>
              <a:rPr lang="en-US" dirty="0"/>
              <a:t>= </a:t>
            </a:r>
            <a:r>
              <a:rPr lang="en-US" dirty="0" smtClean="0"/>
              <a:t>        -.</a:t>
            </a:r>
            <a:r>
              <a:rPr lang="en-US" dirty="0"/>
              <a:t>735178656   -.677873399</a:t>
            </a:r>
          </a:p>
          <a:p>
            <a:pPr>
              <a:buFontTx/>
              <a:buNone/>
            </a:pPr>
            <a:r>
              <a:rPr lang="en-US" dirty="0"/>
              <a:t>				     .677873399  -.735178656 </a:t>
            </a:r>
          </a:p>
        </p:txBody>
      </p:sp>
      <p:sp>
        <p:nvSpPr>
          <p:cNvPr id="1952772" name="AutoShape 4"/>
          <p:cNvSpPr>
            <a:spLocks noChangeArrowheads="1"/>
          </p:cNvSpPr>
          <p:nvPr/>
        </p:nvSpPr>
        <p:spPr bwMode="auto">
          <a:xfrm>
            <a:off x="3729037" y="1981200"/>
            <a:ext cx="1947863" cy="703604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52773" name="AutoShape 5"/>
          <p:cNvSpPr>
            <a:spLocks noChangeArrowheads="1"/>
          </p:cNvSpPr>
          <p:nvPr/>
        </p:nvSpPr>
        <p:spPr bwMode="auto">
          <a:xfrm>
            <a:off x="2857500" y="4267200"/>
            <a:ext cx="3581400" cy="10668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7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304800"/>
            <a:ext cx="9258300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PCA Example –STEP 4</a:t>
            </a:r>
          </a:p>
        </p:txBody>
      </p:sp>
      <p:sp>
        <p:nvSpPr>
          <p:cNvPr id="1956867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524000"/>
            <a:ext cx="9258300" cy="4495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</a:pPr>
            <a:r>
              <a:rPr lang="en-US" sz="2400" dirty="0">
                <a:solidFill>
                  <a:srgbClr val="0066FF"/>
                </a:solidFill>
              </a:rPr>
              <a:t>Reduce dimensionality and form </a:t>
            </a:r>
            <a:r>
              <a:rPr lang="en-US" sz="2400" i="1" dirty="0">
                <a:solidFill>
                  <a:srgbClr val="0066FF"/>
                </a:solidFill>
              </a:rPr>
              <a:t>feature </a:t>
            </a:r>
            <a:r>
              <a:rPr lang="en-US" sz="2400" i="1" dirty="0" smtClean="0">
                <a:solidFill>
                  <a:srgbClr val="0066FF"/>
                </a:solidFill>
              </a:rPr>
              <a:t>vector</a:t>
            </a:r>
          </a:p>
          <a:p>
            <a:pPr algn="just">
              <a:lnSpc>
                <a:spcPct val="80000"/>
              </a:lnSpc>
            </a:pPr>
            <a:endParaRPr lang="en-US" sz="2400" i="1" dirty="0">
              <a:solidFill>
                <a:srgbClr val="0066FF"/>
              </a:solidFill>
            </a:endParaRP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sz="2200" dirty="0">
                <a:solidFill>
                  <a:srgbClr val="0066FF"/>
                </a:solidFill>
              </a:rPr>
              <a:t>	</a:t>
            </a:r>
            <a:r>
              <a:rPr lang="en-US" sz="2200" dirty="0"/>
              <a:t>the eigenvector with the </a:t>
            </a:r>
            <a:r>
              <a:rPr lang="en-US" sz="2200" i="1" dirty="0"/>
              <a:t>highest </a:t>
            </a:r>
            <a:r>
              <a:rPr lang="en-US" sz="2200" dirty="0"/>
              <a:t>eigenvalue is the </a:t>
            </a:r>
            <a:r>
              <a:rPr lang="en-US" sz="2200" i="1" dirty="0"/>
              <a:t>principle component </a:t>
            </a:r>
            <a:r>
              <a:rPr lang="en-US" sz="2200" dirty="0"/>
              <a:t>of the data set.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 algn="just">
              <a:lnSpc>
                <a:spcPct val="80000"/>
              </a:lnSpc>
            </a:pPr>
            <a:r>
              <a:rPr lang="en-US" sz="2400" dirty="0" smtClean="0"/>
              <a:t>Once </a:t>
            </a:r>
            <a:r>
              <a:rPr lang="en-US" sz="2400" dirty="0"/>
              <a:t>eigenvectors are found from the covariance matrix, the next step is to </a:t>
            </a:r>
            <a:endParaRPr lang="en-US" sz="2400" dirty="0" smtClean="0"/>
          </a:p>
          <a:p>
            <a:pPr algn="just">
              <a:lnSpc>
                <a:spcPct val="80000"/>
              </a:lnSpc>
            </a:pP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200" dirty="0" smtClean="0">
                <a:solidFill>
                  <a:srgbClr val="0066FF"/>
                </a:solidFill>
              </a:rPr>
              <a:t>order </a:t>
            </a:r>
            <a:r>
              <a:rPr lang="en-US" sz="2200" dirty="0">
                <a:solidFill>
                  <a:srgbClr val="0066FF"/>
                </a:solidFill>
              </a:rPr>
              <a:t>them by eigenvalue</a:t>
            </a:r>
            <a:r>
              <a:rPr lang="en-US" sz="2200" dirty="0"/>
              <a:t>, highest to lowest. </a:t>
            </a:r>
            <a:endParaRPr lang="en-US" sz="2200" dirty="0" smtClean="0"/>
          </a:p>
          <a:p>
            <a:pPr lvl="1" algn="just">
              <a:lnSpc>
                <a:spcPct val="80000"/>
              </a:lnSpc>
            </a:pPr>
            <a:endParaRPr lang="en-US" sz="2200" dirty="0" smtClean="0"/>
          </a:p>
          <a:p>
            <a:pPr lvl="2" algn="just">
              <a:lnSpc>
                <a:spcPct val="80000"/>
              </a:lnSpc>
            </a:pPr>
            <a:r>
              <a:rPr lang="en-US" sz="2200" dirty="0"/>
              <a:t>t</a:t>
            </a:r>
            <a:r>
              <a:rPr lang="en-US" sz="2200" dirty="0" smtClean="0"/>
              <a:t>his </a:t>
            </a:r>
            <a:r>
              <a:rPr lang="en-US" sz="2200" dirty="0"/>
              <a:t>gives you the components in order of significance.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  <a:endParaRPr lang="en-US" sz="24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711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9258300" cy="5334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PCA Example –STEP 4</a:t>
            </a:r>
          </a:p>
        </p:txBody>
      </p:sp>
      <p:sp>
        <p:nvSpPr>
          <p:cNvPr id="1960963" name="Rectangle 3"/>
          <p:cNvSpPr>
            <a:spLocks noGrp="1" noChangeArrowheads="1"/>
          </p:cNvSpPr>
          <p:nvPr>
            <p:ph idx="1"/>
          </p:nvPr>
        </p:nvSpPr>
        <p:spPr>
          <a:xfrm>
            <a:off x="728662" y="1343147"/>
            <a:ext cx="8872538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66FF"/>
                </a:solidFill>
              </a:rPr>
              <a:t>Feature </a:t>
            </a:r>
            <a:r>
              <a:rPr lang="en-US" dirty="0" smtClean="0">
                <a:solidFill>
                  <a:srgbClr val="0066FF"/>
                </a:solidFill>
              </a:rPr>
              <a:t>Vector:  </a:t>
            </a:r>
            <a:r>
              <a:rPr lang="en-US" dirty="0" smtClean="0"/>
              <a:t>Feature Vector </a:t>
            </a:r>
            <a:r>
              <a:rPr lang="en-US" dirty="0"/>
              <a:t>= (eig</a:t>
            </a:r>
            <a:r>
              <a:rPr lang="en-US" baseline="-25000" dirty="0"/>
              <a:t>1</a:t>
            </a:r>
            <a:r>
              <a:rPr lang="en-US" dirty="0"/>
              <a:t> eig</a:t>
            </a:r>
            <a:r>
              <a:rPr lang="en-US" baseline="-25000" dirty="0"/>
              <a:t>2</a:t>
            </a:r>
            <a:r>
              <a:rPr lang="en-US" dirty="0"/>
              <a:t> eig</a:t>
            </a:r>
            <a:r>
              <a:rPr lang="en-US" baseline="-25000" dirty="0"/>
              <a:t>3 </a:t>
            </a:r>
            <a:r>
              <a:rPr lang="en-US" dirty="0"/>
              <a:t>… </a:t>
            </a:r>
            <a:r>
              <a:rPr lang="en-US" dirty="0" err="1"/>
              <a:t>eig</a:t>
            </a:r>
            <a:r>
              <a:rPr lang="en-US" baseline="-25000" dirty="0" err="1"/>
              <a:t>n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We can either form a feature vector with both of the eigenvectors: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	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-.</a:t>
            </a:r>
            <a:r>
              <a:rPr lang="en-US" dirty="0"/>
              <a:t>677873399    -.735178656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	-.735178656     .677873399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or</a:t>
            </a:r>
            <a:r>
              <a:rPr lang="en-US" dirty="0"/>
              <a:t>, we can choose to leave out the smaller, less significant component and only have a single column: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     		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- </a:t>
            </a:r>
            <a:r>
              <a:rPr lang="en-US" dirty="0"/>
              <a:t>.677873399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	- .735178656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  <p:sp>
        <p:nvSpPr>
          <p:cNvPr id="1960964" name="AutoShape 4"/>
          <p:cNvSpPr>
            <a:spLocks noChangeArrowheads="1"/>
          </p:cNvSpPr>
          <p:nvPr/>
        </p:nvSpPr>
        <p:spPr bwMode="auto">
          <a:xfrm>
            <a:off x="1869829" y="2590800"/>
            <a:ext cx="3581403" cy="6858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60965" name="AutoShape 5"/>
          <p:cNvSpPr>
            <a:spLocks noChangeArrowheads="1"/>
          </p:cNvSpPr>
          <p:nvPr/>
        </p:nvSpPr>
        <p:spPr bwMode="auto">
          <a:xfrm>
            <a:off x="1899137" y="4893530"/>
            <a:ext cx="2286001" cy="838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67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381000"/>
            <a:ext cx="9258300" cy="5334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PCA Example –STEP 5</a:t>
            </a:r>
          </a:p>
        </p:txBody>
      </p:sp>
      <p:sp>
        <p:nvSpPr>
          <p:cNvPr id="1967107" name="Rectangle 3"/>
          <p:cNvSpPr>
            <a:spLocks noGrp="1" noChangeArrowheads="1"/>
          </p:cNvSpPr>
          <p:nvPr>
            <p:ph idx="1"/>
          </p:nvPr>
        </p:nvSpPr>
        <p:spPr>
          <a:xfrm>
            <a:off x="2657475" y="1143001"/>
            <a:ext cx="4695825" cy="4906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Final Data for demeaned values</a:t>
            </a: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sz="2400" u="sng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	 </a:t>
            </a:r>
            <a:r>
              <a:rPr lang="en-US" sz="2400" dirty="0" smtClean="0"/>
              <a:t>    x</a:t>
            </a:r>
            <a:r>
              <a:rPr lang="en-US" sz="2400" dirty="0"/>
              <a:t>			       </a:t>
            </a:r>
            <a:r>
              <a:rPr lang="en-US" sz="2400" dirty="0" smtClean="0"/>
              <a:t>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=========================</a:t>
            </a: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 </a:t>
            </a:r>
            <a:r>
              <a:rPr lang="en-US" dirty="0"/>
              <a:t>-.827970186 	</a:t>
            </a:r>
            <a:r>
              <a:rPr lang="en-US" dirty="0" smtClean="0"/>
              <a:t>-.175115307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1.77758033 		 .142857227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-.</a:t>
            </a:r>
            <a:r>
              <a:rPr lang="en-US" dirty="0"/>
              <a:t>992197494 		.384374989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-.274210416 		.130417207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-1.67580142 		-.209498461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-.912949103 		.175282444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.0991094375 	</a:t>
            </a:r>
            <a:r>
              <a:rPr lang="en-US" dirty="0" smtClean="0"/>
              <a:t> -.</a:t>
            </a:r>
            <a:r>
              <a:rPr lang="en-US" dirty="0"/>
              <a:t>349824698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1.14457216 		</a:t>
            </a:r>
            <a:r>
              <a:rPr lang="en-US" dirty="0" smtClean="0"/>
              <a:t> .</a:t>
            </a:r>
            <a:r>
              <a:rPr lang="en-US" dirty="0"/>
              <a:t>0464172582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.438046137 		</a:t>
            </a:r>
            <a:r>
              <a:rPr lang="en-US" dirty="0" smtClean="0"/>
              <a:t> .</a:t>
            </a:r>
            <a:r>
              <a:rPr lang="en-US" dirty="0"/>
              <a:t>0177646297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1.22382056 		</a:t>
            </a:r>
            <a:r>
              <a:rPr lang="en-US" dirty="0" smtClean="0"/>
              <a:t> -.</a:t>
            </a:r>
            <a:r>
              <a:rPr lang="en-US" dirty="0"/>
              <a:t>162675287</a:t>
            </a:r>
          </a:p>
        </p:txBody>
      </p:sp>
    </p:spTree>
    <p:extLst>
      <p:ext uri="{BB962C8B-B14F-4D97-AF65-F5344CB8AC3E}">
        <p14:creationId xmlns="" xmlns:p14="http://schemas.microsoft.com/office/powerpoint/2010/main" val="357183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381000"/>
            <a:ext cx="9258300" cy="54121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00B050"/>
                </a:solidFill>
                <a:latin typeface="Microsoft JhengHei" pitchFamily="34" charset="-120"/>
                <a:ea typeface="Microsoft JhengHei" pitchFamily="34" charset="-120"/>
              </a:rPr>
              <a:t>Data Reduction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1066800"/>
            <a:ext cx="9729788" cy="812800"/>
          </a:xfrm>
        </p:spPr>
        <p:txBody>
          <a:bodyPr/>
          <a:lstStyle/>
          <a:p>
            <a:pPr eaLnBrk="1" hangingPunct="1">
              <a:buClr>
                <a:srgbClr val="00FF00"/>
              </a:buClr>
            </a:pPr>
            <a:r>
              <a:rPr lang="en-US" dirty="0">
                <a:ea typeface="Microsoft JhengHei" pitchFamily="34" charset="-120"/>
              </a:rPr>
              <a:t>S</a:t>
            </a:r>
            <a:r>
              <a:rPr lang="en-US" dirty="0" smtClean="0">
                <a:ea typeface="Microsoft JhengHei" pitchFamily="34" charset="-120"/>
              </a:rPr>
              <a:t>ummarization of data with many (p) variables by a smaller set of (k) derived (latent, composite) variables.</a:t>
            </a:r>
          </a:p>
        </p:txBody>
      </p:sp>
      <p:sp>
        <p:nvSpPr>
          <p:cNvPr id="547847" name="Line 7"/>
          <p:cNvSpPr>
            <a:spLocks noChangeShapeType="1"/>
          </p:cNvSpPr>
          <p:nvPr/>
        </p:nvSpPr>
        <p:spPr bwMode="auto">
          <a:xfrm>
            <a:off x="5757863" y="4719639"/>
            <a:ext cx="982266" cy="9525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16149" y="2825751"/>
            <a:ext cx="4905970" cy="3413125"/>
            <a:chOff x="345" y="1780"/>
            <a:chExt cx="2747" cy="2150"/>
          </a:xfrm>
        </p:grpSpPr>
        <p:sp>
          <p:nvSpPr>
            <p:cNvPr id="3083" name="Rectangle 4"/>
            <p:cNvSpPr>
              <a:spLocks noChangeArrowheads="1"/>
            </p:cNvSpPr>
            <p:nvPr/>
          </p:nvSpPr>
          <p:spPr bwMode="auto">
            <a:xfrm>
              <a:off x="643" y="2109"/>
              <a:ext cx="2449" cy="1821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84" name="Text Box 5"/>
            <p:cNvSpPr txBox="1">
              <a:spLocks noChangeArrowheads="1"/>
            </p:cNvSpPr>
            <p:nvPr/>
          </p:nvSpPr>
          <p:spPr bwMode="auto">
            <a:xfrm>
              <a:off x="345" y="2857"/>
              <a:ext cx="19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n</a:t>
              </a:r>
            </a:p>
          </p:txBody>
        </p:sp>
        <p:sp>
          <p:nvSpPr>
            <p:cNvPr id="3085" name="Text Box 6"/>
            <p:cNvSpPr txBox="1">
              <a:spLocks noChangeArrowheads="1"/>
            </p:cNvSpPr>
            <p:nvPr/>
          </p:nvSpPr>
          <p:spPr bwMode="auto">
            <a:xfrm>
              <a:off x="1735" y="1780"/>
              <a:ext cx="1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3086" name="Text Box 11"/>
            <p:cNvSpPr txBox="1">
              <a:spLocks noChangeArrowheads="1"/>
            </p:cNvSpPr>
            <p:nvPr/>
          </p:nvSpPr>
          <p:spPr bwMode="auto">
            <a:xfrm>
              <a:off x="1724" y="2753"/>
              <a:ext cx="29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A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806209" y="2871789"/>
            <a:ext cx="1725216" cy="3368675"/>
            <a:chOff x="3811" y="1809"/>
            <a:chExt cx="966" cy="2122"/>
          </a:xfrm>
        </p:grpSpPr>
        <p:sp>
          <p:nvSpPr>
            <p:cNvPr id="3079" name="Rectangle 8"/>
            <p:cNvSpPr>
              <a:spLocks noChangeArrowheads="1"/>
            </p:cNvSpPr>
            <p:nvPr/>
          </p:nvSpPr>
          <p:spPr bwMode="auto">
            <a:xfrm>
              <a:off x="4069" y="2110"/>
              <a:ext cx="708" cy="1821"/>
            </a:xfrm>
            <a:prstGeom prst="rect">
              <a:avLst/>
            </a:prstGeom>
            <a:noFill/>
            <a:ln w="38100">
              <a:solidFill>
                <a:srgbClr val="FF33C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80" name="Text Box 9"/>
            <p:cNvSpPr txBox="1">
              <a:spLocks noChangeArrowheads="1"/>
            </p:cNvSpPr>
            <p:nvPr/>
          </p:nvSpPr>
          <p:spPr bwMode="auto">
            <a:xfrm>
              <a:off x="3811" y="2847"/>
              <a:ext cx="19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n</a:t>
              </a:r>
            </a:p>
          </p:txBody>
        </p:sp>
        <p:sp>
          <p:nvSpPr>
            <p:cNvPr id="3081" name="Text Box 10"/>
            <p:cNvSpPr txBox="1">
              <a:spLocks noChangeArrowheads="1"/>
            </p:cNvSpPr>
            <p:nvPr/>
          </p:nvSpPr>
          <p:spPr bwMode="auto">
            <a:xfrm>
              <a:off x="4327" y="1809"/>
              <a:ext cx="1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k</a:t>
              </a:r>
            </a:p>
          </p:txBody>
        </p:sp>
        <p:sp>
          <p:nvSpPr>
            <p:cNvPr id="3082" name="Text Box 14"/>
            <p:cNvSpPr txBox="1">
              <a:spLocks noChangeArrowheads="1"/>
            </p:cNvSpPr>
            <p:nvPr/>
          </p:nvSpPr>
          <p:spPr bwMode="auto">
            <a:xfrm>
              <a:off x="4271" y="2716"/>
              <a:ext cx="29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X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3539615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07231" y="365127"/>
            <a:ext cx="8872538" cy="625474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B050"/>
                </a:solidFill>
                <a:latin typeface="Microsoft JhengHei" pitchFamily="34" charset="-120"/>
                <a:ea typeface="Microsoft JhengHei" pitchFamily="34" charset="-120"/>
              </a:rPr>
              <a:t>How many axes are needed?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FF00"/>
              </a:buClr>
            </a:pPr>
            <a:r>
              <a:rPr lang="en-US" dirty="0">
                <a:ea typeface="Microsoft JhengHei" pitchFamily="34" charset="-120"/>
              </a:rPr>
              <a:t>D</a:t>
            </a:r>
            <a:r>
              <a:rPr lang="en-US" dirty="0" smtClean="0">
                <a:ea typeface="Microsoft JhengHei" pitchFamily="34" charset="-120"/>
              </a:rPr>
              <a:t>oes the (</a:t>
            </a:r>
            <a:r>
              <a:rPr lang="en-US" i="1" dirty="0" smtClean="0">
                <a:ea typeface="Microsoft JhengHei" pitchFamily="34" charset="-120"/>
              </a:rPr>
              <a:t>k+1</a:t>
            </a:r>
            <a:r>
              <a:rPr lang="en-US" dirty="0" smtClean="0">
                <a:ea typeface="Microsoft JhengHei" pitchFamily="34" charset="-120"/>
              </a:rPr>
              <a:t>)</a:t>
            </a:r>
            <a:r>
              <a:rPr lang="en-US" i="1" baseline="30000" dirty="0" err="1" smtClean="0">
                <a:ea typeface="Microsoft JhengHei" pitchFamily="34" charset="-120"/>
              </a:rPr>
              <a:t>th</a:t>
            </a:r>
            <a:r>
              <a:rPr lang="en-US" i="1" dirty="0" smtClean="0">
                <a:ea typeface="Microsoft JhengHei" pitchFamily="34" charset="-120"/>
              </a:rPr>
              <a:t> </a:t>
            </a:r>
            <a:r>
              <a:rPr lang="en-US" dirty="0" smtClean="0">
                <a:ea typeface="Microsoft JhengHei" pitchFamily="34" charset="-120"/>
              </a:rPr>
              <a:t>principal axis represent more variance than would be expected by chance?</a:t>
            </a:r>
          </a:p>
          <a:p>
            <a:pPr eaLnBrk="1" hangingPunct="1">
              <a:buClr>
                <a:srgbClr val="00FF00"/>
              </a:buClr>
            </a:pPr>
            <a:endParaRPr lang="en-US" dirty="0" smtClean="0">
              <a:ea typeface="Microsoft JhengHei" pitchFamily="34" charset="-120"/>
            </a:endParaRPr>
          </a:p>
          <a:p>
            <a:pPr eaLnBrk="1" hangingPunct="1">
              <a:buClr>
                <a:srgbClr val="00FF00"/>
              </a:buClr>
            </a:pPr>
            <a:endParaRPr lang="en-US" dirty="0" smtClean="0">
              <a:ea typeface="Microsoft JhengHei" pitchFamily="34" charset="-120"/>
            </a:endParaRPr>
          </a:p>
          <a:p>
            <a:pPr eaLnBrk="1" hangingPunct="1">
              <a:buClr>
                <a:srgbClr val="00FF00"/>
              </a:buClr>
            </a:pPr>
            <a:r>
              <a:rPr lang="en-US" dirty="0">
                <a:ea typeface="Microsoft JhengHei" pitchFamily="34" charset="-120"/>
              </a:rPr>
              <a:t>A</a:t>
            </a:r>
            <a:r>
              <a:rPr lang="en-US" dirty="0" smtClean="0">
                <a:ea typeface="Microsoft JhengHei" pitchFamily="34" charset="-120"/>
              </a:rPr>
              <a:t> common “rule of thumb” when PCA is based on correlations is that axes with eigenvalues &gt; 1 are worth interpreting</a:t>
            </a:r>
          </a:p>
          <a:p>
            <a:pPr eaLnBrk="1" hangingPunct="1">
              <a:buClr>
                <a:srgbClr val="00FF00"/>
              </a:buClr>
            </a:pPr>
            <a:endParaRPr lang="en-US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45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304800"/>
            <a:ext cx="9258300" cy="54121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solidFill>
                  <a:srgbClr val="00B050"/>
                </a:solidFill>
                <a:latin typeface="Microsoft JhengHei" pitchFamily="34" charset="-120"/>
                <a:ea typeface="Microsoft JhengHei" pitchFamily="34" charset="-120"/>
              </a:rPr>
              <a:t>What are the assumptions of PCA?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1600201"/>
            <a:ext cx="9953625" cy="3276600"/>
          </a:xfrm>
        </p:spPr>
        <p:txBody>
          <a:bodyPr/>
          <a:lstStyle/>
          <a:p>
            <a:pPr eaLnBrk="1" hangingPunct="1">
              <a:buClr>
                <a:srgbClr val="00FF00"/>
              </a:buClr>
            </a:pPr>
            <a:r>
              <a:rPr lang="en-US" dirty="0">
                <a:ea typeface="Microsoft JhengHei" pitchFamily="34" charset="-120"/>
              </a:rPr>
              <a:t>A</a:t>
            </a:r>
            <a:r>
              <a:rPr lang="en-US" dirty="0" smtClean="0">
                <a:ea typeface="Microsoft JhengHei" pitchFamily="34" charset="-120"/>
              </a:rPr>
              <a:t>ssumes relationships among variables are </a:t>
            </a:r>
            <a:r>
              <a:rPr lang="en-US" dirty="0" smtClean="0">
                <a:solidFill>
                  <a:srgbClr val="FF0000"/>
                </a:solidFill>
                <a:ea typeface="Microsoft JhengHei" pitchFamily="34" charset="-120"/>
              </a:rPr>
              <a:t>linear</a:t>
            </a:r>
          </a:p>
          <a:p>
            <a:pPr lvl="1" eaLnBrk="1" hangingPunct="1">
              <a:buClr>
                <a:srgbClr val="00FF00"/>
              </a:buClr>
            </a:pPr>
            <a:r>
              <a:rPr lang="en-US" dirty="0" smtClean="0">
                <a:ea typeface="Microsoft JhengHei" pitchFamily="34" charset="-120"/>
              </a:rPr>
              <a:t>Points in </a:t>
            </a:r>
            <a:r>
              <a:rPr lang="en-US" i="1" dirty="0" smtClean="0">
                <a:ea typeface="Microsoft JhengHei" pitchFamily="34" charset="-120"/>
              </a:rPr>
              <a:t>p</a:t>
            </a:r>
            <a:r>
              <a:rPr lang="en-US" dirty="0" smtClean="0">
                <a:ea typeface="Microsoft JhengHei" pitchFamily="34" charset="-120"/>
              </a:rPr>
              <a:t>-dimensional space has linear dimensions that can be effectively summarized by the principal axes</a:t>
            </a:r>
          </a:p>
          <a:p>
            <a:pPr lvl="1" eaLnBrk="1" hangingPunct="1">
              <a:buClr>
                <a:srgbClr val="00FF00"/>
              </a:buClr>
            </a:pPr>
            <a:endParaRPr lang="en-US" dirty="0" smtClean="0">
              <a:ea typeface="Microsoft JhengHei" pitchFamily="34" charset="-120"/>
            </a:endParaRPr>
          </a:p>
          <a:p>
            <a:pPr lvl="1" eaLnBrk="1" hangingPunct="1">
              <a:buClr>
                <a:srgbClr val="00FF00"/>
              </a:buClr>
            </a:pPr>
            <a:endParaRPr lang="en-US" dirty="0">
              <a:ea typeface="Microsoft JhengHei" pitchFamily="34" charset="-120"/>
            </a:endParaRPr>
          </a:p>
          <a:p>
            <a:pPr lvl="1" eaLnBrk="1" hangingPunct="1">
              <a:buClr>
                <a:srgbClr val="00FF00"/>
              </a:buClr>
            </a:pPr>
            <a:endParaRPr lang="en-US" dirty="0" smtClean="0">
              <a:ea typeface="Microsoft JhengHei" pitchFamily="34" charset="-120"/>
            </a:endParaRPr>
          </a:p>
          <a:p>
            <a:pPr lvl="1" eaLnBrk="1" hangingPunct="1">
              <a:buClr>
                <a:srgbClr val="00FF00"/>
              </a:buClr>
            </a:pPr>
            <a:endParaRPr lang="en-US" dirty="0" smtClean="0">
              <a:ea typeface="Microsoft JhengHei" pitchFamily="34" charset="-120"/>
            </a:endParaRPr>
          </a:p>
          <a:p>
            <a:pPr eaLnBrk="1" hangingPunct="1">
              <a:buClr>
                <a:srgbClr val="00FF00"/>
              </a:buClr>
            </a:pPr>
            <a:r>
              <a:rPr lang="en-US" dirty="0" smtClean="0">
                <a:ea typeface="Microsoft JhengHei" pitchFamily="34" charset="-120"/>
              </a:rPr>
              <a:t>If the structure in the data is </a:t>
            </a:r>
            <a:r>
              <a:rPr lang="en-US" dirty="0" smtClean="0">
                <a:solidFill>
                  <a:srgbClr val="FF0000"/>
                </a:solidFill>
                <a:ea typeface="Microsoft JhengHei" pitchFamily="34" charset="-120"/>
              </a:rPr>
              <a:t>non-linear</a:t>
            </a:r>
            <a:r>
              <a:rPr lang="en-US" dirty="0" smtClean="0">
                <a:ea typeface="Microsoft JhengHei" pitchFamily="34" charset="-120"/>
              </a:rPr>
              <a:t>, the principal axes will not be an efficient and informative summary of the data.</a:t>
            </a:r>
          </a:p>
        </p:txBody>
      </p:sp>
    </p:spTree>
    <p:extLst>
      <p:ext uri="{BB962C8B-B14F-4D97-AF65-F5344CB8AC3E}">
        <p14:creationId xmlns="" xmlns:p14="http://schemas.microsoft.com/office/powerpoint/2010/main" val="253801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900" y="1905000"/>
            <a:ext cx="5939028" cy="2743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11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863" name="Rectangle 7"/>
          <p:cNvSpPr>
            <a:spLocks noGrp="1" noChangeArrowheads="1"/>
          </p:cNvSpPr>
          <p:nvPr>
            <p:ph type="title"/>
          </p:nvPr>
        </p:nvSpPr>
        <p:spPr>
          <a:xfrm>
            <a:off x="321469" y="228600"/>
            <a:ext cx="92583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3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Presentation: Key questions?</a:t>
            </a:r>
            <a:endParaRPr lang="en-US" sz="36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3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/>
              <a:t>Do we need a all n-dimension space to view data</a:t>
            </a:r>
            <a:r>
              <a:rPr lang="en-US" sz="2400" b="0" dirty="0" smtClean="0"/>
              <a:t>?</a:t>
            </a:r>
          </a:p>
          <a:p>
            <a:endParaRPr lang="en-US" sz="2400" b="0" dirty="0"/>
          </a:p>
          <a:p>
            <a:r>
              <a:rPr lang="en-US" sz="2400" b="0" dirty="0" smtClean="0"/>
              <a:t>Better presentation (new axes)  </a:t>
            </a:r>
            <a:r>
              <a:rPr lang="en-US" sz="2400" b="0" dirty="0"/>
              <a:t>than  </a:t>
            </a:r>
            <a:r>
              <a:rPr lang="en-US" sz="2400" b="0" dirty="0" smtClean="0"/>
              <a:t>original  </a:t>
            </a:r>
            <a:r>
              <a:rPr lang="en-US" sz="2400" b="0" dirty="0"/>
              <a:t>axes</a:t>
            </a:r>
            <a:r>
              <a:rPr lang="en-US" sz="2400" b="0" dirty="0" smtClean="0"/>
              <a:t>?</a:t>
            </a:r>
          </a:p>
          <a:p>
            <a:pPr marL="0" indent="0">
              <a:buNone/>
            </a:pPr>
            <a:endParaRPr lang="en-US" sz="2400" b="0" dirty="0"/>
          </a:p>
          <a:p>
            <a:r>
              <a:rPr lang="en-US" sz="2400" b="0" dirty="0"/>
              <a:t>How to find  the ‘best’  low dimension space that conveys maximum useful information</a:t>
            </a:r>
            <a:r>
              <a:rPr lang="en-US" sz="2400" b="0" dirty="0" smtClean="0"/>
              <a:t>?</a:t>
            </a:r>
          </a:p>
          <a:p>
            <a:endParaRPr lang="en-US" sz="2400" b="0" dirty="0"/>
          </a:p>
          <a:p>
            <a:r>
              <a:rPr lang="en-US" sz="2400" b="0" dirty="0">
                <a:solidFill>
                  <a:srgbClr val="C00000"/>
                </a:solidFill>
              </a:rPr>
              <a:t>One answer: Find “Principal Components”</a:t>
            </a:r>
          </a:p>
        </p:txBody>
      </p:sp>
    </p:spTree>
    <p:extLst>
      <p:ext uri="{BB962C8B-B14F-4D97-AF65-F5344CB8AC3E}">
        <p14:creationId xmlns="" xmlns:p14="http://schemas.microsoft.com/office/powerpoint/2010/main" val="387499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207961"/>
            <a:ext cx="9258300" cy="593727"/>
          </a:xfrm>
        </p:spPr>
        <p:txBody>
          <a:bodyPr/>
          <a:lstStyle/>
          <a:p>
            <a:r>
              <a:rPr lang="en-US" sz="3600" b="1" dirty="0">
                <a:solidFill>
                  <a:srgbClr val="00B050"/>
                </a:solidFill>
              </a:rPr>
              <a:t>Principal Components</a:t>
            </a:r>
          </a:p>
        </p:txBody>
      </p:sp>
      <p:sp>
        <p:nvSpPr>
          <p:cNvPr id="19159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14350" y="1600201"/>
            <a:ext cx="4538068" cy="4525963"/>
          </a:xfrm>
        </p:spPr>
        <p:txBody>
          <a:bodyPr>
            <a:normAutofit/>
          </a:bodyPr>
          <a:lstStyle/>
          <a:p>
            <a:r>
              <a:rPr lang="en-US" sz="2000" dirty="0"/>
              <a:t>All principal components (PCs) start at the </a:t>
            </a:r>
            <a:r>
              <a:rPr lang="en-US" sz="2000" dirty="0" smtClean="0"/>
              <a:t>origin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First PC is direction of maximum </a:t>
            </a:r>
            <a:r>
              <a:rPr lang="en-US" sz="2000" dirty="0" smtClean="0"/>
              <a:t>variance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Subsequent PCs are orthogonal to 1st PC and describe maximum residual variance</a:t>
            </a:r>
          </a:p>
        </p:txBody>
      </p:sp>
      <p:sp>
        <p:nvSpPr>
          <p:cNvPr id="1915908" name="Rectangle 4"/>
          <p:cNvSpPr>
            <a:spLocks noChangeArrowheads="1"/>
          </p:cNvSpPr>
          <p:nvPr/>
        </p:nvSpPr>
        <p:spPr bwMode="auto">
          <a:xfrm>
            <a:off x="5956103" y="1649413"/>
            <a:ext cx="2989659" cy="2089150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09" name="Line 5"/>
          <p:cNvSpPr>
            <a:spLocks noChangeShapeType="1"/>
          </p:cNvSpPr>
          <p:nvPr/>
        </p:nvSpPr>
        <p:spPr bwMode="auto">
          <a:xfrm>
            <a:off x="5956103" y="1649414"/>
            <a:ext cx="298965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10" name="Freeform 6"/>
          <p:cNvSpPr>
            <a:spLocks/>
          </p:cNvSpPr>
          <p:nvPr/>
        </p:nvSpPr>
        <p:spPr bwMode="auto">
          <a:xfrm>
            <a:off x="5956103" y="1649413"/>
            <a:ext cx="2989659" cy="2089150"/>
          </a:xfrm>
          <a:custGeom>
            <a:avLst/>
            <a:gdLst>
              <a:gd name="T0" fmla="*/ 0 w 434"/>
              <a:gd name="T1" fmla="*/ 342 h 342"/>
              <a:gd name="T2" fmla="*/ 434 w 434"/>
              <a:gd name="T3" fmla="*/ 342 h 342"/>
              <a:gd name="T4" fmla="*/ 434 w 434"/>
              <a:gd name="T5" fmla="*/ 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11" name="Line 7"/>
          <p:cNvSpPr>
            <a:spLocks noChangeShapeType="1"/>
          </p:cNvSpPr>
          <p:nvPr/>
        </p:nvSpPr>
        <p:spPr bwMode="auto">
          <a:xfrm flipV="1">
            <a:off x="5956103" y="1649413"/>
            <a:ext cx="1785" cy="2089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12" name="Line 8"/>
          <p:cNvSpPr>
            <a:spLocks noChangeShapeType="1"/>
          </p:cNvSpPr>
          <p:nvPr/>
        </p:nvSpPr>
        <p:spPr bwMode="auto">
          <a:xfrm>
            <a:off x="5956103" y="3738564"/>
            <a:ext cx="298965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13" name="Line 9"/>
          <p:cNvSpPr>
            <a:spLocks noChangeShapeType="1"/>
          </p:cNvSpPr>
          <p:nvPr/>
        </p:nvSpPr>
        <p:spPr bwMode="auto">
          <a:xfrm flipV="1">
            <a:off x="5956103" y="1649413"/>
            <a:ext cx="1785" cy="2089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14" name="Line 10"/>
          <p:cNvSpPr>
            <a:spLocks noChangeShapeType="1"/>
          </p:cNvSpPr>
          <p:nvPr/>
        </p:nvSpPr>
        <p:spPr bwMode="auto">
          <a:xfrm flipV="1">
            <a:off x="5956103" y="3708401"/>
            <a:ext cx="1785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15" name="Line 11"/>
          <p:cNvSpPr>
            <a:spLocks noChangeShapeType="1"/>
          </p:cNvSpPr>
          <p:nvPr/>
        </p:nvSpPr>
        <p:spPr bwMode="auto">
          <a:xfrm>
            <a:off x="5956103" y="1649413"/>
            <a:ext cx="1785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16" name="Rectangle 12"/>
          <p:cNvSpPr>
            <a:spLocks noChangeArrowheads="1"/>
          </p:cNvSpPr>
          <p:nvPr/>
        </p:nvSpPr>
        <p:spPr bwMode="auto">
          <a:xfrm>
            <a:off x="5934672" y="375761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0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17" name="Line 13"/>
          <p:cNvSpPr>
            <a:spLocks noChangeShapeType="1"/>
          </p:cNvSpPr>
          <p:nvPr/>
        </p:nvSpPr>
        <p:spPr bwMode="auto">
          <a:xfrm flipV="1">
            <a:off x="6450806" y="3708401"/>
            <a:ext cx="1787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18" name="Line 14"/>
          <p:cNvSpPr>
            <a:spLocks noChangeShapeType="1"/>
          </p:cNvSpPr>
          <p:nvPr/>
        </p:nvSpPr>
        <p:spPr bwMode="auto">
          <a:xfrm>
            <a:off x="6450806" y="1649413"/>
            <a:ext cx="17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19" name="Rectangle 15"/>
          <p:cNvSpPr>
            <a:spLocks noChangeArrowheads="1"/>
          </p:cNvSpPr>
          <p:nvPr/>
        </p:nvSpPr>
        <p:spPr bwMode="auto">
          <a:xfrm>
            <a:off x="6431162" y="375761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5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20" name="Line 16"/>
          <p:cNvSpPr>
            <a:spLocks noChangeShapeType="1"/>
          </p:cNvSpPr>
          <p:nvPr/>
        </p:nvSpPr>
        <p:spPr bwMode="auto">
          <a:xfrm flipV="1">
            <a:off x="6947297" y="3708401"/>
            <a:ext cx="1787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21" name="Line 17"/>
          <p:cNvSpPr>
            <a:spLocks noChangeShapeType="1"/>
          </p:cNvSpPr>
          <p:nvPr/>
        </p:nvSpPr>
        <p:spPr bwMode="auto">
          <a:xfrm>
            <a:off x="6947297" y="1649413"/>
            <a:ext cx="17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22" name="Rectangle 18"/>
          <p:cNvSpPr>
            <a:spLocks noChangeArrowheads="1"/>
          </p:cNvSpPr>
          <p:nvPr/>
        </p:nvSpPr>
        <p:spPr bwMode="auto">
          <a:xfrm>
            <a:off x="6899078" y="375761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10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23" name="Line 19"/>
          <p:cNvSpPr>
            <a:spLocks noChangeShapeType="1"/>
          </p:cNvSpPr>
          <p:nvPr/>
        </p:nvSpPr>
        <p:spPr bwMode="auto">
          <a:xfrm flipV="1">
            <a:off x="7450931" y="3708401"/>
            <a:ext cx="1787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24" name="Line 20"/>
          <p:cNvSpPr>
            <a:spLocks noChangeShapeType="1"/>
          </p:cNvSpPr>
          <p:nvPr/>
        </p:nvSpPr>
        <p:spPr bwMode="auto">
          <a:xfrm>
            <a:off x="7450931" y="1649413"/>
            <a:ext cx="17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25" name="Rectangle 21"/>
          <p:cNvSpPr>
            <a:spLocks noChangeArrowheads="1"/>
          </p:cNvSpPr>
          <p:nvPr/>
        </p:nvSpPr>
        <p:spPr bwMode="auto">
          <a:xfrm>
            <a:off x="7402712" y="375761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15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26" name="Line 22"/>
          <p:cNvSpPr>
            <a:spLocks noChangeShapeType="1"/>
          </p:cNvSpPr>
          <p:nvPr/>
        </p:nvSpPr>
        <p:spPr bwMode="auto">
          <a:xfrm flipV="1">
            <a:off x="7945637" y="3708401"/>
            <a:ext cx="1785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27" name="Line 23"/>
          <p:cNvSpPr>
            <a:spLocks noChangeShapeType="1"/>
          </p:cNvSpPr>
          <p:nvPr/>
        </p:nvSpPr>
        <p:spPr bwMode="auto">
          <a:xfrm>
            <a:off x="7945637" y="1649413"/>
            <a:ext cx="1785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28" name="Rectangle 24"/>
          <p:cNvSpPr>
            <a:spLocks noChangeArrowheads="1"/>
          </p:cNvSpPr>
          <p:nvPr/>
        </p:nvSpPr>
        <p:spPr bwMode="auto">
          <a:xfrm>
            <a:off x="7897416" y="375761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20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29" name="Line 25"/>
          <p:cNvSpPr>
            <a:spLocks noChangeShapeType="1"/>
          </p:cNvSpPr>
          <p:nvPr/>
        </p:nvSpPr>
        <p:spPr bwMode="auto">
          <a:xfrm flipV="1">
            <a:off x="8442128" y="3708401"/>
            <a:ext cx="1785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30" name="Line 26"/>
          <p:cNvSpPr>
            <a:spLocks noChangeShapeType="1"/>
          </p:cNvSpPr>
          <p:nvPr/>
        </p:nvSpPr>
        <p:spPr bwMode="auto">
          <a:xfrm>
            <a:off x="8442128" y="1649413"/>
            <a:ext cx="1785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31" name="Rectangle 27"/>
          <p:cNvSpPr>
            <a:spLocks noChangeArrowheads="1"/>
          </p:cNvSpPr>
          <p:nvPr/>
        </p:nvSpPr>
        <p:spPr bwMode="auto">
          <a:xfrm>
            <a:off x="8393907" y="375761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25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32" name="Line 28"/>
          <p:cNvSpPr>
            <a:spLocks noChangeShapeType="1"/>
          </p:cNvSpPr>
          <p:nvPr/>
        </p:nvSpPr>
        <p:spPr bwMode="auto">
          <a:xfrm flipV="1">
            <a:off x="8945762" y="3708401"/>
            <a:ext cx="1785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33" name="Line 29"/>
          <p:cNvSpPr>
            <a:spLocks noChangeShapeType="1"/>
          </p:cNvSpPr>
          <p:nvPr/>
        </p:nvSpPr>
        <p:spPr bwMode="auto">
          <a:xfrm>
            <a:off x="8945762" y="1649413"/>
            <a:ext cx="1785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34" name="Rectangle 30"/>
          <p:cNvSpPr>
            <a:spLocks noChangeArrowheads="1"/>
          </p:cNvSpPr>
          <p:nvPr/>
        </p:nvSpPr>
        <p:spPr bwMode="auto">
          <a:xfrm>
            <a:off x="8897541" y="375761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30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35" name="Line 31"/>
          <p:cNvSpPr>
            <a:spLocks noChangeShapeType="1"/>
          </p:cNvSpPr>
          <p:nvPr/>
        </p:nvSpPr>
        <p:spPr bwMode="auto">
          <a:xfrm>
            <a:off x="5956102" y="3738564"/>
            <a:ext cx="2678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36" name="Line 32"/>
          <p:cNvSpPr>
            <a:spLocks noChangeShapeType="1"/>
          </p:cNvSpPr>
          <p:nvPr/>
        </p:nvSpPr>
        <p:spPr bwMode="auto">
          <a:xfrm flipH="1">
            <a:off x="8910043" y="3738564"/>
            <a:ext cx="3571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37" name="Rectangle 33"/>
          <p:cNvSpPr>
            <a:spLocks noChangeArrowheads="1"/>
          </p:cNvSpPr>
          <p:nvPr/>
        </p:nvSpPr>
        <p:spPr bwMode="auto">
          <a:xfrm>
            <a:off x="5741790" y="3689351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0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38" name="Line 34"/>
          <p:cNvSpPr>
            <a:spLocks noChangeShapeType="1"/>
          </p:cNvSpPr>
          <p:nvPr/>
        </p:nvSpPr>
        <p:spPr bwMode="auto">
          <a:xfrm>
            <a:off x="5956102" y="3390900"/>
            <a:ext cx="26789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39" name="Line 35"/>
          <p:cNvSpPr>
            <a:spLocks noChangeShapeType="1"/>
          </p:cNvSpPr>
          <p:nvPr/>
        </p:nvSpPr>
        <p:spPr bwMode="auto">
          <a:xfrm flipH="1">
            <a:off x="8910043" y="3390900"/>
            <a:ext cx="35719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40" name="Rectangle 36"/>
          <p:cNvSpPr>
            <a:spLocks noChangeArrowheads="1"/>
          </p:cNvSpPr>
          <p:nvPr/>
        </p:nvSpPr>
        <p:spPr bwMode="auto">
          <a:xfrm>
            <a:off x="5741790" y="3341688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5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41" name="Line 37"/>
          <p:cNvSpPr>
            <a:spLocks noChangeShapeType="1"/>
          </p:cNvSpPr>
          <p:nvPr/>
        </p:nvSpPr>
        <p:spPr bwMode="auto">
          <a:xfrm>
            <a:off x="5956102" y="3041650"/>
            <a:ext cx="26789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42" name="Line 38"/>
          <p:cNvSpPr>
            <a:spLocks noChangeShapeType="1"/>
          </p:cNvSpPr>
          <p:nvPr/>
        </p:nvSpPr>
        <p:spPr bwMode="auto">
          <a:xfrm flipH="1">
            <a:off x="8910043" y="3041650"/>
            <a:ext cx="35719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43" name="Rectangle 39"/>
          <p:cNvSpPr>
            <a:spLocks noChangeArrowheads="1"/>
          </p:cNvSpPr>
          <p:nvPr/>
        </p:nvSpPr>
        <p:spPr bwMode="auto">
          <a:xfrm>
            <a:off x="5693570" y="2994026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10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44" name="Line 40"/>
          <p:cNvSpPr>
            <a:spLocks noChangeShapeType="1"/>
          </p:cNvSpPr>
          <p:nvPr/>
        </p:nvSpPr>
        <p:spPr bwMode="auto">
          <a:xfrm>
            <a:off x="5956102" y="2693989"/>
            <a:ext cx="2678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45" name="Line 41"/>
          <p:cNvSpPr>
            <a:spLocks noChangeShapeType="1"/>
          </p:cNvSpPr>
          <p:nvPr/>
        </p:nvSpPr>
        <p:spPr bwMode="auto">
          <a:xfrm flipH="1">
            <a:off x="8910043" y="2693989"/>
            <a:ext cx="3571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46" name="Rectangle 42"/>
          <p:cNvSpPr>
            <a:spLocks noChangeArrowheads="1"/>
          </p:cNvSpPr>
          <p:nvPr/>
        </p:nvSpPr>
        <p:spPr bwMode="auto">
          <a:xfrm>
            <a:off x="5693570" y="2644776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15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47" name="Line 43"/>
          <p:cNvSpPr>
            <a:spLocks noChangeShapeType="1"/>
          </p:cNvSpPr>
          <p:nvPr/>
        </p:nvSpPr>
        <p:spPr bwMode="auto">
          <a:xfrm>
            <a:off x="5956102" y="2346325"/>
            <a:ext cx="26789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48" name="Line 44"/>
          <p:cNvSpPr>
            <a:spLocks noChangeShapeType="1"/>
          </p:cNvSpPr>
          <p:nvPr/>
        </p:nvSpPr>
        <p:spPr bwMode="auto">
          <a:xfrm flipH="1">
            <a:off x="8910043" y="2346325"/>
            <a:ext cx="35719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49" name="Rectangle 45"/>
          <p:cNvSpPr>
            <a:spLocks noChangeArrowheads="1"/>
          </p:cNvSpPr>
          <p:nvPr/>
        </p:nvSpPr>
        <p:spPr bwMode="auto">
          <a:xfrm>
            <a:off x="5693570" y="229711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20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50" name="Line 46"/>
          <p:cNvSpPr>
            <a:spLocks noChangeShapeType="1"/>
          </p:cNvSpPr>
          <p:nvPr/>
        </p:nvSpPr>
        <p:spPr bwMode="auto">
          <a:xfrm>
            <a:off x="5956102" y="1997075"/>
            <a:ext cx="26789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51" name="Line 47"/>
          <p:cNvSpPr>
            <a:spLocks noChangeShapeType="1"/>
          </p:cNvSpPr>
          <p:nvPr/>
        </p:nvSpPr>
        <p:spPr bwMode="auto">
          <a:xfrm flipH="1">
            <a:off x="8910043" y="1997075"/>
            <a:ext cx="35719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52" name="Rectangle 48"/>
          <p:cNvSpPr>
            <a:spLocks noChangeArrowheads="1"/>
          </p:cNvSpPr>
          <p:nvPr/>
        </p:nvSpPr>
        <p:spPr bwMode="auto">
          <a:xfrm>
            <a:off x="5693570" y="1949451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25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53" name="Line 49"/>
          <p:cNvSpPr>
            <a:spLocks noChangeShapeType="1"/>
          </p:cNvSpPr>
          <p:nvPr/>
        </p:nvSpPr>
        <p:spPr bwMode="auto">
          <a:xfrm>
            <a:off x="5956102" y="1649414"/>
            <a:ext cx="2678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54" name="Line 50"/>
          <p:cNvSpPr>
            <a:spLocks noChangeShapeType="1"/>
          </p:cNvSpPr>
          <p:nvPr/>
        </p:nvSpPr>
        <p:spPr bwMode="auto">
          <a:xfrm flipH="1">
            <a:off x="8910043" y="1649414"/>
            <a:ext cx="3571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55" name="Rectangle 51"/>
          <p:cNvSpPr>
            <a:spLocks noChangeArrowheads="1"/>
          </p:cNvSpPr>
          <p:nvPr/>
        </p:nvSpPr>
        <p:spPr bwMode="auto">
          <a:xfrm>
            <a:off x="5693570" y="1600201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30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56" name="Line 52"/>
          <p:cNvSpPr>
            <a:spLocks noChangeShapeType="1"/>
          </p:cNvSpPr>
          <p:nvPr/>
        </p:nvSpPr>
        <p:spPr bwMode="auto">
          <a:xfrm>
            <a:off x="5956103" y="1649414"/>
            <a:ext cx="298965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57" name="Freeform 53"/>
          <p:cNvSpPr>
            <a:spLocks/>
          </p:cNvSpPr>
          <p:nvPr/>
        </p:nvSpPr>
        <p:spPr bwMode="auto">
          <a:xfrm>
            <a:off x="5956103" y="1649413"/>
            <a:ext cx="2989659" cy="2089150"/>
          </a:xfrm>
          <a:custGeom>
            <a:avLst/>
            <a:gdLst>
              <a:gd name="T0" fmla="*/ 0 w 434"/>
              <a:gd name="T1" fmla="*/ 342 h 342"/>
              <a:gd name="T2" fmla="*/ 434 w 434"/>
              <a:gd name="T3" fmla="*/ 342 h 342"/>
              <a:gd name="T4" fmla="*/ 434 w 434"/>
              <a:gd name="T5" fmla="*/ 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58" name="Line 54"/>
          <p:cNvSpPr>
            <a:spLocks noChangeShapeType="1"/>
          </p:cNvSpPr>
          <p:nvPr/>
        </p:nvSpPr>
        <p:spPr bwMode="auto">
          <a:xfrm flipV="1">
            <a:off x="5956103" y="1649413"/>
            <a:ext cx="1785" cy="2089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59" name="Oval 55"/>
          <p:cNvSpPr>
            <a:spLocks noChangeArrowheads="1"/>
          </p:cNvSpPr>
          <p:nvPr/>
        </p:nvSpPr>
        <p:spPr bwMode="auto">
          <a:xfrm>
            <a:off x="7842053" y="3041650"/>
            <a:ext cx="130373" cy="88900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60" name="Oval 56"/>
          <p:cNvSpPr>
            <a:spLocks noChangeArrowheads="1"/>
          </p:cNvSpPr>
          <p:nvPr/>
        </p:nvSpPr>
        <p:spPr bwMode="auto">
          <a:xfrm>
            <a:off x="7600950" y="2700338"/>
            <a:ext cx="130374" cy="74612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61" name="Oval 57"/>
          <p:cNvSpPr>
            <a:spLocks noChangeArrowheads="1"/>
          </p:cNvSpPr>
          <p:nvPr/>
        </p:nvSpPr>
        <p:spPr bwMode="auto">
          <a:xfrm>
            <a:off x="7154466" y="2400301"/>
            <a:ext cx="126802" cy="74613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62" name="Oval 58"/>
          <p:cNvSpPr>
            <a:spLocks noChangeArrowheads="1"/>
          </p:cNvSpPr>
          <p:nvPr/>
        </p:nvSpPr>
        <p:spPr bwMode="auto">
          <a:xfrm>
            <a:off x="7009805" y="1979613"/>
            <a:ext cx="126801" cy="74612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63" name="Oval 59"/>
          <p:cNvSpPr>
            <a:spLocks noChangeArrowheads="1"/>
          </p:cNvSpPr>
          <p:nvPr/>
        </p:nvSpPr>
        <p:spPr bwMode="auto">
          <a:xfrm>
            <a:off x="6602612" y="1636713"/>
            <a:ext cx="130373" cy="74612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64" name="Line 60"/>
          <p:cNvSpPr>
            <a:spLocks noChangeShapeType="1"/>
          </p:cNvSpPr>
          <p:nvPr/>
        </p:nvSpPr>
        <p:spPr bwMode="auto">
          <a:xfrm>
            <a:off x="6343650" y="1447800"/>
            <a:ext cx="17145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65" name="Rectangle 61"/>
          <p:cNvSpPr>
            <a:spLocks noChangeArrowheads="1"/>
          </p:cNvSpPr>
          <p:nvPr/>
        </p:nvSpPr>
        <p:spPr bwMode="auto">
          <a:xfrm>
            <a:off x="7200156" y="3938588"/>
            <a:ext cx="769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x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66" name="Rectangle 62"/>
          <p:cNvSpPr>
            <a:spLocks noChangeArrowheads="1"/>
          </p:cNvSpPr>
          <p:nvPr/>
        </p:nvSpPr>
        <p:spPr bwMode="auto">
          <a:xfrm rot="16200000">
            <a:off x="5425961" y="2612395"/>
            <a:ext cx="769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67" name="Rectangle 63"/>
          <p:cNvSpPr>
            <a:spLocks noChangeArrowheads="1"/>
          </p:cNvSpPr>
          <p:nvPr/>
        </p:nvSpPr>
        <p:spPr bwMode="auto">
          <a:xfrm>
            <a:off x="5956103" y="4386263"/>
            <a:ext cx="2989659" cy="2089150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68" name="Line 64"/>
          <p:cNvSpPr>
            <a:spLocks noChangeShapeType="1"/>
          </p:cNvSpPr>
          <p:nvPr/>
        </p:nvSpPr>
        <p:spPr bwMode="auto">
          <a:xfrm>
            <a:off x="5956103" y="4386264"/>
            <a:ext cx="298965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69" name="Freeform 65"/>
          <p:cNvSpPr>
            <a:spLocks/>
          </p:cNvSpPr>
          <p:nvPr/>
        </p:nvSpPr>
        <p:spPr bwMode="auto">
          <a:xfrm>
            <a:off x="5956103" y="4386263"/>
            <a:ext cx="2989659" cy="2089150"/>
          </a:xfrm>
          <a:custGeom>
            <a:avLst/>
            <a:gdLst>
              <a:gd name="T0" fmla="*/ 0 w 434"/>
              <a:gd name="T1" fmla="*/ 342 h 342"/>
              <a:gd name="T2" fmla="*/ 434 w 434"/>
              <a:gd name="T3" fmla="*/ 342 h 342"/>
              <a:gd name="T4" fmla="*/ 434 w 434"/>
              <a:gd name="T5" fmla="*/ 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70" name="Line 66"/>
          <p:cNvSpPr>
            <a:spLocks noChangeShapeType="1"/>
          </p:cNvSpPr>
          <p:nvPr/>
        </p:nvSpPr>
        <p:spPr bwMode="auto">
          <a:xfrm flipV="1">
            <a:off x="5956103" y="4386263"/>
            <a:ext cx="1785" cy="2089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71" name="Line 67"/>
          <p:cNvSpPr>
            <a:spLocks noChangeShapeType="1"/>
          </p:cNvSpPr>
          <p:nvPr/>
        </p:nvSpPr>
        <p:spPr bwMode="auto">
          <a:xfrm>
            <a:off x="5956103" y="6475414"/>
            <a:ext cx="298965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72" name="Line 68"/>
          <p:cNvSpPr>
            <a:spLocks noChangeShapeType="1"/>
          </p:cNvSpPr>
          <p:nvPr/>
        </p:nvSpPr>
        <p:spPr bwMode="auto">
          <a:xfrm flipV="1">
            <a:off x="5956103" y="4386263"/>
            <a:ext cx="1785" cy="2089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73" name="Line 69"/>
          <p:cNvSpPr>
            <a:spLocks noChangeShapeType="1"/>
          </p:cNvSpPr>
          <p:nvPr/>
        </p:nvSpPr>
        <p:spPr bwMode="auto">
          <a:xfrm flipV="1">
            <a:off x="5956103" y="6445251"/>
            <a:ext cx="1785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74" name="Line 70"/>
          <p:cNvSpPr>
            <a:spLocks noChangeShapeType="1"/>
          </p:cNvSpPr>
          <p:nvPr/>
        </p:nvSpPr>
        <p:spPr bwMode="auto">
          <a:xfrm>
            <a:off x="5956103" y="4386263"/>
            <a:ext cx="1785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75" name="Rectangle 71"/>
          <p:cNvSpPr>
            <a:spLocks noChangeArrowheads="1"/>
          </p:cNvSpPr>
          <p:nvPr/>
        </p:nvSpPr>
        <p:spPr bwMode="auto">
          <a:xfrm>
            <a:off x="5934672" y="649446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0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76" name="Line 72"/>
          <p:cNvSpPr>
            <a:spLocks noChangeShapeType="1"/>
          </p:cNvSpPr>
          <p:nvPr/>
        </p:nvSpPr>
        <p:spPr bwMode="auto">
          <a:xfrm flipV="1">
            <a:off x="6450806" y="6445251"/>
            <a:ext cx="1787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77" name="Line 73"/>
          <p:cNvSpPr>
            <a:spLocks noChangeShapeType="1"/>
          </p:cNvSpPr>
          <p:nvPr/>
        </p:nvSpPr>
        <p:spPr bwMode="auto">
          <a:xfrm>
            <a:off x="6450806" y="4386263"/>
            <a:ext cx="17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78" name="Rectangle 74"/>
          <p:cNvSpPr>
            <a:spLocks noChangeArrowheads="1"/>
          </p:cNvSpPr>
          <p:nvPr/>
        </p:nvSpPr>
        <p:spPr bwMode="auto">
          <a:xfrm>
            <a:off x="6431162" y="649446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5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79" name="Line 75"/>
          <p:cNvSpPr>
            <a:spLocks noChangeShapeType="1"/>
          </p:cNvSpPr>
          <p:nvPr/>
        </p:nvSpPr>
        <p:spPr bwMode="auto">
          <a:xfrm flipV="1">
            <a:off x="6947297" y="6445251"/>
            <a:ext cx="1787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80" name="Line 76"/>
          <p:cNvSpPr>
            <a:spLocks noChangeShapeType="1"/>
          </p:cNvSpPr>
          <p:nvPr/>
        </p:nvSpPr>
        <p:spPr bwMode="auto">
          <a:xfrm>
            <a:off x="6947297" y="4386263"/>
            <a:ext cx="17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81" name="Rectangle 77"/>
          <p:cNvSpPr>
            <a:spLocks noChangeArrowheads="1"/>
          </p:cNvSpPr>
          <p:nvPr/>
        </p:nvSpPr>
        <p:spPr bwMode="auto">
          <a:xfrm>
            <a:off x="6899078" y="649446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10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82" name="Line 78"/>
          <p:cNvSpPr>
            <a:spLocks noChangeShapeType="1"/>
          </p:cNvSpPr>
          <p:nvPr/>
        </p:nvSpPr>
        <p:spPr bwMode="auto">
          <a:xfrm flipV="1">
            <a:off x="7450931" y="6445251"/>
            <a:ext cx="1787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83" name="Line 79"/>
          <p:cNvSpPr>
            <a:spLocks noChangeShapeType="1"/>
          </p:cNvSpPr>
          <p:nvPr/>
        </p:nvSpPr>
        <p:spPr bwMode="auto">
          <a:xfrm>
            <a:off x="7450931" y="4386263"/>
            <a:ext cx="17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84" name="Rectangle 80"/>
          <p:cNvSpPr>
            <a:spLocks noChangeArrowheads="1"/>
          </p:cNvSpPr>
          <p:nvPr/>
        </p:nvSpPr>
        <p:spPr bwMode="auto">
          <a:xfrm>
            <a:off x="7402712" y="649446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15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85" name="Line 81"/>
          <p:cNvSpPr>
            <a:spLocks noChangeShapeType="1"/>
          </p:cNvSpPr>
          <p:nvPr/>
        </p:nvSpPr>
        <p:spPr bwMode="auto">
          <a:xfrm flipV="1">
            <a:off x="7945637" y="6445251"/>
            <a:ext cx="1785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86" name="Line 82"/>
          <p:cNvSpPr>
            <a:spLocks noChangeShapeType="1"/>
          </p:cNvSpPr>
          <p:nvPr/>
        </p:nvSpPr>
        <p:spPr bwMode="auto">
          <a:xfrm>
            <a:off x="7945637" y="4386263"/>
            <a:ext cx="1785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87" name="Rectangle 83"/>
          <p:cNvSpPr>
            <a:spLocks noChangeArrowheads="1"/>
          </p:cNvSpPr>
          <p:nvPr/>
        </p:nvSpPr>
        <p:spPr bwMode="auto">
          <a:xfrm>
            <a:off x="7897416" y="649446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20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88" name="Line 84"/>
          <p:cNvSpPr>
            <a:spLocks noChangeShapeType="1"/>
          </p:cNvSpPr>
          <p:nvPr/>
        </p:nvSpPr>
        <p:spPr bwMode="auto">
          <a:xfrm flipV="1">
            <a:off x="8442128" y="6445251"/>
            <a:ext cx="1785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89" name="Line 85"/>
          <p:cNvSpPr>
            <a:spLocks noChangeShapeType="1"/>
          </p:cNvSpPr>
          <p:nvPr/>
        </p:nvSpPr>
        <p:spPr bwMode="auto">
          <a:xfrm>
            <a:off x="8442128" y="4386263"/>
            <a:ext cx="1785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90" name="Rectangle 86"/>
          <p:cNvSpPr>
            <a:spLocks noChangeArrowheads="1"/>
          </p:cNvSpPr>
          <p:nvPr/>
        </p:nvSpPr>
        <p:spPr bwMode="auto">
          <a:xfrm>
            <a:off x="8393907" y="649446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25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91" name="Line 87"/>
          <p:cNvSpPr>
            <a:spLocks noChangeShapeType="1"/>
          </p:cNvSpPr>
          <p:nvPr/>
        </p:nvSpPr>
        <p:spPr bwMode="auto">
          <a:xfrm flipV="1">
            <a:off x="8945762" y="6445251"/>
            <a:ext cx="1785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92" name="Line 88"/>
          <p:cNvSpPr>
            <a:spLocks noChangeShapeType="1"/>
          </p:cNvSpPr>
          <p:nvPr/>
        </p:nvSpPr>
        <p:spPr bwMode="auto">
          <a:xfrm>
            <a:off x="8945762" y="4386263"/>
            <a:ext cx="1785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93" name="Rectangle 89"/>
          <p:cNvSpPr>
            <a:spLocks noChangeArrowheads="1"/>
          </p:cNvSpPr>
          <p:nvPr/>
        </p:nvSpPr>
        <p:spPr bwMode="auto">
          <a:xfrm>
            <a:off x="8897541" y="649446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30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94" name="Line 90"/>
          <p:cNvSpPr>
            <a:spLocks noChangeShapeType="1"/>
          </p:cNvSpPr>
          <p:nvPr/>
        </p:nvSpPr>
        <p:spPr bwMode="auto">
          <a:xfrm>
            <a:off x="5956102" y="6475414"/>
            <a:ext cx="2678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95" name="Line 91"/>
          <p:cNvSpPr>
            <a:spLocks noChangeShapeType="1"/>
          </p:cNvSpPr>
          <p:nvPr/>
        </p:nvSpPr>
        <p:spPr bwMode="auto">
          <a:xfrm flipH="1">
            <a:off x="8910043" y="6475414"/>
            <a:ext cx="3571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96" name="Rectangle 92"/>
          <p:cNvSpPr>
            <a:spLocks noChangeArrowheads="1"/>
          </p:cNvSpPr>
          <p:nvPr/>
        </p:nvSpPr>
        <p:spPr bwMode="auto">
          <a:xfrm>
            <a:off x="5741790" y="6426201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0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97" name="Line 93"/>
          <p:cNvSpPr>
            <a:spLocks noChangeShapeType="1"/>
          </p:cNvSpPr>
          <p:nvPr/>
        </p:nvSpPr>
        <p:spPr bwMode="auto">
          <a:xfrm>
            <a:off x="5956102" y="6127750"/>
            <a:ext cx="26789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98" name="Line 94"/>
          <p:cNvSpPr>
            <a:spLocks noChangeShapeType="1"/>
          </p:cNvSpPr>
          <p:nvPr/>
        </p:nvSpPr>
        <p:spPr bwMode="auto">
          <a:xfrm flipH="1">
            <a:off x="8910043" y="6127750"/>
            <a:ext cx="35719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99" name="Rectangle 95"/>
          <p:cNvSpPr>
            <a:spLocks noChangeArrowheads="1"/>
          </p:cNvSpPr>
          <p:nvPr/>
        </p:nvSpPr>
        <p:spPr bwMode="auto">
          <a:xfrm>
            <a:off x="5741790" y="6078538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5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6000" name="Line 96"/>
          <p:cNvSpPr>
            <a:spLocks noChangeShapeType="1"/>
          </p:cNvSpPr>
          <p:nvPr/>
        </p:nvSpPr>
        <p:spPr bwMode="auto">
          <a:xfrm>
            <a:off x="5956102" y="5778500"/>
            <a:ext cx="26789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01" name="Line 97"/>
          <p:cNvSpPr>
            <a:spLocks noChangeShapeType="1"/>
          </p:cNvSpPr>
          <p:nvPr/>
        </p:nvSpPr>
        <p:spPr bwMode="auto">
          <a:xfrm flipH="1">
            <a:off x="8910043" y="5778500"/>
            <a:ext cx="35719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02" name="Rectangle 98"/>
          <p:cNvSpPr>
            <a:spLocks noChangeArrowheads="1"/>
          </p:cNvSpPr>
          <p:nvPr/>
        </p:nvSpPr>
        <p:spPr bwMode="auto">
          <a:xfrm>
            <a:off x="5693570" y="5730876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10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6003" name="Line 99"/>
          <p:cNvSpPr>
            <a:spLocks noChangeShapeType="1"/>
          </p:cNvSpPr>
          <p:nvPr/>
        </p:nvSpPr>
        <p:spPr bwMode="auto">
          <a:xfrm>
            <a:off x="5956102" y="5430839"/>
            <a:ext cx="2678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04" name="Line 100"/>
          <p:cNvSpPr>
            <a:spLocks noChangeShapeType="1"/>
          </p:cNvSpPr>
          <p:nvPr/>
        </p:nvSpPr>
        <p:spPr bwMode="auto">
          <a:xfrm flipH="1">
            <a:off x="8910043" y="5430839"/>
            <a:ext cx="3571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05" name="Rectangle 101"/>
          <p:cNvSpPr>
            <a:spLocks noChangeArrowheads="1"/>
          </p:cNvSpPr>
          <p:nvPr/>
        </p:nvSpPr>
        <p:spPr bwMode="auto">
          <a:xfrm>
            <a:off x="5693570" y="5381626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15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6006" name="Line 102"/>
          <p:cNvSpPr>
            <a:spLocks noChangeShapeType="1"/>
          </p:cNvSpPr>
          <p:nvPr/>
        </p:nvSpPr>
        <p:spPr bwMode="auto">
          <a:xfrm>
            <a:off x="5956102" y="5083175"/>
            <a:ext cx="26789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07" name="Line 103"/>
          <p:cNvSpPr>
            <a:spLocks noChangeShapeType="1"/>
          </p:cNvSpPr>
          <p:nvPr/>
        </p:nvSpPr>
        <p:spPr bwMode="auto">
          <a:xfrm flipH="1">
            <a:off x="8910043" y="5083175"/>
            <a:ext cx="35719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08" name="Rectangle 104"/>
          <p:cNvSpPr>
            <a:spLocks noChangeArrowheads="1"/>
          </p:cNvSpPr>
          <p:nvPr/>
        </p:nvSpPr>
        <p:spPr bwMode="auto">
          <a:xfrm>
            <a:off x="5693570" y="503396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20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6009" name="Line 105"/>
          <p:cNvSpPr>
            <a:spLocks noChangeShapeType="1"/>
          </p:cNvSpPr>
          <p:nvPr/>
        </p:nvSpPr>
        <p:spPr bwMode="auto">
          <a:xfrm>
            <a:off x="5956102" y="4733925"/>
            <a:ext cx="26789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10" name="Line 106"/>
          <p:cNvSpPr>
            <a:spLocks noChangeShapeType="1"/>
          </p:cNvSpPr>
          <p:nvPr/>
        </p:nvSpPr>
        <p:spPr bwMode="auto">
          <a:xfrm flipH="1">
            <a:off x="8910043" y="4733925"/>
            <a:ext cx="35719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11" name="Rectangle 107"/>
          <p:cNvSpPr>
            <a:spLocks noChangeArrowheads="1"/>
          </p:cNvSpPr>
          <p:nvPr/>
        </p:nvSpPr>
        <p:spPr bwMode="auto">
          <a:xfrm>
            <a:off x="5693570" y="4686301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25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6012" name="Line 108"/>
          <p:cNvSpPr>
            <a:spLocks noChangeShapeType="1"/>
          </p:cNvSpPr>
          <p:nvPr/>
        </p:nvSpPr>
        <p:spPr bwMode="auto">
          <a:xfrm>
            <a:off x="5956102" y="4386264"/>
            <a:ext cx="2678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13" name="Line 109"/>
          <p:cNvSpPr>
            <a:spLocks noChangeShapeType="1"/>
          </p:cNvSpPr>
          <p:nvPr/>
        </p:nvSpPr>
        <p:spPr bwMode="auto">
          <a:xfrm flipH="1">
            <a:off x="8910043" y="4386264"/>
            <a:ext cx="3571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14" name="Rectangle 110"/>
          <p:cNvSpPr>
            <a:spLocks noChangeArrowheads="1"/>
          </p:cNvSpPr>
          <p:nvPr/>
        </p:nvSpPr>
        <p:spPr bwMode="auto">
          <a:xfrm>
            <a:off x="5693570" y="4337051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30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6015" name="Line 111"/>
          <p:cNvSpPr>
            <a:spLocks noChangeShapeType="1"/>
          </p:cNvSpPr>
          <p:nvPr/>
        </p:nvSpPr>
        <p:spPr bwMode="auto">
          <a:xfrm>
            <a:off x="5956103" y="4386264"/>
            <a:ext cx="298965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16" name="Freeform 112"/>
          <p:cNvSpPr>
            <a:spLocks/>
          </p:cNvSpPr>
          <p:nvPr/>
        </p:nvSpPr>
        <p:spPr bwMode="auto">
          <a:xfrm>
            <a:off x="5956103" y="4386263"/>
            <a:ext cx="2989659" cy="2089150"/>
          </a:xfrm>
          <a:custGeom>
            <a:avLst/>
            <a:gdLst>
              <a:gd name="T0" fmla="*/ 0 w 434"/>
              <a:gd name="T1" fmla="*/ 342 h 342"/>
              <a:gd name="T2" fmla="*/ 434 w 434"/>
              <a:gd name="T3" fmla="*/ 342 h 342"/>
              <a:gd name="T4" fmla="*/ 434 w 434"/>
              <a:gd name="T5" fmla="*/ 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17" name="Line 113"/>
          <p:cNvSpPr>
            <a:spLocks noChangeShapeType="1"/>
          </p:cNvSpPr>
          <p:nvPr/>
        </p:nvSpPr>
        <p:spPr bwMode="auto">
          <a:xfrm flipV="1">
            <a:off x="5956103" y="4386263"/>
            <a:ext cx="1785" cy="2089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18" name="Oval 114"/>
          <p:cNvSpPr>
            <a:spLocks noChangeArrowheads="1"/>
          </p:cNvSpPr>
          <p:nvPr/>
        </p:nvSpPr>
        <p:spPr bwMode="auto">
          <a:xfrm>
            <a:off x="7842053" y="5791200"/>
            <a:ext cx="130373" cy="76200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19" name="Oval 115"/>
          <p:cNvSpPr>
            <a:spLocks noChangeArrowheads="1"/>
          </p:cNvSpPr>
          <p:nvPr/>
        </p:nvSpPr>
        <p:spPr bwMode="auto">
          <a:xfrm>
            <a:off x="7600950" y="5445126"/>
            <a:ext cx="130374" cy="74613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20" name="Oval 116"/>
          <p:cNvSpPr>
            <a:spLocks noChangeArrowheads="1"/>
          </p:cNvSpPr>
          <p:nvPr/>
        </p:nvSpPr>
        <p:spPr bwMode="auto">
          <a:xfrm>
            <a:off x="7009806" y="4724401"/>
            <a:ext cx="130373" cy="74613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21" name="Oval 117"/>
          <p:cNvSpPr>
            <a:spLocks noChangeArrowheads="1"/>
          </p:cNvSpPr>
          <p:nvPr/>
        </p:nvSpPr>
        <p:spPr bwMode="auto">
          <a:xfrm>
            <a:off x="6602612" y="4373563"/>
            <a:ext cx="130373" cy="74612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22" name="Line 118"/>
          <p:cNvSpPr>
            <a:spLocks noChangeShapeType="1"/>
          </p:cNvSpPr>
          <p:nvPr/>
        </p:nvSpPr>
        <p:spPr bwMode="auto">
          <a:xfrm flipV="1">
            <a:off x="5956103" y="4724401"/>
            <a:ext cx="1673423" cy="1751013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23" name="Rectangle 119"/>
          <p:cNvSpPr>
            <a:spLocks noChangeArrowheads="1"/>
          </p:cNvSpPr>
          <p:nvPr/>
        </p:nvSpPr>
        <p:spPr bwMode="auto">
          <a:xfrm>
            <a:off x="7174112" y="6597651"/>
            <a:ext cx="769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x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6024" name="Rectangle 120"/>
          <p:cNvSpPr>
            <a:spLocks noChangeArrowheads="1"/>
          </p:cNvSpPr>
          <p:nvPr/>
        </p:nvSpPr>
        <p:spPr bwMode="auto">
          <a:xfrm rot="16200000">
            <a:off x="5404320" y="5333954"/>
            <a:ext cx="12022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y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6025" name="Text Box 121"/>
          <p:cNvSpPr txBox="1">
            <a:spLocks noChangeArrowheads="1"/>
          </p:cNvSpPr>
          <p:nvPr/>
        </p:nvSpPr>
        <p:spPr bwMode="auto">
          <a:xfrm>
            <a:off x="6257925" y="2438401"/>
            <a:ext cx="5389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PC 1</a:t>
            </a:r>
          </a:p>
        </p:txBody>
      </p:sp>
      <p:sp>
        <p:nvSpPr>
          <p:cNvPr id="1916026" name="Oval 122"/>
          <p:cNvSpPr>
            <a:spLocks noChangeArrowheads="1"/>
          </p:cNvSpPr>
          <p:nvPr/>
        </p:nvSpPr>
        <p:spPr bwMode="auto">
          <a:xfrm>
            <a:off x="7154466" y="5145088"/>
            <a:ext cx="130374" cy="74612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28" name="Text Box 124"/>
          <p:cNvSpPr txBox="1">
            <a:spLocks noChangeArrowheads="1"/>
          </p:cNvSpPr>
          <p:nvPr/>
        </p:nvSpPr>
        <p:spPr bwMode="auto">
          <a:xfrm>
            <a:off x="6086475" y="5105401"/>
            <a:ext cx="5389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PC 2</a:t>
            </a:r>
          </a:p>
        </p:txBody>
      </p:sp>
      <p:sp>
        <p:nvSpPr>
          <p:cNvPr id="1916030" name="Line 126"/>
          <p:cNvSpPr>
            <a:spLocks noChangeShapeType="1"/>
          </p:cNvSpPr>
          <p:nvPr/>
        </p:nvSpPr>
        <p:spPr bwMode="auto">
          <a:xfrm>
            <a:off x="6429375" y="4191000"/>
            <a:ext cx="17145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90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618" name="Rectangle 2"/>
          <p:cNvSpPr>
            <a:spLocks noChangeArrowheads="1"/>
          </p:cNvSpPr>
          <p:nvPr/>
        </p:nvSpPr>
        <p:spPr bwMode="auto">
          <a:xfrm>
            <a:off x="570011" y="304800"/>
            <a:ext cx="8927901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Goal</a:t>
            </a:r>
          </a:p>
        </p:txBody>
      </p:sp>
      <p:sp>
        <p:nvSpPr>
          <p:cNvPr id="1903619" name="Rectangle 3"/>
          <p:cNvSpPr>
            <a:spLocks noChangeArrowheads="1"/>
          </p:cNvSpPr>
          <p:nvPr/>
        </p:nvSpPr>
        <p:spPr bwMode="auto">
          <a:xfrm>
            <a:off x="190500" y="2667000"/>
            <a:ext cx="96869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450850" marR="0" lvl="0" indent="-450850" algn="just" defTabSz="67100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Summarize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underlying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variance-covariance structure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 a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large set of variables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through a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few linear combinations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of these variables. </a:t>
            </a:r>
          </a:p>
        </p:txBody>
      </p:sp>
    </p:spTree>
    <p:extLst>
      <p:ext uri="{BB962C8B-B14F-4D97-AF65-F5344CB8AC3E}">
        <p14:creationId xmlns="" xmlns:p14="http://schemas.microsoft.com/office/powerpoint/2010/main" val="1500192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666" name="Rectangle 2"/>
          <p:cNvSpPr>
            <a:spLocks noChangeArrowheads="1"/>
          </p:cNvSpPr>
          <p:nvPr/>
        </p:nvSpPr>
        <p:spPr bwMode="auto">
          <a:xfrm>
            <a:off x="342900" y="6338888"/>
            <a:ext cx="9686925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marR="0" lvl="0" indent="-34290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</a:p>
        </p:txBody>
      </p:sp>
      <p:sp>
        <p:nvSpPr>
          <p:cNvPr id="1905668" name="Line 4"/>
          <p:cNvSpPr>
            <a:spLocks noChangeShapeType="1"/>
          </p:cNvSpPr>
          <p:nvPr/>
        </p:nvSpPr>
        <p:spPr bwMode="auto">
          <a:xfrm flipV="1">
            <a:off x="5143500" y="3352800"/>
            <a:ext cx="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69" name="Line 5"/>
          <p:cNvSpPr>
            <a:spLocks noChangeShapeType="1"/>
          </p:cNvSpPr>
          <p:nvPr/>
        </p:nvSpPr>
        <p:spPr bwMode="auto">
          <a:xfrm>
            <a:off x="2057400" y="4724400"/>
            <a:ext cx="6086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70" name="Text Box 6"/>
          <p:cNvSpPr txBox="1">
            <a:spLocks noChangeArrowheads="1"/>
          </p:cNvSpPr>
          <p:nvPr/>
        </p:nvSpPr>
        <p:spPr bwMode="auto">
          <a:xfrm>
            <a:off x="7800975" y="4724401"/>
            <a:ext cx="6000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905671" name="Text Box 7"/>
          <p:cNvSpPr txBox="1">
            <a:spLocks noChangeArrowheads="1"/>
          </p:cNvSpPr>
          <p:nvPr/>
        </p:nvSpPr>
        <p:spPr bwMode="auto">
          <a:xfrm>
            <a:off x="4714875" y="3200401"/>
            <a:ext cx="6000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905672" name="Oval 8"/>
          <p:cNvSpPr>
            <a:spLocks noChangeArrowheads="1"/>
          </p:cNvSpPr>
          <p:nvPr/>
        </p:nvSpPr>
        <p:spPr bwMode="auto">
          <a:xfrm>
            <a:off x="3943350" y="39624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73" name="Oval 9"/>
          <p:cNvSpPr>
            <a:spLocks noChangeArrowheads="1"/>
          </p:cNvSpPr>
          <p:nvPr/>
        </p:nvSpPr>
        <p:spPr bwMode="auto">
          <a:xfrm>
            <a:off x="4286250" y="42672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74" name="Oval 10"/>
          <p:cNvSpPr>
            <a:spLocks noChangeArrowheads="1"/>
          </p:cNvSpPr>
          <p:nvPr/>
        </p:nvSpPr>
        <p:spPr bwMode="auto">
          <a:xfrm>
            <a:off x="4543425" y="45720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75" name="Oval 11"/>
          <p:cNvSpPr>
            <a:spLocks noChangeArrowheads="1"/>
          </p:cNvSpPr>
          <p:nvPr/>
        </p:nvSpPr>
        <p:spPr bwMode="auto">
          <a:xfrm>
            <a:off x="4457700" y="48006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76" name="Oval 12"/>
          <p:cNvSpPr>
            <a:spLocks noChangeArrowheads="1"/>
          </p:cNvSpPr>
          <p:nvPr/>
        </p:nvSpPr>
        <p:spPr bwMode="auto">
          <a:xfrm>
            <a:off x="4629150" y="41910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77" name="Oval 13"/>
          <p:cNvSpPr>
            <a:spLocks noChangeArrowheads="1"/>
          </p:cNvSpPr>
          <p:nvPr/>
        </p:nvSpPr>
        <p:spPr bwMode="auto">
          <a:xfrm>
            <a:off x="4800600" y="41148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78" name="Oval 14"/>
          <p:cNvSpPr>
            <a:spLocks noChangeArrowheads="1"/>
          </p:cNvSpPr>
          <p:nvPr/>
        </p:nvSpPr>
        <p:spPr bwMode="auto">
          <a:xfrm>
            <a:off x="4972050" y="42672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79" name="Oval 15"/>
          <p:cNvSpPr>
            <a:spLocks noChangeArrowheads="1"/>
          </p:cNvSpPr>
          <p:nvPr/>
        </p:nvSpPr>
        <p:spPr bwMode="auto">
          <a:xfrm>
            <a:off x="5057775" y="46482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80" name="Oval 16"/>
          <p:cNvSpPr>
            <a:spLocks noChangeArrowheads="1"/>
          </p:cNvSpPr>
          <p:nvPr/>
        </p:nvSpPr>
        <p:spPr bwMode="auto">
          <a:xfrm>
            <a:off x="4886325" y="49530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81" name="Oval 17"/>
          <p:cNvSpPr>
            <a:spLocks noChangeArrowheads="1"/>
          </p:cNvSpPr>
          <p:nvPr/>
        </p:nvSpPr>
        <p:spPr bwMode="auto">
          <a:xfrm>
            <a:off x="5400675" y="49530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82" name="Oval 18"/>
          <p:cNvSpPr>
            <a:spLocks noChangeArrowheads="1"/>
          </p:cNvSpPr>
          <p:nvPr/>
        </p:nvSpPr>
        <p:spPr bwMode="auto">
          <a:xfrm>
            <a:off x="5229225" y="51816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83" name="Oval 19"/>
          <p:cNvSpPr>
            <a:spLocks noChangeArrowheads="1"/>
          </p:cNvSpPr>
          <p:nvPr/>
        </p:nvSpPr>
        <p:spPr bwMode="auto">
          <a:xfrm>
            <a:off x="5057775" y="51054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84" name="Oval 20"/>
          <p:cNvSpPr>
            <a:spLocks noChangeArrowheads="1"/>
          </p:cNvSpPr>
          <p:nvPr/>
        </p:nvSpPr>
        <p:spPr bwMode="auto">
          <a:xfrm>
            <a:off x="5229225" y="52578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85" name="Oval 21"/>
          <p:cNvSpPr>
            <a:spLocks noChangeArrowheads="1"/>
          </p:cNvSpPr>
          <p:nvPr/>
        </p:nvSpPr>
        <p:spPr bwMode="auto">
          <a:xfrm>
            <a:off x="5572125" y="48006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86" name="Oval 22"/>
          <p:cNvSpPr>
            <a:spLocks noChangeArrowheads="1"/>
          </p:cNvSpPr>
          <p:nvPr/>
        </p:nvSpPr>
        <p:spPr bwMode="auto">
          <a:xfrm>
            <a:off x="5743575" y="49530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87" name="Oval 23"/>
          <p:cNvSpPr>
            <a:spLocks noChangeArrowheads="1"/>
          </p:cNvSpPr>
          <p:nvPr/>
        </p:nvSpPr>
        <p:spPr bwMode="auto">
          <a:xfrm>
            <a:off x="5829300" y="51816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88" name="Oval 24"/>
          <p:cNvSpPr>
            <a:spLocks noChangeArrowheads="1"/>
          </p:cNvSpPr>
          <p:nvPr/>
        </p:nvSpPr>
        <p:spPr bwMode="auto">
          <a:xfrm>
            <a:off x="5829300" y="54102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89" name="Oval 25"/>
          <p:cNvSpPr>
            <a:spLocks noChangeArrowheads="1"/>
          </p:cNvSpPr>
          <p:nvPr/>
        </p:nvSpPr>
        <p:spPr bwMode="auto">
          <a:xfrm>
            <a:off x="4543425" y="39624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90" name="Arc 26"/>
          <p:cNvSpPr>
            <a:spLocks/>
          </p:cNvSpPr>
          <p:nvPr/>
        </p:nvSpPr>
        <p:spPr bwMode="auto">
          <a:xfrm rot="1024617">
            <a:off x="5486400" y="4408488"/>
            <a:ext cx="271463" cy="2397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905691" name="Group 27"/>
          <p:cNvGrpSpPr>
            <a:grpSpLocks/>
          </p:cNvGrpSpPr>
          <p:nvPr/>
        </p:nvGrpSpPr>
        <p:grpSpPr bwMode="auto">
          <a:xfrm>
            <a:off x="2486025" y="2709864"/>
            <a:ext cx="5141715" cy="4148137"/>
            <a:chOff x="1377" y="1692"/>
            <a:chExt cx="2879" cy="2613"/>
          </a:xfrm>
        </p:grpSpPr>
        <p:sp>
          <p:nvSpPr>
            <p:cNvPr id="1905692" name="Line 28"/>
            <p:cNvSpPr>
              <a:spLocks noChangeShapeType="1"/>
            </p:cNvSpPr>
            <p:nvPr/>
          </p:nvSpPr>
          <p:spPr bwMode="auto">
            <a:xfrm rot="2349749" flipV="1">
              <a:off x="2831" y="1692"/>
              <a:ext cx="8" cy="26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05693" name="Line 29"/>
            <p:cNvSpPr>
              <a:spLocks noChangeShapeType="1"/>
            </p:cNvSpPr>
            <p:nvPr/>
          </p:nvSpPr>
          <p:spPr bwMode="auto">
            <a:xfrm rot="2349749">
              <a:off x="1377" y="2922"/>
              <a:ext cx="287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905694" name="Rectangle 30"/>
          <p:cNvSpPr>
            <a:spLocks noChangeArrowheads="1"/>
          </p:cNvSpPr>
          <p:nvPr/>
        </p:nvSpPr>
        <p:spPr bwMode="auto">
          <a:xfrm>
            <a:off x="266700" y="163577"/>
            <a:ext cx="62976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Trick: Rotate Coordinate Axes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7325" y="1001777"/>
            <a:ext cx="937911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Suppose we have p features x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,…,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goal is to develop a new set of p axes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linear combinations of the original p axes) in the directions of greatest variability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</a:p>
          <a:p>
            <a:pPr marL="342900" marR="0" lvl="0" indent="-34290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This is accomplished by rotating the axes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3884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" y="228600"/>
            <a:ext cx="10086975" cy="533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solidFill>
                  <a:srgbClr val="00B050"/>
                </a:solidFill>
                <a:latin typeface="Microsoft JhengHei" pitchFamily="34" charset="-120"/>
                <a:ea typeface="Microsoft JhengHei" pitchFamily="34" charset="-120"/>
              </a:rPr>
              <a:t>Principal Component Analysis (PCA)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9"/>
            <a:ext cx="9729788" cy="4500561"/>
          </a:xfrm>
        </p:spPr>
        <p:txBody>
          <a:bodyPr>
            <a:normAutofit/>
          </a:bodyPr>
          <a:lstStyle/>
          <a:p>
            <a:pPr eaLnBrk="1" hangingPunct="1">
              <a:buClr>
                <a:srgbClr val="00FF00"/>
              </a:buClr>
            </a:pPr>
            <a:r>
              <a:rPr lang="en-US" sz="2400" b="0" dirty="0">
                <a:ea typeface="Microsoft JhengHei" pitchFamily="34" charset="-120"/>
              </a:rPr>
              <a:t>T</a:t>
            </a:r>
            <a:r>
              <a:rPr lang="en-US" sz="2400" b="0" dirty="0" smtClean="0">
                <a:ea typeface="Microsoft JhengHei" pitchFamily="34" charset="-120"/>
              </a:rPr>
              <a:t>akes a data matrix of </a:t>
            </a:r>
            <a:r>
              <a:rPr lang="en-US" sz="2400" b="0" i="1" dirty="0" smtClean="0">
                <a:ea typeface="Microsoft JhengHei" pitchFamily="34" charset="-120"/>
              </a:rPr>
              <a:t>n</a:t>
            </a:r>
            <a:r>
              <a:rPr lang="en-US" sz="2400" b="0" dirty="0" smtClean="0">
                <a:ea typeface="Microsoft JhengHei" pitchFamily="34" charset="-120"/>
              </a:rPr>
              <a:t> objects by </a:t>
            </a:r>
            <a:r>
              <a:rPr lang="en-US" sz="2400" b="0" i="1" dirty="0" smtClean="0">
                <a:ea typeface="Microsoft JhengHei" pitchFamily="34" charset="-120"/>
              </a:rPr>
              <a:t>p</a:t>
            </a:r>
            <a:r>
              <a:rPr lang="en-US" sz="2400" b="0" dirty="0" smtClean="0">
                <a:ea typeface="Microsoft JhengHei" pitchFamily="34" charset="-120"/>
              </a:rPr>
              <a:t> variables</a:t>
            </a:r>
            <a:endParaRPr lang="en-US" sz="2400" b="0" dirty="0">
              <a:ea typeface="Microsoft JhengHei" pitchFamily="34" charset="-120"/>
            </a:endParaRPr>
          </a:p>
          <a:p>
            <a:pPr eaLnBrk="1" hangingPunct="1">
              <a:buClr>
                <a:srgbClr val="00FF00"/>
              </a:buClr>
            </a:pPr>
            <a:endParaRPr lang="en-US" sz="2400" b="0" dirty="0" smtClean="0">
              <a:ea typeface="Microsoft JhengHei" pitchFamily="34" charset="-120"/>
            </a:endParaRPr>
          </a:p>
          <a:p>
            <a:pPr eaLnBrk="1" hangingPunct="1">
              <a:buClr>
                <a:srgbClr val="00FF00"/>
              </a:buClr>
            </a:pPr>
            <a:r>
              <a:rPr lang="en-US" sz="2400" b="0" dirty="0" smtClean="0">
                <a:ea typeface="Microsoft JhengHei" pitchFamily="34" charset="-120"/>
              </a:rPr>
              <a:t>Variables may be correlated, and summarizes it by uncorrelated axes</a:t>
            </a:r>
          </a:p>
          <a:p>
            <a:pPr eaLnBrk="1" hangingPunct="1">
              <a:buClr>
                <a:srgbClr val="00FF00"/>
              </a:buClr>
            </a:pPr>
            <a:endParaRPr lang="en-US" sz="2400" b="0" dirty="0" smtClean="0">
              <a:ea typeface="Microsoft JhengHei" pitchFamily="34" charset="-120"/>
            </a:endParaRPr>
          </a:p>
          <a:p>
            <a:pPr lvl="2">
              <a:buClr>
                <a:srgbClr val="00FF00"/>
              </a:buClr>
            </a:pPr>
            <a:r>
              <a:rPr lang="en-US" sz="2400" b="0" dirty="0">
                <a:ea typeface="Microsoft JhengHei" pitchFamily="34" charset="-120"/>
              </a:rPr>
              <a:t>T</a:t>
            </a:r>
            <a:r>
              <a:rPr lang="en-US" sz="2400" b="0" dirty="0" smtClean="0">
                <a:ea typeface="Microsoft JhengHei" pitchFamily="34" charset="-120"/>
              </a:rPr>
              <a:t>hat are linear combinations of the original </a:t>
            </a:r>
            <a:r>
              <a:rPr lang="en-US" sz="2400" b="0" i="1" dirty="0" smtClean="0">
                <a:ea typeface="Microsoft JhengHei" pitchFamily="34" charset="-120"/>
              </a:rPr>
              <a:t>p </a:t>
            </a:r>
            <a:r>
              <a:rPr lang="en-US" sz="2400" b="0" dirty="0" smtClean="0">
                <a:ea typeface="Microsoft JhengHei" pitchFamily="34" charset="-120"/>
              </a:rPr>
              <a:t>variables</a:t>
            </a:r>
          </a:p>
          <a:p>
            <a:pPr lvl="1">
              <a:buClr>
                <a:srgbClr val="00FF00"/>
              </a:buClr>
            </a:pPr>
            <a:endParaRPr lang="en-US" sz="2200" b="0" dirty="0" smtClean="0">
              <a:ea typeface="Microsoft JhengHei" pitchFamily="34" charset="-120"/>
            </a:endParaRPr>
          </a:p>
          <a:p>
            <a:pPr lvl="2">
              <a:buClr>
                <a:srgbClr val="00FF00"/>
              </a:buClr>
            </a:pPr>
            <a:r>
              <a:rPr lang="en-US" sz="2400" b="0" dirty="0">
                <a:ea typeface="Microsoft JhengHei" pitchFamily="34" charset="-120"/>
              </a:rPr>
              <a:t>T</a:t>
            </a:r>
            <a:r>
              <a:rPr lang="en-US" sz="2400" b="0" dirty="0" smtClean="0">
                <a:ea typeface="Microsoft JhengHei" pitchFamily="34" charset="-120"/>
              </a:rPr>
              <a:t>he first </a:t>
            </a:r>
            <a:r>
              <a:rPr lang="en-US" sz="2400" b="0" i="1" dirty="0" smtClean="0">
                <a:ea typeface="Microsoft JhengHei" pitchFamily="34" charset="-120"/>
              </a:rPr>
              <a:t>k</a:t>
            </a:r>
            <a:r>
              <a:rPr lang="en-US" sz="2400" b="0" dirty="0" smtClean="0">
                <a:ea typeface="Microsoft JhengHei" pitchFamily="34" charset="-120"/>
              </a:rPr>
              <a:t> components display as much as possible of the variation among objects.</a:t>
            </a:r>
          </a:p>
          <a:p>
            <a:pPr eaLnBrk="1" hangingPunct="1">
              <a:buClr>
                <a:srgbClr val="00FF00"/>
              </a:buClr>
            </a:pPr>
            <a:endParaRPr lang="en-US" sz="2400" b="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1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163" y="228600"/>
            <a:ext cx="10086975" cy="533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solidFill>
                  <a:srgbClr val="00B050"/>
                </a:solidFill>
                <a:latin typeface="Microsoft JhengHei" pitchFamily="34" charset="-120"/>
                <a:ea typeface="Microsoft JhengHei" pitchFamily="34" charset="-120"/>
              </a:rPr>
              <a:t>Geometric Rationale of PCA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78606" y="914400"/>
            <a:ext cx="9729788" cy="5719763"/>
          </a:xfrm>
        </p:spPr>
        <p:txBody>
          <a:bodyPr/>
          <a:lstStyle/>
          <a:p>
            <a:pPr eaLnBrk="1" hangingPunct="1"/>
            <a:endParaRPr lang="en-US" b="0" dirty="0" smtClean="0">
              <a:ea typeface="Microsoft JhengHei" pitchFamily="34" charset="-120"/>
            </a:endParaRPr>
          </a:p>
          <a:p>
            <a:pPr eaLnBrk="1" hangingPunct="1"/>
            <a:r>
              <a:rPr lang="en-US" b="0" dirty="0">
                <a:ea typeface="Microsoft JhengHei" pitchFamily="34" charset="-120"/>
              </a:rPr>
              <a:t>O</a:t>
            </a:r>
            <a:r>
              <a:rPr lang="en-US" b="0" dirty="0" smtClean="0">
                <a:ea typeface="Microsoft JhengHei" pitchFamily="34" charset="-120"/>
              </a:rPr>
              <a:t>bjects are points in a multidimensional space with an axis for each of the </a:t>
            </a:r>
            <a:r>
              <a:rPr lang="en-US" b="0" i="1" dirty="0" smtClean="0">
                <a:ea typeface="Microsoft JhengHei" pitchFamily="34" charset="-120"/>
              </a:rPr>
              <a:t>p</a:t>
            </a:r>
            <a:r>
              <a:rPr lang="en-US" b="0" dirty="0" smtClean="0">
                <a:ea typeface="Microsoft JhengHei" pitchFamily="34" charset="-120"/>
              </a:rPr>
              <a:t> variables</a:t>
            </a:r>
          </a:p>
          <a:p>
            <a:pPr eaLnBrk="1" hangingPunct="1"/>
            <a:endParaRPr lang="en-US" b="0" dirty="0" smtClean="0">
              <a:ea typeface="Microsoft JhengHei" pitchFamily="34" charset="-120"/>
            </a:endParaRPr>
          </a:p>
          <a:p>
            <a:pPr eaLnBrk="1" hangingPunct="1"/>
            <a:r>
              <a:rPr lang="en-US" b="0" dirty="0">
                <a:ea typeface="Microsoft JhengHei" pitchFamily="34" charset="-120"/>
              </a:rPr>
              <a:t>T</a:t>
            </a:r>
            <a:r>
              <a:rPr lang="en-US" b="0" dirty="0" smtClean="0">
                <a:ea typeface="Microsoft JhengHei" pitchFamily="34" charset="-120"/>
              </a:rPr>
              <a:t>he </a:t>
            </a:r>
            <a:r>
              <a:rPr lang="en-US" b="0" dirty="0" smtClean="0">
                <a:solidFill>
                  <a:srgbClr val="C00000"/>
                </a:solidFill>
                <a:ea typeface="Microsoft JhengHei" pitchFamily="34" charset="-120"/>
              </a:rPr>
              <a:t>centroid</a:t>
            </a:r>
            <a:r>
              <a:rPr lang="en-US" b="0" dirty="0" smtClean="0">
                <a:solidFill>
                  <a:srgbClr val="FF33CC"/>
                </a:solidFill>
                <a:ea typeface="Microsoft JhengHei" pitchFamily="34" charset="-120"/>
              </a:rPr>
              <a:t> </a:t>
            </a:r>
            <a:r>
              <a:rPr lang="en-US" b="0" dirty="0" smtClean="0">
                <a:ea typeface="Microsoft JhengHei" pitchFamily="34" charset="-120"/>
              </a:rPr>
              <a:t>of the points is defined by the mean of each variable</a:t>
            </a:r>
          </a:p>
          <a:p>
            <a:pPr eaLnBrk="1" hangingPunct="1"/>
            <a:endParaRPr lang="en-US" b="0" dirty="0" smtClean="0">
              <a:ea typeface="Microsoft JhengHei" pitchFamily="34" charset="-120"/>
            </a:endParaRPr>
          </a:p>
          <a:p>
            <a:pPr eaLnBrk="1" hangingPunct="1"/>
            <a:r>
              <a:rPr lang="en-US" b="0" dirty="0">
                <a:ea typeface="Microsoft JhengHei" pitchFamily="34" charset="-120"/>
              </a:rPr>
              <a:t>T</a:t>
            </a:r>
            <a:r>
              <a:rPr lang="en-US" b="0" dirty="0" smtClean="0">
                <a:ea typeface="Microsoft JhengHei" pitchFamily="34" charset="-120"/>
              </a:rPr>
              <a:t>he </a:t>
            </a:r>
            <a:r>
              <a:rPr lang="en-US" b="0" dirty="0" smtClean="0">
                <a:solidFill>
                  <a:srgbClr val="C00000"/>
                </a:solidFill>
                <a:ea typeface="Microsoft JhengHei" pitchFamily="34" charset="-120"/>
              </a:rPr>
              <a:t>variance</a:t>
            </a:r>
            <a:r>
              <a:rPr lang="en-US" b="0" dirty="0" smtClean="0">
                <a:ea typeface="Microsoft JhengHei" pitchFamily="34" charset="-120"/>
              </a:rPr>
              <a:t> of each variable is the average squared deviation of its </a:t>
            </a:r>
            <a:r>
              <a:rPr lang="en-US" b="0" i="1" dirty="0" smtClean="0">
                <a:ea typeface="Microsoft JhengHei" pitchFamily="34" charset="-120"/>
              </a:rPr>
              <a:t>n</a:t>
            </a:r>
            <a:r>
              <a:rPr lang="en-US" b="0" dirty="0" smtClean="0">
                <a:ea typeface="Microsoft JhengHei" pitchFamily="34" charset="-120"/>
              </a:rPr>
              <a:t> values around the mean of that variable.</a:t>
            </a:r>
          </a:p>
        </p:txBody>
      </p:sp>
      <p:graphicFrame>
        <p:nvGraphicFramePr>
          <p:cNvPr id="610308" name="Object 4"/>
          <p:cNvGraphicFramePr>
            <a:graphicFrameLocks noChangeAspect="1"/>
          </p:cNvGraphicFramePr>
          <p:nvPr>
            <p:extLst/>
          </p:nvPr>
        </p:nvGraphicFramePr>
        <p:xfrm>
          <a:off x="2019300" y="4343400"/>
          <a:ext cx="5462588" cy="1447800"/>
        </p:xfrm>
        <a:graphic>
          <a:graphicData uri="http://schemas.openxmlformats.org/presentationml/2006/ole">
            <p:oleObj spid="_x0000_s1079" name="Equation" r:id="rId3" imgW="1485720" imgH="43164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90174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untitled 1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000000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untitled 1">
      <a:majorFont>
        <a:latin typeface="Times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2060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487" tIns="44450" rIns="90487" bIns="4445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untitled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11481</TotalTime>
  <Words>1008</Words>
  <Application>Microsoft Office PowerPoint</Application>
  <PresentationFormat>35mm Slides</PresentationFormat>
  <Paragraphs>332</Paragraphs>
  <Slides>32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Custom Design</vt:lpstr>
      <vt:lpstr>1_untitled 1</vt:lpstr>
      <vt:lpstr>Office Theme</vt:lpstr>
      <vt:lpstr>Equation</vt:lpstr>
      <vt:lpstr>Linear algebra for ai/ml  Jiaul Paik</vt:lpstr>
      <vt:lpstr>Principal Component Analysis (PCA) </vt:lpstr>
      <vt:lpstr>Data Reduction</vt:lpstr>
      <vt:lpstr>Data Presentation: Key questions?</vt:lpstr>
      <vt:lpstr>Principal Components</vt:lpstr>
      <vt:lpstr>Slide 6</vt:lpstr>
      <vt:lpstr>Slide 7</vt:lpstr>
      <vt:lpstr>Principal Component Analysis (PCA)</vt:lpstr>
      <vt:lpstr>Geometric Rationale of PCA</vt:lpstr>
      <vt:lpstr>Geometric Rationale of PCA</vt:lpstr>
      <vt:lpstr>Generalization to p-dimensions</vt:lpstr>
      <vt:lpstr>Covariance: An Important Issue</vt:lpstr>
      <vt:lpstr>Covariance vs Correlation</vt:lpstr>
      <vt:lpstr>The Algebra of PCA</vt:lpstr>
      <vt:lpstr>The Algebra of PCA</vt:lpstr>
      <vt:lpstr>The Algebra of PCA</vt:lpstr>
      <vt:lpstr>The Algebra of PCA</vt:lpstr>
      <vt:lpstr>The Algebra of PCA</vt:lpstr>
      <vt:lpstr>The Algebra of PCA</vt:lpstr>
      <vt:lpstr>Slide 20</vt:lpstr>
      <vt:lpstr>Projecting Data to Lower Dimension</vt:lpstr>
      <vt:lpstr>Slide 22</vt:lpstr>
      <vt:lpstr>PCA: Running Example</vt:lpstr>
      <vt:lpstr>PCA Example –STEP 1</vt:lpstr>
      <vt:lpstr>PCA Example –STEP 2</vt:lpstr>
      <vt:lpstr>PCA Example –STEP 3</vt:lpstr>
      <vt:lpstr>PCA Example –STEP 4</vt:lpstr>
      <vt:lpstr>PCA Example –STEP 4</vt:lpstr>
      <vt:lpstr>PCA Example –STEP 5</vt:lpstr>
      <vt:lpstr>How many axes are needed?</vt:lpstr>
      <vt:lpstr>What are the assumptions of PCA?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Dell</cp:lastModifiedBy>
  <cp:revision>2118</cp:revision>
  <dcterms:created xsi:type="dcterms:W3CDTF">2006-08-16T00:00:00Z</dcterms:created>
  <dcterms:modified xsi:type="dcterms:W3CDTF">2022-11-23T05:29:42Z</dcterms:modified>
</cp:coreProperties>
</file>