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333" r:id="rId6"/>
    <p:sldId id="348" r:id="rId7"/>
    <p:sldId id="349" r:id="rId8"/>
    <p:sldId id="351" r:id="rId9"/>
    <p:sldId id="354" r:id="rId10"/>
    <p:sldId id="355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6" r:id="rId19"/>
    <p:sldId id="386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83" r:id="rId28"/>
    <p:sldId id="385" r:id="rId29"/>
    <p:sldId id="3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A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C899-9F02-491A-8D3A-9F1A2E35BED9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7F388-92B4-4CCE-98AB-E3403A750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47380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10-21T03:23:14.65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0B0094C-7C95-4430-82EA-258D7F7FB875}" emma:medium="tactile" emma:mode="ink">
          <msink:context xmlns:msink="http://schemas.microsoft.com/ink/2010/main" type="writingRegion" rotatedBoundingBox="9528,9352 16400,8914 16485,10249 9613,10687"/>
        </emma:interpretation>
      </emma:emma>
    </inkml:annotationXML>
    <inkml:traceGroup>
      <inkml:annotationXML>
        <emma:emma xmlns:emma="http://www.w3.org/2003/04/emma" version="1.0">
          <emma:interpretation id="{6E65836B-7513-4BFF-B6FE-AA07DCCD8D3D}" emma:medium="tactile" emma:mode="ink">
            <msink:context xmlns:msink="http://schemas.microsoft.com/ink/2010/main" type="paragraph" rotatedBoundingBox="9528,9352 16400,8914 16485,10249 9613,106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AB15F56-406A-483F-81C2-9CF4A1109950}" emma:medium="tactile" emma:mode="ink">
              <msink:context xmlns:msink="http://schemas.microsoft.com/ink/2010/main" type="line" rotatedBoundingBox="9528,9352 16400,8914 16485,10249 9613,10687"/>
            </emma:interpretation>
          </emma:emma>
        </inkml:annotationXML>
        <inkml:traceGroup>
          <inkml:annotationXML>
            <emma:emma xmlns:emma="http://www.w3.org/2003/04/emma" version="1.0">
              <emma:interpretation id="{B6DC7C3C-DEE3-4C86-BB8A-0C74AD6C6AD7}" emma:medium="tactile" emma:mode="ink">
                <msink:context xmlns:msink="http://schemas.microsoft.com/ink/2010/main" type="inkWord" rotatedBoundingBox="9528,9352 10486,9291 10569,10598 9612,1066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492 136 396 0,'0'0'66'16,"0"0"-10"-16,0 0-15 0,0 0-9 0,0 0-6 15,0 0-5-15,0 0-5 0,0 0-3 16,0 0-4-16,0 0-4 0,-14-24-2 15,14 24-2-15,-3-2-1 0,3 2 0 16,0-2 0-16,0 2 1 0,0 0-2 16,0 0 4-1,3 0 2-15,8 4-1 0,9 11 1 16,3 2-1-16,0 0-2 0,0 0 3 0,-2-1-2 16,-1 1 1-16,0 2 3 0,-4 0-5 15,1 2 2-15,-7-6-2 0,2 1-1 16,-2 3 0-16,-6-9 2 0,9 10-3 15,-7-7 1-15,1-1 0 0,-1 1-1 16,-2-3 2-16,2 4 1 0,-2-3 1 0,0 0 0 16,0 1 0-16,-1 3-2 0,2-1 1 0,-4 2-1 15,3 1 0-15,-4-3 0 0,6 1-2 16,-2 1 0-16,4-3-1 0,-4 2 1 16,2-1 1-16,-2-3 0 0,0-1 0 15,2 3 0-15,-2-2 0 0,0 1-2 16,-1 1 2-16,2 2-1 0,-4 2 0 0,2-1 0 15,1 1 1-15,-2 6-2 0,2-8 1 0,2 6-1 16,-2-6 1-16,0-1 0 0,0 2 0 31,-1-12 0-31,-1 12 0 0,1-10 0 16,-2 5 0-16,3 1-2 0,-2-6 2 16,1 8 0-16,-2-9-1 0,3 8 3 15,-1 0-2-15,2-2 1 0,-4 3 0 0,3-1-1 16,1-2 0-16,-1 3 0 0,0 0-1 0,0-1 1 15,1 2 1-15,-4-1-2 0,3-1 1 16,1 2 3-16,-2 0-2 0,-2-9-2 16,2 9 3-16,-2-9-5 0,-1 9 2 15,0-2 5-15,5 1-5 0,-5-1 4 16,0-7-3-16,1 3 0 0,-1-3 1 0,3 0-1 16,-3 0 0-16,1 3 2 0,-1-9-2 0,0 0 0 15,0 0 2-15,0 2-1 0,3 0 0 16,-3 0 1-16,0 0-4 0,0 0 2 15,2 7 2-15,-2-1-2 0,0 0 1 16,3 1-1 0,-3-9 2-16,0 0-2 15,0 0 0-15,0 2 0 0,1 0-2 0,-1 0-1 16,0 0-1-16,0 1-10 0,0-2-15 0,0 2-29 16,3-3-80-16,-3 0-152 0</inkml:trace>
          <inkml:trace contextRef="#ctx0" brushRef="#br0" timeOffset="716.5799">290 807 41 0,'0'0'31'0,"0"0"0"0,0 0 3 0,0 0 10 16,0 0 6-16,0 0-1 0,0 0-3 0,0 0-9 16,0 0-6-16,-48-2-1 0,46 2-2 15,-1 0-3-15,2 0 0 0,-2 0-8 16,2 0-3-16,-2 0-4 0,1 0-2 15,-1 0-1-15,2 0 3 0,-3 0 1 0,4 0 6 16,0 0 4-16,0 0 2 0,0 0-2 16,0-1 0-16,14 1-4 0,12-2-1 0,5 0-3 15,5-2-1-15,1-1-1 0,8-2 2 16,3 1-1-16,2 0-1 0,0-2-1 16,-1 2-3-16,-9 1-2 0,-10 1-1 15,-16 2-2-15,-5 2 0 0,-9 0-1 16,0 0 0-16,0 0-1 0,1 0 0 0,2 0-1 15,-1 0 1-15,1 0-2 0,-2 0-1 0,-1 0-2 16,4 0-5-16,-2 0-13 0,1 0-15 31,-3 0-32-31,1 0-66 0,-1 0-147 16</inkml:trace>
          <inkml:trace contextRef="#ctx0" brushRef="#br0" timeOffset="-950.0039">412 316 194 0,'0'0'72'0,"0"0"-3"0,0 0-4 16,0 0-9-1,0 0-9-15,0 0-8 0,0 0-7 16,0 0-8-16,0 0-2 0,0 0-5 0,-45-6-3 16,44-3-2-16,-2 3-5 0,3-11 2 15,0 9-3-15,0-9 3 0,0 0 0 16,0 0 1-16,0 0-1 0,3 1-1 15,-2-1 0-15,4 0 0 0,2-6-1 16,-6 8 0-16,8-4 0 0,-5 7-2 0,2-1 1 16,-2 1 0-16,-1 5 0 0,3-6-1 0,-6 8-1 15,4-2 1-15,0 3 0 0,-4 4 0 16,0-2-2-16,0 2 0 0,2-3 0 16,-2 2 1-16,3-2 2 0,-3 1 0 15,1 0-1-15,-1 0-1 0,3 2-1 0,-3-2 1 16,1 2-1-16,-1-2-1 0,0 2-1 15,3-3 0-15,-3 3-1 0,0 0 1 0,0 0-1 32,2 0 0-32,-2 0 1 0,0 0-2 15,0 0 2-15,0 0-2 0,0 0 0 16,0 0 1-16,0 13 0 0,0 1 0 16,-2 10 0-16,-5-3 0 0,6-6 1 15,-6 8 0-15,1-2 0 0,2-6 0 0,-5 6 0 16,3 0 1-16,-1 0 3 0,0 6-4 0,-2-2 4 15,2-5-2-15,1 0-1 0,-2-1-1 16,-1 2 0-16,1-2-1 0,-1 2 0 16,-1-2 1-16,6-4 0 0,-6 6 1 15,1-3-2-15,5-2-2 0,-5 2 1 16,4-5 1-16,-3-1-1 0,0 10 2 0,2-10-1 16,0 9 0-16,-2 0 0 0,1 1 1 0,-3 7-1 15,4-4 0-15,-3 2 0 0,-2 3 2 16,1-1-4-16,1 2 1 0,-1-1 1 15,-3 1 0-15,3-1 0 0,-1 1 3 16,1-1-3 0,0-1 0-16,-2 1 0 15,2-3 1-15,-2 2 0 0,2 1 1 0,-3-3-1 16,3 2 0-16,-2-1 4 0,2-9-5 0,6 2 6 16,0-8-5-16,2-7 0 0,-1 0 1 15,3-6 0-15,-1 0-1 0,1 0 1 16,0 2-2-16,0 0-2 0,-3-2-5 15,3 0-15-15,0 2-22 0,-1-2-48 16,-2 0-121-16,1-4-104 0</inkml:trace>
        </inkml:traceGroup>
        <inkml:traceGroup>
          <inkml:annotationXML>
            <emma:emma xmlns:emma="http://www.w3.org/2003/04/emma" version="1.0">
              <emma:interpretation id="{21E8A340-A0FB-4355-A0FE-BBFDCF59C43D}" emma:medium="tactile" emma:mode="ink">
                <msink:context xmlns:msink="http://schemas.microsoft.com/ink/2010/main" type="inkWord" rotatedBoundingBox="11147,9554 15144,9299 15209,10330 11213,1058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883.2267">2412 354 228 0,'0'0'64'0,"0"0"-10"0,0 0-3 0,0 0-6 16,0 0-3-16,0 0-4 0,0 0-14 16,0 0-2-16,0 0-9 0,0 0 2 15,-51-93-1-15,50 92-2 0,1-8-2 16,0 1-2-16,0-1 0 0,0 2-1 0,0 7 1 16,0-8-1-16,0 2 0 0,0 0 0 0,0-1 2 15,0 7-3-15,0-2 1 0,0 2 0 16,0-2-2-16,0 0 3 0,0 0-3 15,0 0 0-15,0 0-1 0,0 0-1 32,0 2-3-32,1-2-1 0,-1 2 0 15,0-2-1-15,0 2 2 0,0 0 0 0,0 0 0 16,0 0 1-16,0 8 0 0,0 9 0 0,-1-2 3 16,1 3-3-16,0-1 3 0,0 0-4 15,0 0 2-15,0 0-2 0,0-3 2 16,0 3 0-16,0-2 0 0,0-1 1 15,0 3 0-15,0-2-1 0,0 0 0 16,1 2 0-16,2 1-1 0,-2-5 1 0,2 5-1 16,-1-2 0-16,0-1 0 0,0 2 1 0,1-1-1 15,1-1 0-15,0 2 0 0,2-5 1 16,0 3-1-16,1-3 0 0,-1 1 2 16,1 0 0-16,-1-1-3 0,-2 1 1 15,2 0-1-15,-2-1-1 0,0 1 1 16,0 2 0-16,1 0 0 0,-1-3 0 0,0 3 0 15,2-3 0-15,-2 3 0 0,3-2 0 0,-2-2 0 32,0 1 1-32,1 1-1 0,1-1 1 15,-1 1-1-15,-2-3-1 0,4 3 0 16,-3-3 2-16,1 1-1 0,-3-7 1 16,5 6 0-16,-3-6 0 0,3 5 0 15,-1-1 0-15,2-1-2 0,3 1 1 0,-2-3 1 16,0 0-1-16,-2 2 1 0,1-4 0 0,-4 0-2 15,8 4 2-15,-6-4-1 0,3 2 0 16,3 1 1-16,-8-4-2 0,5 2 2 16,-6-1 0-16,5-2-1 0,3 2 1 15,-6-2 1-15,-2 2-2 0,5-1 1 16,-9-2 0-16,6 0-1 0,2 0 2 0,0 0-1 16,-1 1 1-16,-7-1 0 0,0 0-1 0,7 0 0 15,1 0-1-15,-2 0 2 0,3 0-1 16,-4 0 1-16,3 0-1 0,4-6 2 15,0 2-2-15,-1-2 2 0,-1 2-1 16,-5 0 1 0,5-3 1-16,-3 4-2 15,1-4 1-15,2-1 0 0,-5 3-1 0,3-3-1 16,-3 4 0-16,3-6-1 0,-2 1 1 0,4-2 0 16,-3 3-1-16,-1-2 1 0,2-1 0 15,-5 4 0-15,3-3 0 0,-2 6 1 16,-2-2-2-16,5-4 1 0,-3 2 0 15,-2 2 0-15,5-4 0 0,-6 4-1 16,4-7 1-16,0 1-1 0,0-1-1 0,-1 0 1 16,-1 1 0-16,1 2 0 0,-3 3 0 0,2-7 1 15,-1 7-1-15,-2-1 2 0,4-7-1 16,-3 8 0-16,-1 1 0 0,3 0 0 16,-3 6-1-16,0-11 1 0,0 3-1 15,0-8-1-15,0-2 1 0,0 11 0 16,0-11 0-16,0 9 2 0,0 1-1 0,0-10 0 15,0 9 0-15,0-8-1 0,0 3 1 0,0 6 0 16,0 2 0-16,-3-5 0 0,3 2 0 31,0-8-1-31,0 0 2 0,0-2-1 16,0 2 1-16,0 1 0 0,0-3-2 0,0 0 1 16,0 2 0-16,-1-2-4 15,1 0 5-15,-4 2-3 0,4 1 3 0,-6 1 1 16,2 3-3-16,1 5 0 0,-3-6 0 0,3 7 0 15,2-1-2-15,-2 2 2 0,2-2-1 16,-2 1 0-16,1-1 0 0,1 1-1 16,1 6 1-16,-3-6 0 0,1 0-1 15,0 0 1-15,0-1-1 0,2 7 0 16,0-2-2-16,0 2-5 0,0-2-14 0,0 0-31 16,0-1-51-16,-3 3-146 0,3-1-62 0</inkml:trace>
          <inkml:trace contextRef="#ctx0" brushRef="#br0" timeOffset="1750.2183">1605 419 232 0,'0'0'48'0,"0"0"-7"0,0 0-2 16,0 0-3-16,0 0-1 0,0 0-4 15,0 0-6-15,0 0 0 0,0 0-7 16,0 0-2-16,-40-2 0 0,40 2-1 0,-1 0 3 16,-2 0 0-16,2 0 1 0,-2 0-3 0,1 0-1 15,-1-2-4-15,3 2 0 0,0 0 2 16,0 0 2-16,0 0 0 0,3 0-1 16,16 0-4-16,-1 0-2 0,10 0-1 15,-3 0-3-15,-6 0 0 0,8 0-2 0,-8 0-1 16,2 0-1-16,-2 0 0 0,0 0 1 15,1 0-1-15,-15 0 0 0,5 0 0 0,-3 0 0 32,2 0 0-32,-3 0 0 0,4 0 0 15,-10 0 0-15,0 0 0 0,0 0-3 16,3 0-5-16,-2 0-10 0,2 0-12 16,-2 0-18-16,2 0-24 0,-1 0-46 0,1 0-50 15,-3 0-83-15</inkml:trace>
          <inkml:trace contextRef="#ctx0" brushRef="#br0" timeOffset="2016.938">1614 747 495 0,'0'0'72'0,"0"0"-12"16,0 0-19-16,0 0-14 0,0 0-5 0,0 0-4 16,0 0-2-16,0 0-8 0,0 0-8 15,104-27-12-15,-59 13-27 0,3 0-111 16,3 2-144-16</inkml:trace>
          <inkml:trace contextRef="#ctx0" brushRef="#br0" timeOffset="4733.1872">3536 152 180 0,'0'0'36'16,"0"0"1"-16,0 0-3 0,0 0 0 0,0 0-7 16,0 0-3-16,0 0-2 0,0 0 0 0,0 0 2 15,0 0-1-15,-64-12-4 0,55 12-3 16,0 0-3-16,1 0-1 0,-9 0 0 15,8 0 1-15,0 0 2 0,2 0 2 16,7 0 1-16,-3 0 0 0,3 0-2 16,-1 0-3-1,-2 0-2-15,2 0 0 0,-2 0-3 16,1 0-2-16,-1 0 0 0,2 0 2 0,1 0 2 16,-3 0 3-16,3 0-2 0,0 0 0 15,3 0-1-15,11 0 0 0,12 0 0 16,6-3 0-16,3-3 0 0,3 2-2 15,3-3-1-15,2 3-2 0,1 0-1 16,-2 0-1-16,4 2 1 0,-2-1-2 0,-4 2 1 16,4 1 0-16,-3 0 1 0,-1 0 0 0,-5 0-1 15,-10 0 1-15,2 0 0 0,-10 0 0 16,5-3 2-16,-4 3-4 0,1 0 2 16,-1 0-1-16,-9 0-1 0,0 0 0 15,-9 0 0-15,0 0 0 0,0 0-1 16,2 0 1-16,0 0-1 0,1 0 0 0,-2 0-1 15,1 0-1-15,0 0-1 0,0-1-2 0,1 1-1 16,-3 0-5-16,0 0-7 0,1-3-9 31,-1 3-18-31,0 0-19 0,0 0-43 16,-1 0-71-16,-16 0-103 0</inkml:trace>
          <inkml:trace contextRef="#ctx0" brushRef="#br0" timeOffset="5966.5435">3450 232 213 0,'0'0'52'0,"0"0"-9"0,0 0-5 16,0 0-3-16,0 0 0 0,0 0-2 16,0 0-2-16,0 0-1 0,0 0-4 15,-34-10-4-15,32 10-3 0,-1 0-2 16,2 0-2-16,-3-3-1 0,4 3-1 0,-2 0-3 15,-1 0-3-15,3 0 0 0,-1 0-3 0,1 0 0 32,-3 0-1-32,3 0 0 0,-1 0 0 15,1 0 0-15,-3 0 1 0,3 0 1 16,0 0 0-16,0 0 0 0,0 0 0 16,0 0 2-16,0 0-1 0,0 0 0 15,0 3 2-15,0-2-1 0,0 2 0 0,0 3 3 16,0 0-6-16,7 5 5 0,-1 0-6 0,4-3 2 15,5 5 0-15,-5-5 0 0,9 2 1 16,0-1-1-16,2-3 0 0,9 2-1 16,-5-1 0-16,2-1-1 0,-2 0 0 15,3 3 0-15,-1-3 0 0,0 1 0 16,3-2 1-16,-3 2 0 0,2-1-1 0,-2 1-1 16,-7-3-2-16,0 2 1 0,-4-2-1 0,-5 0 0 15,5 2 1-15,-10-5-1 0,7 3 0 16,-8-2 0-16,3 0-1 0,-3 2 1 15,-5-4 0-15,0 0 0 0,0 0 0 16,3 2-1 0,-1-2 1-16,0 2 0 15,0-2 0-15,-2 3 1 0,4-3-1 0,-2 2 0 16,0-2-1-16,-2 2 1 0,2-2 0 0,-2 2 0 16,3-2 1-16,-3 2-1 0,0-2 0 15,1 2 0-15,-1 0-1 0,0 7 1 16,0-3 0-16,-4 9 0 0,-6 3 0 15,-3-1-1-15,0 0 1 0,2 0-1 16,-2 0 1-16,1 0 0 0,1 1 0 0,-1-5-1 16,-2 2 1-16,4-1-1 0,-7 6 0 0,4-2 1 15,0 2 0-15,2 0-1 0,-1 1 0 16,2 3 1-16,-3-2-1 0,8-4 0 16,-7-2 2-16,8-3-1 0,-2 0 0 15,0-1-1-15,2-1 1 0,-3 0-2 16,6-4 3-16,-7 6-2 0,7-6 2 0,-3 3-1 15,-1 2-1-15,4-5 1 0,-6 6 0 0,5-7 0 16,0 0 0-16,-4 4 0 0,3-3 0 31,2-4-1-31,-2 3 0 0,-2 0 1 16,4 0 0-16,-3-2 0 0,-2 7 0 16,3-6 0-16,-1 0 0 0,-2 6 0 15,2-5 0-15,-1-2 0 0,1 3 0 0,4-7 0 16,0 0 1-16,0 0-1 0,0 1 0 0,-1 2-1 15,1-2 1-15,0 2 0 0,0-1 2 16,0 2 0-16,10 0 1 0,11 0 0 16,12 1-2-16,7-5 2 0,9 0 0 15,11 0 1-15,12-9 3 0,6 1 2 16,5-2 0-16,-3 1 0 0,-4 1-4 0,-17 1-1 16,-19 1-1-16,-9 3-1 0,-13 2-1 0,-13-2 0 15,4 3-1-15,-9 0-1 0,0 0 2 16,0 0-3-16,1 0 1 0,2 0-1 15,-1 0-7-15,1 0 0 0,-3 0-4 16,1 0-7-16,-1 0-10 0,0 0-29 16,0 0-65-1,0 0-173-15,0 0-13 0</inkml:trace>
          <inkml:trace contextRef="#ctx0" brushRef="#br0" timeOffset="7216.5085">4838 236 286 0,'0'0'74'0,"0"0"-13"0,0 0-15 0,0 0-12 16,0 0-7-16,0 0-9 0,0 0-3 15,0 0-3-15,0 0 3 0,0 0 0 16,-14-48 1-16,14 46-2 0,-3 0-2 15,3 0 0-15,0-1 2 0,0 3 1 16,0-1-3-16,0 1 0 0,0-3-4 0,-1 3-3 16,1-1 0-16,0 1 0 0,0 0-1 0,0 0-3 15,0 0 1-15,0 0 0 0,0 0-1 16,0 0 3-16,1 0 0 0,10 10 0 16,4 4 1-16,-2 1 2 0,5 8-5 15,-1 1 4-15,2 1-4 0,2-2-1 0,0 2 1 16,-1-2-2-16,0 0 1 0,0 0-1 15,-2 0 0-15,1 2 1 0,-1-4 0 0,1 0-1 32,1 3 1-32,-1-3-1 0,-1-1 1 15,1 4-1-15,0-1-1 0,-2 0 1 16,-3-2-1-16,-3-5 1 0,-1-3 0 16,3 5 0-16,-3-2 0 0,3 1 0 15,-3-1-1-15,2 2 2 0,1-2-1 0,-3 2 1 16,0-2 1-16,-2 3-3 0,-1-7 1 0,3 8 0 15,0-4-1-15,-1-6 1 0,-2 1 0 16,-1 0 0-16,-2-8 0 0,0 2 0 16,1 1-1-16,-4-2 1 0,2 1 0 15,3 6-1-15,-2-1 2 0,2 1-1 16,1-1-1-16,-1 1 1 0,1-1 0 0,-6-6 0 16,4 2 2-16,-5-6-2 0,0 0 1 0,0 0 3 15,0 3-1-15,4-2 2 0,-3 2 3 16,-1-2 1-16,3 2 2 0,-3-3 1 15,2 0-3-15,-2 2-1 0,2-2-2 16,-2 0-2-16,5 0-1 0,-4-6-1 16,6-9-1-1,-1-8 1-15,0 2-2 0,2-9 1 16,1 3-1-16,-5 0 0 0,3-1 0 0,-4-2 0 16,0 1-1-16,1 1 2 0,-2 5-1 15,1-1 0-15,-3 7 0 0,0-2 0 16,1 3 0-16,-1-5 0 0,0-7-1 15,0 9 0-15,0-10 0 0,0 2 1 16,0 7-1-16,0-6 2 0,0-2-2 0,0 11 1 16,0-8 0-16,0 8 0 0,0 2 0 0,0 1 2 15,0 7-2-15,3 1 1 0,-2-1-2 16,2 2 1-16,-1-2 0 0,1 1 1 16,-3 6-1-16,0-3 0 0,1-2 0 15,2-4-5-15,-2 3 6 0,4-7-4 16,-4 7 4-16,2 0 0 0,-2-1-1 0,-1 7-1 15,0-2 0-15,0 2-2 0,0-2 0 0,3 0-4 16,-3 0-9-16,0 0-14 0,0-1-17 31,0 2-33-31,0-2-101 0,0 2-108 16</inkml:trace>
        </inkml:traceGroup>
        <inkml:traceGroup>
          <inkml:annotationXML>
            <emma:emma xmlns:emma="http://www.w3.org/2003/04/emma" version="1.0">
              <emma:interpretation id="{F200B2A3-090E-4F20-ACF5-4257344F0AC0}" emma:medium="tactile" emma:mode="ink">
                <msink:context xmlns:msink="http://schemas.microsoft.com/ink/2010/main" type="inkWord" rotatedBoundingBox="15302,9024 16402,8953 16437,9500 15337,9571"/>
              </emma:interpretation>
              <emma:one-of disjunction-type="recognition" id="oneOf2">
                <emma:interpretation id="interp2" emma:lang="" emma:confidence="0">
                  <emma:literal>T</emma:literal>
                </emma:interpretation>
                <emma:interpretation id="interp3" emma:lang="" emma:confidence="0">
                  <emma:literal>t</emma:literal>
                </emma:interpretation>
                <emma:interpretation id="interp4" emma:lang="" emma:confidence="0">
                  <emma:literal>+</emma:literal>
                </emma:interpretation>
                <emma:interpretation id="interp5" emma:lang="" emma:confidence="0">
                  <emma:literal>F</emma:literal>
                </emma:interpretation>
                <emma:interpretation id="interp6" emma:lang="" emma:confidence="0">
                  <emma:literal>R</emma:literal>
                </emma:interpretation>
              </emma:one-of>
            </emma:emma>
          </inkml:annotationXML>
          <inkml:trace contextRef="#ctx0" brushRef="#br0" timeOffset="8450.2225">5741-253 262 0,'0'0'52'0,"0"0"-8"31,0 0-6-31,0 0-1 0,0 0-1 16,0 0-3-16,0 0-4 0,0 0-3 16,0 0-4-16,0 0 1 0,-31-7-2 0,29 7-2 15,1 0-3-15,-2 0-3 0,2 0-1 16,-2 0-2-16,1 0 1 0,2 0 2 0,0 0 0 15,0 0 3-15,10 0 0 0,13 2-1 16,13 0 0-16,5-2-3 0,11 0-2 16,7 0 1-16,5-4-3 0,6-2 0 15,6-2 2-15,1-1-2 0,3-1 0 16,-2-1 0-16,2 1-3 0,-7-2 1 0,-7 3 0 16,-11 1-2-16,-6-1 0 0,-9 2-2 0,-13 5-1 15,-9 1 0-15,-10 1 0 0,-8 0-2 16,0-3 2-16,0 3-1 0,2 0-3 15,0 0-1-15,0 0-3 0,1 0-9 16,-2 0-14 0,2 0-40-16,-2 0-196 15,1 0-63-15</inkml:trace>
          <inkml:trace contextRef="#ctx0" brushRef="#br0" timeOffset="7850.0046">6116-210 396 0,'0'0'75'0,"0"0"-15"0,0 0-13 0,0 0-8 15,0 0-5-15,0 0-6 0,0 0-7 0,0 0-9 32,0 0-7-32,0 0-4 0,6-56-4 15,-6 56 1-15,0 0 1 0,4 0 2 16,0 16 3-16,5 9 0 0,1 10 2 16,-1-1 1-16,-1 4 4 0,5 0 0 0,-3 3 1 15,-1-3-3-15,-1 0-1 0,-2-3-3 16,1-4-1-16,-3 2-1 0,1-11-1 0,-4-1 2 15,2-4-3-15,-3-8 2 0,1-1-3 16,-1-8-1-16,0 0-1 0,0 0 1 16,0 2-3-16,2 0-8 0,-2 0-10 15,0-2-31-15,0 0-39 0,0 0-126 16,-2-8-77-16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A62B8-ED7E-4D6E-9A93-014178291C11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15D4-91CA-4DB9-8C01-BAE492E5A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9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marL="42863">
              <a:spcBef>
                <a:spcPts val="413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Semantic dimensions: column 2 = land/water.</a:t>
            </a:r>
          </a:p>
          <a:p>
            <a:pPr marL="42863">
              <a:spcBef>
                <a:spcPts val="413"/>
              </a:spcBef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42863">
              <a:spcBef>
                <a:spcPts val="413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One row per term, one column per min(M,N) where M is the number of terms and N is the number of documents. </a:t>
            </a:r>
          </a:p>
          <a:p>
            <a:pPr marL="42863">
              <a:spcBef>
                <a:spcPts val="413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This is an orthonormal matrix: (i) Row vectors have unit length. (ii) Any two distinct row vectors are orthogonal to each other. </a:t>
            </a:r>
          </a:p>
          <a:p>
            <a:pPr marL="42863">
              <a:spcBef>
                <a:spcPts val="413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Think of the dimensions as “semantic” dimensions that capture distinct topics like politics, sports, economics. 2 = land/water </a:t>
            </a:r>
          </a:p>
          <a:p>
            <a:pPr marL="42863">
              <a:spcBef>
                <a:spcPts val="413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Each number uij in the matrix indicates how strongly related term i is to the topic represented by semantic dimension j. </a:t>
            </a:r>
          </a:p>
        </p:txBody>
      </p:sp>
    </p:spTree>
    <p:extLst>
      <p:ext uri="{BB962C8B-B14F-4D97-AF65-F5344CB8AC3E}">
        <p14:creationId xmlns:p14="http://schemas.microsoft.com/office/powerpoint/2010/main" val="2905031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marL="42863">
              <a:spcBef>
                <a:spcPts val="413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This is a square, diagonal matrix of dimensionality min(M, N) × min(M, N). </a:t>
            </a:r>
          </a:p>
          <a:p>
            <a:pPr marL="42863">
              <a:spcBef>
                <a:spcPts val="413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diagonal consists of the singular values of C.</a:t>
            </a:r>
            <a:b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magnitude of the singular value measures the importance of </a:t>
            </a:r>
          </a:p>
          <a:p>
            <a:pPr marL="42863">
              <a:spcBef>
                <a:spcPts val="413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 corresponding semantic dimension.</a:t>
            </a:r>
            <a:b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We’ll make use of this by omitting unimportant dimensions. </a:t>
            </a:r>
          </a:p>
        </p:txBody>
      </p:sp>
    </p:spTree>
    <p:extLst>
      <p:ext uri="{BB962C8B-B14F-4D97-AF65-F5344CB8AC3E}">
        <p14:creationId xmlns:p14="http://schemas.microsoft.com/office/powerpoint/2010/main" val="3200872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marL="42863">
              <a:spcBef>
                <a:spcPts val="413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One column per document, one row per min(M,N) where M is the number of terms and N is the number of documents. </a:t>
            </a:r>
          </a:p>
          <a:p>
            <a:pPr marL="42863">
              <a:spcBef>
                <a:spcPts val="413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Again: This is an orthonormal matrix: (i) Column vectors have unit length. (ii) Any two distinct column vectors are orthogonal to each other. </a:t>
            </a:r>
          </a:p>
          <a:p>
            <a:pPr marL="42863">
              <a:spcBef>
                <a:spcPts val="413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These are again the semantic dimensions from matrices U and Σ that capture distinct topics like politics, sports, economics. </a:t>
            </a:r>
          </a:p>
          <a:p>
            <a:pPr marL="42863">
              <a:spcBef>
                <a:spcPts val="413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Each number vij in the matrix indicates how strongly related </a:t>
            </a:r>
          </a:p>
          <a:p>
            <a:pPr marL="42863">
              <a:spcBef>
                <a:spcPts val="413"/>
              </a:spcBef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document i is to the topic represented by semantic dimension </a:t>
            </a:r>
          </a:p>
        </p:txBody>
      </p:sp>
    </p:spTree>
    <p:extLst>
      <p:ext uri="{BB962C8B-B14F-4D97-AF65-F5344CB8AC3E}">
        <p14:creationId xmlns:p14="http://schemas.microsoft.com/office/powerpoint/2010/main" val="332554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pPr marL="42863">
              <a:spcBef>
                <a:spcPts val="413"/>
              </a:spcBef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50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16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8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4705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IN" dirty="0"/>
              <a:t>Jiaul Paik, IIT </a:t>
            </a:r>
            <a:r>
              <a:rPr lang="en-IN" dirty="0" err="1"/>
              <a:t>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6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6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7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7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3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2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81B5-CE63-4C0B-AF1D-F1A23F619540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63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915" y="1122363"/>
            <a:ext cx="9972085" cy="1408401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4"/>
                </a:solidFill>
                <a:latin typeface="Century Schoolbook" panose="02040604050505020304" pitchFamily="18" charset="0"/>
              </a:rPr>
              <a:t>Linear Algebra for AI/ML</a:t>
            </a:r>
            <a:endParaRPr lang="en-IN" sz="4800" dirty="0">
              <a:solidFill>
                <a:schemeClr val="accent4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811701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Century Schoolbook" panose="02040604050505020304" pitchFamily="18" charset="0"/>
              </a:rPr>
              <a:t>Jiaul Paik</a:t>
            </a:r>
          </a:p>
          <a:p>
            <a:endParaRPr lang="en-IN" sz="3200" dirty="0" smtClean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89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1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ctr">
            <a:normAutofit/>
          </a:bodyPr>
          <a:lstStyle/>
          <a:p>
            <a:r>
              <a:rPr lang="en-US" altLang="en-US" sz="3600" dirty="0" smtClean="0"/>
              <a:t>Text Mining/NLP: Vector </a:t>
            </a:r>
            <a:r>
              <a:rPr lang="en-US" altLang="en-US" sz="3600" dirty="0"/>
              <a:t>Space </a:t>
            </a:r>
            <a:r>
              <a:rPr lang="en-US" altLang="en-US" sz="3600" dirty="0" smtClean="0"/>
              <a:t>Model</a:t>
            </a:r>
            <a:endParaRPr lang="en-US" altLang="en-US" sz="3600" dirty="0"/>
          </a:p>
        </p:txBody>
      </p:sp>
      <p:sp>
        <p:nvSpPr>
          <p:cNvPr id="40972" name="Rectangle 1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91440" tIns="45720" rIns="13208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FF3300"/>
                </a:solidFill>
              </a:rPr>
              <a:t>Automatic</a:t>
            </a:r>
            <a:r>
              <a:rPr lang="en-US" altLang="en-US" dirty="0"/>
              <a:t> selection of index terms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FF3300"/>
                </a:solidFill>
              </a:rPr>
              <a:t>Partial matching</a:t>
            </a:r>
            <a:r>
              <a:rPr lang="en-US" altLang="en-US" dirty="0"/>
              <a:t> of queries and documents </a:t>
            </a:r>
            <a:r>
              <a:rPr lang="en-US" altLang="en-US" sz="2200" dirty="0"/>
              <a:t>(dealing with the case where no document contains all search terms)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FF3300"/>
                </a:solidFill>
              </a:rPr>
              <a:t>Ranking</a:t>
            </a:r>
            <a:r>
              <a:rPr lang="en-US" altLang="en-US" dirty="0"/>
              <a:t> according to </a:t>
            </a:r>
            <a:r>
              <a:rPr lang="en-US" altLang="en-US" b="1" dirty="0">
                <a:solidFill>
                  <a:srgbClr val="FF3300"/>
                </a:solidFill>
              </a:rPr>
              <a:t>similarity score</a:t>
            </a:r>
            <a:r>
              <a:rPr lang="en-US" altLang="en-US" dirty="0"/>
              <a:t> </a:t>
            </a:r>
            <a:r>
              <a:rPr lang="en-US" altLang="en-US" sz="2200" dirty="0"/>
              <a:t>(dealing with large result sets)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FF3300"/>
                </a:solidFill>
              </a:rPr>
              <a:t>Term weighting</a:t>
            </a:r>
            <a:r>
              <a:rPr lang="en-US" altLang="en-US" dirty="0"/>
              <a:t> schemes </a:t>
            </a:r>
            <a:r>
              <a:rPr lang="en-US" altLang="en-US" sz="2200" dirty="0"/>
              <a:t>(improves retrieval performance)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Various extensions</a:t>
            </a:r>
          </a:p>
          <a:p>
            <a:pPr marL="782638" lvl="1"/>
            <a:r>
              <a:rPr lang="en-US" altLang="en-US" dirty="0"/>
              <a:t>Document clustering</a:t>
            </a:r>
          </a:p>
          <a:p>
            <a:pPr marL="782638" lvl="1"/>
            <a:r>
              <a:rPr lang="en-US" altLang="en-US" dirty="0"/>
              <a:t>Relevance feedback (modifying query vector)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Geometric foundation</a:t>
            </a:r>
          </a:p>
        </p:txBody>
      </p:sp>
    </p:spTree>
    <p:extLst>
      <p:ext uri="{BB962C8B-B14F-4D97-AF65-F5344CB8AC3E}">
        <p14:creationId xmlns:p14="http://schemas.microsoft.com/office/powerpoint/2010/main" val="35142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2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ctr">
            <a:normAutofit/>
          </a:bodyPr>
          <a:lstStyle/>
          <a:p>
            <a:r>
              <a:rPr lang="en-US" altLang="en-US"/>
              <a:t>Problems with Lexical Semantics</a:t>
            </a:r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91440" tIns="45720" rIns="132080" bIns="45720" rtlCol="0">
            <a:normAutofit/>
          </a:bodyPr>
          <a:lstStyle/>
          <a:p>
            <a:r>
              <a:rPr lang="en-US" altLang="en-US" sz="3000" dirty="0"/>
              <a:t>Ambiguity and association in natural </a:t>
            </a:r>
            <a:r>
              <a:rPr lang="en-US" altLang="en-US" sz="3000" dirty="0" smtClean="0"/>
              <a:t>language</a:t>
            </a:r>
          </a:p>
          <a:p>
            <a:endParaRPr lang="en-US" altLang="en-US" sz="3000" dirty="0"/>
          </a:p>
          <a:p>
            <a:pPr marL="782638" lvl="1"/>
            <a:r>
              <a:rPr lang="en-US" altLang="en-US" b="1" dirty="0">
                <a:solidFill>
                  <a:srgbClr val="FF3300"/>
                </a:solidFill>
              </a:rPr>
              <a:t>Polysemy</a:t>
            </a:r>
            <a:r>
              <a:rPr lang="en-US" altLang="en-US" dirty="0"/>
              <a:t>: Words often have a </a:t>
            </a:r>
            <a:r>
              <a:rPr lang="en-US" altLang="en-US" b="1" dirty="0">
                <a:solidFill>
                  <a:srgbClr val="0033CC"/>
                </a:solidFill>
              </a:rPr>
              <a:t>multitude of meanings</a:t>
            </a:r>
            <a:r>
              <a:rPr lang="en-US" altLang="en-US" dirty="0"/>
              <a:t> and different types of usage (more severe in very heterogeneous collections</a:t>
            </a:r>
            <a:r>
              <a:rPr lang="en-US" altLang="en-US" dirty="0" smtClean="0"/>
              <a:t>).</a:t>
            </a:r>
          </a:p>
          <a:p>
            <a:pPr marL="782638" lvl="1"/>
            <a:endParaRPr lang="en-US" altLang="en-US" dirty="0"/>
          </a:p>
          <a:p>
            <a:pPr marL="782638" lvl="1"/>
            <a:r>
              <a:rPr lang="en-US" altLang="en-US" dirty="0"/>
              <a:t>The vector space model is unable to discriminate between different meanings of the same word.</a:t>
            </a:r>
          </a:p>
        </p:txBody>
      </p:sp>
      <p:pic>
        <p:nvPicPr>
          <p:cNvPr id="41997" name="Picture 1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200" y="5422657"/>
            <a:ext cx="4835525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0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9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ctr">
            <a:normAutofit/>
          </a:bodyPr>
          <a:lstStyle/>
          <a:p>
            <a:r>
              <a:rPr lang="en-US" altLang="en-US" dirty="0"/>
              <a:t>Problems with Lexical Semantics</a:t>
            </a:r>
          </a:p>
        </p:txBody>
      </p:sp>
      <p:sp>
        <p:nvSpPr>
          <p:cNvPr id="43020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606669" y="1600200"/>
            <a:ext cx="11359662" cy="5257800"/>
          </a:xfrm>
          <a:ln/>
        </p:spPr>
        <p:txBody>
          <a:bodyPr vert="horz" lIns="91440" tIns="45720" rIns="132080" bIns="45720" rtlCol="0">
            <a:normAutofit/>
          </a:bodyPr>
          <a:lstStyle/>
          <a:p>
            <a:pPr marL="325438"/>
            <a:r>
              <a:rPr lang="en-US" altLang="en-US" sz="2400" b="1" dirty="0">
                <a:solidFill>
                  <a:srgbClr val="FF3300"/>
                </a:solidFill>
              </a:rPr>
              <a:t>Synonymy</a:t>
            </a:r>
            <a:r>
              <a:rPr lang="en-US" altLang="en-US" sz="2400" dirty="0"/>
              <a:t>: Different terms may have an </a:t>
            </a:r>
            <a:r>
              <a:rPr lang="en-US" altLang="en-US" sz="2400" b="1" dirty="0">
                <a:solidFill>
                  <a:srgbClr val="0033CC"/>
                </a:solidFill>
              </a:rPr>
              <a:t>identical or a similar meaning</a:t>
            </a:r>
            <a:r>
              <a:rPr lang="en-US" altLang="en-US" sz="2400" dirty="0"/>
              <a:t> (weaker: words indicating the same topic</a:t>
            </a:r>
            <a:r>
              <a:rPr lang="en-US" altLang="en-US" sz="2400" dirty="0" smtClean="0"/>
              <a:t>).</a:t>
            </a:r>
          </a:p>
          <a:p>
            <a:pPr marL="325438"/>
            <a:endParaRPr lang="en-US" altLang="en-US" sz="2400" dirty="0"/>
          </a:p>
          <a:p>
            <a:pPr marL="325438"/>
            <a:r>
              <a:rPr lang="en-US" altLang="en-US" sz="2400" dirty="0"/>
              <a:t>No associations between words are made in the vector space representation.</a:t>
            </a:r>
          </a:p>
        </p:txBody>
      </p:sp>
      <p:pic>
        <p:nvPicPr>
          <p:cNvPr id="43021" name="Picture 1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778" y="5431449"/>
            <a:ext cx="4835525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62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3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ctr">
            <a:normAutofit/>
          </a:bodyPr>
          <a:lstStyle/>
          <a:p>
            <a:r>
              <a:rPr lang="en-US" altLang="en-US" dirty="0"/>
              <a:t>Polysemy and Context</a:t>
            </a:r>
          </a:p>
        </p:txBody>
      </p:sp>
      <p:sp>
        <p:nvSpPr>
          <p:cNvPr id="44044" name="Rectangle 1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91440" tIns="45720" rIns="132080" bIns="45720" rtlCol="0">
            <a:normAutofit/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r>
              <a:rPr lang="en-US" altLang="en-US"/>
              <a:t>Document similarity on single word level: polysemy and context</a:t>
            </a:r>
          </a:p>
        </p:txBody>
      </p:sp>
      <p:grpSp>
        <p:nvGrpSpPr>
          <p:cNvPr id="44062" name="Group 30"/>
          <p:cNvGrpSpPr>
            <a:grpSpLocks/>
          </p:cNvGrpSpPr>
          <p:nvPr/>
        </p:nvGrpSpPr>
        <p:grpSpPr bwMode="auto">
          <a:xfrm>
            <a:off x="6291280" y="2209801"/>
            <a:ext cx="4300521" cy="4017963"/>
            <a:chOff x="28" y="0"/>
            <a:chExt cx="2708" cy="2531"/>
          </a:xfrm>
        </p:grpSpPr>
        <p:grpSp>
          <p:nvGrpSpPr>
            <p:cNvPr id="44051" name="Group 19"/>
            <p:cNvGrpSpPr>
              <a:grpSpLocks/>
            </p:cNvGrpSpPr>
            <p:nvPr/>
          </p:nvGrpSpPr>
          <p:grpSpPr bwMode="auto">
            <a:xfrm>
              <a:off x="1609" y="1404"/>
              <a:ext cx="1127" cy="1127"/>
              <a:chOff x="0" y="0"/>
              <a:chExt cx="1127" cy="1127"/>
            </a:xfrm>
          </p:grpSpPr>
          <p:grpSp>
            <p:nvGrpSpPr>
              <p:cNvPr id="44049" name="Group 17"/>
              <p:cNvGrpSpPr>
                <a:grpSpLocks/>
              </p:cNvGrpSpPr>
              <p:nvPr/>
            </p:nvGrpSpPr>
            <p:grpSpPr bwMode="auto">
              <a:xfrm rot="-5400000">
                <a:off x="0" y="0"/>
                <a:ext cx="1127" cy="1127"/>
                <a:chOff x="0" y="0"/>
                <a:chExt cx="1127" cy="1127"/>
              </a:xfrm>
            </p:grpSpPr>
            <p:sp>
              <p:nvSpPr>
                <p:cNvPr id="44045" name="AutoShape 13"/>
                <p:cNvSpPr>
                  <a:spLocks/>
                </p:cNvSpPr>
                <p:nvPr/>
              </p:nvSpPr>
              <p:spPr bwMode="auto">
                <a:xfrm>
                  <a:off x="0" y="0"/>
                  <a:ext cx="1127" cy="1127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4050"/>
                      </a:moveTo>
                      <a:cubicBezTo>
                        <a:pt x="0" y="3304"/>
                        <a:pt x="604" y="2700"/>
                        <a:pt x="1350" y="2700"/>
                      </a:cubicBezTo>
                      <a:lnTo>
                        <a:pt x="18900" y="2700"/>
                      </a:lnTo>
                      <a:lnTo>
                        <a:pt x="18900" y="1350"/>
                      </a:lnTo>
                      <a:cubicBezTo>
                        <a:pt x="18900" y="604"/>
                        <a:pt x="19504" y="0"/>
                        <a:pt x="20250" y="0"/>
                      </a:cubicBezTo>
                      <a:cubicBezTo>
                        <a:pt x="20996" y="0"/>
                        <a:pt x="21600" y="604"/>
                        <a:pt x="21600" y="1350"/>
                      </a:cubicBezTo>
                      <a:lnTo>
                        <a:pt x="21600" y="17550"/>
                      </a:lnTo>
                      <a:cubicBezTo>
                        <a:pt x="21600" y="18296"/>
                        <a:pt x="20996" y="18900"/>
                        <a:pt x="20250" y="18900"/>
                      </a:cubicBezTo>
                      <a:lnTo>
                        <a:pt x="2700" y="18900"/>
                      </a:lnTo>
                      <a:lnTo>
                        <a:pt x="2700" y="20250"/>
                      </a:lnTo>
                      <a:cubicBezTo>
                        <a:pt x="2700" y="20996"/>
                        <a:pt x="2096" y="21600"/>
                        <a:pt x="1350" y="21600"/>
                      </a:cubicBezTo>
                      <a:cubicBezTo>
                        <a:pt x="604" y="21600"/>
                        <a:pt x="0" y="20996"/>
                        <a:pt x="0" y="20250"/>
                      </a:cubicBezTo>
                      <a:close/>
                      <a:moveTo>
                        <a:pt x="0" y="4050"/>
                      </a:moveTo>
                    </a:path>
                  </a:pathLst>
                </a:custGeom>
                <a:solidFill>
                  <a:srgbClr val="FF99FF"/>
                </a:solidFill>
                <a:ln w="57150" cap="flat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en-IN"/>
                </a:p>
              </p:txBody>
            </p:sp>
            <p:sp>
              <p:nvSpPr>
                <p:cNvPr id="44046" name="AutoShape 14"/>
                <p:cNvSpPr>
                  <a:spLocks/>
                </p:cNvSpPr>
                <p:nvPr/>
              </p:nvSpPr>
              <p:spPr bwMode="auto">
                <a:xfrm>
                  <a:off x="70" y="176"/>
                  <a:ext cx="70" cy="10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21600"/>
                      </a:moveTo>
                      <a:lnTo>
                        <a:pt x="0" y="21600"/>
                      </a:lnTo>
                      <a:cubicBezTo>
                        <a:pt x="11929" y="21600"/>
                        <a:pt x="21600" y="15153"/>
                        <a:pt x="21600" y="7200"/>
                      </a:cubicBezTo>
                      <a:cubicBezTo>
                        <a:pt x="21600" y="3224"/>
                        <a:pt x="16765" y="0"/>
                        <a:pt x="10800" y="0"/>
                      </a:cubicBezTo>
                      <a:cubicBezTo>
                        <a:pt x="4835" y="0"/>
                        <a:pt x="0" y="3224"/>
                        <a:pt x="0" y="7200"/>
                      </a:cubicBezTo>
                      <a:lnTo>
                        <a:pt x="0" y="21600"/>
                      </a:lnTo>
                      <a:close/>
                      <a:moveTo>
                        <a:pt x="0" y="21600"/>
                      </a:moveTo>
                    </a:path>
                  </a:pathLst>
                </a:custGeom>
                <a:solidFill>
                  <a:srgbClr val="CC7A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57150" cap="flat">
                      <a:solidFill>
                        <a:schemeClr val="tx1"/>
                      </a:solidFill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IN"/>
                </a:p>
              </p:txBody>
            </p:sp>
            <p:sp>
              <p:nvSpPr>
                <p:cNvPr id="44047" name="AutoShape 15"/>
                <p:cNvSpPr>
                  <a:spLocks/>
                </p:cNvSpPr>
                <p:nvPr/>
              </p:nvSpPr>
              <p:spPr bwMode="auto">
                <a:xfrm>
                  <a:off x="986" y="0"/>
                  <a:ext cx="141" cy="14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600" y="10800"/>
                      </a:moveTo>
                      <a:cubicBezTo>
                        <a:pt x="21600" y="16765"/>
                        <a:pt x="16765" y="21600"/>
                        <a:pt x="10800" y="21600"/>
                      </a:cubicBezTo>
                      <a:lnTo>
                        <a:pt x="10800" y="10800"/>
                      </a:lnTo>
                      <a:cubicBezTo>
                        <a:pt x="10800" y="13782"/>
                        <a:pt x="8382" y="16200"/>
                        <a:pt x="5400" y="16200"/>
                      </a:cubicBezTo>
                      <a:cubicBezTo>
                        <a:pt x="2418" y="16200"/>
                        <a:pt x="0" y="13782"/>
                        <a:pt x="0" y="10800"/>
                      </a:cubicBez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lose/>
                      <a:moveTo>
                        <a:pt x="21600" y="10800"/>
                      </a:moveTo>
                    </a:path>
                  </a:pathLst>
                </a:custGeom>
                <a:solidFill>
                  <a:srgbClr val="CC7A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57150" cap="flat">
                      <a:solidFill>
                        <a:schemeClr val="tx1"/>
                      </a:solidFill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IN"/>
                </a:p>
              </p:txBody>
            </p:sp>
            <p:sp>
              <p:nvSpPr>
                <p:cNvPr id="44048" name="AutoShape 16"/>
                <p:cNvSpPr>
                  <a:spLocks/>
                </p:cNvSpPr>
                <p:nvPr/>
              </p:nvSpPr>
              <p:spPr bwMode="auto">
                <a:xfrm>
                  <a:off x="0" y="70"/>
                  <a:ext cx="1127" cy="916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3323"/>
                      </a:moveTo>
                      <a:cubicBezTo>
                        <a:pt x="0" y="4241"/>
                        <a:pt x="604" y="4985"/>
                        <a:pt x="1350" y="4985"/>
                      </a:cubicBezTo>
                      <a:cubicBezTo>
                        <a:pt x="2096" y="4985"/>
                        <a:pt x="2700" y="4241"/>
                        <a:pt x="2700" y="3323"/>
                      </a:cubicBezTo>
                      <a:cubicBezTo>
                        <a:pt x="2700" y="2864"/>
                        <a:pt x="2398" y="2492"/>
                        <a:pt x="2025" y="2492"/>
                      </a:cubicBezTo>
                      <a:cubicBezTo>
                        <a:pt x="1652" y="2492"/>
                        <a:pt x="1350" y="2864"/>
                        <a:pt x="1350" y="3323"/>
                      </a:cubicBezTo>
                      <a:lnTo>
                        <a:pt x="1350" y="4985"/>
                      </a:lnTo>
                      <a:moveTo>
                        <a:pt x="2700" y="3323"/>
                      </a:moveTo>
                      <a:lnTo>
                        <a:pt x="2700" y="21600"/>
                      </a:lnTo>
                      <a:moveTo>
                        <a:pt x="21600" y="0"/>
                      </a:moveTo>
                      <a:cubicBezTo>
                        <a:pt x="21600" y="918"/>
                        <a:pt x="20996" y="1662"/>
                        <a:pt x="20250" y="1662"/>
                      </a:cubicBezTo>
                      <a:lnTo>
                        <a:pt x="18900" y="1662"/>
                      </a:lnTo>
                      <a:moveTo>
                        <a:pt x="18900" y="0"/>
                      </a:moveTo>
                      <a:cubicBezTo>
                        <a:pt x="18900" y="459"/>
                        <a:pt x="19202" y="831"/>
                        <a:pt x="19575" y="831"/>
                      </a:cubicBezTo>
                      <a:cubicBezTo>
                        <a:pt x="19948" y="831"/>
                        <a:pt x="20250" y="459"/>
                        <a:pt x="20250" y="0"/>
                      </a:cubicBezTo>
                      <a:lnTo>
                        <a:pt x="20250" y="1662"/>
                      </a:lnTo>
                    </a:path>
                  </a:pathLst>
                </a:custGeom>
                <a:noFill/>
                <a:ln w="57150" cap="flat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IN"/>
                </a:p>
              </p:txBody>
            </p:sp>
          </p:grpSp>
          <p:sp>
            <p:nvSpPr>
              <p:cNvPr id="44050" name="Rectangle 18"/>
              <p:cNvSpPr>
                <a:spLocks/>
              </p:cNvSpPr>
              <p:nvPr/>
            </p:nvSpPr>
            <p:spPr bwMode="auto">
              <a:xfrm>
                <a:off x="225" y="119"/>
                <a:ext cx="694" cy="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defRPr sz="1200">
                    <a:solidFill>
                      <a:schemeClr val="tx1"/>
                    </a:solidFill>
                    <a:latin typeface="Lucida Grande" charset="0"/>
                  </a:defRPr>
                </a:lvl1pPr>
                <a:lvl2pPr>
                  <a:defRPr sz="1200">
                    <a:solidFill>
                      <a:schemeClr val="tx1"/>
                    </a:solidFill>
                    <a:latin typeface="Lucida Grande" charset="0"/>
                  </a:defRPr>
                </a:lvl2pPr>
                <a:lvl3pPr>
                  <a:defRPr sz="1200">
                    <a:solidFill>
                      <a:schemeClr val="tx1"/>
                    </a:solidFill>
                    <a:latin typeface="Lucida Grande" charset="0"/>
                  </a:defRPr>
                </a:lvl3pPr>
                <a:lvl4pPr>
                  <a:defRPr sz="1200">
                    <a:solidFill>
                      <a:schemeClr val="tx1"/>
                    </a:solidFill>
                    <a:latin typeface="Lucida Grande" charset="0"/>
                  </a:defRPr>
                </a:lvl4pPr>
                <a:lvl5pPr>
                  <a:defRPr sz="1200">
                    <a:solidFill>
                      <a:schemeClr val="tx1"/>
                    </a:solidFill>
                    <a:latin typeface="Lucida Grande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Lucida Grande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Lucida Grande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Lucida Grande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Lucida Grande" charset="0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en-US" altLang="en-US" sz="2000">
                    <a:latin typeface="Trebuchet MS" panose="020B0603020202020204" pitchFamily="34" charset="0"/>
                    <a:ea typeface="Trebuchet MS" panose="020B0603020202020204" pitchFamily="34" charset="0"/>
                    <a:cs typeface="Trebuchet MS" panose="020B0603020202020204" pitchFamily="34" charset="0"/>
                    <a:sym typeface="Trebuchet MS" panose="020B0603020202020204" pitchFamily="34" charset="0"/>
                  </a:rPr>
                  <a:t>car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en-US" sz="2000">
                    <a:latin typeface="Trebuchet MS" panose="020B0603020202020204" pitchFamily="34" charset="0"/>
                    <a:ea typeface="Trebuchet MS" panose="020B0603020202020204" pitchFamily="34" charset="0"/>
                    <a:cs typeface="Trebuchet MS" panose="020B0603020202020204" pitchFamily="34" charset="0"/>
                    <a:sym typeface="Trebuchet MS" panose="020B0603020202020204" pitchFamily="34" charset="0"/>
                  </a:rPr>
                  <a:t>company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en-US" sz="1600">
                    <a:latin typeface="Trebuchet MS" panose="020B0603020202020204" pitchFamily="34" charset="0"/>
                    <a:ea typeface="Trebuchet MS" panose="020B0603020202020204" pitchFamily="34" charset="0"/>
                    <a:cs typeface="Trebuchet MS" panose="020B0603020202020204" pitchFamily="34" charset="0"/>
                    <a:sym typeface="Trebuchet MS" panose="020B0603020202020204" pitchFamily="34" charset="0"/>
                  </a:rPr>
                  <a:t>•••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en-US" sz="2000">
                    <a:latin typeface="Trebuchet MS" panose="020B0603020202020204" pitchFamily="34" charset="0"/>
                    <a:ea typeface="Trebuchet MS" panose="020B0603020202020204" pitchFamily="34" charset="0"/>
                    <a:cs typeface="Trebuchet MS" panose="020B0603020202020204" pitchFamily="34" charset="0"/>
                    <a:sym typeface="Trebuchet MS" panose="020B0603020202020204" pitchFamily="34" charset="0"/>
                  </a:rPr>
                  <a:t>dodge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en-US" sz="2000">
                    <a:latin typeface="Trebuchet MS" panose="020B0603020202020204" pitchFamily="34" charset="0"/>
                    <a:ea typeface="Trebuchet MS" panose="020B0603020202020204" pitchFamily="34" charset="0"/>
                    <a:cs typeface="Trebuchet MS" panose="020B0603020202020204" pitchFamily="34" charset="0"/>
                    <a:sym typeface="Trebuchet MS" panose="020B0603020202020204" pitchFamily="34" charset="0"/>
                  </a:rPr>
                  <a:t>ford</a:t>
                </a:r>
              </a:p>
            </p:txBody>
          </p:sp>
        </p:grpSp>
        <p:sp>
          <p:nvSpPr>
            <p:cNvPr id="44052" name="Line 20"/>
            <p:cNvSpPr>
              <a:spLocks noChangeShapeType="1"/>
            </p:cNvSpPr>
            <p:nvPr/>
          </p:nvSpPr>
          <p:spPr bwMode="auto">
            <a:xfrm>
              <a:off x="28" y="1172"/>
              <a:ext cx="1704" cy="797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4053" name="Rectangle 21"/>
            <p:cNvSpPr>
              <a:spLocks/>
            </p:cNvSpPr>
            <p:nvPr/>
          </p:nvSpPr>
          <p:spPr bwMode="auto">
            <a:xfrm>
              <a:off x="672" y="1542"/>
              <a:ext cx="754" cy="1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>
              <a:lvl1pPr marL="39688">
                <a:defRPr sz="1200">
                  <a:solidFill>
                    <a:schemeClr val="tx1"/>
                  </a:solidFill>
                  <a:latin typeface="Lucida Grande" charset="0"/>
                </a:defRPr>
              </a:lvl1pPr>
              <a:lvl2pPr>
                <a:defRPr sz="1200">
                  <a:solidFill>
                    <a:schemeClr val="tx1"/>
                  </a:solidFill>
                  <a:latin typeface="Lucida Grande" charset="0"/>
                </a:defRPr>
              </a:lvl2pPr>
              <a:lvl3pPr>
                <a:defRPr sz="1200">
                  <a:solidFill>
                    <a:schemeClr val="tx1"/>
                  </a:solidFill>
                  <a:latin typeface="Lucida Grande" charset="0"/>
                </a:defRPr>
              </a:lvl3pPr>
              <a:lvl4pPr>
                <a:defRPr sz="1200">
                  <a:solidFill>
                    <a:schemeClr val="tx1"/>
                  </a:solidFill>
                  <a:latin typeface="Lucida Grande" charset="0"/>
                </a:defRPr>
              </a:lvl4pPr>
              <a:lvl5pPr>
                <a:defRPr sz="1200">
                  <a:solidFill>
                    <a:schemeClr val="tx1"/>
                  </a:solidFill>
                  <a:latin typeface="Lucida Grande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9pPr>
            </a:lstStyle>
            <a:p>
              <a:r>
                <a:rPr lang="en-US" altLang="en-US" sz="1800">
                  <a:latin typeface="Trebuchet MS Bold" panose="020B0703020202020204" pitchFamily="34" charset="0"/>
                  <a:ea typeface="Trebuchet MS Bold" panose="020B0703020202020204" pitchFamily="34" charset="0"/>
                  <a:cs typeface="Trebuchet MS Bold" panose="020B0703020202020204" pitchFamily="34" charset="0"/>
                  <a:sym typeface="Trebuchet MS Bold" panose="020B0703020202020204" pitchFamily="34" charset="0"/>
                </a:rPr>
                <a:t>meaning 2</a:t>
              </a:r>
            </a:p>
          </p:txBody>
        </p:sp>
        <p:grpSp>
          <p:nvGrpSpPr>
            <p:cNvPr id="44058" name="Group 26"/>
            <p:cNvGrpSpPr>
              <a:grpSpLocks/>
            </p:cNvGrpSpPr>
            <p:nvPr/>
          </p:nvGrpSpPr>
          <p:grpSpPr bwMode="auto">
            <a:xfrm rot="-5400000">
              <a:off x="1612" y="30"/>
              <a:ext cx="1106" cy="1046"/>
              <a:chOff x="0" y="0"/>
              <a:chExt cx="1107" cy="1046"/>
            </a:xfrm>
          </p:grpSpPr>
          <p:sp>
            <p:nvSpPr>
              <p:cNvPr id="44054" name="AutoShape 22"/>
              <p:cNvSpPr>
                <a:spLocks/>
              </p:cNvSpPr>
              <p:nvPr/>
            </p:nvSpPr>
            <p:spPr bwMode="auto">
              <a:xfrm>
                <a:off x="0" y="0"/>
                <a:ext cx="1107" cy="104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4050"/>
                    </a:moveTo>
                    <a:cubicBezTo>
                      <a:pt x="0" y="3304"/>
                      <a:pt x="571" y="2700"/>
                      <a:pt x="1276" y="2700"/>
                    </a:cubicBezTo>
                    <a:lnTo>
                      <a:pt x="19049" y="2700"/>
                    </a:lnTo>
                    <a:lnTo>
                      <a:pt x="19049" y="1350"/>
                    </a:lnTo>
                    <a:cubicBezTo>
                      <a:pt x="19049" y="604"/>
                      <a:pt x="19620" y="0"/>
                      <a:pt x="20324" y="0"/>
                    </a:cubicBezTo>
                    <a:cubicBezTo>
                      <a:pt x="21029" y="0"/>
                      <a:pt x="21600" y="604"/>
                      <a:pt x="21600" y="1350"/>
                    </a:cubicBezTo>
                    <a:lnTo>
                      <a:pt x="21600" y="17550"/>
                    </a:lnTo>
                    <a:cubicBezTo>
                      <a:pt x="21600" y="18296"/>
                      <a:pt x="21029" y="18900"/>
                      <a:pt x="20324" y="18900"/>
                    </a:cubicBezTo>
                    <a:lnTo>
                      <a:pt x="2551" y="18900"/>
                    </a:lnTo>
                    <a:lnTo>
                      <a:pt x="2551" y="20250"/>
                    </a:lnTo>
                    <a:cubicBezTo>
                      <a:pt x="2551" y="20996"/>
                      <a:pt x="1980" y="21600"/>
                      <a:pt x="1276" y="21600"/>
                    </a:cubicBezTo>
                    <a:cubicBezTo>
                      <a:pt x="571" y="21600"/>
                      <a:pt x="0" y="20996"/>
                      <a:pt x="0" y="20250"/>
                    </a:cubicBezTo>
                    <a:close/>
                    <a:moveTo>
                      <a:pt x="0" y="4050"/>
                    </a:moveTo>
                  </a:path>
                </a:pathLst>
              </a:custGeom>
              <a:solidFill>
                <a:srgbClr val="CCFFCC"/>
              </a:solidFill>
              <a:ln w="571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IN"/>
              </a:p>
            </p:txBody>
          </p:sp>
          <p:sp>
            <p:nvSpPr>
              <p:cNvPr id="44055" name="AutoShape 23"/>
              <p:cNvSpPr>
                <a:spLocks/>
              </p:cNvSpPr>
              <p:nvPr/>
            </p:nvSpPr>
            <p:spPr bwMode="auto">
              <a:xfrm>
                <a:off x="65" y="163"/>
                <a:ext cx="65" cy="98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0" y="21600"/>
                    </a:lnTo>
                    <a:cubicBezTo>
                      <a:pt x="11929" y="21600"/>
                      <a:pt x="21600" y="15153"/>
                      <a:pt x="21600" y="7200"/>
                    </a:cubicBezTo>
                    <a:cubicBezTo>
                      <a:pt x="21600" y="3224"/>
                      <a:pt x="16765" y="0"/>
                      <a:pt x="10800" y="0"/>
                    </a:cubicBezTo>
                    <a:cubicBezTo>
                      <a:pt x="4835" y="0"/>
                      <a:pt x="0" y="3224"/>
                      <a:pt x="0" y="7200"/>
                    </a:cubicBezTo>
                    <a:lnTo>
                      <a:pt x="0" y="21600"/>
                    </a:lnTo>
                    <a:close/>
                    <a:moveTo>
                      <a:pt x="0" y="21600"/>
                    </a:moveTo>
                  </a:path>
                </a:pathLst>
              </a:custGeom>
              <a:solidFill>
                <a:srgbClr val="A3CC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 cap="flat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IN"/>
              </a:p>
            </p:txBody>
          </p:sp>
          <p:sp>
            <p:nvSpPr>
              <p:cNvPr id="44056" name="AutoShape 24"/>
              <p:cNvSpPr>
                <a:spLocks/>
              </p:cNvSpPr>
              <p:nvPr/>
            </p:nvSpPr>
            <p:spPr bwMode="auto">
              <a:xfrm>
                <a:off x="976" y="0"/>
                <a:ext cx="131" cy="13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lnTo>
                      <a:pt x="10800" y="10800"/>
                    </a:lnTo>
                    <a:cubicBezTo>
                      <a:pt x="10800" y="13782"/>
                      <a:pt x="8382" y="16200"/>
                      <a:pt x="5400" y="16200"/>
                    </a:cubicBezTo>
                    <a:cubicBezTo>
                      <a:pt x="2418" y="16200"/>
                      <a:pt x="0" y="13782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A3CC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 cap="flat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IN"/>
              </a:p>
            </p:txBody>
          </p:sp>
          <p:sp>
            <p:nvSpPr>
              <p:cNvPr id="44057" name="AutoShape 25"/>
              <p:cNvSpPr>
                <a:spLocks/>
              </p:cNvSpPr>
              <p:nvPr/>
            </p:nvSpPr>
            <p:spPr bwMode="auto">
              <a:xfrm>
                <a:off x="0" y="65"/>
                <a:ext cx="1107" cy="85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3323"/>
                    </a:moveTo>
                    <a:cubicBezTo>
                      <a:pt x="0" y="4241"/>
                      <a:pt x="571" y="4985"/>
                      <a:pt x="1276" y="4985"/>
                    </a:cubicBezTo>
                    <a:cubicBezTo>
                      <a:pt x="1980" y="4985"/>
                      <a:pt x="2551" y="4241"/>
                      <a:pt x="2551" y="3323"/>
                    </a:cubicBezTo>
                    <a:cubicBezTo>
                      <a:pt x="2551" y="2864"/>
                      <a:pt x="2266" y="2492"/>
                      <a:pt x="1913" y="2492"/>
                    </a:cubicBezTo>
                    <a:cubicBezTo>
                      <a:pt x="1561" y="2492"/>
                      <a:pt x="1276" y="2864"/>
                      <a:pt x="1276" y="3323"/>
                    </a:cubicBezTo>
                    <a:lnTo>
                      <a:pt x="1276" y="4985"/>
                    </a:lnTo>
                    <a:moveTo>
                      <a:pt x="2551" y="3323"/>
                    </a:moveTo>
                    <a:lnTo>
                      <a:pt x="2551" y="21600"/>
                    </a:lnTo>
                    <a:moveTo>
                      <a:pt x="21600" y="0"/>
                    </a:moveTo>
                    <a:cubicBezTo>
                      <a:pt x="21600" y="918"/>
                      <a:pt x="21029" y="1662"/>
                      <a:pt x="20324" y="1662"/>
                    </a:cubicBezTo>
                    <a:lnTo>
                      <a:pt x="19049" y="1662"/>
                    </a:lnTo>
                    <a:moveTo>
                      <a:pt x="19049" y="0"/>
                    </a:moveTo>
                    <a:cubicBezTo>
                      <a:pt x="19049" y="459"/>
                      <a:pt x="19334" y="831"/>
                      <a:pt x="19687" y="831"/>
                    </a:cubicBezTo>
                    <a:cubicBezTo>
                      <a:pt x="20039" y="831"/>
                      <a:pt x="20324" y="459"/>
                      <a:pt x="20324" y="0"/>
                    </a:cubicBezTo>
                    <a:lnTo>
                      <a:pt x="20324" y="1662"/>
                    </a:lnTo>
                  </a:path>
                </a:pathLst>
              </a:custGeom>
              <a:noFill/>
              <a:ln w="571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/>
              </a:p>
            </p:txBody>
          </p:sp>
        </p:grpSp>
        <p:sp>
          <p:nvSpPr>
            <p:cNvPr id="44059" name="Rectangle 27"/>
            <p:cNvSpPr>
              <a:spLocks/>
            </p:cNvSpPr>
            <p:nvPr/>
          </p:nvSpPr>
          <p:spPr bwMode="auto">
            <a:xfrm>
              <a:off x="1843" y="73"/>
              <a:ext cx="613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>
              <a:lvl1pPr marL="39688">
                <a:defRPr sz="1200">
                  <a:solidFill>
                    <a:schemeClr val="tx1"/>
                  </a:solidFill>
                  <a:latin typeface="Lucida Grande" charset="0"/>
                </a:defRPr>
              </a:lvl1pPr>
              <a:lvl2pPr>
                <a:defRPr sz="1200">
                  <a:solidFill>
                    <a:schemeClr val="tx1"/>
                  </a:solidFill>
                  <a:latin typeface="Lucida Grande" charset="0"/>
                </a:defRPr>
              </a:lvl2pPr>
              <a:lvl3pPr>
                <a:defRPr sz="1200">
                  <a:solidFill>
                    <a:schemeClr val="tx1"/>
                  </a:solidFill>
                  <a:latin typeface="Lucida Grande" charset="0"/>
                </a:defRPr>
              </a:lvl3pPr>
              <a:lvl4pPr>
                <a:defRPr sz="1200">
                  <a:solidFill>
                    <a:schemeClr val="tx1"/>
                  </a:solidFill>
                  <a:latin typeface="Lucida Grande" charset="0"/>
                </a:defRPr>
              </a:lvl4pPr>
              <a:lvl5pPr>
                <a:defRPr sz="1200">
                  <a:solidFill>
                    <a:schemeClr val="tx1"/>
                  </a:solidFill>
                  <a:latin typeface="Lucida Grande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en-US" sz="2000"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  <a:sym typeface="Trebuchet MS" panose="020B0603020202020204" pitchFamily="34" charset="0"/>
                </a:rPr>
                <a:t>ring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 sz="2000"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  <a:sym typeface="Trebuchet MS" panose="020B0603020202020204" pitchFamily="34" charset="0"/>
                </a:rPr>
                <a:t>jupiter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 sz="1600"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  <a:sym typeface="Trebuchet MS" panose="020B0603020202020204" pitchFamily="34" charset="0"/>
                </a:rPr>
                <a:t>•••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 sz="2000"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  <a:sym typeface="Trebuchet MS" panose="020B0603020202020204" pitchFamily="34" charset="0"/>
                </a:rPr>
                <a:t>space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en-US" sz="2000"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  <a:sym typeface="Trebuchet MS" panose="020B0603020202020204" pitchFamily="34" charset="0"/>
                </a:rPr>
                <a:t>voyager</a:t>
              </a:r>
            </a:p>
          </p:txBody>
        </p:sp>
        <p:sp>
          <p:nvSpPr>
            <p:cNvPr id="44060" name="Line 28"/>
            <p:cNvSpPr>
              <a:spLocks noChangeShapeType="1"/>
            </p:cNvSpPr>
            <p:nvPr/>
          </p:nvSpPr>
          <p:spPr bwMode="auto">
            <a:xfrm rot="10800000" flipH="1">
              <a:off x="28" y="514"/>
              <a:ext cx="1718" cy="658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44061" name="Rectangle 29"/>
            <p:cNvSpPr>
              <a:spLocks/>
            </p:cNvSpPr>
            <p:nvPr/>
          </p:nvSpPr>
          <p:spPr bwMode="auto">
            <a:xfrm>
              <a:off x="720" y="688"/>
              <a:ext cx="754" cy="1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>
              <a:lvl1pPr marL="39688">
                <a:defRPr sz="1200">
                  <a:solidFill>
                    <a:schemeClr val="tx1"/>
                  </a:solidFill>
                  <a:latin typeface="Lucida Grande" charset="0"/>
                </a:defRPr>
              </a:lvl1pPr>
              <a:lvl2pPr>
                <a:defRPr sz="1200">
                  <a:solidFill>
                    <a:schemeClr val="tx1"/>
                  </a:solidFill>
                  <a:latin typeface="Lucida Grande" charset="0"/>
                </a:defRPr>
              </a:lvl2pPr>
              <a:lvl3pPr>
                <a:defRPr sz="1200">
                  <a:solidFill>
                    <a:schemeClr val="tx1"/>
                  </a:solidFill>
                  <a:latin typeface="Lucida Grande" charset="0"/>
                </a:defRPr>
              </a:lvl3pPr>
              <a:lvl4pPr>
                <a:defRPr sz="1200">
                  <a:solidFill>
                    <a:schemeClr val="tx1"/>
                  </a:solidFill>
                  <a:latin typeface="Lucida Grande" charset="0"/>
                </a:defRPr>
              </a:lvl4pPr>
              <a:lvl5pPr>
                <a:defRPr sz="1200">
                  <a:solidFill>
                    <a:schemeClr val="tx1"/>
                  </a:solidFill>
                  <a:latin typeface="Lucida Grande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9pPr>
            </a:lstStyle>
            <a:p>
              <a:r>
                <a:rPr lang="en-US" altLang="en-US" sz="1800">
                  <a:latin typeface="Trebuchet MS Bold" panose="020B0703020202020204" pitchFamily="34" charset="0"/>
                  <a:ea typeface="Trebuchet MS Bold" panose="020B0703020202020204" pitchFamily="34" charset="0"/>
                  <a:cs typeface="Trebuchet MS Bold" panose="020B0703020202020204" pitchFamily="34" charset="0"/>
                  <a:sym typeface="Trebuchet MS Bold" panose="020B0703020202020204" pitchFamily="34" charset="0"/>
                </a:rPr>
                <a:t>meaning 1</a:t>
              </a:r>
            </a:p>
          </p:txBody>
        </p:sp>
      </p:grpSp>
      <p:grpSp>
        <p:nvGrpSpPr>
          <p:cNvPr id="44077" name="Group 45"/>
          <p:cNvGrpSpPr>
            <a:grpSpLocks/>
          </p:cNvGrpSpPr>
          <p:nvPr/>
        </p:nvGrpSpPr>
        <p:grpSpPr bwMode="auto">
          <a:xfrm>
            <a:off x="2357439" y="3429001"/>
            <a:ext cx="4116387" cy="1541463"/>
            <a:chOff x="0" y="0"/>
            <a:chExt cx="2593" cy="971"/>
          </a:xfrm>
        </p:grpSpPr>
        <p:grpSp>
          <p:nvGrpSpPr>
            <p:cNvPr id="44069" name="Group 37"/>
            <p:cNvGrpSpPr>
              <a:grpSpLocks/>
            </p:cNvGrpSpPr>
            <p:nvPr/>
          </p:nvGrpSpPr>
          <p:grpSpPr bwMode="auto">
            <a:xfrm>
              <a:off x="1587" y="0"/>
              <a:ext cx="1006" cy="966"/>
              <a:chOff x="0" y="0"/>
              <a:chExt cx="1006" cy="966"/>
            </a:xfrm>
          </p:grpSpPr>
          <p:grpSp>
            <p:nvGrpSpPr>
              <p:cNvPr id="44067" name="Group 35"/>
              <p:cNvGrpSpPr>
                <a:grpSpLocks/>
              </p:cNvGrpSpPr>
              <p:nvPr/>
            </p:nvGrpSpPr>
            <p:grpSpPr bwMode="auto">
              <a:xfrm rot="-5400000">
                <a:off x="20" y="-20"/>
                <a:ext cx="966" cy="1006"/>
                <a:chOff x="0" y="0"/>
                <a:chExt cx="966" cy="1006"/>
              </a:xfrm>
            </p:grpSpPr>
            <p:sp>
              <p:nvSpPr>
                <p:cNvPr id="44063" name="AutoShape 31"/>
                <p:cNvSpPr>
                  <a:spLocks/>
                </p:cNvSpPr>
                <p:nvPr/>
              </p:nvSpPr>
              <p:spPr bwMode="auto">
                <a:xfrm>
                  <a:off x="0" y="0"/>
                  <a:ext cx="966" cy="1006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3889"/>
                      </a:moveTo>
                      <a:cubicBezTo>
                        <a:pt x="0" y="3173"/>
                        <a:pt x="604" y="2593"/>
                        <a:pt x="1350" y="2593"/>
                      </a:cubicBezTo>
                      <a:lnTo>
                        <a:pt x="18900" y="2593"/>
                      </a:lnTo>
                      <a:lnTo>
                        <a:pt x="18900" y="1296"/>
                      </a:lnTo>
                      <a:cubicBezTo>
                        <a:pt x="18900" y="580"/>
                        <a:pt x="19504" y="0"/>
                        <a:pt x="20250" y="0"/>
                      </a:cubicBezTo>
                      <a:cubicBezTo>
                        <a:pt x="20996" y="0"/>
                        <a:pt x="21600" y="580"/>
                        <a:pt x="21600" y="1296"/>
                      </a:cubicBezTo>
                      <a:lnTo>
                        <a:pt x="21600" y="17711"/>
                      </a:lnTo>
                      <a:cubicBezTo>
                        <a:pt x="21600" y="18427"/>
                        <a:pt x="20996" y="19007"/>
                        <a:pt x="20250" y="19007"/>
                      </a:cubicBezTo>
                      <a:lnTo>
                        <a:pt x="2700" y="19007"/>
                      </a:lnTo>
                      <a:lnTo>
                        <a:pt x="2700" y="20304"/>
                      </a:lnTo>
                      <a:cubicBezTo>
                        <a:pt x="2700" y="21020"/>
                        <a:pt x="2096" y="21600"/>
                        <a:pt x="1350" y="21600"/>
                      </a:cubicBezTo>
                      <a:cubicBezTo>
                        <a:pt x="604" y="21600"/>
                        <a:pt x="0" y="21020"/>
                        <a:pt x="0" y="20304"/>
                      </a:cubicBezTo>
                      <a:close/>
                      <a:moveTo>
                        <a:pt x="0" y="3889"/>
                      </a:moveTo>
                    </a:path>
                  </a:pathLst>
                </a:custGeom>
                <a:solidFill>
                  <a:srgbClr val="CCECFF"/>
                </a:solidFill>
                <a:ln w="57150" cap="flat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endParaRPr lang="en-IN"/>
                </a:p>
              </p:txBody>
            </p:sp>
            <p:sp>
              <p:nvSpPr>
                <p:cNvPr id="44064" name="AutoShape 32"/>
                <p:cNvSpPr>
                  <a:spLocks/>
                </p:cNvSpPr>
                <p:nvPr/>
              </p:nvSpPr>
              <p:spPr bwMode="auto">
                <a:xfrm>
                  <a:off x="60" y="150"/>
                  <a:ext cx="60" cy="91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21600"/>
                      </a:moveTo>
                      <a:lnTo>
                        <a:pt x="0" y="21600"/>
                      </a:lnTo>
                      <a:cubicBezTo>
                        <a:pt x="11929" y="21600"/>
                        <a:pt x="21600" y="15153"/>
                        <a:pt x="21600" y="7200"/>
                      </a:cubicBezTo>
                      <a:cubicBezTo>
                        <a:pt x="21600" y="3224"/>
                        <a:pt x="16765" y="0"/>
                        <a:pt x="10800" y="0"/>
                      </a:cubicBezTo>
                      <a:cubicBezTo>
                        <a:pt x="4835" y="0"/>
                        <a:pt x="0" y="3224"/>
                        <a:pt x="0" y="7200"/>
                      </a:cubicBezTo>
                      <a:lnTo>
                        <a:pt x="0" y="21600"/>
                      </a:lnTo>
                      <a:close/>
                      <a:moveTo>
                        <a:pt x="0" y="21600"/>
                      </a:moveTo>
                    </a:path>
                  </a:pathLst>
                </a:custGeom>
                <a:solidFill>
                  <a:srgbClr val="A3B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57150" cap="flat">
                      <a:solidFill>
                        <a:schemeClr val="tx1"/>
                      </a:solidFill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IN"/>
                </a:p>
              </p:txBody>
            </p:sp>
            <p:sp>
              <p:nvSpPr>
                <p:cNvPr id="44065" name="AutoShape 33"/>
                <p:cNvSpPr>
                  <a:spLocks/>
                </p:cNvSpPr>
                <p:nvPr/>
              </p:nvSpPr>
              <p:spPr bwMode="auto">
                <a:xfrm>
                  <a:off x="845" y="0"/>
                  <a:ext cx="121" cy="12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600" y="10800"/>
                      </a:moveTo>
                      <a:cubicBezTo>
                        <a:pt x="21600" y="16765"/>
                        <a:pt x="16765" y="21600"/>
                        <a:pt x="10800" y="21600"/>
                      </a:cubicBezTo>
                      <a:lnTo>
                        <a:pt x="10800" y="10800"/>
                      </a:lnTo>
                      <a:cubicBezTo>
                        <a:pt x="10800" y="13782"/>
                        <a:pt x="8382" y="16200"/>
                        <a:pt x="5400" y="16200"/>
                      </a:cubicBezTo>
                      <a:cubicBezTo>
                        <a:pt x="2418" y="16200"/>
                        <a:pt x="0" y="13782"/>
                        <a:pt x="0" y="10800"/>
                      </a:cubicBez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lose/>
                      <a:moveTo>
                        <a:pt x="21600" y="10800"/>
                      </a:moveTo>
                    </a:path>
                  </a:pathLst>
                </a:custGeom>
                <a:solidFill>
                  <a:srgbClr val="A3B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57150" cap="flat">
                      <a:solidFill>
                        <a:schemeClr val="tx1"/>
                      </a:solidFill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IN"/>
                </a:p>
              </p:txBody>
            </p:sp>
            <p:sp>
              <p:nvSpPr>
                <p:cNvPr id="44066" name="AutoShape 34"/>
                <p:cNvSpPr>
                  <a:spLocks/>
                </p:cNvSpPr>
                <p:nvPr/>
              </p:nvSpPr>
              <p:spPr bwMode="auto">
                <a:xfrm>
                  <a:off x="0" y="60"/>
                  <a:ext cx="966" cy="82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0" y="3162"/>
                      </a:moveTo>
                      <a:cubicBezTo>
                        <a:pt x="0" y="4035"/>
                        <a:pt x="604" y="4743"/>
                        <a:pt x="1350" y="4743"/>
                      </a:cubicBezTo>
                      <a:cubicBezTo>
                        <a:pt x="2096" y="4743"/>
                        <a:pt x="2700" y="4035"/>
                        <a:pt x="2700" y="3162"/>
                      </a:cubicBezTo>
                      <a:cubicBezTo>
                        <a:pt x="2700" y="2725"/>
                        <a:pt x="2398" y="2372"/>
                        <a:pt x="2025" y="2372"/>
                      </a:cubicBezTo>
                      <a:cubicBezTo>
                        <a:pt x="1652" y="2372"/>
                        <a:pt x="1350" y="2725"/>
                        <a:pt x="1350" y="3162"/>
                      </a:cubicBezTo>
                      <a:lnTo>
                        <a:pt x="1350" y="4743"/>
                      </a:lnTo>
                      <a:moveTo>
                        <a:pt x="2700" y="3162"/>
                      </a:moveTo>
                      <a:lnTo>
                        <a:pt x="2700" y="21600"/>
                      </a:lnTo>
                      <a:moveTo>
                        <a:pt x="21600" y="0"/>
                      </a:moveTo>
                      <a:cubicBezTo>
                        <a:pt x="21600" y="873"/>
                        <a:pt x="20996" y="1581"/>
                        <a:pt x="20250" y="1581"/>
                      </a:cubicBezTo>
                      <a:lnTo>
                        <a:pt x="18900" y="1581"/>
                      </a:lnTo>
                      <a:moveTo>
                        <a:pt x="18900" y="0"/>
                      </a:moveTo>
                      <a:cubicBezTo>
                        <a:pt x="18900" y="437"/>
                        <a:pt x="19202" y="791"/>
                        <a:pt x="19575" y="791"/>
                      </a:cubicBezTo>
                      <a:cubicBezTo>
                        <a:pt x="19948" y="791"/>
                        <a:pt x="20250" y="437"/>
                        <a:pt x="20250" y="0"/>
                      </a:cubicBezTo>
                      <a:lnTo>
                        <a:pt x="20250" y="1581"/>
                      </a:lnTo>
                    </a:path>
                  </a:pathLst>
                </a:custGeom>
                <a:noFill/>
                <a:ln w="57150" cap="flat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en-IN"/>
                </a:p>
              </p:txBody>
            </p:sp>
          </p:grpSp>
          <p:sp>
            <p:nvSpPr>
              <p:cNvPr id="44068" name="Rectangle 36"/>
              <p:cNvSpPr>
                <a:spLocks/>
              </p:cNvSpPr>
              <p:nvPr/>
            </p:nvSpPr>
            <p:spPr bwMode="auto">
              <a:xfrm>
                <a:off x="227" y="83"/>
                <a:ext cx="597" cy="624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40639" bIns="0">
                <a:spAutoFit/>
              </a:bodyPr>
              <a:lstStyle>
                <a:lvl1pPr marL="39688">
                  <a:defRPr sz="1200">
                    <a:solidFill>
                      <a:schemeClr val="tx1"/>
                    </a:solidFill>
                    <a:latin typeface="Lucida Grande" charset="0"/>
                  </a:defRPr>
                </a:lvl1pPr>
                <a:lvl2pPr>
                  <a:defRPr sz="1200">
                    <a:solidFill>
                      <a:schemeClr val="tx1"/>
                    </a:solidFill>
                    <a:latin typeface="Lucida Grande" charset="0"/>
                  </a:defRPr>
                </a:lvl2pPr>
                <a:lvl3pPr>
                  <a:defRPr sz="1200">
                    <a:solidFill>
                      <a:schemeClr val="tx1"/>
                    </a:solidFill>
                    <a:latin typeface="Lucida Grande" charset="0"/>
                  </a:defRPr>
                </a:lvl3pPr>
                <a:lvl4pPr>
                  <a:defRPr sz="1200">
                    <a:solidFill>
                      <a:schemeClr val="tx1"/>
                    </a:solidFill>
                    <a:latin typeface="Lucida Grande" charset="0"/>
                  </a:defRPr>
                </a:lvl4pPr>
                <a:lvl5pPr>
                  <a:defRPr sz="1200">
                    <a:solidFill>
                      <a:schemeClr val="tx1"/>
                    </a:solidFill>
                    <a:latin typeface="Lucida Grande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Lucida Grande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Lucida Grande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Lucida Grande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Lucida Grande" charset="0"/>
                  </a:defRPr>
                </a:lvl9pPr>
              </a:lstStyle>
              <a:p>
                <a:pPr algn="ctr">
                  <a:lnSpc>
                    <a:spcPct val="70000"/>
                  </a:lnSpc>
                </a:pPr>
                <a:r>
                  <a:rPr lang="en-US" altLang="en-US" sz="2800">
                    <a:latin typeface="Trebuchet MS" panose="020B0603020202020204" pitchFamily="34" charset="0"/>
                    <a:ea typeface="Trebuchet MS" panose="020B0603020202020204" pitchFamily="34" charset="0"/>
                    <a:cs typeface="Trebuchet MS" panose="020B0603020202020204" pitchFamily="34" charset="0"/>
                    <a:sym typeface="Trebuchet MS" panose="020B0603020202020204" pitchFamily="34" charset="0"/>
                  </a:rPr>
                  <a:t>…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altLang="en-US" sz="2400">
                    <a:latin typeface="Trebuchet MS" panose="020B0603020202020204" pitchFamily="34" charset="0"/>
                    <a:ea typeface="Trebuchet MS" panose="020B0603020202020204" pitchFamily="34" charset="0"/>
                    <a:cs typeface="Trebuchet MS" panose="020B0603020202020204" pitchFamily="34" charset="0"/>
                    <a:sym typeface="Trebuchet MS" panose="020B0603020202020204" pitchFamily="34" charset="0"/>
                  </a:rPr>
                  <a:t>saturn</a:t>
                </a:r>
              </a:p>
              <a:p>
                <a:pPr algn="ctr"/>
                <a:r>
                  <a:rPr lang="en-US" altLang="en-US" sz="2800">
                    <a:latin typeface="Trebuchet MS" panose="020B0603020202020204" pitchFamily="34" charset="0"/>
                    <a:ea typeface="Trebuchet MS" panose="020B0603020202020204" pitchFamily="34" charset="0"/>
                    <a:cs typeface="Trebuchet MS" panose="020B0603020202020204" pitchFamily="34" charset="0"/>
                    <a:sym typeface="Trebuchet MS" panose="020B0603020202020204" pitchFamily="34" charset="0"/>
                  </a:rPr>
                  <a:t>...</a:t>
                </a:r>
              </a:p>
            </p:txBody>
          </p:sp>
        </p:grpSp>
        <p:grpSp>
          <p:nvGrpSpPr>
            <p:cNvPr id="44074" name="Group 42"/>
            <p:cNvGrpSpPr>
              <a:grpSpLocks/>
            </p:cNvGrpSpPr>
            <p:nvPr/>
          </p:nvGrpSpPr>
          <p:grpSpPr bwMode="auto">
            <a:xfrm rot="-5400000">
              <a:off x="40" y="-34"/>
              <a:ext cx="965" cy="1045"/>
              <a:chOff x="0" y="0"/>
              <a:chExt cx="965" cy="1046"/>
            </a:xfrm>
          </p:grpSpPr>
          <p:sp>
            <p:nvSpPr>
              <p:cNvPr id="44070" name="AutoShape 38"/>
              <p:cNvSpPr>
                <a:spLocks/>
              </p:cNvSpPr>
              <p:nvPr/>
            </p:nvSpPr>
            <p:spPr bwMode="auto">
              <a:xfrm>
                <a:off x="0" y="0"/>
                <a:ext cx="965" cy="1046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3736"/>
                    </a:moveTo>
                    <a:cubicBezTo>
                      <a:pt x="0" y="3049"/>
                      <a:pt x="604" y="2491"/>
                      <a:pt x="1350" y="2491"/>
                    </a:cubicBezTo>
                    <a:lnTo>
                      <a:pt x="18900" y="2491"/>
                    </a:lnTo>
                    <a:lnTo>
                      <a:pt x="18900" y="1245"/>
                    </a:lnTo>
                    <a:cubicBezTo>
                      <a:pt x="18900" y="558"/>
                      <a:pt x="19504" y="0"/>
                      <a:pt x="20250" y="0"/>
                    </a:cubicBezTo>
                    <a:cubicBezTo>
                      <a:pt x="20996" y="0"/>
                      <a:pt x="21600" y="558"/>
                      <a:pt x="21600" y="1245"/>
                    </a:cubicBezTo>
                    <a:lnTo>
                      <a:pt x="21600" y="17864"/>
                    </a:lnTo>
                    <a:cubicBezTo>
                      <a:pt x="21600" y="18551"/>
                      <a:pt x="20996" y="19109"/>
                      <a:pt x="20250" y="19109"/>
                    </a:cubicBezTo>
                    <a:lnTo>
                      <a:pt x="2700" y="19109"/>
                    </a:lnTo>
                    <a:lnTo>
                      <a:pt x="2700" y="20355"/>
                    </a:lnTo>
                    <a:cubicBezTo>
                      <a:pt x="2700" y="21042"/>
                      <a:pt x="2096" y="21600"/>
                      <a:pt x="1350" y="21600"/>
                    </a:cubicBezTo>
                    <a:cubicBezTo>
                      <a:pt x="604" y="21600"/>
                      <a:pt x="0" y="21042"/>
                      <a:pt x="0" y="20355"/>
                    </a:cubicBezTo>
                    <a:close/>
                    <a:moveTo>
                      <a:pt x="0" y="3736"/>
                    </a:moveTo>
                  </a:path>
                </a:pathLst>
              </a:custGeom>
              <a:solidFill>
                <a:srgbClr val="FFFFCC"/>
              </a:solidFill>
              <a:ln w="571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IN"/>
              </a:p>
            </p:txBody>
          </p:sp>
          <p:sp>
            <p:nvSpPr>
              <p:cNvPr id="44071" name="AutoShape 39"/>
              <p:cNvSpPr>
                <a:spLocks/>
              </p:cNvSpPr>
              <p:nvPr/>
            </p:nvSpPr>
            <p:spPr bwMode="auto">
              <a:xfrm>
                <a:off x="60" y="150"/>
                <a:ext cx="60" cy="9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0" y="21600"/>
                    </a:lnTo>
                    <a:cubicBezTo>
                      <a:pt x="11929" y="21600"/>
                      <a:pt x="21600" y="15153"/>
                      <a:pt x="21600" y="7200"/>
                    </a:cubicBezTo>
                    <a:cubicBezTo>
                      <a:pt x="21600" y="3224"/>
                      <a:pt x="16765" y="0"/>
                      <a:pt x="10800" y="0"/>
                    </a:cubicBezTo>
                    <a:cubicBezTo>
                      <a:pt x="4835" y="0"/>
                      <a:pt x="0" y="3224"/>
                      <a:pt x="0" y="7200"/>
                    </a:cubicBezTo>
                    <a:lnTo>
                      <a:pt x="0" y="21600"/>
                    </a:lnTo>
                    <a:close/>
                    <a:moveTo>
                      <a:pt x="0" y="21600"/>
                    </a:moveTo>
                  </a:path>
                </a:pathLst>
              </a:custGeom>
              <a:solidFill>
                <a:srgbClr val="CCCC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 cap="flat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IN"/>
              </a:p>
            </p:txBody>
          </p:sp>
          <p:sp>
            <p:nvSpPr>
              <p:cNvPr id="44072" name="AutoShape 40"/>
              <p:cNvSpPr>
                <a:spLocks/>
              </p:cNvSpPr>
              <p:nvPr/>
            </p:nvSpPr>
            <p:spPr bwMode="auto">
              <a:xfrm>
                <a:off x="844" y="0"/>
                <a:ext cx="121" cy="12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lnTo>
                      <a:pt x="10800" y="10800"/>
                    </a:lnTo>
                    <a:cubicBezTo>
                      <a:pt x="10800" y="13782"/>
                      <a:pt x="8382" y="16200"/>
                      <a:pt x="5400" y="16200"/>
                    </a:cubicBezTo>
                    <a:cubicBezTo>
                      <a:pt x="2418" y="16200"/>
                      <a:pt x="0" y="13782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  <a:moveTo>
                      <a:pt x="21600" y="10800"/>
                    </a:moveTo>
                  </a:path>
                </a:pathLst>
              </a:custGeom>
              <a:solidFill>
                <a:srgbClr val="CCCC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7150" cap="flat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IN"/>
              </a:p>
            </p:txBody>
          </p:sp>
          <p:sp>
            <p:nvSpPr>
              <p:cNvPr id="44073" name="AutoShape 41"/>
              <p:cNvSpPr>
                <a:spLocks/>
              </p:cNvSpPr>
              <p:nvPr/>
            </p:nvSpPr>
            <p:spPr bwMode="auto">
              <a:xfrm>
                <a:off x="0" y="60"/>
                <a:ext cx="965" cy="865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0" y="3012"/>
                    </a:moveTo>
                    <a:cubicBezTo>
                      <a:pt x="0" y="3844"/>
                      <a:pt x="604" y="4518"/>
                      <a:pt x="1350" y="4518"/>
                    </a:cubicBezTo>
                    <a:cubicBezTo>
                      <a:pt x="2096" y="4518"/>
                      <a:pt x="2700" y="3844"/>
                      <a:pt x="2700" y="3012"/>
                    </a:cubicBezTo>
                    <a:cubicBezTo>
                      <a:pt x="2700" y="2596"/>
                      <a:pt x="2398" y="2259"/>
                      <a:pt x="2025" y="2259"/>
                    </a:cubicBezTo>
                    <a:cubicBezTo>
                      <a:pt x="1652" y="2259"/>
                      <a:pt x="1350" y="2596"/>
                      <a:pt x="1350" y="3012"/>
                    </a:cubicBezTo>
                    <a:lnTo>
                      <a:pt x="1350" y="4518"/>
                    </a:lnTo>
                    <a:moveTo>
                      <a:pt x="2700" y="3012"/>
                    </a:moveTo>
                    <a:lnTo>
                      <a:pt x="2700" y="21600"/>
                    </a:lnTo>
                    <a:moveTo>
                      <a:pt x="21600" y="0"/>
                    </a:moveTo>
                    <a:cubicBezTo>
                      <a:pt x="21600" y="832"/>
                      <a:pt x="20996" y="1506"/>
                      <a:pt x="20250" y="1506"/>
                    </a:cubicBezTo>
                    <a:lnTo>
                      <a:pt x="18900" y="1506"/>
                    </a:lnTo>
                    <a:moveTo>
                      <a:pt x="18900" y="0"/>
                    </a:moveTo>
                    <a:cubicBezTo>
                      <a:pt x="18900" y="416"/>
                      <a:pt x="19202" y="753"/>
                      <a:pt x="19575" y="753"/>
                    </a:cubicBezTo>
                    <a:cubicBezTo>
                      <a:pt x="19948" y="753"/>
                      <a:pt x="20250" y="416"/>
                      <a:pt x="20250" y="0"/>
                    </a:cubicBezTo>
                    <a:lnTo>
                      <a:pt x="20250" y="1506"/>
                    </a:lnTo>
                  </a:path>
                </a:pathLst>
              </a:custGeom>
              <a:noFill/>
              <a:ln w="5715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IN"/>
              </a:p>
            </p:txBody>
          </p:sp>
        </p:grpSp>
        <p:sp>
          <p:nvSpPr>
            <p:cNvPr id="44075" name="Rectangle 43"/>
            <p:cNvSpPr>
              <a:spLocks/>
            </p:cNvSpPr>
            <p:nvPr/>
          </p:nvSpPr>
          <p:spPr bwMode="auto">
            <a:xfrm>
              <a:off x="248" y="109"/>
              <a:ext cx="608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>
              <a:lvl1pPr marL="39688">
                <a:defRPr sz="1200">
                  <a:solidFill>
                    <a:schemeClr val="tx1"/>
                  </a:solidFill>
                  <a:latin typeface="Lucida Grande" charset="0"/>
                </a:defRPr>
              </a:lvl1pPr>
              <a:lvl2pPr>
                <a:defRPr sz="1200">
                  <a:solidFill>
                    <a:schemeClr val="tx1"/>
                  </a:solidFill>
                  <a:latin typeface="Lucida Grande" charset="0"/>
                </a:defRPr>
              </a:lvl2pPr>
              <a:lvl3pPr>
                <a:defRPr sz="1200">
                  <a:solidFill>
                    <a:schemeClr val="tx1"/>
                  </a:solidFill>
                  <a:latin typeface="Lucida Grande" charset="0"/>
                </a:defRPr>
              </a:lvl3pPr>
              <a:lvl4pPr>
                <a:defRPr sz="1200">
                  <a:solidFill>
                    <a:schemeClr val="tx1"/>
                  </a:solidFill>
                  <a:latin typeface="Lucida Grande" charset="0"/>
                </a:defRPr>
              </a:lvl4pPr>
              <a:lvl5pPr>
                <a:defRPr sz="1200">
                  <a:solidFill>
                    <a:schemeClr val="tx1"/>
                  </a:solidFill>
                  <a:latin typeface="Lucida Grande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altLang="en-US" sz="2400"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  <a:sym typeface="Trebuchet MS" panose="020B0603020202020204" pitchFamily="34" charset="0"/>
                </a:rPr>
                <a:t>…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en-US" sz="2400"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  <a:sym typeface="Trebuchet MS" panose="020B0603020202020204" pitchFamily="34" charset="0"/>
                </a:rPr>
                <a:t>planet</a:t>
              </a:r>
            </a:p>
            <a:p>
              <a:pPr algn="ctr"/>
              <a:r>
                <a:rPr lang="en-US" altLang="en-US" sz="2400">
                  <a:latin typeface="Trebuchet MS" panose="020B0603020202020204" pitchFamily="34" charset="0"/>
                  <a:ea typeface="Trebuchet MS" panose="020B0603020202020204" pitchFamily="34" charset="0"/>
                  <a:cs typeface="Trebuchet MS" panose="020B0603020202020204" pitchFamily="34" charset="0"/>
                  <a:sym typeface="Trebuchet MS" panose="020B0603020202020204" pitchFamily="34" charset="0"/>
                </a:rPr>
                <a:t>...</a:t>
              </a:r>
            </a:p>
          </p:txBody>
        </p:sp>
        <p:sp>
          <p:nvSpPr>
            <p:cNvPr id="44076" name="Line 44"/>
            <p:cNvSpPr>
              <a:spLocks noChangeShapeType="1"/>
            </p:cNvSpPr>
            <p:nvPr/>
          </p:nvSpPr>
          <p:spPr bwMode="auto">
            <a:xfrm rot="10800000" flipH="1">
              <a:off x="912" y="410"/>
              <a:ext cx="827" cy="1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grpSp>
        <p:nvGrpSpPr>
          <p:cNvPr id="44080" name="Group 48"/>
          <p:cNvGrpSpPr>
            <a:grpSpLocks/>
          </p:cNvGrpSpPr>
          <p:nvPr/>
        </p:nvGrpSpPr>
        <p:grpSpPr bwMode="auto">
          <a:xfrm>
            <a:off x="3143250" y="4067175"/>
            <a:ext cx="3276600" cy="2160588"/>
            <a:chOff x="0" y="0"/>
            <a:chExt cx="2064" cy="1361"/>
          </a:xfrm>
        </p:grpSpPr>
        <p:sp>
          <p:nvSpPr>
            <p:cNvPr id="44078" name="Rectangle 46"/>
            <p:cNvSpPr>
              <a:spLocks/>
            </p:cNvSpPr>
            <p:nvPr/>
          </p:nvSpPr>
          <p:spPr bwMode="auto">
            <a:xfrm>
              <a:off x="0" y="793"/>
              <a:ext cx="2064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40639" bIns="0"/>
            <a:lstStyle>
              <a:lvl1pPr marL="39688">
                <a:defRPr sz="1200">
                  <a:solidFill>
                    <a:schemeClr val="tx1"/>
                  </a:solidFill>
                  <a:latin typeface="Lucida Grande" charset="0"/>
                </a:defRPr>
              </a:lvl1pPr>
              <a:lvl2pPr>
                <a:defRPr sz="1200">
                  <a:solidFill>
                    <a:schemeClr val="tx1"/>
                  </a:solidFill>
                  <a:latin typeface="Lucida Grande" charset="0"/>
                </a:defRPr>
              </a:lvl2pPr>
              <a:lvl3pPr>
                <a:defRPr sz="1200">
                  <a:solidFill>
                    <a:schemeClr val="tx1"/>
                  </a:solidFill>
                  <a:latin typeface="Lucida Grande" charset="0"/>
                </a:defRPr>
              </a:lvl3pPr>
              <a:lvl4pPr>
                <a:defRPr sz="1200">
                  <a:solidFill>
                    <a:schemeClr val="tx1"/>
                  </a:solidFill>
                  <a:latin typeface="Lucida Grande" charset="0"/>
                </a:defRPr>
              </a:lvl4pPr>
              <a:lvl5pPr>
                <a:defRPr sz="1200">
                  <a:solidFill>
                    <a:schemeClr val="tx1"/>
                  </a:solidFill>
                  <a:latin typeface="Lucida Grande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9pPr>
            </a:lstStyle>
            <a:p>
              <a:r>
                <a:rPr lang="en-US" altLang="en-US" sz="1800">
                  <a:latin typeface="Trebuchet MS Italic" panose="020B0603020202090204" pitchFamily="34" charset="0"/>
                  <a:ea typeface="Trebuchet MS Italic" panose="020B0603020202090204" pitchFamily="34" charset="0"/>
                  <a:cs typeface="Trebuchet MS Italic" panose="020B0603020202090204" pitchFamily="34" charset="0"/>
                  <a:sym typeface="Trebuchet MS Italic" panose="020B0603020202090204" pitchFamily="34" charset="0"/>
                </a:rPr>
                <a:t>contribution to similarity, if used in 1</a:t>
              </a:r>
              <a:r>
                <a:rPr lang="en-US" altLang="en-US" sz="1800" baseline="30000">
                  <a:latin typeface="Trebuchet MS Italic" panose="020B0603020202090204" pitchFamily="34" charset="0"/>
                  <a:ea typeface="Trebuchet MS Italic" panose="020B0603020202090204" pitchFamily="34" charset="0"/>
                  <a:cs typeface="Trebuchet MS Italic" panose="020B0603020202090204" pitchFamily="34" charset="0"/>
                  <a:sym typeface="Trebuchet MS Italic" panose="020B0603020202090204" pitchFamily="34" charset="0"/>
                </a:rPr>
                <a:t>st</a:t>
              </a:r>
              <a:r>
                <a:rPr lang="en-US" altLang="en-US" sz="1800">
                  <a:latin typeface="Trebuchet MS Italic" panose="020B0603020202090204" pitchFamily="34" charset="0"/>
                  <a:ea typeface="Trebuchet MS Italic" panose="020B0603020202090204" pitchFamily="34" charset="0"/>
                  <a:cs typeface="Trebuchet MS Italic" panose="020B0603020202090204" pitchFamily="34" charset="0"/>
                  <a:sym typeface="Trebuchet MS Italic" panose="020B0603020202090204" pitchFamily="34" charset="0"/>
                </a:rPr>
                <a:t> meaning, but not if in 2</a:t>
              </a:r>
              <a:r>
                <a:rPr lang="en-US" altLang="en-US" sz="1800" baseline="30000">
                  <a:latin typeface="Trebuchet MS Italic" panose="020B0603020202090204" pitchFamily="34" charset="0"/>
                  <a:ea typeface="Trebuchet MS Italic" panose="020B0603020202090204" pitchFamily="34" charset="0"/>
                  <a:cs typeface="Trebuchet MS Italic" panose="020B0603020202090204" pitchFamily="34" charset="0"/>
                  <a:sym typeface="Trebuchet MS Italic" panose="020B0603020202090204" pitchFamily="34" charset="0"/>
                </a:rPr>
                <a:t>nd</a:t>
              </a:r>
              <a:r>
                <a:rPr lang="en-US" altLang="en-US" sz="1800">
                  <a:latin typeface="Trebuchet MS Italic" panose="020B0603020202090204" pitchFamily="34" charset="0"/>
                  <a:ea typeface="Trebuchet MS Italic" panose="020B0603020202090204" pitchFamily="34" charset="0"/>
                  <a:cs typeface="Trebuchet MS Italic" panose="020B0603020202090204" pitchFamily="34" charset="0"/>
                  <a:sym typeface="Trebuchet MS Italic" panose="020B0603020202090204" pitchFamily="34" charset="0"/>
                </a:rPr>
                <a:t> </a:t>
              </a:r>
            </a:p>
          </p:txBody>
        </p:sp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 rot="10800000">
              <a:off x="814" y="29"/>
              <a:ext cx="211" cy="7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triangle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1599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4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7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ctr">
            <a:normAutofit/>
          </a:bodyPr>
          <a:lstStyle/>
          <a:p>
            <a:r>
              <a:rPr lang="en-US" altLang="en-US" dirty="0"/>
              <a:t>Latent Semantic </a:t>
            </a:r>
            <a:r>
              <a:rPr lang="en-US" altLang="en-US" dirty="0" smtClean="0"/>
              <a:t>Analysis</a:t>
            </a:r>
            <a:r>
              <a:rPr lang="en-US" altLang="en-US" dirty="0" smtClean="0"/>
              <a:t> </a:t>
            </a:r>
            <a:r>
              <a:rPr lang="en-US" altLang="en-US" dirty="0"/>
              <a:t>(</a:t>
            </a:r>
            <a:r>
              <a:rPr lang="en-US" altLang="en-US" dirty="0" smtClean="0"/>
              <a:t>LSA)</a:t>
            </a:r>
            <a:endParaRPr lang="en-US" altLang="en-US" dirty="0"/>
          </a:p>
        </p:txBody>
      </p:sp>
      <p:sp>
        <p:nvSpPr>
          <p:cNvPr id="45068" name="Rectangle 1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91440" tIns="45720" rIns="132080" bIns="45720" rtlCol="0">
            <a:normAutofit/>
          </a:bodyPr>
          <a:lstStyle/>
          <a:p>
            <a:r>
              <a:rPr lang="en-US" altLang="en-US" dirty="0"/>
              <a:t>Perform a </a:t>
            </a:r>
            <a:r>
              <a:rPr lang="en-US" altLang="en-US" b="1" dirty="0">
                <a:solidFill>
                  <a:srgbClr val="FF3300"/>
                </a:solidFill>
              </a:rPr>
              <a:t>low-rank approximation</a:t>
            </a:r>
            <a:r>
              <a:rPr lang="en-US" altLang="en-US" dirty="0"/>
              <a:t> of </a:t>
            </a:r>
            <a:r>
              <a:rPr lang="en-US" altLang="en-US" b="1" dirty="0">
                <a:solidFill>
                  <a:srgbClr val="FF3300"/>
                </a:solidFill>
              </a:rPr>
              <a:t>document-term </a:t>
            </a:r>
            <a:r>
              <a:rPr lang="en-US" altLang="en-US" b="1" dirty="0" smtClean="0">
                <a:solidFill>
                  <a:srgbClr val="FF3300"/>
                </a:solidFill>
              </a:rPr>
              <a:t>matrix</a:t>
            </a:r>
          </a:p>
          <a:p>
            <a:endParaRPr lang="en-US" altLang="en-US" dirty="0"/>
          </a:p>
          <a:p>
            <a:r>
              <a:rPr lang="en-US" altLang="en-US" dirty="0"/>
              <a:t>General idea</a:t>
            </a:r>
          </a:p>
          <a:p>
            <a:pPr marL="782638" lvl="1"/>
            <a:r>
              <a:rPr lang="en-US" altLang="en-US" dirty="0"/>
              <a:t>Map documents (and terms) to a </a:t>
            </a:r>
            <a:r>
              <a:rPr lang="en-US" altLang="en-US" b="1" dirty="0">
                <a:solidFill>
                  <a:srgbClr val="FF3300"/>
                </a:solidFill>
              </a:rPr>
              <a:t>low-dimensional</a:t>
            </a:r>
            <a:r>
              <a:rPr lang="en-US" altLang="en-US" dirty="0"/>
              <a:t> representation</a:t>
            </a:r>
            <a:r>
              <a:rPr lang="en-US" altLang="en-US" dirty="0" smtClean="0"/>
              <a:t>.</a:t>
            </a:r>
          </a:p>
          <a:p>
            <a:pPr marL="782638" lvl="1"/>
            <a:endParaRPr lang="en-US" altLang="en-US" dirty="0"/>
          </a:p>
          <a:p>
            <a:pPr marL="782638" lvl="1"/>
            <a:r>
              <a:rPr lang="en-US" altLang="en-US" dirty="0"/>
              <a:t>Design a mapping such that the low-dimensional space reflects </a:t>
            </a:r>
            <a:r>
              <a:rPr lang="en-US" altLang="en-US" b="1" dirty="0">
                <a:solidFill>
                  <a:srgbClr val="FF3300"/>
                </a:solidFill>
              </a:rPr>
              <a:t>semantic associations</a:t>
            </a:r>
            <a:r>
              <a:rPr lang="en-US" altLang="en-US" dirty="0"/>
              <a:t> (latent semantic space</a:t>
            </a:r>
            <a:r>
              <a:rPr lang="en-US" altLang="en-US" dirty="0" smtClean="0"/>
              <a:t>).</a:t>
            </a:r>
          </a:p>
          <a:p>
            <a:pPr marL="782638" lvl="1"/>
            <a:endParaRPr lang="en-US" altLang="en-US" dirty="0"/>
          </a:p>
          <a:p>
            <a:pPr marL="782638" lvl="1"/>
            <a:r>
              <a:rPr lang="en-US" altLang="en-US" dirty="0"/>
              <a:t>Compute document similarity based on the </a:t>
            </a:r>
            <a:r>
              <a:rPr lang="en-US" altLang="en-US" b="1" dirty="0">
                <a:solidFill>
                  <a:srgbClr val="FF3300"/>
                </a:solidFill>
              </a:rPr>
              <a:t>inner product</a:t>
            </a:r>
            <a:r>
              <a:rPr lang="en-US" altLang="en-US" dirty="0"/>
              <a:t> in this </a:t>
            </a:r>
            <a:r>
              <a:rPr lang="en-US" altLang="en-US" b="1" dirty="0">
                <a:solidFill>
                  <a:srgbClr val="0033CC"/>
                </a:solidFill>
              </a:rPr>
              <a:t>latent semantic space</a:t>
            </a:r>
            <a:endParaRPr lang="en-US" altLang="en-US" b="1" dirty="0">
              <a:solidFill>
                <a:srgbClr val="0033CC"/>
              </a:solidFill>
              <a:cs typeface="ヒラギノ角ゴ ProN W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76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ctr">
            <a:normAutofit/>
          </a:bodyPr>
          <a:lstStyle/>
          <a:p>
            <a:r>
              <a:rPr lang="en-US" altLang="en-US"/>
              <a:t>Latent Semantic Analysis</a:t>
            </a:r>
          </a:p>
        </p:txBody>
      </p:sp>
      <p:sp>
        <p:nvSpPr>
          <p:cNvPr id="47116" name="Rectangle 1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91440" tIns="45720" rIns="132080" bIns="45720" rtlCol="0">
            <a:normAutofit/>
          </a:bodyPr>
          <a:lstStyle/>
          <a:p>
            <a:r>
              <a:rPr lang="en-US" altLang="en-US" b="1">
                <a:solidFill>
                  <a:srgbClr val="FF3300"/>
                </a:solidFill>
              </a:rPr>
              <a:t>Latent semantic space</a:t>
            </a:r>
            <a:r>
              <a:rPr lang="en-US" altLang="en-US"/>
              <a:t>: illustrating example</a:t>
            </a:r>
          </a:p>
        </p:txBody>
      </p:sp>
      <p:pic>
        <p:nvPicPr>
          <p:cNvPr id="47117" name="Picture 1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2327276"/>
            <a:ext cx="767715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8" name="Rectangle 14"/>
          <p:cNvSpPr>
            <a:spLocks/>
          </p:cNvSpPr>
          <p:nvPr/>
        </p:nvSpPr>
        <p:spPr bwMode="auto">
          <a:xfrm>
            <a:off x="7200682" y="6176963"/>
            <a:ext cx="30101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 sz="1200">
                <a:solidFill>
                  <a:schemeClr val="tx1"/>
                </a:solidFill>
                <a:latin typeface="Lucida Grande" charset="0"/>
              </a:defRPr>
            </a:lvl1pPr>
            <a:lvl2pPr>
              <a:defRPr sz="1200">
                <a:solidFill>
                  <a:schemeClr val="tx1"/>
                </a:solidFill>
                <a:latin typeface="Lucida Grande" charset="0"/>
              </a:defRPr>
            </a:lvl2pPr>
            <a:lvl3pPr>
              <a:defRPr sz="1200">
                <a:solidFill>
                  <a:schemeClr val="tx1"/>
                </a:solidFill>
                <a:latin typeface="Lucida Grande" charset="0"/>
              </a:defRPr>
            </a:lvl3pPr>
            <a:lvl4pPr>
              <a:defRPr sz="1200">
                <a:solidFill>
                  <a:schemeClr val="tx1"/>
                </a:solidFill>
                <a:latin typeface="Lucida Grande" charset="0"/>
              </a:defRPr>
            </a:lvl4pPr>
            <a:lvl5pPr>
              <a:defRPr sz="1200">
                <a:solidFill>
                  <a:schemeClr val="tx1"/>
                </a:solidFill>
                <a:latin typeface="Lucida Grande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9pPr>
          </a:lstStyle>
          <a:p>
            <a:pPr algn="ctr"/>
            <a:r>
              <a:rPr lang="en-US" altLang="en-US" sz="2000" dirty="0">
                <a:latin typeface="Trebuchet MS Italic" panose="020B0603020202090204" pitchFamily="34" charset="0"/>
                <a:ea typeface="Trebuchet MS Italic" panose="020B0603020202090204" pitchFamily="34" charset="0"/>
                <a:cs typeface="Trebuchet MS Italic" panose="020B0603020202090204" pitchFamily="34" charset="0"/>
                <a:sym typeface="Trebuchet MS Italic" panose="020B0603020202090204" pitchFamily="34" charset="0"/>
              </a:rPr>
              <a:t>courtesy of Susan </a:t>
            </a:r>
            <a:r>
              <a:rPr lang="en-US" altLang="en-US" sz="2000" dirty="0" err="1">
                <a:latin typeface="Trebuchet MS Italic" panose="020B0603020202090204" pitchFamily="34" charset="0"/>
                <a:ea typeface="Trebuchet MS Italic" panose="020B0603020202090204" pitchFamily="34" charset="0"/>
                <a:cs typeface="Trebuchet MS Italic" panose="020B0603020202090204" pitchFamily="34" charset="0"/>
                <a:sym typeface="Trebuchet MS Italic" panose="020B0603020202090204" pitchFamily="34" charset="0"/>
              </a:rPr>
              <a:t>Dumais</a:t>
            </a:r>
            <a:endParaRPr lang="en-US" altLang="en-US" sz="2000" dirty="0">
              <a:latin typeface="Trebuchet MS Italic" panose="020B0603020202090204" pitchFamily="34" charset="0"/>
              <a:ea typeface="Trebuchet MS Italic" panose="020B0603020202090204" pitchFamily="34" charset="0"/>
              <a:cs typeface="Trebuchet MS Italic" panose="020B0603020202090204" pitchFamily="34" charset="0"/>
              <a:sym typeface="Trebuchet MS Italic" panose="020B06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1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3" name="Rectangle 11"/>
          <p:cNvSpPr>
            <a:spLocks noGrp="1" noChangeArrowheads="1"/>
          </p:cNvSpPr>
          <p:nvPr>
            <p:ph type="title"/>
          </p:nvPr>
        </p:nvSpPr>
        <p:spPr>
          <a:xfrm>
            <a:off x="926123" y="2967648"/>
            <a:ext cx="10515600" cy="732155"/>
          </a:xfrm>
          <a:ln/>
        </p:spPr>
        <p:txBody>
          <a:bodyPr vert="horz" lIns="91440" tIns="45720" rIns="132080" bIns="45720" rtlCol="0" anchor="ctr">
            <a:normAutofit/>
          </a:bodyPr>
          <a:lstStyle/>
          <a:p>
            <a:pPr algn="ctr"/>
            <a:r>
              <a:rPr lang="en-US" altLang="en-US" dirty="0"/>
              <a:t>LSA Example</a:t>
            </a:r>
          </a:p>
        </p:txBody>
      </p:sp>
      <p:sp>
        <p:nvSpPr>
          <p:cNvPr id="49165" name="Rectangle 13"/>
          <p:cNvSpPr>
            <a:spLocks/>
          </p:cNvSpPr>
          <p:nvPr/>
        </p:nvSpPr>
        <p:spPr bwMode="auto">
          <a:xfrm>
            <a:off x="8077200" y="6453188"/>
            <a:ext cx="2146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 anchor="ctr"/>
          <a:lstStyle>
            <a:lvl1pPr marL="39688">
              <a:defRPr sz="1200">
                <a:solidFill>
                  <a:schemeClr val="tx1"/>
                </a:solidFill>
                <a:latin typeface="Lucida Grande" charset="0"/>
              </a:defRPr>
            </a:lvl1pPr>
            <a:lvl2pPr>
              <a:defRPr sz="1200">
                <a:solidFill>
                  <a:schemeClr val="tx1"/>
                </a:solidFill>
                <a:latin typeface="Lucida Grande" charset="0"/>
              </a:defRPr>
            </a:lvl2pPr>
            <a:lvl3pPr>
              <a:defRPr sz="1200">
                <a:solidFill>
                  <a:schemeClr val="tx1"/>
                </a:solidFill>
                <a:latin typeface="Lucida Grande" charset="0"/>
              </a:defRPr>
            </a:lvl3pPr>
            <a:lvl4pPr>
              <a:defRPr sz="1200">
                <a:solidFill>
                  <a:schemeClr val="tx1"/>
                </a:solidFill>
                <a:latin typeface="Lucida Grande" charset="0"/>
              </a:defRPr>
            </a:lvl4pPr>
            <a:lvl5pPr>
              <a:defRPr sz="1200">
                <a:solidFill>
                  <a:schemeClr val="tx1"/>
                </a:solidFill>
                <a:latin typeface="Lucida Grande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9pPr>
          </a:lstStyle>
          <a:p>
            <a:pPr algn="r"/>
            <a:r>
              <a:rPr lang="en-US" altLang="en-US">
                <a:solidFill>
                  <a:srgbClr val="898989"/>
                </a:solidFill>
                <a:cs typeface="Lucida Grande" charset="0"/>
              </a:rPr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266851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3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ctr">
            <a:normAutofit/>
          </a:bodyPr>
          <a:lstStyle/>
          <a:p>
            <a:r>
              <a:rPr lang="en-US" altLang="en-US" dirty="0"/>
              <a:t>LSA Example</a:t>
            </a:r>
          </a:p>
        </p:txBody>
      </p:sp>
      <p:sp>
        <p:nvSpPr>
          <p:cNvPr id="49164" name="Rectangle 1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lIns="91440" tIns="45720" rIns="132080" bIns="45720" rtlCol="0">
            <a:normAutofit/>
          </a:bodyPr>
          <a:lstStyle/>
          <a:p>
            <a:r>
              <a:rPr lang="en-US" altLang="en-US"/>
              <a:t>A simple example term-document matrix (binary)</a:t>
            </a:r>
          </a:p>
        </p:txBody>
      </p:sp>
      <p:sp>
        <p:nvSpPr>
          <p:cNvPr id="49165" name="Rectangle 13"/>
          <p:cNvSpPr>
            <a:spLocks/>
          </p:cNvSpPr>
          <p:nvPr/>
        </p:nvSpPr>
        <p:spPr bwMode="auto">
          <a:xfrm>
            <a:off x="8077200" y="6453188"/>
            <a:ext cx="2146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 anchor="ctr"/>
          <a:lstStyle>
            <a:lvl1pPr marL="39688">
              <a:defRPr sz="1200">
                <a:solidFill>
                  <a:schemeClr val="tx1"/>
                </a:solidFill>
                <a:latin typeface="Lucida Grande" charset="0"/>
              </a:defRPr>
            </a:lvl1pPr>
            <a:lvl2pPr>
              <a:defRPr sz="1200">
                <a:solidFill>
                  <a:schemeClr val="tx1"/>
                </a:solidFill>
                <a:latin typeface="Lucida Grande" charset="0"/>
              </a:defRPr>
            </a:lvl2pPr>
            <a:lvl3pPr>
              <a:defRPr sz="1200">
                <a:solidFill>
                  <a:schemeClr val="tx1"/>
                </a:solidFill>
                <a:latin typeface="Lucida Grande" charset="0"/>
              </a:defRPr>
            </a:lvl3pPr>
            <a:lvl4pPr>
              <a:defRPr sz="1200">
                <a:solidFill>
                  <a:schemeClr val="tx1"/>
                </a:solidFill>
                <a:latin typeface="Lucida Grande" charset="0"/>
              </a:defRPr>
            </a:lvl4pPr>
            <a:lvl5pPr>
              <a:defRPr sz="1200">
                <a:solidFill>
                  <a:schemeClr val="tx1"/>
                </a:solidFill>
                <a:latin typeface="Lucida Grande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9pPr>
          </a:lstStyle>
          <a:p>
            <a:pPr algn="r"/>
            <a:r>
              <a:rPr lang="en-US" altLang="en-US">
                <a:solidFill>
                  <a:srgbClr val="898989"/>
                </a:solidFill>
                <a:cs typeface="Lucida Grande" charset="0"/>
              </a:rPr>
              <a:t>37</a:t>
            </a:r>
          </a:p>
        </p:txBody>
      </p:sp>
      <p:pic>
        <p:nvPicPr>
          <p:cNvPr id="49166" name="Picture 1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7264400" cy="367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16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7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ctr">
            <a:normAutofit/>
          </a:bodyPr>
          <a:lstStyle/>
          <a:p>
            <a:r>
              <a:rPr lang="en-US" altLang="en-US"/>
              <a:t>LSA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8" name="Rectangle 12"/>
              <p:cNvSpPr>
                <a:spLocks noGrp="1" noChangeArrowheads="1"/>
              </p:cNvSpPr>
              <p:nvPr>
                <p:ph type="body" idx="1"/>
              </p:nvPr>
            </p:nvSpPr>
            <p:spPr>
              <a:ln/>
            </p:spPr>
            <p:txBody>
              <a:bodyPr vert="horz" lIns="91440" tIns="45720" rIns="132080" bIns="45720" rtlCol="0">
                <a:normAutofit/>
              </a:bodyPr>
              <a:lstStyle/>
              <a:p>
                <a:r>
                  <a:rPr lang="en-US" altLang="en-US" dirty="0" smtClean="0"/>
                  <a:t>Example of C = UΣ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alt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alt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IN" alt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en-US" dirty="0" smtClean="0"/>
                  <a:t>: </a:t>
                </a:r>
                <a:r>
                  <a:rPr lang="en-US" altLang="en-US" dirty="0"/>
                  <a:t>The matrix U </a:t>
                </a:r>
              </a:p>
            </p:txBody>
          </p:sp>
        </mc:Choice>
        <mc:Fallback xmlns="">
          <p:sp>
            <p:nvSpPr>
              <p:cNvPr id="50188" name="Rectangle 1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043" t="-2202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189" name="Rectangle 13"/>
          <p:cNvSpPr>
            <a:spLocks/>
          </p:cNvSpPr>
          <p:nvPr/>
        </p:nvSpPr>
        <p:spPr bwMode="auto">
          <a:xfrm>
            <a:off x="8077200" y="6453188"/>
            <a:ext cx="2146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 anchor="ctr"/>
          <a:lstStyle>
            <a:lvl1pPr marL="39688">
              <a:defRPr sz="1200">
                <a:solidFill>
                  <a:schemeClr val="tx1"/>
                </a:solidFill>
                <a:latin typeface="Lucida Grande" charset="0"/>
              </a:defRPr>
            </a:lvl1pPr>
            <a:lvl2pPr>
              <a:defRPr sz="1200">
                <a:solidFill>
                  <a:schemeClr val="tx1"/>
                </a:solidFill>
                <a:latin typeface="Lucida Grande" charset="0"/>
              </a:defRPr>
            </a:lvl2pPr>
            <a:lvl3pPr>
              <a:defRPr sz="1200">
                <a:solidFill>
                  <a:schemeClr val="tx1"/>
                </a:solidFill>
                <a:latin typeface="Lucida Grande" charset="0"/>
              </a:defRPr>
            </a:lvl3pPr>
            <a:lvl4pPr>
              <a:defRPr sz="1200">
                <a:solidFill>
                  <a:schemeClr val="tx1"/>
                </a:solidFill>
                <a:latin typeface="Lucida Grande" charset="0"/>
              </a:defRPr>
            </a:lvl4pPr>
            <a:lvl5pPr>
              <a:defRPr sz="1200">
                <a:solidFill>
                  <a:schemeClr val="tx1"/>
                </a:solidFill>
                <a:latin typeface="Lucida Grande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9pPr>
          </a:lstStyle>
          <a:p>
            <a:pPr algn="r"/>
            <a:r>
              <a:rPr lang="en-US" altLang="en-US">
                <a:solidFill>
                  <a:srgbClr val="898989"/>
                </a:solidFill>
                <a:cs typeface="Lucida Grande" charset="0"/>
              </a:rPr>
              <a:t>38</a:t>
            </a:r>
          </a:p>
        </p:txBody>
      </p:sp>
      <p:pic>
        <p:nvPicPr>
          <p:cNvPr id="50190" name="Picture 1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43200"/>
            <a:ext cx="9144000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188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ctr">
            <a:normAutofit/>
          </a:bodyPr>
          <a:lstStyle/>
          <a:p>
            <a:r>
              <a:rPr lang="en-US" altLang="en-US"/>
              <a:t>LSA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36" name="Rectangle 12"/>
              <p:cNvSpPr>
                <a:spLocks noGrp="1" noChangeArrowheads="1"/>
              </p:cNvSpPr>
              <p:nvPr>
                <p:ph type="body" idx="1"/>
              </p:nvPr>
            </p:nvSpPr>
            <p:spPr>
              <a:ln/>
            </p:spPr>
            <p:txBody>
              <a:bodyPr vert="horz" lIns="91440" tIns="45720" rIns="132080" bIns="45720" rtlCol="0">
                <a:normAutofit/>
              </a:bodyPr>
              <a:lstStyle/>
              <a:p>
                <a:r>
                  <a:rPr lang="en-US" altLang="en-US" dirty="0"/>
                  <a:t>Example of C = UΣ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altLang="en-US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IN" altLang="en-US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en-US" dirty="0"/>
                  <a:t>: The matrix Σ </a:t>
                </a:r>
              </a:p>
            </p:txBody>
          </p:sp>
        </mc:Choice>
        <mc:Fallback xmlns="">
          <p:sp>
            <p:nvSpPr>
              <p:cNvPr id="52236" name="Rectangle 1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043" t="-2202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237" name="Rectangle 13"/>
          <p:cNvSpPr>
            <a:spLocks/>
          </p:cNvSpPr>
          <p:nvPr/>
        </p:nvSpPr>
        <p:spPr bwMode="auto">
          <a:xfrm>
            <a:off x="8077200" y="6453188"/>
            <a:ext cx="2146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 anchor="ctr"/>
          <a:lstStyle>
            <a:lvl1pPr marL="39688">
              <a:defRPr sz="1200">
                <a:solidFill>
                  <a:schemeClr val="tx1"/>
                </a:solidFill>
                <a:latin typeface="Lucida Grande" charset="0"/>
              </a:defRPr>
            </a:lvl1pPr>
            <a:lvl2pPr>
              <a:defRPr sz="1200">
                <a:solidFill>
                  <a:schemeClr val="tx1"/>
                </a:solidFill>
                <a:latin typeface="Lucida Grande" charset="0"/>
              </a:defRPr>
            </a:lvl2pPr>
            <a:lvl3pPr>
              <a:defRPr sz="1200">
                <a:solidFill>
                  <a:schemeClr val="tx1"/>
                </a:solidFill>
                <a:latin typeface="Lucida Grande" charset="0"/>
              </a:defRPr>
            </a:lvl3pPr>
            <a:lvl4pPr>
              <a:defRPr sz="1200">
                <a:solidFill>
                  <a:schemeClr val="tx1"/>
                </a:solidFill>
                <a:latin typeface="Lucida Grande" charset="0"/>
              </a:defRPr>
            </a:lvl4pPr>
            <a:lvl5pPr>
              <a:defRPr sz="1200">
                <a:solidFill>
                  <a:schemeClr val="tx1"/>
                </a:solidFill>
                <a:latin typeface="Lucida Grande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9pPr>
          </a:lstStyle>
          <a:p>
            <a:pPr algn="r"/>
            <a:r>
              <a:rPr lang="en-US" altLang="en-US">
                <a:solidFill>
                  <a:srgbClr val="898989"/>
                </a:solidFill>
                <a:cs typeface="Lucida Grande" charset="0"/>
              </a:rPr>
              <a:t>39</a:t>
            </a:r>
          </a:p>
        </p:txBody>
      </p:sp>
      <p:pic>
        <p:nvPicPr>
          <p:cNvPr id="52238" name="Picture 1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14600"/>
            <a:ext cx="8026400" cy="391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03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11"/>
          <p:cNvSpPr>
            <a:spLocks noGrp="1" noChangeArrowheads="1"/>
          </p:cNvSpPr>
          <p:nvPr>
            <p:ph type="title"/>
          </p:nvPr>
        </p:nvSpPr>
        <p:spPr>
          <a:xfrm>
            <a:off x="442546" y="250825"/>
            <a:ext cx="10515600" cy="732155"/>
          </a:xfrm>
          <a:ln/>
        </p:spPr>
        <p:txBody>
          <a:bodyPr vert="horz" lIns="91440" tIns="45720" rIns="132080" bIns="45720" rtlCol="0" anchor="ctr">
            <a:normAutofit/>
          </a:bodyPr>
          <a:lstStyle/>
          <a:p>
            <a:pPr marL="39688"/>
            <a:r>
              <a:rPr lang="en-US" altLang="en-US" sz="3600" dirty="0"/>
              <a:t>Latent Semantic </a:t>
            </a:r>
            <a:r>
              <a:rPr lang="en-US" altLang="en-US" sz="3600" dirty="0" smtClean="0"/>
              <a:t>Analysis of Text </a:t>
            </a:r>
            <a:r>
              <a:rPr lang="en-US" altLang="en-US" sz="3600" dirty="0" smtClean="0"/>
              <a:t>with SVD</a:t>
            </a:r>
            <a:endParaRPr lang="en-US" altLang="en-US" sz="3600" dirty="0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42546" y="1375034"/>
            <a:ext cx="10515600" cy="4705214"/>
          </a:xfrm>
          <a:ln/>
        </p:spPr>
        <p:txBody>
          <a:bodyPr vert="horz" lIns="91440" tIns="45720" rIns="132080" bIns="45720" rtlCol="0">
            <a:normAutofit/>
          </a:bodyPr>
          <a:lstStyle/>
          <a:p>
            <a:pPr marL="39688" indent="0"/>
            <a:endParaRPr lang="en-US" altLang="en-US" dirty="0"/>
          </a:p>
          <a:p>
            <a:pPr marL="782638" lvl="1"/>
            <a:r>
              <a:rPr lang="en-US" altLang="en-US" sz="2800" dirty="0"/>
              <a:t>Term-document matrices are very </a:t>
            </a:r>
            <a:r>
              <a:rPr lang="en-US" altLang="en-US" sz="2800" dirty="0" smtClean="0"/>
              <a:t>large</a:t>
            </a:r>
          </a:p>
          <a:p>
            <a:pPr marL="782638" lvl="1"/>
            <a:endParaRPr lang="en-US" altLang="en-US" sz="2800" dirty="0"/>
          </a:p>
          <a:p>
            <a:pPr marL="782638" lvl="1"/>
            <a:r>
              <a:rPr lang="en-US" altLang="en-US" sz="2800" dirty="0"/>
              <a:t>But the number of topics that people talk about is small (in some sense)</a:t>
            </a:r>
          </a:p>
          <a:p>
            <a:pPr marL="1182688" lvl="2"/>
            <a:r>
              <a:rPr lang="en-US" altLang="en-US" sz="2800" dirty="0"/>
              <a:t>Clothes, movies, politics, </a:t>
            </a:r>
            <a:r>
              <a:rPr lang="en-US" altLang="en-US" sz="2800" dirty="0" smtClean="0"/>
              <a:t>…</a:t>
            </a:r>
          </a:p>
          <a:p>
            <a:pPr marL="1182688" lvl="2"/>
            <a:endParaRPr lang="en-US" altLang="en-US" sz="2800" dirty="0"/>
          </a:p>
          <a:p>
            <a:pPr marL="782638" lvl="1"/>
            <a:r>
              <a:rPr lang="en-US" altLang="en-US" sz="2800" dirty="0"/>
              <a:t>Can we represent the term-document space by a lower dimensional latent space?</a:t>
            </a:r>
          </a:p>
        </p:txBody>
      </p:sp>
    </p:spTree>
    <p:extLst>
      <p:ext uri="{BB962C8B-B14F-4D97-AF65-F5344CB8AC3E}">
        <p14:creationId xmlns:p14="http://schemas.microsoft.com/office/powerpoint/2010/main" val="85699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3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ctr">
            <a:normAutofit/>
          </a:bodyPr>
          <a:lstStyle/>
          <a:p>
            <a:r>
              <a:rPr lang="en-US" altLang="en-US"/>
              <a:t>LSA Example</a:t>
            </a:r>
          </a:p>
        </p:txBody>
      </p:sp>
      <p:sp>
        <p:nvSpPr>
          <p:cNvPr id="54284" name="Rectangle 1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91440" tIns="45720" rIns="132080" bIns="45720" rtlCol="0">
            <a:normAutofit/>
          </a:bodyPr>
          <a:lstStyle/>
          <a:p>
            <a:r>
              <a:rPr lang="en-US" altLang="en-US"/>
              <a:t>Example of C = UΣV</a:t>
            </a:r>
            <a:r>
              <a:rPr lang="en-US" altLang="en-US" baseline="30000"/>
              <a:t>T</a:t>
            </a:r>
            <a:r>
              <a:rPr lang="en-US" altLang="en-US"/>
              <a:t>: The matrix V</a:t>
            </a:r>
            <a:r>
              <a:rPr lang="en-US" altLang="en-US" baseline="30000"/>
              <a:t>T</a:t>
            </a:r>
            <a:r>
              <a:rPr lang="en-US" altLang="en-US"/>
              <a:t> </a:t>
            </a:r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8077200" y="6453188"/>
            <a:ext cx="2146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 anchor="ctr"/>
          <a:lstStyle>
            <a:lvl1pPr marL="39688">
              <a:defRPr sz="1200">
                <a:solidFill>
                  <a:schemeClr val="tx1"/>
                </a:solidFill>
                <a:latin typeface="Lucida Grande" charset="0"/>
              </a:defRPr>
            </a:lvl1pPr>
            <a:lvl2pPr>
              <a:defRPr sz="1200">
                <a:solidFill>
                  <a:schemeClr val="tx1"/>
                </a:solidFill>
                <a:latin typeface="Lucida Grande" charset="0"/>
              </a:defRPr>
            </a:lvl2pPr>
            <a:lvl3pPr>
              <a:defRPr sz="1200">
                <a:solidFill>
                  <a:schemeClr val="tx1"/>
                </a:solidFill>
                <a:latin typeface="Lucida Grande" charset="0"/>
              </a:defRPr>
            </a:lvl3pPr>
            <a:lvl4pPr>
              <a:defRPr sz="1200">
                <a:solidFill>
                  <a:schemeClr val="tx1"/>
                </a:solidFill>
                <a:latin typeface="Lucida Grande" charset="0"/>
              </a:defRPr>
            </a:lvl4pPr>
            <a:lvl5pPr>
              <a:defRPr sz="1200">
                <a:solidFill>
                  <a:schemeClr val="tx1"/>
                </a:solidFill>
                <a:latin typeface="Lucida Grande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9pPr>
          </a:lstStyle>
          <a:p>
            <a:pPr algn="r"/>
            <a:r>
              <a:rPr lang="en-US" altLang="en-US">
                <a:solidFill>
                  <a:srgbClr val="898989"/>
                </a:solidFill>
                <a:cs typeface="Lucida Grande" charset="0"/>
              </a:rPr>
              <a:t>40</a:t>
            </a:r>
          </a:p>
        </p:txBody>
      </p:sp>
      <p:pic>
        <p:nvPicPr>
          <p:cNvPr id="54286" name="Picture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76488"/>
            <a:ext cx="9144000" cy="29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16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1" name="Rectangle 11"/>
          <p:cNvSpPr>
            <a:spLocks noGrp="1" noChangeArrowheads="1"/>
          </p:cNvSpPr>
          <p:nvPr>
            <p:ph type="title"/>
          </p:nvPr>
        </p:nvSpPr>
        <p:spPr>
          <a:xfrm>
            <a:off x="574431" y="154109"/>
            <a:ext cx="10515600" cy="732155"/>
          </a:xfrm>
          <a:ln/>
        </p:spPr>
        <p:txBody>
          <a:bodyPr vert="horz" lIns="91440" tIns="45720" rIns="132080" bIns="45720" rtlCol="0" anchor="ctr">
            <a:normAutofit/>
          </a:bodyPr>
          <a:lstStyle/>
          <a:p>
            <a:r>
              <a:rPr lang="en-US" altLang="en-US" dirty="0"/>
              <a:t>LSA Example: Reducing the dimension</a:t>
            </a:r>
          </a:p>
        </p:txBody>
      </p:sp>
      <p:sp>
        <p:nvSpPr>
          <p:cNvPr id="56332" name="Rectangle 12"/>
          <p:cNvSpPr>
            <a:spLocks/>
          </p:cNvSpPr>
          <p:nvPr/>
        </p:nvSpPr>
        <p:spPr bwMode="auto">
          <a:xfrm>
            <a:off x="8077200" y="6453188"/>
            <a:ext cx="2146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 anchor="ctr"/>
          <a:lstStyle>
            <a:lvl1pPr marL="39688">
              <a:defRPr sz="1200">
                <a:solidFill>
                  <a:schemeClr val="tx1"/>
                </a:solidFill>
                <a:latin typeface="Lucida Grande" charset="0"/>
              </a:defRPr>
            </a:lvl1pPr>
            <a:lvl2pPr>
              <a:defRPr sz="1200">
                <a:solidFill>
                  <a:schemeClr val="tx1"/>
                </a:solidFill>
                <a:latin typeface="Lucida Grande" charset="0"/>
              </a:defRPr>
            </a:lvl2pPr>
            <a:lvl3pPr>
              <a:defRPr sz="1200">
                <a:solidFill>
                  <a:schemeClr val="tx1"/>
                </a:solidFill>
                <a:latin typeface="Lucida Grande" charset="0"/>
              </a:defRPr>
            </a:lvl3pPr>
            <a:lvl4pPr>
              <a:defRPr sz="1200">
                <a:solidFill>
                  <a:schemeClr val="tx1"/>
                </a:solidFill>
                <a:latin typeface="Lucida Grande" charset="0"/>
              </a:defRPr>
            </a:lvl4pPr>
            <a:lvl5pPr>
              <a:defRPr sz="1200">
                <a:solidFill>
                  <a:schemeClr val="tx1"/>
                </a:solidFill>
                <a:latin typeface="Lucida Grande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9pPr>
          </a:lstStyle>
          <a:p>
            <a:pPr algn="r"/>
            <a:r>
              <a:rPr lang="en-US" altLang="en-US">
                <a:solidFill>
                  <a:srgbClr val="898989"/>
                </a:solidFill>
                <a:cs typeface="Lucida Grande" charset="0"/>
              </a:rPr>
              <a:t>41</a:t>
            </a:r>
          </a:p>
        </p:txBody>
      </p:sp>
      <p:pic>
        <p:nvPicPr>
          <p:cNvPr id="56333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1193801"/>
            <a:ext cx="5588000" cy="532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76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9" name="Rectangle 11"/>
          <p:cNvSpPr>
            <a:spLocks noGrp="1" noChangeArrowheads="1"/>
          </p:cNvSpPr>
          <p:nvPr>
            <p:ph type="title"/>
          </p:nvPr>
        </p:nvSpPr>
        <p:spPr>
          <a:xfrm>
            <a:off x="184637" y="0"/>
            <a:ext cx="11377247" cy="1417638"/>
          </a:xfrm>
          <a:ln/>
        </p:spPr>
        <p:txBody>
          <a:bodyPr vert="horz" lIns="91440" tIns="45720" rIns="132080" bIns="45720" rtlCol="0" anchor="ctr">
            <a:normAutofit/>
          </a:bodyPr>
          <a:lstStyle/>
          <a:p>
            <a:r>
              <a:rPr lang="en-US" altLang="en-US" dirty="0"/>
              <a:t>Original matrix C vs. </a:t>
            </a:r>
            <a:r>
              <a:rPr lang="en-US" altLang="en-US" dirty="0" smtClean="0"/>
              <a:t>C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dirty="0"/>
              <a:t>= UΣ</a:t>
            </a:r>
            <a:r>
              <a:rPr lang="en-US" altLang="en-US" baseline="-25000" dirty="0"/>
              <a:t>2</a:t>
            </a:r>
            <a:r>
              <a:rPr lang="en-US" altLang="en-US" dirty="0"/>
              <a:t>V</a:t>
            </a:r>
            <a:r>
              <a:rPr lang="en-US" altLang="en-US" baseline="30000" dirty="0"/>
              <a:t>T</a:t>
            </a:r>
            <a:r>
              <a:rPr lang="en-US" altLang="en-US" dirty="0"/>
              <a:t> </a:t>
            </a:r>
          </a:p>
        </p:txBody>
      </p:sp>
      <p:pic>
        <p:nvPicPr>
          <p:cNvPr id="58380" name="Picture 1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" b="171"/>
          <a:stretch>
            <a:fillRect/>
          </a:stretch>
        </p:blipFill>
        <p:spPr bwMode="auto">
          <a:xfrm>
            <a:off x="2370139" y="1600200"/>
            <a:ext cx="775493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1" name="Rectangle 13"/>
          <p:cNvSpPr>
            <a:spLocks/>
          </p:cNvSpPr>
          <p:nvPr/>
        </p:nvSpPr>
        <p:spPr bwMode="auto">
          <a:xfrm>
            <a:off x="8077200" y="6453188"/>
            <a:ext cx="2146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 anchor="ctr"/>
          <a:lstStyle>
            <a:lvl1pPr marL="39688">
              <a:defRPr sz="1200">
                <a:solidFill>
                  <a:schemeClr val="tx1"/>
                </a:solidFill>
                <a:latin typeface="Lucida Grande" charset="0"/>
              </a:defRPr>
            </a:lvl1pPr>
            <a:lvl2pPr>
              <a:defRPr sz="1200">
                <a:solidFill>
                  <a:schemeClr val="tx1"/>
                </a:solidFill>
                <a:latin typeface="Lucida Grande" charset="0"/>
              </a:defRPr>
            </a:lvl2pPr>
            <a:lvl3pPr>
              <a:defRPr sz="1200">
                <a:solidFill>
                  <a:schemeClr val="tx1"/>
                </a:solidFill>
                <a:latin typeface="Lucida Grande" charset="0"/>
              </a:defRPr>
            </a:lvl3pPr>
            <a:lvl4pPr>
              <a:defRPr sz="1200">
                <a:solidFill>
                  <a:schemeClr val="tx1"/>
                </a:solidFill>
                <a:latin typeface="Lucida Grande" charset="0"/>
              </a:defRPr>
            </a:lvl4pPr>
            <a:lvl5pPr>
              <a:defRPr sz="1200">
                <a:solidFill>
                  <a:schemeClr val="tx1"/>
                </a:solidFill>
                <a:latin typeface="Lucida Grande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9pPr>
          </a:lstStyle>
          <a:p>
            <a:pPr algn="r"/>
            <a:r>
              <a:rPr lang="en-US" altLang="en-US">
                <a:solidFill>
                  <a:srgbClr val="898989"/>
                </a:solidFill>
                <a:cs typeface="Lucida Grande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249725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3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ctr">
            <a:normAutofit/>
          </a:bodyPr>
          <a:lstStyle/>
          <a:p>
            <a:r>
              <a:rPr lang="en-US" altLang="en-US" sz="3200" dirty="0"/>
              <a:t>Why the reduced dimension matrix is better</a:t>
            </a:r>
          </a:p>
        </p:txBody>
      </p:sp>
      <p:sp>
        <p:nvSpPr>
          <p:cNvPr id="59404" name="Rectangle 1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91440" tIns="45720" rIns="132080" bIns="45720" rtlCol="0">
            <a:normAutofit/>
          </a:bodyPr>
          <a:lstStyle/>
          <a:p>
            <a:endParaRPr lang="en-US" altLang="en-US" dirty="0" smtClean="0"/>
          </a:p>
          <a:p>
            <a:r>
              <a:rPr lang="en-US" altLang="en-US" dirty="0" smtClean="0"/>
              <a:t>Similarity </a:t>
            </a:r>
            <a:r>
              <a:rPr lang="en-US" altLang="en-US" dirty="0"/>
              <a:t>of d2 and d3 in the original space: 0. </a:t>
            </a:r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>
                <a:cs typeface="Apple Symbols" charset="0"/>
              </a:rPr>
              <a:t>Similarity of d2 and d3 in the reduced space: </a:t>
            </a:r>
            <a:endParaRPr lang="en-US" altLang="en-US" dirty="0" smtClean="0">
              <a:cs typeface="Apple Symbols" charset="0"/>
            </a:endParaRPr>
          </a:p>
          <a:p>
            <a:pPr lvl="1"/>
            <a:r>
              <a:rPr lang="en-US" altLang="en-US" sz="2000" dirty="0" smtClean="0">
                <a:cs typeface="Apple Symbols" charset="0"/>
              </a:rPr>
              <a:t>0.52 </a:t>
            </a:r>
            <a:r>
              <a:rPr lang="en-US" altLang="en-US" sz="2000" dirty="0">
                <a:cs typeface="Apple Symbols" charset="0"/>
              </a:rPr>
              <a:t>∗ 0.28 + 0.36 ∗ 0.16 + 0.72 ∗ 0.36 + 0.12 ∗ 0.20 + −0.39 ∗ −0.08 ≈ 0.52 </a:t>
            </a:r>
            <a:endParaRPr lang="en-US" altLang="en-US" sz="2000" dirty="0"/>
          </a:p>
          <a:p>
            <a:endParaRPr lang="en-US" altLang="en-US" dirty="0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8077200" y="6453188"/>
            <a:ext cx="2146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 anchor="ctr"/>
          <a:lstStyle>
            <a:lvl1pPr marL="39688">
              <a:defRPr sz="1200">
                <a:solidFill>
                  <a:schemeClr val="tx1"/>
                </a:solidFill>
                <a:latin typeface="Lucida Grande" charset="0"/>
              </a:defRPr>
            </a:lvl1pPr>
            <a:lvl2pPr>
              <a:defRPr sz="1200">
                <a:solidFill>
                  <a:schemeClr val="tx1"/>
                </a:solidFill>
                <a:latin typeface="Lucida Grande" charset="0"/>
              </a:defRPr>
            </a:lvl2pPr>
            <a:lvl3pPr>
              <a:defRPr sz="1200">
                <a:solidFill>
                  <a:schemeClr val="tx1"/>
                </a:solidFill>
                <a:latin typeface="Lucida Grande" charset="0"/>
              </a:defRPr>
            </a:lvl3pPr>
            <a:lvl4pPr>
              <a:defRPr sz="1200">
                <a:solidFill>
                  <a:schemeClr val="tx1"/>
                </a:solidFill>
                <a:latin typeface="Lucida Grande" charset="0"/>
              </a:defRPr>
            </a:lvl4pPr>
            <a:lvl5pPr>
              <a:defRPr sz="1200">
                <a:solidFill>
                  <a:schemeClr val="tx1"/>
                </a:solidFill>
                <a:latin typeface="Lucida Grande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9pPr>
          </a:lstStyle>
          <a:p>
            <a:pPr algn="r"/>
            <a:r>
              <a:rPr lang="en-US" altLang="en-US">
                <a:solidFill>
                  <a:srgbClr val="898989"/>
                </a:solidFill>
                <a:cs typeface="Lucida Grande" charset="0"/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22902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9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ctr">
            <a:normAutofit/>
          </a:bodyPr>
          <a:lstStyle/>
          <a:p>
            <a:r>
              <a:rPr lang="en-US" altLang="en-US"/>
              <a:t>Simplistic picture</a:t>
            </a:r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 rot="10800000">
            <a:off x="2514600" y="2057400"/>
            <a:ext cx="1066800" cy="29718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 rot="10800000">
            <a:off x="2819400" y="1905000"/>
            <a:ext cx="762000" cy="31242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 rot="10800000">
            <a:off x="3276600" y="1828800"/>
            <a:ext cx="304800" cy="32004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 rot="10800000" flipH="1">
            <a:off x="3581400" y="2743200"/>
            <a:ext cx="2895600" cy="22860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68624" name="Line 16"/>
          <p:cNvSpPr>
            <a:spLocks noChangeShapeType="1"/>
          </p:cNvSpPr>
          <p:nvPr/>
        </p:nvSpPr>
        <p:spPr bwMode="auto">
          <a:xfrm rot="10800000" flipH="1">
            <a:off x="3581400" y="2971800"/>
            <a:ext cx="3124200" cy="20574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68625" name="Line 17"/>
          <p:cNvSpPr>
            <a:spLocks noChangeShapeType="1"/>
          </p:cNvSpPr>
          <p:nvPr/>
        </p:nvSpPr>
        <p:spPr bwMode="auto">
          <a:xfrm rot="10800000" flipH="1">
            <a:off x="3581400" y="3276600"/>
            <a:ext cx="3429000" cy="17526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68626" name="Line 18"/>
          <p:cNvSpPr>
            <a:spLocks noChangeShapeType="1"/>
          </p:cNvSpPr>
          <p:nvPr/>
        </p:nvSpPr>
        <p:spPr bwMode="auto">
          <a:xfrm>
            <a:off x="3581400" y="5029200"/>
            <a:ext cx="2438400" cy="12192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>
            <a:off x="3581400" y="5029200"/>
            <a:ext cx="1600200" cy="12954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>
            <a:off x="3581400" y="5029200"/>
            <a:ext cx="3429000" cy="1143000"/>
          </a:xfrm>
          <a:prstGeom prst="line">
            <a:avLst/>
          </a:prstGeom>
          <a:noFill/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68629" name="Rectangle 21"/>
          <p:cNvSpPr>
            <a:spLocks/>
          </p:cNvSpPr>
          <p:nvPr/>
        </p:nvSpPr>
        <p:spPr bwMode="auto">
          <a:xfrm>
            <a:off x="3336926" y="1484313"/>
            <a:ext cx="10572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 sz="1200">
                <a:solidFill>
                  <a:schemeClr val="tx1"/>
                </a:solidFill>
                <a:latin typeface="Lucida Grande" charset="0"/>
              </a:defRPr>
            </a:lvl1pPr>
            <a:lvl2pPr>
              <a:defRPr sz="1200">
                <a:solidFill>
                  <a:schemeClr val="tx1"/>
                </a:solidFill>
                <a:latin typeface="Lucida Grande" charset="0"/>
              </a:defRPr>
            </a:lvl2pPr>
            <a:lvl3pPr>
              <a:defRPr sz="1200">
                <a:solidFill>
                  <a:schemeClr val="tx1"/>
                </a:solidFill>
                <a:latin typeface="Lucida Grande" charset="0"/>
              </a:defRPr>
            </a:lvl3pPr>
            <a:lvl4pPr>
              <a:defRPr sz="1200">
                <a:solidFill>
                  <a:schemeClr val="tx1"/>
                </a:solidFill>
                <a:latin typeface="Lucida Grande" charset="0"/>
              </a:defRPr>
            </a:lvl4pPr>
            <a:lvl5pPr>
              <a:defRPr sz="1200">
                <a:solidFill>
                  <a:schemeClr val="tx1"/>
                </a:solidFill>
                <a:latin typeface="Lucida Grande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9pPr>
          </a:lstStyle>
          <a:p>
            <a:r>
              <a:rPr lang="en-US" altLang="en-US" sz="2400">
                <a:cs typeface="Lucida Grande" charset="0"/>
              </a:rPr>
              <a:t>Topic 1</a:t>
            </a:r>
          </a:p>
        </p:txBody>
      </p:sp>
      <p:sp>
        <p:nvSpPr>
          <p:cNvPr id="68630" name="Rectangle 22"/>
          <p:cNvSpPr>
            <a:spLocks/>
          </p:cNvSpPr>
          <p:nvPr/>
        </p:nvSpPr>
        <p:spPr bwMode="auto">
          <a:xfrm>
            <a:off x="6689726" y="2551113"/>
            <a:ext cx="10572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 sz="1200">
                <a:solidFill>
                  <a:schemeClr val="tx1"/>
                </a:solidFill>
                <a:latin typeface="Lucida Grande" charset="0"/>
              </a:defRPr>
            </a:lvl1pPr>
            <a:lvl2pPr>
              <a:defRPr sz="1200">
                <a:solidFill>
                  <a:schemeClr val="tx1"/>
                </a:solidFill>
                <a:latin typeface="Lucida Grande" charset="0"/>
              </a:defRPr>
            </a:lvl2pPr>
            <a:lvl3pPr>
              <a:defRPr sz="1200">
                <a:solidFill>
                  <a:schemeClr val="tx1"/>
                </a:solidFill>
                <a:latin typeface="Lucida Grande" charset="0"/>
              </a:defRPr>
            </a:lvl3pPr>
            <a:lvl4pPr>
              <a:defRPr sz="1200">
                <a:solidFill>
                  <a:schemeClr val="tx1"/>
                </a:solidFill>
                <a:latin typeface="Lucida Grande" charset="0"/>
              </a:defRPr>
            </a:lvl4pPr>
            <a:lvl5pPr>
              <a:defRPr sz="1200">
                <a:solidFill>
                  <a:schemeClr val="tx1"/>
                </a:solidFill>
                <a:latin typeface="Lucida Grande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9pPr>
          </a:lstStyle>
          <a:p>
            <a:r>
              <a:rPr lang="en-US" altLang="en-US" sz="2400">
                <a:cs typeface="Lucida Grande" charset="0"/>
              </a:rPr>
              <a:t>Topic 2</a:t>
            </a:r>
          </a:p>
        </p:txBody>
      </p:sp>
      <p:sp>
        <p:nvSpPr>
          <p:cNvPr id="68631" name="Rectangle 23"/>
          <p:cNvSpPr>
            <a:spLocks/>
          </p:cNvSpPr>
          <p:nvPr/>
        </p:nvSpPr>
        <p:spPr bwMode="auto">
          <a:xfrm>
            <a:off x="6019801" y="6248400"/>
            <a:ext cx="10572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 sz="1200">
                <a:solidFill>
                  <a:schemeClr val="tx1"/>
                </a:solidFill>
                <a:latin typeface="Lucida Grande" charset="0"/>
              </a:defRPr>
            </a:lvl1pPr>
            <a:lvl2pPr>
              <a:defRPr sz="1200">
                <a:solidFill>
                  <a:schemeClr val="tx1"/>
                </a:solidFill>
                <a:latin typeface="Lucida Grande" charset="0"/>
              </a:defRPr>
            </a:lvl2pPr>
            <a:lvl3pPr>
              <a:defRPr sz="1200">
                <a:solidFill>
                  <a:schemeClr val="tx1"/>
                </a:solidFill>
                <a:latin typeface="Lucida Grande" charset="0"/>
              </a:defRPr>
            </a:lvl3pPr>
            <a:lvl4pPr>
              <a:defRPr sz="1200">
                <a:solidFill>
                  <a:schemeClr val="tx1"/>
                </a:solidFill>
                <a:latin typeface="Lucida Grande" charset="0"/>
              </a:defRPr>
            </a:lvl4pPr>
            <a:lvl5pPr>
              <a:defRPr sz="1200">
                <a:solidFill>
                  <a:schemeClr val="tx1"/>
                </a:solidFill>
                <a:latin typeface="Lucida Grande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9pPr>
          </a:lstStyle>
          <a:p>
            <a:r>
              <a:rPr lang="en-US" altLang="en-US" sz="2400">
                <a:cs typeface="Lucida Grande" charset="0"/>
              </a:rPr>
              <a:t>Topic 3</a:t>
            </a:r>
          </a:p>
        </p:txBody>
      </p:sp>
    </p:spTree>
    <p:extLst>
      <p:ext uri="{BB962C8B-B14F-4D97-AF65-F5344CB8AC3E}">
        <p14:creationId xmlns:p14="http://schemas.microsoft.com/office/powerpoint/2010/main" val="17681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7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ctr">
            <a:normAutofit/>
          </a:bodyPr>
          <a:lstStyle/>
          <a:p>
            <a:r>
              <a:rPr lang="en-US" altLang="en-US"/>
              <a:t>LSI has many other applications</a:t>
            </a:r>
          </a:p>
        </p:txBody>
      </p:sp>
      <p:sp>
        <p:nvSpPr>
          <p:cNvPr id="7066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10515600" cy="4805363"/>
          </a:xfrm>
          <a:ln/>
        </p:spPr>
        <p:txBody>
          <a:bodyPr vert="horz" lIns="91440" tIns="45720" rIns="132080" bIns="45720" rtlCol="0">
            <a:normAutofit/>
          </a:bodyPr>
          <a:lstStyle/>
          <a:p>
            <a:r>
              <a:rPr lang="en-US" altLang="en-US" dirty="0"/>
              <a:t>In many settings in pattern recognition and retrieval, we have a feature-object matrix.</a:t>
            </a:r>
          </a:p>
          <a:p>
            <a:pPr marL="782638" lvl="1"/>
            <a:r>
              <a:rPr lang="en-US" altLang="en-US" dirty="0"/>
              <a:t>For text, the terms are features and the docs are objects.</a:t>
            </a:r>
          </a:p>
          <a:p>
            <a:pPr marL="782638" lvl="1"/>
            <a:r>
              <a:rPr lang="en-US" altLang="en-US" dirty="0"/>
              <a:t>Could be opinions and users …</a:t>
            </a:r>
          </a:p>
          <a:p>
            <a:pPr marL="782638" lvl="1"/>
            <a:r>
              <a:rPr lang="en-US" altLang="en-US" dirty="0"/>
              <a:t>This matrix may be redundant in dimensionality.</a:t>
            </a:r>
          </a:p>
          <a:p>
            <a:pPr marL="782638" lvl="1"/>
            <a:r>
              <a:rPr lang="en-US" altLang="en-US" dirty="0"/>
              <a:t>Can work with low-rank approximation.</a:t>
            </a:r>
          </a:p>
          <a:p>
            <a:pPr marL="782638" lvl="1"/>
            <a:r>
              <a:rPr lang="en-US" altLang="en-US" dirty="0"/>
              <a:t>If entries are missing (e.g., users’ opinions), can recover if dimensionality is low</a:t>
            </a:r>
            <a:r>
              <a:rPr lang="en-US" altLang="en-US" dirty="0" smtClean="0"/>
              <a:t>.</a:t>
            </a:r>
          </a:p>
          <a:p>
            <a:pPr marL="782638" lvl="1"/>
            <a:endParaRPr lang="en-US" altLang="en-US" dirty="0"/>
          </a:p>
          <a:p>
            <a:r>
              <a:rPr lang="en-US" altLang="en-US" dirty="0"/>
              <a:t>Powerful general analytical technique</a:t>
            </a:r>
          </a:p>
          <a:p>
            <a:pPr marL="782638" lvl="1"/>
            <a:r>
              <a:rPr lang="en-US" altLang="en-US" dirty="0"/>
              <a:t>Close, principled analog to clustering methods.</a:t>
            </a:r>
          </a:p>
        </p:txBody>
      </p:sp>
    </p:spTree>
    <p:extLst>
      <p:ext uri="{BB962C8B-B14F-4D97-AF65-F5344CB8AC3E}">
        <p14:creationId xmlns:p14="http://schemas.microsoft.com/office/powerpoint/2010/main" val="7545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31" y="3099533"/>
            <a:ext cx="10515600" cy="732155"/>
          </a:xfrm>
        </p:spPr>
        <p:txBody>
          <a:bodyPr/>
          <a:lstStyle/>
          <a:p>
            <a:pPr algn="ctr"/>
            <a:r>
              <a:rPr lang="en-IN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98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ctr">
            <a:normAutofit/>
          </a:bodyPr>
          <a:lstStyle/>
          <a:p>
            <a:r>
              <a:rPr lang="en-US" altLang="en-US" dirty="0"/>
              <a:t>Similarity </a:t>
            </a:r>
            <a:r>
              <a:rPr lang="en-US" altLang="en-US" dirty="0">
                <a:latin typeface="Wingdings" panose="05000000000000000000" pitchFamily="2" charset="2"/>
                <a:sym typeface="Wingdings" panose="05000000000000000000" pitchFamily="2" charset="2"/>
              </a:rPr>
              <a:t></a:t>
            </a:r>
            <a:r>
              <a:rPr lang="en-US" altLang="en-US" dirty="0"/>
              <a:t> Clustering</a:t>
            </a:r>
          </a:p>
        </p:txBody>
      </p:sp>
      <p:sp>
        <p:nvSpPr>
          <p:cNvPr id="27660" name="Rectangle 1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91440" tIns="45720" rIns="132080" bIns="45720" rtlCol="0">
            <a:normAutofit/>
          </a:bodyPr>
          <a:lstStyle/>
          <a:p>
            <a:r>
              <a:rPr lang="en-US" altLang="en-US" sz="2400" dirty="0"/>
              <a:t>We can compute the similarity between two document vector representations x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j</a:t>
            </a:r>
            <a:r>
              <a:rPr lang="en-US" altLang="en-US" sz="2400" dirty="0"/>
              <a:t> by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i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j</a:t>
            </a:r>
            <a:r>
              <a:rPr lang="en-US" altLang="en-US" sz="2400" baseline="30000" dirty="0" err="1"/>
              <a:t>T</a:t>
            </a:r>
            <a:endParaRPr lang="en-US" altLang="en-US" sz="2400" baseline="30000" dirty="0"/>
          </a:p>
          <a:p>
            <a:r>
              <a:rPr lang="en-US" altLang="en-US" sz="2400" dirty="0"/>
              <a:t>Let X = [x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…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] </a:t>
            </a:r>
            <a:endParaRPr lang="en-US" altLang="en-US" sz="2400" dirty="0" smtClean="0"/>
          </a:p>
          <a:p>
            <a:endParaRPr lang="en-US" altLang="en-US" sz="2400" dirty="0"/>
          </a:p>
          <a:p>
            <a:r>
              <a:rPr lang="en-US" altLang="en-US" sz="2400" dirty="0"/>
              <a:t>Then XX</a:t>
            </a:r>
            <a:r>
              <a:rPr lang="en-US" altLang="en-US" sz="2400" baseline="30000" dirty="0"/>
              <a:t>T </a:t>
            </a:r>
            <a:r>
              <a:rPr lang="en-US" altLang="en-US" sz="2400" dirty="0"/>
              <a:t>is a matrix of similarities</a:t>
            </a:r>
          </a:p>
          <a:p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ij</a:t>
            </a:r>
            <a:r>
              <a:rPr lang="en-US" altLang="en-US" sz="2400" dirty="0"/>
              <a:t> is </a:t>
            </a:r>
            <a:r>
              <a:rPr lang="en-US" altLang="en-US" sz="2400" dirty="0" smtClean="0"/>
              <a:t>symmetric</a:t>
            </a:r>
          </a:p>
          <a:p>
            <a:endParaRPr lang="en-US" altLang="en-US" sz="2400" dirty="0"/>
          </a:p>
          <a:p>
            <a:r>
              <a:rPr lang="en-US" altLang="en-US" sz="2400" dirty="0"/>
              <a:t>So XX</a:t>
            </a:r>
            <a:r>
              <a:rPr lang="en-US" altLang="en-US" sz="2400" baseline="30000" dirty="0"/>
              <a:t>T</a:t>
            </a:r>
            <a:r>
              <a:rPr lang="en-US" altLang="en-US" sz="2400" dirty="0"/>
              <a:t> = QΛQ</a:t>
            </a:r>
            <a:r>
              <a:rPr lang="en-US" altLang="en-US" sz="2400" baseline="30000" dirty="0"/>
              <a:t>T</a:t>
            </a:r>
          </a:p>
          <a:p>
            <a:r>
              <a:rPr lang="en-US" altLang="en-US" sz="2400" dirty="0"/>
              <a:t>So we can decompose this similarity space into a set of orthonormal basis vectors (given in Q) scaled by the eigenvalues in </a:t>
            </a:r>
            <a:r>
              <a:rPr lang="en-US" altLang="en-US" sz="2400" dirty="0" smtClean="0"/>
              <a:t>Λ</a:t>
            </a:r>
            <a:endParaRPr lang="en-US" altLang="en-US" sz="2400" dirty="0"/>
          </a:p>
        </p:txBody>
      </p:sp>
      <p:sp>
        <p:nvSpPr>
          <p:cNvPr id="27661" name="Rectangle 13"/>
          <p:cNvSpPr>
            <a:spLocks/>
          </p:cNvSpPr>
          <p:nvPr/>
        </p:nvSpPr>
        <p:spPr bwMode="auto">
          <a:xfrm>
            <a:off x="8077200" y="6453188"/>
            <a:ext cx="2146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 anchor="ctr"/>
          <a:lstStyle>
            <a:lvl1pPr marL="39688">
              <a:defRPr sz="1200">
                <a:solidFill>
                  <a:schemeClr val="tx1"/>
                </a:solidFill>
                <a:latin typeface="Lucida Grande" charset="0"/>
              </a:defRPr>
            </a:lvl1pPr>
            <a:lvl2pPr>
              <a:defRPr sz="1200">
                <a:solidFill>
                  <a:schemeClr val="tx1"/>
                </a:solidFill>
                <a:latin typeface="Lucida Grande" charset="0"/>
              </a:defRPr>
            </a:lvl2pPr>
            <a:lvl3pPr>
              <a:defRPr sz="1200">
                <a:solidFill>
                  <a:schemeClr val="tx1"/>
                </a:solidFill>
                <a:latin typeface="Lucida Grande" charset="0"/>
              </a:defRPr>
            </a:lvl3pPr>
            <a:lvl4pPr>
              <a:defRPr sz="1200">
                <a:solidFill>
                  <a:schemeClr val="tx1"/>
                </a:solidFill>
                <a:latin typeface="Lucida Grande" charset="0"/>
              </a:defRPr>
            </a:lvl4pPr>
            <a:lvl5pPr>
              <a:defRPr sz="1200">
                <a:solidFill>
                  <a:schemeClr val="tx1"/>
                </a:solidFill>
                <a:latin typeface="Lucida Grande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9pPr>
          </a:lstStyle>
          <a:p>
            <a:pPr algn="r"/>
            <a:r>
              <a:rPr lang="en-US" altLang="en-US">
                <a:solidFill>
                  <a:srgbClr val="898989"/>
                </a:solidFill>
                <a:cs typeface="Lucida Grande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61121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3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ctr">
            <a:normAutofit/>
          </a:bodyPr>
          <a:lstStyle/>
          <a:p>
            <a:r>
              <a:rPr lang="en-US" altLang="en-US"/>
              <a:t>Singular Value Decomposition</a:t>
            </a:r>
          </a:p>
        </p:txBody>
      </p:sp>
      <p:grpSp>
        <p:nvGrpSpPr>
          <p:cNvPr id="28691" name="Group 19"/>
          <p:cNvGrpSpPr>
            <a:grpSpLocks/>
          </p:cNvGrpSpPr>
          <p:nvPr/>
        </p:nvGrpSpPr>
        <p:grpSpPr bwMode="auto">
          <a:xfrm>
            <a:off x="3410850" y="3755048"/>
            <a:ext cx="3382867" cy="1006475"/>
            <a:chOff x="63" y="102"/>
            <a:chExt cx="2130" cy="634"/>
          </a:xfrm>
        </p:grpSpPr>
        <p:sp>
          <p:nvSpPr>
            <p:cNvPr id="28685" name="Rectangle 13"/>
            <p:cNvSpPr>
              <a:spLocks/>
            </p:cNvSpPr>
            <p:nvPr/>
          </p:nvSpPr>
          <p:spPr bwMode="auto">
            <a:xfrm>
              <a:off x="63" y="503"/>
              <a:ext cx="423" cy="233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defRPr sz="1200">
                  <a:solidFill>
                    <a:schemeClr val="tx1"/>
                  </a:solidFill>
                  <a:latin typeface="Lucida Grande" charset="0"/>
                </a:defRPr>
              </a:lvl1pPr>
              <a:lvl2pPr>
                <a:defRPr sz="1200">
                  <a:solidFill>
                    <a:schemeClr val="tx1"/>
                  </a:solidFill>
                  <a:latin typeface="Lucida Grande" charset="0"/>
                </a:defRPr>
              </a:lvl2pPr>
              <a:lvl3pPr>
                <a:defRPr sz="1200">
                  <a:solidFill>
                    <a:schemeClr val="tx1"/>
                  </a:solidFill>
                  <a:latin typeface="Lucida Grande" charset="0"/>
                </a:defRPr>
              </a:lvl3pPr>
              <a:lvl4pPr>
                <a:defRPr sz="1200">
                  <a:solidFill>
                    <a:schemeClr val="tx1"/>
                  </a:solidFill>
                  <a:latin typeface="Lucida Grande" charset="0"/>
                </a:defRPr>
              </a:lvl4pPr>
              <a:lvl5pPr>
                <a:defRPr sz="1200">
                  <a:solidFill>
                    <a:schemeClr val="tx1"/>
                  </a:solidFill>
                  <a:latin typeface="Lucida Grande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9pPr>
            </a:lstStyle>
            <a:p>
              <a:pPr algn="ctr"/>
              <a:r>
                <a:rPr lang="en-US" altLang="en-US" sz="2400">
                  <a:cs typeface="Lucida Grande" charset="0"/>
                </a:rPr>
                <a:t>M</a:t>
              </a:r>
              <a:r>
                <a:rPr lang="en-US" altLang="en-US" sz="2400">
                  <a:latin typeface="Symbol" panose="05050102010706020507" pitchFamily="18" charset="2"/>
                  <a:ea typeface="Symbol" panose="05050102010706020507" pitchFamily="18" charset="2"/>
                  <a:cs typeface="Symbol" panose="05050102010706020507" pitchFamily="18" charset="2"/>
                  <a:sym typeface="Symbol" panose="05050102010706020507" pitchFamily="18" charset="2"/>
                </a:rPr>
                <a:t>×</a:t>
              </a:r>
              <a:r>
                <a:rPr lang="en-US" altLang="en-US" sz="2400">
                  <a:cs typeface="Lucida Grande" charset="0"/>
                </a:rPr>
                <a:t>M</a:t>
              </a:r>
            </a:p>
          </p:txBody>
        </p:sp>
        <p:sp>
          <p:nvSpPr>
            <p:cNvPr id="28686" name="Rectangle 14"/>
            <p:cNvSpPr>
              <a:spLocks/>
            </p:cNvSpPr>
            <p:nvPr/>
          </p:nvSpPr>
          <p:spPr bwMode="auto">
            <a:xfrm>
              <a:off x="717" y="503"/>
              <a:ext cx="402" cy="233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defRPr sz="1200">
                  <a:solidFill>
                    <a:schemeClr val="tx1"/>
                  </a:solidFill>
                  <a:latin typeface="Lucida Grande" charset="0"/>
                </a:defRPr>
              </a:lvl1pPr>
              <a:lvl2pPr>
                <a:defRPr sz="1200">
                  <a:solidFill>
                    <a:schemeClr val="tx1"/>
                  </a:solidFill>
                  <a:latin typeface="Lucida Grande" charset="0"/>
                </a:defRPr>
              </a:lvl2pPr>
              <a:lvl3pPr>
                <a:defRPr sz="1200">
                  <a:solidFill>
                    <a:schemeClr val="tx1"/>
                  </a:solidFill>
                  <a:latin typeface="Lucida Grande" charset="0"/>
                </a:defRPr>
              </a:lvl3pPr>
              <a:lvl4pPr>
                <a:defRPr sz="1200">
                  <a:solidFill>
                    <a:schemeClr val="tx1"/>
                  </a:solidFill>
                  <a:latin typeface="Lucida Grande" charset="0"/>
                </a:defRPr>
              </a:lvl4pPr>
              <a:lvl5pPr>
                <a:defRPr sz="1200">
                  <a:solidFill>
                    <a:schemeClr val="tx1"/>
                  </a:solidFill>
                  <a:latin typeface="Lucida Grande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9pPr>
            </a:lstStyle>
            <a:p>
              <a:pPr algn="ctr"/>
              <a:r>
                <a:rPr lang="en-US" altLang="en-US" sz="2400" dirty="0">
                  <a:cs typeface="Lucida Grande" charset="0"/>
                </a:rPr>
                <a:t>M</a:t>
              </a:r>
              <a:r>
                <a:rPr lang="en-US" altLang="en-US" sz="2400" dirty="0">
                  <a:latin typeface="Symbol" panose="05050102010706020507" pitchFamily="18" charset="2"/>
                  <a:ea typeface="Symbol" panose="05050102010706020507" pitchFamily="18" charset="2"/>
                  <a:cs typeface="Symbol" panose="05050102010706020507" pitchFamily="18" charset="2"/>
                  <a:sym typeface="Symbol" panose="05050102010706020507" pitchFamily="18" charset="2"/>
                </a:rPr>
                <a:t>×</a:t>
              </a:r>
              <a:r>
                <a:rPr lang="en-US" altLang="en-US" sz="2400" dirty="0">
                  <a:cs typeface="Lucida Grande" charset="0"/>
                </a:rPr>
                <a:t>N</a:t>
              </a:r>
            </a:p>
          </p:txBody>
        </p:sp>
        <p:sp>
          <p:nvSpPr>
            <p:cNvPr id="28687" name="Rectangle 15"/>
            <p:cNvSpPr>
              <a:spLocks/>
            </p:cNvSpPr>
            <p:nvPr/>
          </p:nvSpPr>
          <p:spPr bwMode="auto">
            <a:xfrm>
              <a:off x="1436" y="503"/>
              <a:ext cx="757" cy="233"/>
            </a:xfrm>
            <a:prstGeom prst="rect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defRPr sz="1200">
                  <a:solidFill>
                    <a:schemeClr val="tx1"/>
                  </a:solidFill>
                  <a:latin typeface="Lucida Grande" charset="0"/>
                </a:defRPr>
              </a:lvl1pPr>
              <a:lvl2pPr>
                <a:defRPr sz="1200">
                  <a:solidFill>
                    <a:schemeClr val="tx1"/>
                  </a:solidFill>
                  <a:latin typeface="Lucida Grande" charset="0"/>
                </a:defRPr>
              </a:lvl2pPr>
              <a:lvl3pPr>
                <a:defRPr sz="1200">
                  <a:solidFill>
                    <a:schemeClr val="tx1"/>
                  </a:solidFill>
                  <a:latin typeface="Lucida Grande" charset="0"/>
                </a:defRPr>
              </a:lvl3pPr>
              <a:lvl4pPr>
                <a:defRPr sz="1200">
                  <a:solidFill>
                    <a:schemeClr val="tx1"/>
                  </a:solidFill>
                  <a:latin typeface="Lucida Grande" charset="0"/>
                </a:defRPr>
              </a:lvl4pPr>
              <a:lvl5pPr>
                <a:defRPr sz="1200">
                  <a:solidFill>
                    <a:schemeClr val="tx1"/>
                  </a:solidFill>
                  <a:latin typeface="Lucida Grande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9pPr>
            </a:lstStyle>
            <a:p>
              <a:pPr algn="ctr"/>
              <a:r>
                <a:rPr lang="en-US" altLang="en-US" sz="2400">
                  <a:cs typeface="Lucida Grande" charset="0"/>
                </a:rPr>
                <a:t>V is N</a:t>
              </a:r>
              <a:r>
                <a:rPr lang="en-US" altLang="en-US" sz="2400">
                  <a:latin typeface="Symbol" panose="05050102010706020507" pitchFamily="18" charset="2"/>
                  <a:ea typeface="Symbol" panose="05050102010706020507" pitchFamily="18" charset="2"/>
                  <a:cs typeface="Symbol" panose="05050102010706020507" pitchFamily="18" charset="2"/>
                  <a:sym typeface="Symbol" panose="05050102010706020507" pitchFamily="18" charset="2"/>
                </a:rPr>
                <a:t>×</a:t>
              </a:r>
              <a:r>
                <a:rPr lang="en-US" altLang="en-US" sz="2400">
                  <a:cs typeface="Lucida Grande" charset="0"/>
                </a:rPr>
                <a:t>N</a:t>
              </a:r>
            </a:p>
          </p:txBody>
        </p:sp>
        <p:sp>
          <p:nvSpPr>
            <p:cNvPr id="28688" name="Line 16"/>
            <p:cNvSpPr>
              <a:spLocks noChangeShapeType="1"/>
            </p:cNvSpPr>
            <p:nvPr/>
          </p:nvSpPr>
          <p:spPr bwMode="auto">
            <a:xfrm rot="10800000" flipH="1">
              <a:off x="343" y="102"/>
              <a:ext cx="289" cy="378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28689" name="Line 17"/>
            <p:cNvSpPr>
              <a:spLocks noChangeShapeType="1"/>
            </p:cNvSpPr>
            <p:nvPr/>
          </p:nvSpPr>
          <p:spPr bwMode="auto">
            <a:xfrm rot="10800000" flipH="1">
              <a:off x="823" y="163"/>
              <a:ext cx="126" cy="317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28690" name="Line 18"/>
            <p:cNvSpPr>
              <a:spLocks noChangeShapeType="1"/>
            </p:cNvSpPr>
            <p:nvPr/>
          </p:nvSpPr>
          <p:spPr bwMode="auto">
            <a:xfrm rot="10800000">
              <a:off x="1381" y="140"/>
              <a:ext cx="382" cy="278"/>
            </a:xfrm>
            <a:prstGeom prst="line">
              <a:avLst/>
            </a:prstGeom>
            <a:noFill/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28692" name="Rectangle 20"/>
          <p:cNvSpPr>
            <a:spLocks/>
          </p:cNvSpPr>
          <p:nvPr/>
        </p:nvSpPr>
        <p:spPr bwMode="auto">
          <a:xfrm>
            <a:off x="474785" y="1524000"/>
            <a:ext cx="8911033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40639" bIns="0">
            <a:spAutoFit/>
          </a:bodyPr>
          <a:lstStyle>
            <a:lvl1pPr marL="39688">
              <a:defRPr sz="1200">
                <a:solidFill>
                  <a:schemeClr val="tx1"/>
                </a:solidFill>
                <a:latin typeface="Lucida Grande" charset="0"/>
              </a:defRPr>
            </a:lvl1pPr>
            <a:lvl2pPr>
              <a:defRPr sz="1200">
                <a:solidFill>
                  <a:schemeClr val="tx1"/>
                </a:solidFill>
                <a:latin typeface="Lucida Grande" charset="0"/>
              </a:defRPr>
            </a:lvl2pPr>
            <a:lvl3pPr>
              <a:defRPr sz="1200">
                <a:solidFill>
                  <a:schemeClr val="tx1"/>
                </a:solidFill>
                <a:latin typeface="Lucida Grande" charset="0"/>
              </a:defRPr>
            </a:lvl3pPr>
            <a:lvl4pPr>
              <a:defRPr sz="1200">
                <a:solidFill>
                  <a:schemeClr val="tx1"/>
                </a:solidFill>
                <a:latin typeface="Lucida Grande" charset="0"/>
              </a:defRPr>
            </a:lvl4pPr>
            <a:lvl5pPr>
              <a:defRPr sz="1200">
                <a:solidFill>
                  <a:schemeClr val="tx1"/>
                </a:solidFill>
                <a:latin typeface="Lucida Grande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9pPr>
          </a:lstStyle>
          <a:p>
            <a:r>
              <a:rPr lang="en-US" altLang="en-US" sz="2600" dirty="0">
                <a:cs typeface="Lucida Grande" charset="0"/>
              </a:rPr>
              <a:t>For an M </a:t>
            </a:r>
            <a:r>
              <a:rPr lang="en-US" altLang="en-US" sz="2600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  <a:sym typeface="Symbol" panose="05050102010706020507" pitchFamily="18" charset="2"/>
              </a:rPr>
              <a:t>×</a:t>
            </a:r>
            <a:r>
              <a:rPr lang="en-US" altLang="en-US" sz="2600" dirty="0">
                <a:cs typeface="Lucida Grande" charset="0"/>
              </a:rPr>
              <a:t> N matrix </a:t>
            </a:r>
            <a:r>
              <a:rPr lang="en-US" altLang="en-US" sz="3000" b="1" dirty="0">
                <a:latin typeface="Times" panose="02020603050405020304" pitchFamily="18" charset="0"/>
                <a:cs typeface="Times" panose="02020603050405020304" pitchFamily="18" charset="0"/>
                <a:sym typeface="Times" panose="02020603050405020304" pitchFamily="18" charset="0"/>
              </a:rPr>
              <a:t>A</a:t>
            </a:r>
            <a:r>
              <a:rPr lang="en-US" altLang="en-US" sz="2600" b="1" dirty="0">
                <a:latin typeface="Times" panose="02020603050405020304" pitchFamily="18" charset="0"/>
                <a:cs typeface="Times" panose="02020603050405020304" pitchFamily="18" charset="0"/>
                <a:sym typeface="Times" panose="02020603050405020304" pitchFamily="18" charset="0"/>
              </a:rPr>
              <a:t> </a:t>
            </a:r>
            <a:r>
              <a:rPr lang="en-US" altLang="en-US" sz="2600" dirty="0">
                <a:cs typeface="Lucida Grande" charset="0"/>
              </a:rPr>
              <a:t>of rank </a:t>
            </a:r>
            <a:r>
              <a:rPr lang="en-US" altLang="en-US" sz="2600" i="1" dirty="0">
                <a:latin typeface="Times" panose="02020603050405020304" pitchFamily="18" charset="0"/>
                <a:cs typeface="Times" panose="02020603050405020304" pitchFamily="18" charset="0"/>
                <a:sym typeface="Times" panose="02020603050405020304" pitchFamily="18" charset="0"/>
              </a:rPr>
              <a:t>r</a:t>
            </a:r>
            <a:r>
              <a:rPr lang="en-US" altLang="en-US" sz="2600" dirty="0">
                <a:latin typeface="Times" panose="02020603050405020304" pitchFamily="18" charset="0"/>
                <a:cs typeface="Times" panose="02020603050405020304" pitchFamily="18" charset="0"/>
                <a:sym typeface="Times" panose="02020603050405020304" pitchFamily="18" charset="0"/>
              </a:rPr>
              <a:t> </a:t>
            </a:r>
            <a:r>
              <a:rPr lang="en-US" altLang="en-US" sz="2600" dirty="0">
                <a:cs typeface="Lucida Grande" charset="0"/>
              </a:rPr>
              <a:t>there exists a</a:t>
            </a:r>
          </a:p>
          <a:p>
            <a:r>
              <a:rPr lang="en-US" altLang="en-US" sz="2600" dirty="0">
                <a:cs typeface="Lucida Grande" charset="0"/>
              </a:rPr>
              <a:t>factorization (Singular Value Decomposition = </a:t>
            </a:r>
            <a:r>
              <a:rPr lang="en-US" altLang="en-US" sz="2600" b="1" dirty="0">
                <a:solidFill>
                  <a:srgbClr val="FF3300"/>
                </a:solidFill>
                <a:cs typeface="Lucida Grande" charset="0"/>
              </a:rPr>
              <a:t>SVD</a:t>
            </a:r>
            <a:r>
              <a:rPr lang="en-US" altLang="en-US" sz="2600" dirty="0">
                <a:cs typeface="Lucida Grande" charset="0"/>
              </a:rPr>
              <a:t>)</a:t>
            </a:r>
          </a:p>
          <a:p>
            <a:r>
              <a:rPr lang="en-US" altLang="en-US" sz="2600" dirty="0">
                <a:cs typeface="Lucida Grande" charset="0"/>
              </a:rPr>
              <a:t>as follows: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458575" y="3223938"/>
              <a:ext cx="2446920" cy="592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1655" y="3204858"/>
                <a:ext cx="2479680" cy="62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808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ctr">
            <a:normAutofit/>
          </a:bodyPr>
          <a:lstStyle/>
          <a:p>
            <a:r>
              <a:rPr lang="en-US" altLang="en-US"/>
              <a:t>Singular Value Decomposition</a:t>
            </a:r>
          </a:p>
        </p:txBody>
      </p:sp>
      <p:sp>
        <p:nvSpPr>
          <p:cNvPr id="31756" name="Rectangle 1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91440" tIns="45720" rIns="132080" bIns="45720" rtlCol="0">
            <a:normAutofit/>
          </a:bodyPr>
          <a:lstStyle/>
          <a:p>
            <a:r>
              <a:rPr lang="en-US" altLang="en-US"/>
              <a:t>Illustration of SVD dimensions and sparseness</a:t>
            </a:r>
          </a:p>
        </p:txBody>
      </p:sp>
      <p:grpSp>
        <p:nvGrpSpPr>
          <p:cNvPr id="31760" name="Group 16"/>
          <p:cNvGrpSpPr>
            <a:grpSpLocks/>
          </p:cNvGrpSpPr>
          <p:nvPr/>
        </p:nvGrpSpPr>
        <p:grpSpPr bwMode="auto">
          <a:xfrm>
            <a:off x="2589214" y="2590801"/>
            <a:ext cx="6137275" cy="2049463"/>
            <a:chOff x="0" y="0"/>
            <a:chExt cx="3865" cy="1291"/>
          </a:xfrm>
        </p:grpSpPr>
        <p:pic>
          <p:nvPicPr>
            <p:cNvPr id="31757" name="Picture 1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865" cy="1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8" name="Rectangle 14"/>
            <p:cNvSpPr>
              <a:spLocks/>
            </p:cNvSpPr>
            <p:nvPr/>
          </p:nvSpPr>
          <p:spPr bwMode="auto">
            <a:xfrm>
              <a:off x="2342" y="624"/>
              <a:ext cx="605" cy="240"/>
            </a:xfrm>
            <a:prstGeom prst="rect">
              <a:avLst/>
            </a:prstGeom>
            <a:solidFill>
              <a:srgbClr val="CC9900">
                <a:alpha val="4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31759" name="Rectangle 15"/>
            <p:cNvSpPr>
              <a:spLocks/>
            </p:cNvSpPr>
            <p:nvPr/>
          </p:nvSpPr>
          <p:spPr bwMode="auto">
            <a:xfrm>
              <a:off x="1806" y="141"/>
              <a:ext cx="392" cy="744"/>
            </a:xfrm>
            <a:prstGeom prst="rect">
              <a:avLst/>
            </a:prstGeom>
            <a:solidFill>
              <a:srgbClr val="CC9900">
                <a:alpha val="4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grpSp>
        <p:nvGrpSpPr>
          <p:cNvPr id="31764" name="Group 20"/>
          <p:cNvGrpSpPr>
            <a:grpSpLocks/>
          </p:cNvGrpSpPr>
          <p:nvPr/>
        </p:nvGrpSpPr>
        <p:grpSpPr bwMode="auto">
          <a:xfrm>
            <a:off x="2667000" y="4486275"/>
            <a:ext cx="7086600" cy="1765300"/>
            <a:chOff x="0" y="0"/>
            <a:chExt cx="4464" cy="1112"/>
          </a:xfrm>
        </p:grpSpPr>
        <p:pic>
          <p:nvPicPr>
            <p:cNvPr id="31761" name="Picture 1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464" cy="1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2" name="Rectangle 18"/>
            <p:cNvSpPr>
              <a:spLocks/>
            </p:cNvSpPr>
            <p:nvPr/>
          </p:nvSpPr>
          <p:spPr bwMode="auto">
            <a:xfrm>
              <a:off x="2863" y="202"/>
              <a:ext cx="316" cy="488"/>
            </a:xfrm>
            <a:prstGeom prst="rect">
              <a:avLst/>
            </a:prstGeom>
            <a:solidFill>
              <a:srgbClr val="CC9900">
                <a:alpha val="4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31763" name="Rectangle 19"/>
            <p:cNvSpPr>
              <a:spLocks/>
            </p:cNvSpPr>
            <p:nvPr/>
          </p:nvSpPr>
          <p:spPr bwMode="auto">
            <a:xfrm>
              <a:off x="3319" y="560"/>
              <a:ext cx="1031" cy="262"/>
            </a:xfrm>
            <a:prstGeom prst="rect">
              <a:avLst/>
            </a:prstGeom>
            <a:solidFill>
              <a:srgbClr val="CC9900">
                <a:alpha val="4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7427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768109" presetClass="entr" presetSubtype="-151468725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5768109" presetClass="entr" presetSubtype="-151468725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905000" y="1647031"/>
            <a:ext cx="8229600" cy="5119687"/>
          </a:xfrm>
          <a:ln/>
        </p:spPr>
        <p:txBody>
          <a:bodyPr vert="horz" lIns="91440" tIns="45720" rIns="132080" bIns="45720" rtlCol="0">
            <a:normAutofit/>
          </a:bodyPr>
          <a:lstStyle/>
          <a:p>
            <a:r>
              <a:rPr lang="en-US" altLang="en-US" dirty="0"/>
              <a:t>Solution via SVD</a:t>
            </a:r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ctr">
            <a:normAutofit/>
          </a:bodyPr>
          <a:lstStyle/>
          <a:p>
            <a:r>
              <a:rPr lang="en-US" altLang="en-US"/>
              <a:t>Low-rank Approximation</a:t>
            </a:r>
          </a:p>
        </p:txBody>
      </p:sp>
      <p:sp>
        <p:nvSpPr>
          <p:cNvPr id="34830" name="Rectangle 14"/>
          <p:cNvSpPr>
            <a:spLocks/>
          </p:cNvSpPr>
          <p:nvPr/>
        </p:nvSpPr>
        <p:spPr bwMode="auto">
          <a:xfrm>
            <a:off x="3277700" y="2910701"/>
            <a:ext cx="41851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40639" bIns="0">
            <a:spAutoFit/>
          </a:bodyPr>
          <a:lstStyle>
            <a:lvl1pPr marL="39688">
              <a:defRPr sz="1200">
                <a:solidFill>
                  <a:schemeClr val="tx1"/>
                </a:solidFill>
                <a:latin typeface="Lucida Grande" charset="0"/>
              </a:defRPr>
            </a:lvl1pPr>
            <a:lvl2pPr>
              <a:defRPr sz="1200">
                <a:solidFill>
                  <a:schemeClr val="tx1"/>
                </a:solidFill>
                <a:latin typeface="Lucida Grande" charset="0"/>
              </a:defRPr>
            </a:lvl2pPr>
            <a:lvl3pPr>
              <a:defRPr sz="1200">
                <a:solidFill>
                  <a:schemeClr val="tx1"/>
                </a:solidFill>
                <a:latin typeface="Lucida Grande" charset="0"/>
              </a:defRPr>
            </a:lvl3pPr>
            <a:lvl4pPr>
              <a:defRPr sz="1200">
                <a:solidFill>
                  <a:schemeClr val="tx1"/>
                </a:solidFill>
                <a:latin typeface="Lucida Grande" charset="0"/>
              </a:defRPr>
            </a:lvl4pPr>
            <a:lvl5pPr>
              <a:defRPr sz="1200">
                <a:solidFill>
                  <a:schemeClr val="tx1"/>
                </a:solidFill>
                <a:latin typeface="Lucida Grande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Grande" charset="0"/>
              </a:defRPr>
            </a:lvl9pPr>
          </a:lstStyle>
          <a:p>
            <a:r>
              <a:rPr lang="en-US" altLang="en-US" sz="1800" dirty="0">
                <a:latin typeface="Trebuchet MS Italic" panose="020B0603020202090204" pitchFamily="34" charset="0"/>
                <a:ea typeface="Trebuchet MS Italic" panose="020B0603020202090204" pitchFamily="34" charset="0"/>
                <a:cs typeface="Trebuchet MS Italic" panose="020B0603020202090204" pitchFamily="34" charset="0"/>
                <a:sym typeface="Trebuchet MS Italic" panose="020B0603020202090204" pitchFamily="34" charset="0"/>
              </a:rPr>
              <a:t>set smallest </a:t>
            </a:r>
            <a:r>
              <a:rPr lang="en-US" altLang="en-US" sz="1800" dirty="0" smtClean="0">
                <a:latin typeface="Trebuchet MS Italic" panose="020B0603020202090204" pitchFamily="34" charset="0"/>
                <a:ea typeface="Trebuchet MS Italic" panose="020B0603020202090204" pitchFamily="34" charset="0"/>
                <a:cs typeface="Trebuchet MS Italic" panose="020B0603020202090204" pitchFamily="34" charset="0"/>
                <a:sym typeface="Trebuchet MS Italic" panose="020B0603020202090204" pitchFamily="34" charset="0"/>
              </a:rPr>
              <a:t>r-k singular </a:t>
            </a:r>
            <a:r>
              <a:rPr lang="en-US" altLang="en-US" sz="1800" dirty="0">
                <a:latin typeface="Trebuchet MS Italic" panose="020B0603020202090204" pitchFamily="34" charset="0"/>
                <a:ea typeface="Trebuchet MS Italic" panose="020B0603020202090204" pitchFamily="34" charset="0"/>
                <a:cs typeface="Trebuchet MS Italic" panose="020B0603020202090204" pitchFamily="34" charset="0"/>
                <a:sym typeface="Trebuchet MS Italic" panose="020B0603020202090204" pitchFamily="34" charset="0"/>
              </a:rPr>
              <a:t>values to zero</a:t>
            </a:r>
          </a:p>
        </p:txBody>
      </p:sp>
      <p:grpSp>
        <p:nvGrpSpPr>
          <p:cNvPr id="34835" name="Group 19"/>
          <p:cNvGrpSpPr>
            <a:grpSpLocks/>
          </p:cNvGrpSpPr>
          <p:nvPr/>
        </p:nvGrpSpPr>
        <p:grpSpPr bwMode="auto">
          <a:xfrm>
            <a:off x="2667000" y="3886200"/>
            <a:ext cx="7086600" cy="1765300"/>
            <a:chOff x="0" y="0"/>
            <a:chExt cx="4464" cy="1112"/>
          </a:xfrm>
        </p:grpSpPr>
        <p:pic>
          <p:nvPicPr>
            <p:cNvPr id="34832" name="Picture 1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464" cy="1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3" name="Rectangle 17"/>
            <p:cNvSpPr>
              <a:spLocks/>
            </p:cNvSpPr>
            <p:nvPr/>
          </p:nvSpPr>
          <p:spPr bwMode="auto">
            <a:xfrm>
              <a:off x="2863" y="202"/>
              <a:ext cx="316" cy="488"/>
            </a:xfrm>
            <a:prstGeom prst="rect">
              <a:avLst/>
            </a:prstGeom>
            <a:solidFill>
              <a:srgbClr val="CC9900">
                <a:alpha val="4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34834" name="Rectangle 18"/>
            <p:cNvSpPr>
              <a:spLocks/>
            </p:cNvSpPr>
            <p:nvPr/>
          </p:nvSpPr>
          <p:spPr bwMode="auto">
            <a:xfrm>
              <a:off x="3319" y="560"/>
              <a:ext cx="1031" cy="262"/>
            </a:xfrm>
            <a:prstGeom prst="rect">
              <a:avLst/>
            </a:prstGeom>
            <a:solidFill>
              <a:srgbClr val="CC9900">
                <a:alpha val="4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grpSp>
        <p:nvGrpSpPr>
          <p:cNvPr id="34844" name="Group 28"/>
          <p:cNvGrpSpPr>
            <a:grpSpLocks/>
          </p:cNvGrpSpPr>
          <p:nvPr/>
        </p:nvGrpSpPr>
        <p:grpSpPr bwMode="auto">
          <a:xfrm>
            <a:off x="3811588" y="4191001"/>
            <a:ext cx="5713412" cy="1204913"/>
            <a:chOff x="0" y="0"/>
            <a:chExt cx="3599" cy="759"/>
          </a:xfrm>
        </p:grpSpPr>
        <p:sp>
          <p:nvSpPr>
            <p:cNvPr id="34840" name="Rectangle 24"/>
            <p:cNvSpPr>
              <a:spLocks/>
            </p:cNvSpPr>
            <p:nvPr/>
          </p:nvSpPr>
          <p:spPr bwMode="auto">
            <a:xfrm>
              <a:off x="0" y="604"/>
              <a:ext cx="11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>
              <a:lvl1pPr marL="39688">
                <a:defRPr sz="1200">
                  <a:solidFill>
                    <a:schemeClr val="tx1"/>
                  </a:solidFill>
                  <a:latin typeface="Lucida Grande" charset="0"/>
                </a:defRPr>
              </a:lvl1pPr>
              <a:lvl2pPr>
                <a:defRPr sz="1200">
                  <a:solidFill>
                    <a:schemeClr val="tx1"/>
                  </a:solidFill>
                  <a:latin typeface="Lucida Grande" charset="0"/>
                </a:defRPr>
              </a:lvl2pPr>
              <a:lvl3pPr>
                <a:defRPr sz="1200">
                  <a:solidFill>
                    <a:schemeClr val="tx1"/>
                  </a:solidFill>
                  <a:latin typeface="Lucida Grande" charset="0"/>
                </a:defRPr>
              </a:lvl3pPr>
              <a:lvl4pPr>
                <a:defRPr sz="1200">
                  <a:solidFill>
                    <a:schemeClr val="tx1"/>
                  </a:solidFill>
                  <a:latin typeface="Lucida Grande" charset="0"/>
                </a:defRPr>
              </a:lvl4pPr>
              <a:lvl5pPr>
                <a:defRPr sz="1200">
                  <a:solidFill>
                    <a:schemeClr val="tx1"/>
                  </a:solidFill>
                  <a:latin typeface="Lucida Grande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9pPr>
            </a:lstStyle>
            <a:p>
              <a:r>
                <a:rPr lang="en-US" altLang="en-US" sz="1600">
                  <a:solidFill>
                    <a:srgbClr val="0000FF"/>
                  </a:solidFill>
                  <a:cs typeface="Lucida Grande" charset="0"/>
                </a:rPr>
                <a:t>k</a:t>
              </a:r>
            </a:p>
          </p:txBody>
        </p:sp>
        <p:sp>
          <p:nvSpPr>
            <p:cNvPr id="34841" name="Rectangle 25"/>
            <p:cNvSpPr>
              <a:spLocks/>
            </p:cNvSpPr>
            <p:nvPr/>
          </p:nvSpPr>
          <p:spPr bwMode="auto">
            <a:xfrm>
              <a:off x="2015" y="0"/>
              <a:ext cx="96" cy="480"/>
            </a:xfrm>
            <a:prstGeom prst="rect">
              <a:avLst/>
            </a:prstGeom>
            <a:solidFill>
              <a:srgbClr val="0000FF">
                <a:alpha val="49803"/>
              </a:srgbClr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34842" name="Rectangle 26"/>
            <p:cNvSpPr>
              <a:spLocks/>
            </p:cNvSpPr>
            <p:nvPr/>
          </p:nvSpPr>
          <p:spPr bwMode="auto">
            <a:xfrm>
              <a:off x="2591" y="192"/>
              <a:ext cx="1008" cy="96"/>
            </a:xfrm>
            <a:prstGeom prst="rect">
              <a:avLst/>
            </a:prstGeom>
            <a:solidFill>
              <a:srgbClr val="0000FF">
                <a:alpha val="49803"/>
              </a:srgbClr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34843" name="Rectangle 27"/>
            <p:cNvSpPr>
              <a:spLocks/>
            </p:cNvSpPr>
            <p:nvPr/>
          </p:nvSpPr>
          <p:spPr bwMode="auto">
            <a:xfrm>
              <a:off x="1295" y="0"/>
              <a:ext cx="96" cy="480"/>
            </a:xfrm>
            <a:prstGeom prst="rect">
              <a:avLst/>
            </a:prstGeom>
            <a:solidFill>
              <a:srgbClr val="0000FF">
                <a:alpha val="49803"/>
              </a:srgbClr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34845" name="Rectangle 29"/>
          <p:cNvSpPr>
            <a:spLocks/>
          </p:cNvSpPr>
          <p:nvPr/>
        </p:nvSpPr>
        <p:spPr bwMode="auto">
          <a:xfrm>
            <a:off x="6324600" y="4800600"/>
            <a:ext cx="838200" cy="152400"/>
          </a:xfrm>
          <a:prstGeom prst="rect">
            <a:avLst/>
          </a:prstGeom>
          <a:solidFill>
            <a:srgbClr val="0000FF">
              <a:alpha val="49803"/>
            </a:srgbClr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37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776652" y="1052513"/>
            <a:ext cx="10644555" cy="3748089"/>
          </a:xfrm>
          <a:ln/>
        </p:spPr>
        <p:txBody>
          <a:bodyPr vert="horz" lIns="91440" tIns="45720" rIns="132080" bIns="45720" rtlCol="0">
            <a:normAutofit/>
          </a:bodyPr>
          <a:lstStyle/>
          <a:p>
            <a:r>
              <a:rPr lang="en-US" altLang="en-US" sz="2000" dirty="0"/>
              <a:t>If we retain only k singular values, and set the rest to 0, then we don’t need the matrix parts in color</a:t>
            </a:r>
          </a:p>
          <a:p>
            <a:r>
              <a:rPr lang="en-US" altLang="en-US" sz="2000" dirty="0"/>
              <a:t>Then Σ is </a:t>
            </a:r>
            <a:r>
              <a:rPr lang="en-US" altLang="en-US" sz="2000" dirty="0" err="1"/>
              <a:t>k×k</a:t>
            </a:r>
            <a:r>
              <a:rPr lang="en-US" altLang="en-US" sz="2000" dirty="0"/>
              <a:t>, U is </a:t>
            </a:r>
            <a:r>
              <a:rPr lang="en-US" altLang="en-US" sz="2000" dirty="0" err="1"/>
              <a:t>M×k</a:t>
            </a:r>
            <a:r>
              <a:rPr lang="en-US" altLang="en-US" sz="2000" dirty="0"/>
              <a:t>, V</a:t>
            </a:r>
            <a:r>
              <a:rPr lang="en-US" altLang="en-US" sz="2000" baseline="30000" dirty="0"/>
              <a:t>T</a:t>
            </a:r>
            <a:r>
              <a:rPr lang="en-US" altLang="en-US" sz="2000" dirty="0"/>
              <a:t> is </a:t>
            </a:r>
            <a:r>
              <a:rPr lang="en-US" altLang="en-US" sz="2000" dirty="0" err="1"/>
              <a:t>k×N</a:t>
            </a:r>
            <a:r>
              <a:rPr lang="en-US" altLang="en-US" sz="2000" dirty="0"/>
              <a:t>, and </a:t>
            </a:r>
            <a:r>
              <a:rPr lang="en-US" altLang="en-US" sz="2000" dirty="0" err="1"/>
              <a:t>A</a:t>
            </a:r>
            <a:r>
              <a:rPr lang="en-US" altLang="en-US" sz="2000" baseline="-25000" dirty="0" err="1"/>
              <a:t>k</a:t>
            </a:r>
            <a:r>
              <a:rPr lang="en-US" altLang="en-US" sz="2000" dirty="0"/>
              <a:t> is M×N </a:t>
            </a:r>
          </a:p>
          <a:p>
            <a:r>
              <a:rPr lang="en-US" altLang="en-US" sz="2000" dirty="0"/>
              <a:t>This is referred to as the reduced SVD</a:t>
            </a:r>
          </a:p>
          <a:p>
            <a:r>
              <a:rPr lang="en-US" altLang="en-US" sz="2000" dirty="0"/>
              <a:t>It is the convenient (space-saving) and usual form for computational </a:t>
            </a:r>
            <a:r>
              <a:rPr lang="en-US" altLang="en-US" sz="2000" dirty="0" smtClean="0"/>
              <a:t>applications</a:t>
            </a:r>
            <a:endParaRPr lang="en-US" altLang="en-US" sz="2000" dirty="0"/>
          </a:p>
        </p:txBody>
      </p:sp>
      <p:sp>
        <p:nvSpPr>
          <p:cNvPr id="35852" name="Rectangle 12"/>
          <p:cNvSpPr>
            <a:spLocks noGrp="1" noChangeArrowheads="1"/>
          </p:cNvSpPr>
          <p:nvPr>
            <p:ph type="title"/>
          </p:nvPr>
        </p:nvSpPr>
        <p:spPr>
          <a:xfrm>
            <a:off x="609600" y="214632"/>
            <a:ext cx="10515600" cy="732155"/>
          </a:xfrm>
          <a:ln/>
        </p:spPr>
        <p:txBody>
          <a:bodyPr vert="horz" lIns="91440" tIns="45720" rIns="132080" bIns="45720" rtlCol="0" anchor="ctr">
            <a:normAutofit/>
          </a:bodyPr>
          <a:lstStyle/>
          <a:p>
            <a:r>
              <a:rPr lang="en-US" altLang="en-US" dirty="0"/>
              <a:t>Reduced SVD</a:t>
            </a:r>
          </a:p>
        </p:txBody>
      </p:sp>
      <p:grpSp>
        <p:nvGrpSpPr>
          <p:cNvPr id="35856" name="Group 16"/>
          <p:cNvGrpSpPr>
            <a:grpSpLocks/>
          </p:cNvGrpSpPr>
          <p:nvPr/>
        </p:nvGrpSpPr>
        <p:grpSpPr bwMode="auto">
          <a:xfrm>
            <a:off x="2667000" y="5168900"/>
            <a:ext cx="7086600" cy="1765300"/>
            <a:chOff x="0" y="0"/>
            <a:chExt cx="4464" cy="1112"/>
          </a:xfrm>
        </p:grpSpPr>
        <p:pic>
          <p:nvPicPr>
            <p:cNvPr id="35853" name="Picture 13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464" cy="1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4" name="Rectangle 14"/>
            <p:cNvSpPr>
              <a:spLocks/>
            </p:cNvSpPr>
            <p:nvPr/>
          </p:nvSpPr>
          <p:spPr bwMode="auto">
            <a:xfrm>
              <a:off x="2863" y="152"/>
              <a:ext cx="316" cy="488"/>
            </a:xfrm>
            <a:prstGeom prst="rect">
              <a:avLst/>
            </a:prstGeom>
            <a:solidFill>
              <a:srgbClr val="CC9900">
                <a:alpha val="4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35855" name="Rectangle 15"/>
            <p:cNvSpPr>
              <a:spLocks/>
            </p:cNvSpPr>
            <p:nvPr/>
          </p:nvSpPr>
          <p:spPr bwMode="auto">
            <a:xfrm>
              <a:off x="3319" y="560"/>
              <a:ext cx="1031" cy="262"/>
            </a:xfrm>
            <a:prstGeom prst="rect">
              <a:avLst/>
            </a:prstGeom>
            <a:solidFill>
              <a:srgbClr val="CC9900">
                <a:alpha val="4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grpSp>
        <p:nvGrpSpPr>
          <p:cNvPr id="35861" name="Group 21"/>
          <p:cNvGrpSpPr>
            <a:grpSpLocks/>
          </p:cNvGrpSpPr>
          <p:nvPr/>
        </p:nvGrpSpPr>
        <p:grpSpPr bwMode="auto">
          <a:xfrm>
            <a:off x="3811588" y="5410201"/>
            <a:ext cx="5713412" cy="1279528"/>
            <a:chOff x="0" y="0"/>
            <a:chExt cx="3599" cy="806"/>
          </a:xfrm>
        </p:grpSpPr>
        <p:sp>
          <p:nvSpPr>
            <p:cNvPr id="35857" name="Rectangle 17"/>
            <p:cNvSpPr>
              <a:spLocks/>
            </p:cNvSpPr>
            <p:nvPr/>
          </p:nvSpPr>
          <p:spPr bwMode="auto">
            <a:xfrm>
              <a:off x="0" y="651"/>
              <a:ext cx="11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40639" bIns="0">
              <a:spAutoFit/>
            </a:bodyPr>
            <a:lstStyle>
              <a:lvl1pPr marL="39688">
                <a:defRPr sz="1200">
                  <a:solidFill>
                    <a:schemeClr val="tx1"/>
                  </a:solidFill>
                  <a:latin typeface="Lucida Grande" charset="0"/>
                </a:defRPr>
              </a:lvl1pPr>
              <a:lvl2pPr>
                <a:defRPr sz="1200">
                  <a:solidFill>
                    <a:schemeClr val="tx1"/>
                  </a:solidFill>
                  <a:latin typeface="Lucida Grande" charset="0"/>
                </a:defRPr>
              </a:lvl2pPr>
              <a:lvl3pPr>
                <a:defRPr sz="1200">
                  <a:solidFill>
                    <a:schemeClr val="tx1"/>
                  </a:solidFill>
                  <a:latin typeface="Lucida Grande" charset="0"/>
                </a:defRPr>
              </a:lvl3pPr>
              <a:lvl4pPr>
                <a:defRPr sz="1200">
                  <a:solidFill>
                    <a:schemeClr val="tx1"/>
                  </a:solidFill>
                  <a:latin typeface="Lucida Grande" charset="0"/>
                </a:defRPr>
              </a:lvl4pPr>
              <a:lvl5pPr>
                <a:defRPr sz="1200">
                  <a:solidFill>
                    <a:schemeClr val="tx1"/>
                  </a:solidFill>
                  <a:latin typeface="Lucida Grande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Grande" charset="0"/>
                </a:defRPr>
              </a:lvl9pPr>
            </a:lstStyle>
            <a:p>
              <a:r>
                <a:rPr lang="en-US" altLang="en-US" sz="1600">
                  <a:solidFill>
                    <a:srgbClr val="0000FF"/>
                  </a:solidFill>
                  <a:cs typeface="Lucida Grande" charset="0"/>
                </a:rPr>
                <a:t>k</a:t>
              </a:r>
            </a:p>
          </p:txBody>
        </p:sp>
        <p:sp>
          <p:nvSpPr>
            <p:cNvPr id="35858" name="Rectangle 18"/>
            <p:cNvSpPr>
              <a:spLocks/>
            </p:cNvSpPr>
            <p:nvPr/>
          </p:nvSpPr>
          <p:spPr bwMode="auto">
            <a:xfrm>
              <a:off x="2015" y="0"/>
              <a:ext cx="96" cy="480"/>
            </a:xfrm>
            <a:prstGeom prst="rect">
              <a:avLst/>
            </a:prstGeom>
            <a:solidFill>
              <a:srgbClr val="0000FF">
                <a:alpha val="49803"/>
              </a:srgbClr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35859" name="Rectangle 19"/>
            <p:cNvSpPr>
              <a:spLocks/>
            </p:cNvSpPr>
            <p:nvPr/>
          </p:nvSpPr>
          <p:spPr bwMode="auto">
            <a:xfrm>
              <a:off x="2591" y="240"/>
              <a:ext cx="1008" cy="96"/>
            </a:xfrm>
            <a:prstGeom prst="rect">
              <a:avLst/>
            </a:prstGeom>
            <a:solidFill>
              <a:srgbClr val="0000FF">
                <a:alpha val="49803"/>
              </a:srgbClr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35860" name="Rectangle 20"/>
            <p:cNvSpPr>
              <a:spLocks/>
            </p:cNvSpPr>
            <p:nvPr/>
          </p:nvSpPr>
          <p:spPr bwMode="auto">
            <a:xfrm>
              <a:off x="1295" y="48"/>
              <a:ext cx="96" cy="480"/>
            </a:xfrm>
            <a:prstGeom prst="rect">
              <a:avLst/>
            </a:prstGeom>
            <a:solidFill>
              <a:srgbClr val="0000FF">
                <a:alpha val="49803"/>
              </a:srgbClr>
            </a:solidFill>
            <a:ln w="9525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35862" name="Rectangle 22"/>
          <p:cNvSpPr>
            <a:spLocks/>
          </p:cNvSpPr>
          <p:nvPr/>
        </p:nvSpPr>
        <p:spPr bwMode="auto">
          <a:xfrm>
            <a:off x="6324600" y="6019800"/>
            <a:ext cx="838200" cy="152400"/>
          </a:xfrm>
          <a:prstGeom prst="rect">
            <a:avLst/>
          </a:prstGeom>
          <a:solidFill>
            <a:srgbClr val="0000FF">
              <a:alpha val="49803"/>
            </a:srgbClr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16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3" name="Rectangle 11"/>
          <p:cNvSpPr>
            <a:spLocks noGrp="1" noChangeArrowheads="1"/>
          </p:cNvSpPr>
          <p:nvPr>
            <p:ph type="title"/>
          </p:nvPr>
        </p:nvSpPr>
        <p:spPr>
          <a:xfrm>
            <a:off x="1468316" y="3162300"/>
            <a:ext cx="9539654" cy="762000"/>
          </a:xfrm>
          <a:ln/>
        </p:spPr>
        <p:txBody>
          <a:bodyPr vert="horz" lIns="91440" tIns="45720" rIns="132080" bIns="45720" rtlCol="0" anchor="ctr">
            <a:normAutofit/>
          </a:bodyPr>
          <a:lstStyle/>
          <a:p>
            <a:r>
              <a:rPr lang="en-US" altLang="en-US" sz="4000" dirty="0"/>
              <a:t>Latent Semantic Indexing via the SVD</a:t>
            </a:r>
          </a:p>
        </p:txBody>
      </p:sp>
    </p:spTree>
    <p:extLst>
      <p:ext uri="{BB962C8B-B14F-4D97-AF65-F5344CB8AC3E}">
        <p14:creationId xmlns:p14="http://schemas.microsoft.com/office/powerpoint/2010/main" val="407577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7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lIns="91440" tIns="45720" rIns="132080" bIns="45720" rtlCol="0" anchor="ctr">
            <a:normAutofit/>
          </a:bodyPr>
          <a:lstStyle/>
          <a:p>
            <a:r>
              <a:rPr lang="en-US" altLang="en-US" dirty="0"/>
              <a:t>What it is</a:t>
            </a:r>
          </a:p>
        </p:txBody>
      </p:sp>
      <p:sp>
        <p:nvSpPr>
          <p:cNvPr id="39948" name="Rectangle 1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vert="horz" lIns="91440" tIns="45720" rIns="13208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From term-doc matrix A, we compute the approximation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k</a:t>
            </a:r>
            <a:r>
              <a:rPr lang="en-US" altLang="en-US" baseline="-25000" dirty="0" smtClean="0"/>
              <a:t>.</a:t>
            </a:r>
          </a:p>
          <a:p>
            <a:pPr>
              <a:lnSpc>
                <a:spcPct val="90000"/>
              </a:lnSpc>
            </a:pPr>
            <a:endParaRPr lang="en-US" altLang="en-US" baseline="-25000" dirty="0"/>
          </a:p>
          <a:p>
            <a:pPr>
              <a:lnSpc>
                <a:spcPct val="90000"/>
              </a:lnSpc>
            </a:pPr>
            <a:r>
              <a:rPr lang="en-US" altLang="en-US" dirty="0"/>
              <a:t>There is a row for each term and a column for each doc in </a:t>
            </a:r>
            <a:r>
              <a:rPr lang="en-US" altLang="en-US" dirty="0" err="1" smtClean="0"/>
              <a:t>A</a:t>
            </a:r>
            <a:r>
              <a:rPr lang="en-US" altLang="en-US" baseline="-25000" dirty="0" err="1" smtClean="0"/>
              <a:t>k</a:t>
            </a:r>
            <a:endParaRPr lang="en-US" altLang="en-US" baseline="-25000" dirty="0" smtClean="0"/>
          </a:p>
          <a:p>
            <a:pPr>
              <a:lnSpc>
                <a:spcPct val="90000"/>
              </a:lnSpc>
            </a:pPr>
            <a:endParaRPr lang="en-US" altLang="en-US" baseline="-25000" dirty="0"/>
          </a:p>
          <a:p>
            <a:pPr>
              <a:lnSpc>
                <a:spcPct val="90000"/>
              </a:lnSpc>
            </a:pPr>
            <a:r>
              <a:rPr lang="en-US" altLang="en-US" dirty="0"/>
              <a:t>Thus docs live in a space of k&lt;&lt;r dimensions</a:t>
            </a:r>
          </a:p>
          <a:p>
            <a:pPr marL="782638" lvl="1"/>
            <a:r>
              <a:rPr lang="en-US" altLang="en-US" sz="2800" dirty="0"/>
              <a:t>These dimensions are not the original axes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But why?</a:t>
            </a:r>
          </a:p>
        </p:txBody>
      </p:sp>
    </p:spTree>
    <p:extLst>
      <p:ext uri="{BB962C8B-B14F-4D97-AF65-F5344CB8AC3E}">
        <p14:creationId xmlns:p14="http://schemas.microsoft.com/office/powerpoint/2010/main" val="16900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8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B3C07C46F97C4EB4BF6E8F562B2071" ma:contentTypeVersion="2" ma:contentTypeDescription="Create a new document." ma:contentTypeScope="" ma:versionID="703064d1ee52983dc3e46638b6363df0">
  <xsd:schema xmlns:xsd="http://www.w3.org/2001/XMLSchema" xmlns:xs="http://www.w3.org/2001/XMLSchema" xmlns:p="http://schemas.microsoft.com/office/2006/metadata/properties" xmlns:ns2="63b13173-5077-49f7-ac80-b94e250a9bdc" targetNamespace="http://schemas.microsoft.com/office/2006/metadata/properties" ma:root="true" ma:fieldsID="4b8c5349edb1a519591a87bb6cc9fa07" ns2:_="">
    <xsd:import namespace="63b13173-5077-49f7-ac80-b94e250a9b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b13173-5077-49f7-ac80-b94e250a9b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269CE0-80F8-424D-B4AA-E6B637876BA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9A5FFB7-F6E9-4988-92FF-41E0A4855F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b13173-5077-49f7-ac80-b94e250a9b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99EAE4-AD97-48FE-848B-A62278C4D8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997</Words>
  <Application>Microsoft Office PowerPoint</Application>
  <PresentationFormat>Widescreen</PresentationFormat>
  <Paragraphs>154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Apple Symbols</vt:lpstr>
      <vt:lpstr>Arial</vt:lpstr>
      <vt:lpstr>Calibri</vt:lpstr>
      <vt:lpstr>Cambria Math</vt:lpstr>
      <vt:lpstr>Century Schoolbook</vt:lpstr>
      <vt:lpstr>Lucida Grande</vt:lpstr>
      <vt:lpstr>Symbol</vt:lpstr>
      <vt:lpstr>Times</vt:lpstr>
      <vt:lpstr>Trebuchet MS</vt:lpstr>
      <vt:lpstr>Trebuchet MS Bold</vt:lpstr>
      <vt:lpstr>Trebuchet MS Italic</vt:lpstr>
      <vt:lpstr>Wingdings</vt:lpstr>
      <vt:lpstr>ヒラギノ角ゴ ProN W6</vt:lpstr>
      <vt:lpstr>Office Theme</vt:lpstr>
      <vt:lpstr>Linear Algebra for AI/ML</vt:lpstr>
      <vt:lpstr>Latent Semantic Analysis of Text with SVD</vt:lpstr>
      <vt:lpstr>Similarity  Clustering</vt:lpstr>
      <vt:lpstr>Singular Value Decomposition</vt:lpstr>
      <vt:lpstr>Singular Value Decomposition</vt:lpstr>
      <vt:lpstr>Low-rank Approximation</vt:lpstr>
      <vt:lpstr>Reduced SVD</vt:lpstr>
      <vt:lpstr>Latent Semantic Indexing via the SVD</vt:lpstr>
      <vt:lpstr>What it is</vt:lpstr>
      <vt:lpstr>Text Mining/NLP: Vector Space Model</vt:lpstr>
      <vt:lpstr>Problems with Lexical Semantics</vt:lpstr>
      <vt:lpstr>Problems with Lexical Semantics</vt:lpstr>
      <vt:lpstr>Polysemy and Context</vt:lpstr>
      <vt:lpstr>Latent Semantic Analysis (LSA)</vt:lpstr>
      <vt:lpstr>Latent Semantic Analysis</vt:lpstr>
      <vt:lpstr>LSA Example</vt:lpstr>
      <vt:lpstr>LSA Example</vt:lpstr>
      <vt:lpstr>LSA Example</vt:lpstr>
      <vt:lpstr>LSA Example</vt:lpstr>
      <vt:lpstr>LSA Example</vt:lpstr>
      <vt:lpstr>LSA Example: Reducing the dimension</vt:lpstr>
      <vt:lpstr>Original matrix C vs. C2 = UΣ2VT </vt:lpstr>
      <vt:lpstr>Why the reduced dimension matrix is better</vt:lpstr>
      <vt:lpstr>Simplistic picture</vt:lpstr>
      <vt:lpstr>LSI has many other applications</vt:lpstr>
      <vt:lpstr>Thank you!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Processing</dc:title>
  <dc:creator>jiaul paik</dc:creator>
  <cp:lastModifiedBy>User</cp:lastModifiedBy>
  <cp:revision>273</cp:revision>
  <dcterms:created xsi:type="dcterms:W3CDTF">2020-05-13T23:12:08Z</dcterms:created>
  <dcterms:modified xsi:type="dcterms:W3CDTF">2022-10-21T05:15:39Z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0x010100C6B3C07C46F97C4EB4BF6E8F562B2071</vt:lpwstr>
  </property>
</Properties>
</file>