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1016" r:id="rId6"/>
    <p:sldId id="991" r:id="rId7"/>
    <p:sldId id="985" r:id="rId8"/>
    <p:sldId id="987" r:id="rId9"/>
    <p:sldId id="990" r:id="rId10"/>
    <p:sldId id="982" r:id="rId11"/>
    <p:sldId id="989" r:id="rId12"/>
    <p:sldId id="981" r:id="rId13"/>
    <p:sldId id="992" r:id="rId14"/>
    <p:sldId id="994" r:id="rId15"/>
    <p:sldId id="998" r:id="rId16"/>
    <p:sldId id="1007" r:id="rId17"/>
    <p:sldId id="1011" r:id="rId18"/>
    <p:sldId id="1009" r:id="rId19"/>
    <p:sldId id="1008" r:id="rId20"/>
    <p:sldId id="1010" r:id="rId21"/>
    <p:sldId id="1012" r:id="rId22"/>
    <p:sldId id="1015" r:id="rId23"/>
    <p:sldId id="10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CAA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EC899-9F02-491A-8D3A-9F1A2E35BED9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7F388-92B4-4CCE-98AB-E3403A750B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447380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9A62B8-ED7E-4D6E-9A93-014178291C11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C15D4-91CA-4DB9-8C01-BAE492E5AD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79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164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88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18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749"/>
            <a:ext cx="10515600" cy="4705214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IN" dirty="0"/>
              <a:t>Jiaul Paik, IIT </a:t>
            </a:r>
            <a:r>
              <a:rPr lang="en-IN" dirty="0" err="1"/>
              <a:t>Kharagpur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768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8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7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9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3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526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82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17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581B5-CE63-4C0B-AF1D-F1A23F619540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D252-A74E-4E8E-A6B4-FCD6DE8F90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16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20.emf"/><Relationship Id="rId4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915" y="1122363"/>
            <a:ext cx="9972085" cy="140840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4"/>
                </a:solidFill>
                <a:latin typeface="Century Schoolbook" panose="02040604050505020304" pitchFamily="18" charset="0"/>
              </a:rPr>
              <a:t>Linear Algebra for AI/ML</a:t>
            </a:r>
            <a:endParaRPr lang="en-IN" sz="4800" dirty="0">
              <a:solidFill>
                <a:schemeClr val="accent4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811701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Century Schoolbook" panose="02040604050505020304" pitchFamily="18" charset="0"/>
              </a:rPr>
              <a:t>Jiaul Paik</a:t>
            </a:r>
          </a:p>
          <a:p>
            <a:endParaRPr lang="en-IN" sz="32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89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362"/>
            <a:ext cx="10515600" cy="915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Two Types of Collaborative Filtering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990969" y="848236"/>
            <a:ext cx="4040188" cy="6397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1. Neighborhood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662" y="1487998"/>
            <a:ext cx="5277338" cy="4725664"/>
          </a:xfrm>
          <a:prstGeom prst="rect">
            <a:avLst/>
          </a:prstGeom>
        </p:spPr>
      </p:pic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7499013" y="1615235"/>
            <a:ext cx="4148490" cy="427116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the figure, assume that a green line indicates the movie was </a:t>
            </a:r>
            <a:r>
              <a:rPr lang="en-US" b="1" dirty="0">
                <a:solidFill>
                  <a:schemeClr val="bg1"/>
                </a:solidFill>
              </a:rPr>
              <a:t>watched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Find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neighbors</a:t>
            </a:r>
            <a:r>
              <a:rPr lang="en-US" dirty="0">
                <a:solidFill>
                  <a:schemeClr val="bg1"/>
                </a:solidFill>
              </a:rPr>
              <a:t> based on similarity of movie preferences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Recommend</a:t>
            </a:r>
            <a:r>
              <a:rPr lang="en-US" dirty="0">
                <a:solidFill>
                  <a:schemeClr val="bg1"/>
                </a:solidFill>
              </a:rPr>
              <a:t> movies that those neighbors watched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1" y="6515290"/>
            <a:ext cx="4728039" cy="3427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Koren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et al. (2009)</a:t>
            </a:r>
          </a:p>
        </p:txBody>
      </p:sp>
    </p:spTree>
    <p:extLst>
      <p:ext uri="{BB962C8B-B14F-4D97-AF65-F5344CB8AC3E}">
        <p14:creationId xmlns:p14="http://schemas.microsoft.com/office/powerpoint/2010/main" val="1254795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097" y="252064"/>
            <a:ext cx="10515600" cy="6397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Two Types of Collaborative Filtering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169026" y="814693"/>
            <a:ext cx="4041775" cy="639762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2. Latent Factor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11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723" y="1643617"/>
            <a:ext cx="6224622" cy="465914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93182" y="6378764"/>
            <a:ext cx="4728039" cy="3427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Koren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et al. (2009)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536396" y="1431092"/>
            <a:ext cx="3445164" cy="46591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Assume that both movies and users live in some </a:t>
            </a:r>
            <a:r>
              <a:rPr lang="en-US" b="1" dirty="0">
                <a:solidFill>
                  <a:schemeClr val="bg1"/>
                </a:solidFill>
              </a:rPr>
              <a:t>low-dimensional space </a:t>
            </a:r>
            <a:r>
              <a:rPr lang="en-US" dirty="0">
                <a:solidFill>
                  <a:schemeClr val="bg1"/>
                </a:solidFill>
              </a:rPr>
              <a:t>describing their properties</a:t>
            </a:r>
          </a:p>
          <a:p>
            <a:r>
              <a:rPr lang="en-US" b="1" dirty="0">
                <a:solidFill>
                  <a:schemeClr val="bg1"/>
                </a:solidFill>
              </a:rPr>
              <a:t>Recommend</a:t>
            </a:r>
            <a:r>
              <a:rPr lang="en-US" dirty="0">
                <a:solidFill>
                  <a:schemeClr val="bg1"/>
                </a:solidFill>
              </a:rPr>
              <a:t> a movie based on its </a:t>
            </a:r>
            <a:r>
              <a:rPr lang="en-US" b="1" dirty="0">
                <a:solidFill>
                  <a:schemeClr val="bg1"/>
                </a:solidFill>
              </a:rPr>
              <a:t>proximity</a:t>
            </a:r>
            <a:r>
              <a:rPr lang="en-US" dirty="0">
                <a:solidFill>
                  <a:schemeClr val="bg1"/>
                </a:solidFill>
              </a:rPr>
              <a:t> to the user in the latent space</a:t>
            </a:r>
          </a:p>
        </p:txBody>
      </p:sp>
    </p:spTree>
    <p:extLst>
      <p:ext uri="{BB962C8B-B14F-4D97-AF65-F5344CB8AC3E}">
        <p14:creationId xmlns:p14="http://schemas.microsoft.com/office/powerpoint/2010/main" val="1043846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99023" y="2912189"/>
            <a:ext cx="7772400" cy="8089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Matrix Factorization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7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85619" y="135572"/>
            <a:ext cx="10515600" cy="7321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Matrix Factorization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59371" y="1380548"/>
            <a:ext cx="5775569" cy="5044828"/>
          </a:xfrm>
        </p:spPr>
        <p:txBody>
          <a:bodyPr/>
          <a:lstStyle/>
          <a:p>
            <a:r>
              <a:rPr lang="en-US" dirty="0">
                <a:solidFill>
                  <a:srgbClr val="C32D2E"/>
                </a:solidFill>
              </a:rPr>
              <a:t>User vectors:</a:t>
            </a:r>
          </a:p>
          <a:p>
            <a:endParaRPr lang="en-US" dirty="0">
              <a:solidFill>
                <a:srgbClr val="C32D2E"/>
              </a:solidFill>
            </a:endParaRPr>
          </a:p>
          <a:p>
            <a:r>
              <a:rPr lang="en-US" dirty="0">
                <a:solidFill>
                  <a:srgbClr val="C32D2E"/>
                </a:solidFill>
              </a:rPr>
              <a:t>Item vectors:</a:t>
            </a:r>
          </a:p>
          <a:p>
            <a:endParaRPr lang="en-US" dirty="0">
              <a:solidFill>
                <a:srgbClr val="C32D2E"/>
              </a:solidFill>
            </a:endParaRPr>
          </a:p>
          <a:p>
            <a:r>
              <a:rPr lang="en-US" dirty="0">
                <a:solidFill>
                  <a:srgbClr val="C32D2E"/>
                </a:solidFill>
              </a:rPr>
              <a:t>Rating prediction: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13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594929" y="135609"/>
            <a:ext cx="2911232" cy="2521777"/>
            <a:chOff x="6440750" y="1454455"/>
            <a:chExt cx="2911232" cy="25217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0750" y="1454455"/>
              <a:ext cx="2911232" cy="21790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40751" y="3633521"/>
              <a:ext cx="2911231" cy="34271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Figures from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</a:rPr>
                <a:t>Koren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et al. (2009)</a:t>
              </a:r>
            </a:p>
          </p:txBody>
        </p:sp>
      </p:grp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07" y="3105982"/>
            <a:ext cx="1752600" cy="4064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07" y="1853223"/>
            <a:ext cx="2514600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929" y="2609850"/>
            <a:ext cx="2857500" cy="3746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94930" y="6282898"/>
            <a:ext cx="2911231" cy="3427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Figures from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Gemulla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et al. (2011)</a:t>
            </a:r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007" y="4296508"/>
            <a:ext cx="2768600" cy="1117600"/>
          </a:xfrm>
          <a:prstGeom prst="rect">
            <a:avLst/>
          </a:prstGeom>
        </p:spPr>
      </p:pic>
      <p:sp>
        <p:nvSpPr>
          <p:cNvPr id="13" name="Content Placeholder 8"/>
          <p:cNvSpPr txBox="1">
            <a:spLocks/>
          </p:cNvSpPr>
          <p:nvPr/>
        </p:nvSpPr>
        <p:spPr>
          <a:xfrm>
            <a:off x="1069730" y="929027"/>
            <a:ext cx="4153877" cy="479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32D2E"/>
                </a:solidFill>
              </a:rPr>
              <a:t>(with matrices)</a:t>
            </a:r>
          </a:p>
        </p:txBody>
      </p:sp>
    </p:spTree>
    <p:extLst>
      <p:ext uri="{BB962C8B-B14F-4D97-AF65-F5344CB8AC3E}">
        <p14:creationId xmlns:p14="http://schemas.microsoft.com/office/powerpoint/2010/main" val="2889546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8"/>
          <p:cNvSpPr txBox="1">
            <a:spLocks/>
          </p:cNvSpPr>
          <p:nvPr/>
        </p:nvSpPr>
        <p:spPr>
          <a:xfrm>
            <a:off x="843249" y="1361269"/>
            <a:ext cx="5775569" cy="5044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User vectors: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Item vectors: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Rating prediction: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30200" y="175690"/>
            <a:ext cx="10515600" cy="7321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Matrix Factorization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8831" y="880190"/>
            <a:ext cx="4153877" cy="4793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(with vectors)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518236" y="1327097"/>
            <a:ext cx="3524087" cy="3549701"/>
            <a:chOff x="6440750" y="1454455"/>
            <a:chExt cx="2911232" cy="25217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0750" y="1454455"/>
              <a:ext cx="2911232" cy="21790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40751" y="3633521"/>
              <a:ext cx="2911231" cy="34271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Figures from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</a:rPr>
                <a:t>Koren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et al. (2009)</a:t>
              </a:r>
            </a:p>
          </p:txBody>
        </p:sp>
      </p:grpSp>
      <p:pic>
        <p:nvPicPr>
          <p:cNvPr id="21" name="Picture 20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20" y="1957119"/>
            <a:ext cx="1663700" cy="406400"/>
          </a:xfrm>
          <a:prstGeom prst="rect">
            <a:avLst/>
          </a:prstGeom>
        </p:spPr>
      </p:pic>
      <p:pic>
        <p:nvPicPr>
          <p:cNvPr id="22" name="Picture 21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720" y="3079260"/>
            <a:ext cx="1485900" cy="406400"/>
          </a:xfrm>
          <a:prstGeom prst="rect">
            <a:avLst/>
          </a:prstGeom>
        </p:spPr>
      </p:pic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920" y="4305299"/>
            <a:ext cx="2273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61151" y="152324"/>
            <a:ext cx="10515600" cy="7321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Matrix Factorization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34141" y="2710676"/>
            <a:ext cx="5775569" cy="5044828"/>
          </a:xfrm>
        </p:spPr>
        <p:txBody>
          <a:bodyPr/>
          <a:lstStyle/>
          <a:p>
            <a:r>
              <a:rPr lang="en-US" dirty="0">
                <a:solidFill>
                  <a:srgbClr val="3891A7"/>
                </a:solidFill>
              </a:rPr>
              <a:t>Set of non-zero entries:</a:t>
            </a:r>
          </a:p>
          <a:p>
            <a:endParaRPr lang="en-US" dirty="0">
              <a:solidFill>
                <a:srgbClr val="3891A7"/>
              </a:solidFill>
            </a:endParaRPr>
          </a:p>
          <a:p>
            <a:r>
              <a:rPr lang="en-US" dirty="0">
                <a:solidFill>
                  <a:srgbClr val="3891A7"/>
                </a:solidFill>
              </a:rPr>
              <a:t>Objective:</a:t>
            </a:r>
          </a:p>
          <a:p>
            <a:endParaRPr lang="en-US" dirty="0">
              <a:solidFill>
                <a:srgbClr val="3891A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3891A7"/>
              </a:solidFill>
            </a:endParaRPr>
          </a:p>
          <a:p>
            <a:endParaRPr lang="en-US" dirty="0">
              <a:solidFill>
                <a:srgbClr val="3891A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15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594929" y="135609"/>
            <a:ext cx="2911232" cy="2521777"/>
            <a:chOff x="6440750" y="1454455"/>
            <a:chExt cx="2911232" cy="25217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0750" y="1454455"/>
              <a:ext cx="2911232" cy="21790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40751" y="3633521"/>
              <a:ext cx="2911231" cy="34271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Figures from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</a:rPr>
                <a:t>Koren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et al. (2009)</a:t>
              </a:r>
            </a:p>
          </p:txBody>
        </p:sp>
      </p:grp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79" y="4422516"/>
            <a:ext cx="4736612" cy="927677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80" y="3286009"/>
            <a:ext cx="4033227" cy="441326"/>
          </a:xfrm>
          <a:prstGeom prst="rect">
            <a:avLst/>
          </a:prstGeom>
        </p:spPr>
      </p:pic>
      <p:sp>
        <p:nvSpPr>
          <p:cNvPr id="20" name="Content Placeholder 8"/>
          <p:cNvSpPr txBox="1">
            <a:spLocks/>
          </p:cNvSpPr>
          <p:nvPr/>
        </p:nvSpPr>
        <p:spPr>
          <a:xfrm>
            <a:off x="730556" y="1615098"/>
            <a:ext cx="4153877" cy="479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(with vectors)</a:t>
            </a:r>
          </a:p>
        </p:txBody>
      </p:sp>
    </p:spTree>
    <p:extLst>
      <p:ext uri="{BB962C8B-B14F-4D97-AF65-F5344CB8AC3E}">
        <p14:creationId xmlns:p14="http://schemas.microsoft.com/office/powerpoint/2010/main" val="1679299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9827" y="152324"/>
            <a:ext cx="10515600" cy="7321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Matrix Factorization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93616" y="2095951"/>
            <a:ext cx="5775569" cy="5044828"/>
          </a:xfrm>
        </p:spPr>
        <p:txBody>
          <a:bodyPr/>
          <a:lstStyle/>
          <a:p>
            <a:r>
              <a:rPr lang="en-US" dirty="0">
                <a:solidFill>
                  <a:srgbClr val="3891A7"/>
                </a:solidFill>
              </a:rPr>
              <a:t>Regularized Objective:</a:t>
            </a:r>
          </a:p>
          <a:p>
            <a:endParaRPr lang="en-US" dirty="0">
              <a:solidFill>
                <a:srgbClr val="3891A7"/>
              </a:solidFill>
            </a:endParaRPr>
          </a:p>
          <a:p>
            <a:endParaRPr lang="en-US" dirty="0">
              <a:solidFill>
                <a:srgbClr val="3891A7"/>
              </a:solidFill>
            </a:endParaRPr>
          </a:p>
          <a:p>
            <a:endParaRPr lang="en-US" dirty="0">
              <a:solidFill>
                <a:srgbClr val="3891A7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SGD update for random (</a:t>
            </a:r>
            <a:r>
              <a:rPr lang="en-US" dirty="0" err="1">
                <a:solidFill>
                  <a:schemeClr val="bg1"/>
                </a:solidFill>
              </a:rPr>
              <a:t>u,i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  <a:p>
            <a:endParaRPr lang="en-US" dirty="0">
              <a:solidFill>
                <a:srgbClr val="3891A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3891A7"/>
              </a:solidFill>
            </a:endParaRPr>
          </a:p>
          <a:p>
            <a:endParaRPr lang="en-US" dirty="0">
              <a:solidFill>
                <a:srgbClr val="3891A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16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418489" y="1599576"/>
            <a:ext cx="3758871" cy="3486480"/>
            <a:chOff x="6440750" y="1454455"/>
            <a:chExt cx="2911232" cy="25217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0750" y="1454455"/>
              <a:ext cx="2911232" cy="21790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40751" y="3633521"/>
              <a:ext cx="2911231" cy="34271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Figures from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</a:rPr>
                <a:t>Koren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et al. (2009)</a:t>
              </a:r>
            </a:p>
          </p:txBody>
        </p:sp>
      </p:grpSp>
      <p:sp>
        <p:nvSpPr>
          <p:cNvPr id="20" name="Content Placeholder 8"/>
          <p:cNvSpPr txBox="1">
            <a:spLocks/>
          </p:cNvSpPr>
          <p:nvPr/>
        </p:nvSpPr>
        <p:spPr>
          <a:xfrm>
            <a:off x="1014640" y="1120259"/>
            <a:ext cx="4153877" cy="479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solidFill>
                  <a:schemeClr val="accent1"/>
                </a:solidFill>
              </a:rPr>
              <a:t>(with vectors)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861" y="2967676"/>
            <a:ext cx="4601308" cy="15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7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2274" y="138041"/>
            <a:ext cx="10515600" cy="7321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Matrix Factorization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563562" y="1404736"/>
            <a:ext cx="5775569" cy="5044828"/>
          </a:xfrm>
        </p:spPr>
        <p:txBody>
          <a:bodyPr/>
          <a:lstStyle/>
          <a:p>
            <a:r>
              <a:rPr lang="en-US" dirty="0">
                <a:solidFill>
                  <a:srgbClr val="3891A7"/>
                </a:solidFill>
              </a:rPr>
              <a:t>Regularized Objective:</a:t>
            </a:r>
          </a:p>
          <a:p>
            <a:endParaRPr lang="en-US" dirty="0">
              <a:solidFill>
                <a:srgbClr val="3891A7"/>
              </a:solidFill>
            </a:endParaRPr>
          </a:p>
          <a:p>
            <a:endParaRPr lang="en-US" dirty="0">
              <a:solidFill>
                <a:srgbClr val="3891A7"/>
              </a:solidFill>
            </a:endParaRPr>
          </a:p>
          <a:p>
            <a:endParaRPr lang="en-US" dirty="0">
              <a:solidFill>
                <a:srgbClr val="3891A7"/>
              </a:solidFill>
            </a:endParaRPr>
          </a:p>
          <a:p>
            <a:r>
              <a:rPr lang="en-US" dirty="0">
                <a:solidFill>
                  <a:srgbClr val="3891A7"/>
                </a:solidFill>
              </a:rPr>
              <a:t>SGD update for random (</a:t>
            </a:r>
            <a:r>
              <a:rPr lang="en-US" dirty="0" err="1">
                <a:solidFill>
                  <a:srgbClr val="3891A7"/>
                </a:solidFill>
              </a:rPr>
              <a:t>u,i</a:t>
            </a:r>
            <a:r>
              <a:rPr lang="en-US" dirty="0">
                <a:solidFill>
                  <a:srgbClr val="3891A7"/>
                </a:solidFill>
              </a:rPr>
              <a:t>):</a:t>
            </a:r>
          </a:p>
          <a:p>
            <a:endParaRPr lang="en-US" dirty="0">
              <a:solidFill>
                <a:srgbClr val="3891A7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3891A7"/>
              </a:solidFill>
            </a:endParaRPr>
          </a:p>
          <a:p>
            <a:endParaRPr lang="en-US" dirty="0">
              <a:solidFill>
                <a:srgbClr val="3891A7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514290" y="1502770"/>
            <a:ext cx="3839510" cy="3530869"/>
            <a:chOff x="6440750" y="1454455"/>
            <a:chExt cx="2911232" cy="25217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0750" y="1454455"/>
              <a:ext cx="2911232" cy="21790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40751" y="3633521"/>
              <a:ext cx="2911231" cy="34271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Figures from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</a:rPr>
                <a:t>Koren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et al. (2009)</a:t>
              </a:r>
            </a:p>
          </p:txBody>
        </p:sp>
      </p:grpSp>
      <p:sp>
        <p:nvSpPr>
          <p:cNvPr id="20" name="Content Placeholder 8"/>
          <p:cNvSpPr txBox="1">
            <a:spLocks/>
          </p:cNvSpPr>
          <p:nvPr/>
        </p:nvSpPr>
        <p:spPr>
          <a:xfrm>
            <a:off x="952497" y="925419"/>
            <a:ext cx="4153877" cy="479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(with vectors)</a:t>
            </a:r>
          </a:p>
        </p:txBody>
      </p:sp>
      <p:pic>
        <p:nvPicPr>
          <p:cNvPr id="6" name="Picture 5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97" y="4191034"/>
            <a:ext cx="4426617" cy="1512766"/>
          </a:xfrm>
          <a:prstGeom prst="rect">
            <a:avLst/>
          </a:prstGeom>
        </p:spPr>
      </p:pic>
      <p:pic>
        <p:nvPicPr>
          <p:cNvPr id="13" name="Picture 12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652" y="1914275"/>
            <a:ext cx="4601308" cy="15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00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34518" y="143967"/>
            <a:ext cx="10515600" cy="7321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Matrix Factorization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33699" y="1676647"/>
            <a:ext cx="5775569" cy="50448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User vectors: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Item vectors:</a:t>
            </a:r>
          </a:p>
          <a:p>
            <a:endParaRPr lang="en-US" dirty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Rating prediction: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18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594929" y="135609"/>
            <a:ext cx="2911232" cy="2521777"/>
            <a:chOff x="6440750" y="1454455"/>
            <a:chExt cx="2911232" cy="25217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0750" y="1454455"/>
              <a:ext cx="2911232" cy="21790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40751" y="3633521"/>
              <a:ext cx="2911231" cy="34271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Figures from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</a:rPr>
                <a:t>Koren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et al. (2009)</a:t>
              </a:r>
            </a:p>
          </p:txBody>
        </p:sp>
      </p:grpSp>
      <p:pic>
        <p:nvPicPr>
          <p:cNvPr id="14" name="Picture 1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883" y="3209836"/>
            <a:ext cx="1752600" cy="406400"/>
          </a:xfrm>
          <a:prstGeom prst="rect">
            <a:avLst/>
          </a:prstGeom>
        </p:spPr>
      </p:pic>
      <p:pic>
        <p:nvPicPr>
          <p:cNvPr id="15" name="Picture 1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839" y="2142611"/>
            <a:ext cx="2514600" cy="533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4929" y="2609850"/>
            <a:ext cx="2857500" cy="3746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94930" y="6282898"/>
            <a:ext cx="2911231" cy="3427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Figures from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Gemulla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et al. (2011)</a:t>
            </a:r>
          </a:p>
        </p:txBody>
      </p:sp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571" y="4349774"/>
            <a:ext cx="2768600" cy="1117600"/>
          </a:xfrm>
          <a:prstGeom prst="rect">
            <a:avLst/>
          </a:prstGeom>
        </p:spPr>
      </p:pic>
      <p:sp>
        <p:nvSpPr>
          <p:cNvPr id="13" name="Content Placeholder 8"/>
          <p:cNvSpPr txBox="1">
            <a:spLocks/>
          </p:cNvSpPr>
          <p:nvPr/>
        </p:nvSpPr>
        <p:spPr>
          <a:xfrm>
            <a:off x="1444544" y="943109"/>
            <a:ext cx="4153877" cy="479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(with matrices)</a:t>
            </a:r>
          </a:p>
        </p:txBody>
      </p:sp>
    </p:spTree>
    <p:extLst>
      <p:ext uri="{BB962C8B-B14F-4D97-AF65-F5344CB8AC3E}">
        <p14:creationId xmlns:p14="http://schemas.microsoft.com/office/powerpoint/2010/main" val="186177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252274" y="167318"/>
            <a:ext cx="10515600" cy="7321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Matrix Factorization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020933" y="1210760"/>
            <a:ext cx="6735838" cy="50448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SGD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7594929" y="135609"/>
            <a:ext cx="2911232" cy="2521777"/>
            <a:chOff x="6440750" y="1454455"/>
            <a:chExt cx="2911232" cy="252177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0750" y="1454455"/>
              <a:ext cx="2911232" cy="21790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440751" y="3633521"/>
              <a:ext cx="2911231" cy="342711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Figures from 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</a:rPr>
                <a:t>Koren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 et al. (2009)</a:t>
              </a:r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929" y="2609850"/>
            <a:ext cx="2857500" cy="37465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94930" y="6282898"/>
            <a:ext cx="2911231" cy="3427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Figure from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Gemulla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et al. (2011)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2549771" y="1204540"/>
            <a:ext cx="4153877" cy="479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(with matrices)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46" y="2149231"/>
            <a:ext cx="5916540" cy="373391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549771" y="5711790"/>
            <a:ext cx="4728039" cy="3427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Figure from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Gemulla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et al. (2011)</a:t>
            </a:r>
          </a:p>
        </p:txBody>
      </p:sp>
    </p:spTree>
    <p:extLst>
      <p:ext uri="{BB962C8B-B14F-4D97-AF65-F5344CB8AC3E}">
        <p14:creationId xmlns:p14="http://schemas.microsoft.com/office/powerpoint/2010/main" val="136964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Recommender Systems</a:t>
            </a:r>
          </a:p>
          <a:p>
            <a:pPr lvl="1"/>
            <a:r>
              <a:rPr lang="en-US" dirty="0"/>
              <a:t>Content Filtering</a:t>
            </a:r>
          </a:p>
          <a:p>
            <a:pPr lvl="1"/>
            <a:r>
              <a:rPr lang="en-US" dirty="0"/>
              <a:t>Collaborative Filtering</a:t>
            </a:r>
          </a:p>
          <a:p>
            <a:pPr lvl="1"/>
            <a:r>
              <a:rPr lang="en-US" dirty="0"/>
              <a:t>CF: Neighborhood Methods</a:t>
            </a:r>
          </a:p>
          <a:p>
            <a:pPr lvl="1"/>
            <a:r>
              <a:rPr lang="en-US" dirty="0"/>
              <a:t>CF: Latent Factor Methods</a:t>
            </a:r>
          </a:p>
          <a:p>
            <a:r>
              <a:rPr lang="en-US" b="1" dirty="0"/>
              <a:t>Matrix Factorization</a:t>
            </a:r>
          </a:p>
          <a:p>
            <a:pPr lvl="1"/>
            <a:r>
              <a:rPr lang="en-US" dirty="0"/>
              <a:t>User / item vectors</a:t>
            </a:r>
          </a:p>
          <a:p>
            <a:pPr lvl="1"/>
            <a:r>
              <a:rPr lang="en-US" dirty="0"/>
              <a:t>Prediction model</a:t>
            </a:r>
          </a:p>
          <a:p>
            <a:pPr lvl="1"/>
            <a:r>
              <a:rPr lang="en-US" dirty="0"/>
              <a:t>Training by SGD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5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BB17D-85E3-4914-B0EE-B67D7788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9649"/>
            <a:ext cx="10515600" cy="732155"/>
          </a:xfrm>
        </p:spPr>
        <p:txBody>
          <a:bodyPr/>
          <a:lstStyle/>
          <a:p>
            <a:pPr algn="ctr"/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6773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94299" y="1210760"/>
            <a:ext cx="7583085" cy="504482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 Common Challenge:</a:t>
            </a:r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dirty="0"/>
              <a:t>Assume you’re a company selling </a:t>
            </a:r>
            <a:r>
              <a:rPr lang="en-US" b="1" dirty="0"/>
              <a:t>items</a:t>
            </a:r>
            <a:r>
              <a:rPr lang="en-US" dirty="0"/>
              <a:t> of some sort: movies, songs, products, etc.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Company collects millions of </a:t>
            </a:r>
            <a:r>
              <a:rPr lang="en-US" b="1" dirty="0"/>
              <a:t>ratings</a:t>
            </a:r>
            <a:r>
              <a:rPr lang="en-US" dirty="0"/>
              <a:t> from </a:t>
            </a:r>
            <a:r>
              <a:rPr lang="en-US" b="1" dirty="0"/>
              <a:t>users</a:t>
            </a:r>
            <a:r>
              <a:rPr lang="en-US" dirty="0"/>
              <a:t> of their </a:t>
            </a:r>
            <a:r>
              <a:rPr lang="en-US" b="1" dirty="0"/>
              <a:t>items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To maximize profit / user happiness, you want to </a:t>
            </a:r>
            <a:r>
              <a:rPr lang="en-US" b="1" dirty="0"/>
              <a:t>recommend</a:t>
            </a:r>
            <a:r>
              <a:rPr lang="en-US" dirty="0"/>
              <a:t> items that users are likely to want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50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54101"/>
            <a:ext cx="9144000" cy="25737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3694529"/>
            <a:ext cx="2271757" cy="26705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5757" y="3700590"/>
            <a:ext cx="2264636" cy="2656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0393" y="3708772"/>
            <a:ext cx="2300243" cy="2656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636" y="3708772"/>
            <a:ext cx="2307364" cy="267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6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15" y="114668"/>
            <a:ext cx="10515600" cy="631972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alphaModFix amt="47000"/>
          </a:blip>
          <a:stretch>
            <a:fillRect/>
          </a:stretch>
        </p:blipFill>
        <p:spPr>
          <a:xfrm>
            <a:off x="2316090" y="997097"/>
            <a:ext cx="7938010" cy="5470134"/>
          </a:xfrm>
          <a:prstGeom prst="rect">
            <a:avLst/>
          </a:prstGeom>
        </p:spPr>
      </p:pic>
      <p:sp>
        <p:nvSpPr>
          <p:cNvPr id="5" name="Content Placeholder 5"/>
          <p:cNvSpPr txBox="1">
            <a:spLocks/>
          </p:cNvSpPr>
          <p:nvPr/>
        </p:nvSpPr>
        <p:spPr>
          <a:xfrm>
            <a:off x="2774219" y="3021945"/>
            <a:ext cx="6775587" cy="70552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90500" dist="1905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Problem Setup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2788491" y="3887767"/>
            <a:ext cx="6775587" cy="19021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90500" dist="190500" dir="2700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500,000 users</a:t>
            </a:r>
          </a:p>
          <a:p>
            <a:r>
              <a:rPr lang="en-US" dirty="0"/>
              <a:t>20,000 movies</a:t>
            </a:r>
          </a:p>
          <a:p>
            <a:r>
              <a:rPr lang="en-US" dirty="0"/>
              <a:t>100 million ratings</a:t>
            </a:r>
          </a:p>
          <a:p>
            <a:r>
              <a:rPr lang="en-US" dirty="0"/>
              <a:t>Goal: To obtain lower root mean squared error (RMSE) than Netflix’s existing system on 3 million held out ratings </a:t>
            </a:r>
          </a:p>
        </p:txBody>
      </p:sp>
      <p:sp>
        <p:nvSpPr>
          <p:cNvPr id="7" name="Bent-Up Arrow 6"/>
          <p:cNvSpPr/>
          <p:nvPr/>
        </p:nvSpPr>
        <p:spPr>
          <a:xfrm rot="16200000">
            <a:off x="5614492" y="1655196"/>
            <a:ext cx="1182516" cy="1231095"/>
          </a:xfrm>
          <a:prstGeom prst="bentUp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27000" dist="127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8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5018" y="1210760"/>
            <a:ext cx="6476290" cy="50448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Setup:</a:t>
            </a:r>
          </a:p>
          <a:p>
            <a:pPr lvl="1"/>
            <a:r>
              <a:rPr lang="en-US" dirty="0">
                <a:solidFill>
                  <a:srgbClr val="2A6D7D"/>
                </a:solidFill>
              </a:rPr>
              <a:t>Items: </a:t>
            </a:r>
            <a:br>
              <a:rPr lang="en-US" dirty="0"/>
            </a:br>
            <a:r>
              <a:rPr lang="en-US" dirty="0"/>
              <a:t>movies, songs, products, etc.</a:t>
            </a:r>
            <a:br>
              <a:rPr lang="en-US" dirty="0"/>
            </a:br>
            <a:r>
              <a:rPr lang="en-US" dirty="0"/>
              <a:t>(often many thousands)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Users: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/>
              <a:t>watchers, listeners, purchasers, etc.</a:t>
            </a:r>
            <a:br>
              <a:rPr lang="en-US" dirty="0"/>
            </a:br>
            <a:r>
              <a:rPr lang="en-US" dirty="0"/>
              <a:t>(often many millions)</a:t>
            </a:r>
          </a:p>
          <a:p>
            <a:pPr lvl="1"/>
            <a:r>
              <a:rPr lang="en-US" dirty="0">
                <a:solidFill>
                  <a:srgbClr val="2A6D7D"/>
                </a:solidFill>
              </a:rPr>
              <a:t>Feedback: </a:t>
            </a:r>
            <a:br>
              <a:rPr lang="en-US" dirty="0"/>
            </a:br>
            <a:r>
              <a:rPr lang="en-US" dirty="0"/>
              <a:t>5-star ratings, not-clicking ‘next’, purchases, etc.</a:t>
            </a:r>
          </a:p>
          <a:p>
            <a:r>
              <a:rPr lang="en-US" b="1" dirty="0"/>
              <a:t>Key Assumptions:</a:t>
            </a:r>
          </a:p>
          <a:p>
            <a:pPr lvl="1"/>
            <a:r>
              <a:rPr lang="en-US" dirty="0"/>
              <a:t>Can represent ratings numerically as a user/item matrix</a:t>
            </a:r>
          </a:p>
          <a:p>
            <a:pPr lvl="1"/>
            <a:r>
              <a:rPr lang="en-US" dirty="0"/>
              <a:t>Users only rate a small number of items (the matrix is sparse)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677468"/>
              </p:ext>
            </p:extLst>
          </p:nvPr>
        </p:nvGraphicFramePr>
        <p:xfrm>
          <a:off x="7945632" y="1727200"/>
          <a:ext cx="3408168" cy="334546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852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75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Doctor Strange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 Trek: Beyond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Zootopia</a:t>
                      </a:r>
                      <a:endParaRPr lang="en-US" dirty="0"/>
                    </a:p>
                  </a:txBody>
                  <a:tcPr vert="vert2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582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582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705">
                <a:tc>
                  <a:txBody>
                    <a:bodyPr/>
                    <a:lstStyle/>
                    <a:p>
                      <a:r>
                        <a:rPr lang="en-US" dirty="0"/>
                        <a:t>Charlie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81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Two Types of Recommender Systems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Pandora.com</a:t>
            </a:r>
            <a:r>
              <a:rPr lang="en-US" dirty="0">
                <a:solidFill>
                  <a:schemeClr val="bg1"/>
                </a:solidFill>
              </a:rPr>
              <a:t> music recommendations (Music Genome Project)</a:t>
            </a:r>
          </a:p>
          <a:p>
            <a:r>
              <a:rPr lang="en-US" b="1" dirty="0">
                <a:solidFill>
                  <a:schemeClr val="bg1"/>
                </a:solidFill>
              </a:rPr>
              <a:t>Con:</a:t>
            </a:r>
            <a:r>
              <a:rPr lang="en-US" dirty="0">
                <a:solidFill>
                  <a:schemeClr val="bg1"/>
                </a:solidFill>
              </a:rPr>
              <a:t> Assumes access to side information about items (e.g. properties of a song)</a:t>
            </a:r>
          </a:p>
          <a:p>
            <a:r>
              <a:rPr lang="en-US" b="1" dirty="0">
                <a:solidFill>
                  <a:schemeClr val="bg1"/>
                </a:solidFill>
              </a:rPr>
              <a:t>Pro: </a:t>
            </a:r>
            <a:r>
              <a:rPr lang="en-US" dirty="0">
                <a:solidFill>
                  <a:schemeClr val="bg1"/>
                </a:solidFill>
              </a:rPr>
              <a:t>Got a new item to add? No problem, just be sure to include the side information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Example</a:t>
            </a:r>
            <a:r>
              <a:rPr lang="en-US" dirty="0">
                <a:solidFill>
                  <a:schemeClr val="bg1"/>
                </a:solidFill>
              </a:rPr>
              <a:t>: Netflix movie recommendations</a:t>
            </a:r>
          </a:p>
          <a:p>
            <a:r>
              <a:rPr lang="en-US" b="1" dirty="0">
                <a:solidFill>
                  <a:schemeClr val="bg1"/>
                </a:solidFill>
              </a:rPr>
              <a:t>Pro: </a:t>
            </a:r>
            <a:r>
              <a:rPr lang="en-US" dirty="0">
                <a:solidFill>
                  <a:schemeClr val="bg1"/>
                </a:solidFill>
              </a:rPr>
              <a:t>Does not assume access to side information about items (e.g. does not need to know about movie genres)</a:t>
            </a:r>
          </a:p>
          <a:p>
            <a:r>
              <a:rPr lang="en-US" b="1" dirty="0">
                <a:solidFill>
                  <a:schemeClr val="bg1"/>
                </a:solidFill>
              </a:rPr>
              <a:t>Con: </a:t>
            </a:r>
            <a:r>
              <a:rPr lang="en-US" dirty="0">
                <a:solidFill>
                  <a:schemeClr val="bg1"/>
                </a:solidFill>
              </a:rPr>
              <a:t>Does not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work on new items that have no ratings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0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Collaborative Filtering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Everyday Examples of Collaborative Filtering...</a:t>
            </a:r>
          </a:p>
          <a:p>
            <a:pPr lvl="1"/>
            <a:r>
              <a:rPr lang="en-US" dirty="0"/>
              <a:t>Bestseller lists</a:t>
            </a:r>
          </a:p>
          <a:p>
            <a:pPr lvl="1"/>
            <a:r>
              <a:rPr lang="en-US" dirty="0"/>
              <a:t>Top 40 music lists</a:t>
            </a:r>
          </a:p>
          <a:p>
            <a:pPr lvl="1"/>
            <a:r>
              <a:rPr lang="en-US" dirty="0"/>
              <a:t>The “recent returns” shelf at the library</a:t>
            </a:r>
          </a:p>
          <a:p>
            <a:pPr lvl="1"/>
            <a:r>
              <a:rPr lang="en-US" dirty="0"/>
              <a:t>Unmarked but well-used paths thru the woods</a:t>
            </a:r>
          </a:p>
          <a:p>
            <a:pPr lvl="1"/>
            <a:r>
              <a:rPr lang="en-US" dirty="0"/>
              <a:t>The printer room at work</a:t>
            </a:r>
          </a:p>
          <a:p>
            <a:pPr lvl="1"/>
            <a:r>
              <a:rPr lang="en-US" dirty="0"/>
              <a:t>“Read any good books lately?”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/>
              <a:t>Common insight: </a:t>
            </a:r>
            <a:r>
              <a:rPr lang="en-US" dirty="0"/>
              <a:t>personal tastes are correlated</a:t>
            </a:r>
          </a:p>
          <a:p>
            <a:pPr lvl="1"/>
            <a:r>
              <a:rPr lang="en-US" dirty="0"/>
              <a:t>If Alice and Bob both like X and Alice likes Y then Bob is more likely to like Y</a:t>
            </a:r>
          </a:p>
          <a:p>
            <a:pPr lvl="1"/>
            <a:r>
              <a:rPr lang="en-US" dirty="0"/>
              <a:t>especially (perhaps) if Bob knows Alice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4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091" y="25674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Two Types of Collaborative Filtering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1. Neighborhood Methods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2. Latent Factor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5004-F4FB-5345-992E-498B4C43F562}" type="slidenum">
              <a:rPr lang="en-US" smtClean="0"/>
              <a:t>9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3006726"/>
            <a:ext cx="3273998" cy="293174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53" y="3049103"/>
            <a:ext cx="3916813" cy="293174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82333" y="6378764"/>
            <a:ext cx="4728039" cy="34271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Koren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et al. (2009)</a:t>
            </a:r>
          </a:p>
        </p:txBody>
      </p:sp>
    </p:spTree>
    <p:extLst>
      <p:ext uri="{BB962C8B-B14F-4D97-AF65-F5344CB8AC3E}">
        <p14:creationId xmlns:p14="http://schemas.microsoft.com/office/powerpoint/2010/main" val="3916792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B3C07C46F97C4EB4BF6E8F562B2071" ma:contentTypeVersion="2" ma:contentTypeDescription="Create a new document." ma:contentTypeScope="" ma:versionID="703064d1ee52983dc3e46638b6363df0">
  <xsd:schema xmlns:xsd="http://www.w3.org/2001/XMLSchema" xmlns:xs="http://www.w3.org/2001/XMLSchema" xmlns:p="http://schemas.microsoft.com/office/2006/metadata/properties" xmlns:ns2="63b13173-5077-49f7-ac80-b94e250a9bdc" targetNamespace="http://schemas.microsoft.com/office/2006/metadata/properties" ma:root="true" ma:fieldsID="4b8c5349edb1a519591a87bb6cc9fa07" ns2:_="">
    <xsd:import namespace="63b13173-5077-49f7-ac80-b94e250a9b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b13173-5077-49f7-ac80-b94e250a9b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269CE0-80F8-424D-B4AA-E6B637876BAF}">
  <ds:schemaRefs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63b13173-5077-49f7-ac80-b94e250a9bdc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9EAE4-AD97-48FE-848B-A62278C4D8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A5FFB7-F6E9-4988-92FF-41E0A4855F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b13173-5077-49f7-ac80-b94e250a9b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732</Words>
  <Application>Microsoft Office PowerPoint</Application>
  <PresentationFormat>Widescreen</PresentationFormat>
  <Paragraphs>164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Schoolbook</vt:lpstr>
      <vt:lpstr>Office Theme</vt:lpstr>
      <vt:lpstr>Linear Algebra for AI/ML</vt:lpstr>
      <vt:lpstr>Topics</vt:lpstr>
      <vt:lpstr>Recommender Systems</vt:lpstr>
      <vt:lpstr>Recommender Systems</vt:lpstr>
      <vt:lpstr>Recommender Systems</vt:lpstr>
      <vt:lpstr>Recommender Systems</vt:lpstr>
      <vt:lpstr>Two Types of Recommender Systems</vt:lpstr>
      <vt:lpstr>Collaborative Filtering</vt:lpstr>
      <vt:lpstr>Two Types of Collaborative Filtering</vt:lpstr>
      <vt:lpstr>Two Types of Collaborative Filtering</vt:lpstr>
      <vt:lpstr>Two Types of Collaborative Filtering</vt:lpstr>
      <vt:lpstr>Matrix Factorization</vt:lpstr>
      <vt:lpstr>Matrix Factorization</vt:lpstr>
      <vt:lpstr>Matrix Factorization</vt:lpstr>
      <vt:lpstr>Matrix Factorization</vt:lpstr>
      <vt:lpstr>Matrix Factorization</vt:lpstr>
      <vt:lpstr>Matrix Factorization</vt:lpstr>
      <vt:lpstr>Matrix Factorization</vt:lpstr>
      <vt:lpstr>Matrix Factorization</vt:lpstr>
      <vt:lpstr>Thank you!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Processing</dc:title>
  <dc:creator>jiaul paik</dc:creator>
  <cp:lastModifiedBy>jiaul</cp:lastModifiedBy>
  <cp:revision>284</cp:revision>
  <dcterms:created xsi:type="dcterms:W3CDTF">2020-05-13T23:12:08Z</dcterms:created>
  <dcterms:modified xsi:type="dcterms:W3CDTF">2022-10-27T01:41:43Z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0x010100C6B3C07C46F97C4EB4BF6E8F562B2071</vt:lpwstr>
  </property>
</Properties>
</file>