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5143500" type="screen16x9"/>
  <p:notesSz cx="6858000" cy="9144000"/>
  <p:embeddedFontLst>
    <p:embeddedFont>
      <p:font typeface="Roboto" charset="0"/>
      <p:regular r:id="rId80"/>
      <p:bold r:id="rId81"/>
      <p:italic r:id="rId82"/>
      <p:boldItalic r:id="rId83"/>
    </p:embeddedFont>
    <p:embeddedFont>
      <p:font typeface="Georgia" pitchFamily="18"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F4075EC-3FB8-4D36-B1B0-D1D08B127E09}">
  <a:tblStyle styleId="{8F4075EC-3FB8-4D36-B1B0-D1D08B127E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5.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87"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3.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ebde9daf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ebde9daf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ebde9daf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ebde9da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7ebde9daf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7ebde9da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ebde9daf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7ebde9daf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ebde9daf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7ebde9da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ebde9daf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7ebde9daf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7ebde9daf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7ebde9daf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4df7606e1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4df7606e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df7606e1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df7606e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4df7606e15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4df7606e1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ebde9daf4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ebde9daf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4df7606e15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4df7606e1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7ebde9daf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7ebde9daf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4df7606e1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4df7606e1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df7606e1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4df7606e1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7ebde9daf4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7ebde9daf4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ebde9daf4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ebde9daf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7ebde9daf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7ebde9daf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7ebde9daf4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7ebde9daf4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ebde9daf4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ebde9daf4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7ebde9daf4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7ebde9daf4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ebde9daf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7ebde9da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7ebde9daf4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7ebde9daf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7ebde9daf4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7ebde9daf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7ebde9daf4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7ebde9daf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7ebde9daf4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7ebde9daf4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7ebde9daf4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7ebde9daf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4df7606e1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4df7606e1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7ebde9daf4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7ebde9daf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7ebde9daf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7ebde9daf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7ebde9daf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7ebde9daf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7ebde9daf4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7ebde9daf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7ebde9daf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7ebde9daf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df7606e1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df7606e1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ebde9daf4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ebde9daf4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7ebde9daf4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7ebde9daf4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7ebde9daf4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7ebde9daf4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7ebde9daf4_0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7ebde9daf4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7ebde9daf4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7ebde9daf4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4df7606e1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4df7606e1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4df7606e15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4df7606e1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df7606e15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df7606e1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7ebde9daf4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7ebde9daf4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7ebde9daf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7ebde9daf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7ebde9daf4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7ebde9daf4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4df7606e15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4df7606e1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df7606e1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df7606e1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4df7606e15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4df7606e1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4df7606e15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4df7606e15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df7606e15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df7606e1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7ebde9daf4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7ebde9daf4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7ebde9daf4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7ebde9daf4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4df7606e15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4df7606e15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4df7606e15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4df7606e1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7ebde9daf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7ebde9da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4df7606e15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4df7606e1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7ebde9daf4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7ebde9daf4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4df7606e15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4df7606e15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7ebde9daf4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7ebde9daf4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7ebde9daf4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7ebde9daf4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7ebde9daf4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7ebde9daf4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7ebde9daf4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7ebde9daf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7ebde9daf4_0_6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7ebde9daf4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7ebde9daf4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7ebde9daf4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7ebde9daf4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7ebde9daf4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7ebde9daf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7ebde9daf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7ebde9daf4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7ebde9daf4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7ebde9daf4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7ebde9daf4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7ebde9daf4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7ebde9daf4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7ebde9daf4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7ebde9daf4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7ebde9daf4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7ebde9daf4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7ebde9daf4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7ebde9daf4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7ebde9daf4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7ebde9daf4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7ebde9daf4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7ebde9daf4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7ebde9daf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7ebde9daf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ebde9daf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ebde9da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0805.4471.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inearly_independent" TargetMode="External"/><Relationship Id="rId3" Type="http://schemas.openxmlformats.org/officeDocument/2006/relationships/hyperlink" Target="https://en.wikipedia.org/wiki/Linear_algebra" TargetMode="External"/><Relationship Id="rId7" Type="http://schemas.openxmlformats.org/officeDocument/2006/relationships/hyperlink" Target="https://en.wikipedia.org/wiki/Linear_spa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en.wikipedia.org/wiki/Vector_space" TargetMode="External"/><Relationship Id="rId5" Type="http://schemas.openxmlformats.org/officeDocument/2006/relationships/hyperlink" Target="https://en.wikipedia.org/wiki/Dimension_(vector_space)" TargetMode="External"/><Relationship Id="rId4" Type="http://schemas.openxmlformats.org/officeDocument/2006/relationships/hyperlink" Target="https://en.wikipedia.org/wiki/Matrix_(mathematics)" TargetMode="External"/><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Mathematical_optimization"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hyperlink" Target="https://en.wikipedia.org/wiki/NP-hard" TargetMode="External"/><Relationship Id="rId4" Type="http://schemas.openxmlformats.org/officeDocument/2006/relationships/hyperlink" Target="https://en.wikipedia.org/wiki/Convex_functi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50.jpeg"/></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en.wikipedia.org/wiki/Square_matrix"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hyperlink" Target="https://en.wikipedia.org/wiki/Eigenvalue" TargetMode="External"/><Relationship Id="rId4" Type="http://schemas.openxmlformats.org/officeDocument/2006/relationships/hyperlink" Target="https://en.wikipedia.org/wiki/Main_diagonal"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5.xml"/><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6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3.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ymmetric_matrix" TargetMode="External"/><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en.wikipedia.org/wiki/Column_vector" TargetMode="External"/><Relationship Id="rId4" Type="http://schemas.openxmlformats.org/officeDocument/2006/relationships/hyperlink" Target="https://en.wikipedia.org/wiki/Real_numb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Low Rank Matrix Completion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err="1" smtClean="0"/>
              <a:t>Ayantika</a:t>
            </a:r>
            <a:r>
              <a:rPr lang="en-US" dirty="0" smtClean="0"/>
              <a:t> C.</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Notations</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1538225" y="1343600"/>
            <a:ext cx="5402147" cy="3666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Example of Low Rank Matrix: </a:t>
            </a:r>
            <a:r>
              <a:rPr lang="en-GB" sz="2400">
                <a:solidFill>
                  <a:schemeClr val="dk2"/>
                </a:solidFill>
              </a:rPr>
              <a:t>IoT network, sensor nodes</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95000"/>
              </a:lnSpc>
              <a:spcBef>
                <a:spcPts val="0"/>
              </a:spcBef>
              <a:spcAft>
                <a:spcPts val="0"/>
              </a:spcAft>
              <a:buSzPts val="1200"/>
              <a:buChar char="●"/>
            </a:pPr>
            <a:r>
              <a:rPr lang="en-GB" sz="1200"/>
              <a:t>Internet of things (IoT) in healthcare, automatic metering, environmental monitoring (temperature, pressure, moisture), and surveillance. </a:t>
            </a:r>
            <a:endParaRPr sz="1200"/>
          </a:p>
          <a:p>
            <a:pPr marL="457200" lvl="0" indent="-304800" algn="l" rtl="0">
              <a:lnSpc>
                <a:spcPct val="95000"/>
              </a:lnSpc>
              <a:spcBef>
                <a:spcPts val="0"/>
              </a:spcBef>
              <a:spcAft>
                <a:spcPts val="0"/>
              </a:spcAft>
              <a:buSzPts val="1200"/>
              <a:buChar char="●"/>
            </a:pPr>
            <a:r>
              <a:rPr lang="en-GB" sz="1200"/>
              <a:t>Action in IoT networks, such as fire alarm, energy transfer, emergency request, is made primarily on the data center, data center should figure out the location information of whole devices in the networks.</a:t>
            </a:r>
            <a:endParaRPr sz="1200"/>
          </a:p>
          <a:p>
            <a:pPr marL="457200" lvl="0" indent="-304800" algn="l" rtl="0">
              <a:lnSpc>
                <a:spcPct val="95000"/>
              </a:lnSpc>
              <a:spcBef>
                <a:spcPts val="0"/>
              </a:spcBef>
              <a:spcAft>
                <a:spcPts val="0"/>
              </a:spcAft>
              <a:buSzPts val="1200"/>
              <a:buChar char="●"/>
            </a:pPr>
            <a:r>
              <a:rPr lang="en-GB" sz="1200"/>
              <a:t>power outage of a sensor node or the limitation of radio communication range (see Fig. 1), only small number of distance information is available at the data center. Also, in the vehicular networks, </a:t>
            </a:r>
            <a:endParaRPr sz="1200"/>
          </a:p>
          <a:p>
            <a:pPr marL="457200" lvl="0" indent="-304800" algn="l" rtl="0">
              <a:lnSpc>
                <a:spcPct val="95000"/>
              </a:lnSpc>
              <a:spcBef>
                <a:spcPts val="0"/>
              </a:spcBef>
              <a:spcAft>
                <a:spcPts val="0"/>
              </a:spcAft>
              <a:buSzPts val="1200"/>
              <a:buChar char="●"/>
            </a:pPr>
            <a:r>
              <a:rPr lang="en-GB" sz="1200"/>
              <a:t>it is not easy to measure the distance of all adjacent vehicles when a vehicle is located at the dead zone.</a:t>
            </a:r>
            <a:endParaRPr sz="1200"/>
          </a:p>
          <a:p>
            <a:pPr marL="0" lvl="0" indent="0" algn="l" rtl="0">
              <a:lnSpc>
                <a:spcPct val="95000"/>
              </a:lnSpc>
              <a:spcBef>
                <a:spcPts val="1200"/>
              </a:spcBef>
              <a:spcAft>
                <a:spcPts val="1200"/>
              </a:spcAft>
              <a:buSzPts val="688"/>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1" name="Google Shape;131;p24"/>
          <p:cNvSpPr txBox="1"/>
          <p:nvPr/>
        </p:nvSpPr>
        <p:spPr>
          <a:xfrm>
            <a:off x="692800" y="1259625"/>
            <a:ext cx="669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 Observed Euclidean distance matrix is:</a:t>
            </a:r>
            <a:endParaRPr/>
          </a:p>
        </p:txBody>
      </p:sp>
      <p:pic>
        <p:nvPicPr>
          <p:cNvPr id="132" name="Google Shape;132;p24"/>
          <p:cNvPicPr preferRelativeResize="0"/>
          <p:nvPr/>
        </p:nvPicPr>
        <p:blipFill>
          <a:blip r:embed="rId3">
            <a:alphaModFix/>
          </a:blip>
          <a:stretch>
            <a:fillRect/>
          </a:stretch>
        </p:blipFill>
        <p:spPr>
          <a:xfrm>
            <a:off x="1475400" y="1901722"/>
            <a:ext cx="6193199" cy="25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ts val="1100"/>
              <a:buFont typeface="Arial"/>
              <a:buNone/>
            </a:pPr>
            <a:r>
              <a:rPr lang="en-GB" sz="2400">
                <a:solidFill>
                  <a:schemeClr val="dk2"/>
                </a:solidFill>
              </a:rPr>
              <a:t>Image compression and restoration:</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95000"/>
              </a:lnSpc>
              <a:spcBef>
                <a:spcPts val="0"/>
              </a:spcBef>
              <a:spcAft>
                <a:spcPts val="0"/>
              </a:spcAft>
              <a:buSzPts val="1600"/>
              <a:buChar char="●"/>
            </a:pPr>
            <a:r>
              <a:rPr lang="en-GB" sz="1600"/>
              <a:t>When there is dirt or scribble in a two-dimensional image one simple solution is to replace the contaminated pixels with the interpolated version of adjacent pixels. </a:t>
            </a:r>
            <a:endParaRPr sz="1600"/>
          </a:p>
          <a:p>
            <a:pPr marL="457200" lvl="0" indent="-330200" algn="l" rtl="0">
              <a:lnSpc>
                <a:spcPct val="95000"/>
              </a:lnSpc>
              <a:spcBef>
                <a:spcPts val="0"/>
              </a:spcBef>
              <a:spcAft>
                <a:spcPts val="0"/>
              </a:spcAft>
              <a:buSzPts val="1600"/>
              <a:buChar char="●"/>
            </a:pPr>
            <a:r>
              <a:rPr lang="en-GB" sz="1600"/>
              <a:t>Approximate an image to the low-rank matrix without perceptible loss of quality. </a:t>
            </a:r>
            <a:endParaRPr sz="1600"/>
          </a:p>
          <a:p>
            <a:pPr marL="457200" lvl="0" indent="-330200" algn="l" rtl="0">
              <a:lnSpc>
                <a:spcPct val="95000"/>
              </a:lnSpc>
              <a:spcBef>
                <a:spcPts val="0"/>
              </a:spcBef>
              <a:spcAft>
                <a:spcPts val="0"/>
              </a:spcAft>
              <a:buSzPts val="1600"/>
              <a:buChar char="●"/>
            </a:pPr>
            <a:r>
              <a:rPr lang="en-GB" sz="1600"/>
              <a:t>By using clean (uncontaminated) pixels as observed entries, an original image can be recovered via the low-rank matrix completion.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Major benefit</a:t>
            </a: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t>One major benefit of the low-rank matrix is that the essential information, expressed in terms of degree of freedom, in a matrix is much smaller than the total number of entries.</a:t>
            </a:r>
            <a:endParaRPr sz="1200"/>
          </a:p>
          <a:p>
            <a:pPr marL="0" lvl="0" indent="0" algn="l" rtl="0">
              <a:spcBef>
                <a:spcPts val="1200"/>
              </a:spcBef>
              <a:spcAft>
                <a:spcPts val="0"/>
              </a:spcAft>
              <a:buNone/>
            </a:pPr>
            <a:endParaRPr sz="1200"/>
          </a:p>
          <a:p>
            <a:pPr marL="0" lvl="0" indent="0" algn="l" rtl="0">
              <a:spcBef>
                <a:spcPts val="1200"/>
              </a:spcBef>
              <a:spcAft>
                <a:spcPts val="0"/>
              </a:spcAft>
              <a:buNone/>
            </a:pPr>
            <a:r>
              <a:rPr lang="en-GB" sz="1200"/>
              <a:t>Therefore, even though the number of observed entries is small, we still have a good chance to recover the whole matrix.</a:t>
            </a:r>
            <a:endParaRPr sz="1200"/>
          </a:p>
          <a:p>
            <a:pPr marL="0" lvl="0" indent="0" algn="l" rtl="0">
              <a:spcBef>
                <a:spcPts val="1200"/>
              </a:spcBef>
              <a:spcAft>
                <a:spcPts val="0"/>
              </a:spcAft>
              <a:buNone/>
            </a:pPr>
            <a:r>
              <a:rPr lang="en-GB" sz="1200"/>
              <a:t>When there is no restriction on the rank of a matrix, the problem to recover unknown entries of a matrix from partial observed entries is ill-posed. </a:t>
            </a:r>
            <a:endParaRPr sz="1200"/>
          </a:p>
          <a:p>
            <a:pPr marL="0" lvl="0" indent="0" algn="l" rtl="0">
              <a:spcBef>
                <a:spcPts val="1200"/>
              </a:spcBef>
              <a:spcAft>
                <a:spcPts val="1200"/>
              </a:spcAft>
              <a:buNone/>
            </a:pPr>
            <a:r>
              <a:rPr lang="en-GB" sz="1200"/>
              <a:t>This is because any value can be assigned to unknown entries, which in turn means that there are infinite number of matrices that agree with the observed entries.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0" name="Google Shape;150;p27"/>
          <p:cNvSpPr txBox="1">
            <a:spLocks noGrp="1"/>
          </p:cNvSpPr>
          <p:nvPr>
            <p:ph type="body" idx="1"/>
          </p:nvPr>
        </p:nvSpPr>
        <p:spPr>
          <a:xfrm>
            <a:off x="311700" y="1152475"/>
            <a:ext cx="8520600" cy="237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GB"/>
              <a:t>Consider the following 2 × 2 matrix with one unknown entry marked ?</a:t>
            </a:r>
            <a:endParaRPr/>
          </a:p>
        </p:txBody>
      </p:sp>
      <p:pic>
        <p:nvPicPr>
          <p:cNvPr id="151" name="Google Shape;151;p27"/>
          <p:cNvPicPr preferRelativeResize="0"/>
          <p:nvPr/>
        </p:nvPicPr>
        <p:blipFill>
          <a:blip r:embed="rId3">
            <a:alphaModFix/>
          </a:blip>
          <a:stretch>
            <a:fillRect/>
          </a:stretch>
        </p:blipFill>
        <p:spPr>
          <a:xfrm>
            <a:off x="3629025" y="1924050"/>
            <a:ext cx="1885950"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990"/>
              <a:buFont typeface="Arial"/>
              <a:buNone/>
            </a:pPr>
            <a:r>
              <a:rPr lang="en-GB" sz="2360" b="1">
                <a:solidFill>
                  <a:schemeClr val="dk2"/>
                </a:solidFill>
              </a:rPr>
              <a:t>Fundamental principle to recover a large dimensional matrix using low-rank constraint</a:t>
            </a:r>
            <a:endParaRPr sz="2720" b="1"/>
          </a:p>
        </p:txBody>
      </p:sp>
      <p:sp>
        <p:nvSpPr>
          <p:cNvPr id="157" name="Google Shape;157;p28"/>
          <p:cNvSpPr txBox="1">
            <a:spLocks noGrp="1"/>
          </p:cNvSpPr>
          <p:nvPr>
            <p:ph type="body" idx="1"/>
          </p:nvPr>
        </p:nvSpPr>
        <p:spPr>
          <a:xfrm>
            <a:off x="458650" y="19082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If M is a full rank, i.e., the rank of M is two, then any value except 10 can be assigned to ?. </a:t>
            </a:r>
            <a:endParaRPr sz="1400"/>
          </a:p>
          <a:p>
            <a:pPr marL="0" lvl="0" indent="0" algn="l" rtl="0">
              <a:spcBef>
                <a:spcPts val="1200"/>
              </a:spcBef>
              <a:spcAft>
                <a:spcPts val="0"/>
              </a:spcAft>
              <a:buNone/>
            </a:pPr>
            <a:r>
              <a:rPr lang="en-GB" sz="1400"/>
              <a:t>Whereas, if M is a low-rank matrix (the rank is one in this trivial example), two columns differ by only a constant and hence unknown element ? can be easily determined using a linear relationship between two columns (? = 10). </a:t>
            </a:r>
            <a:endParaRPr sz="1400"/>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a:p>
        </p:txBody>
      </p:sp>
      <p:sp>
        <p:nvSpPr>
          <p:cNvPr id="163" name="Google Shape;16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 observe a small subset of entries in a large matrix and aims to recover the entire matrix.</a:t>
            </a:r>
            <a:endParaRPr b="1"/>
          </a:p>
          <a:p>
            <a:pPr marL="0" lvl="0" indent="0" algn="l" rtl="0">
              <a:spcBef>
                <a:spcPts val="1200"/>
              </a:spcBef>
              <a:spcAft>
                <a:spcPts val="0"/>
              </a:spcAft>
              <a:buNone/>
            </a:pPr>
            <a:endParaRPr b="1"/>
          </a:p>
          <a:p>
            <a:pPr marL="0" lvl="0" indent="0" algn="l" rtl="0">
              <a:spcBef>
                <a:spcPts val="1200"/>
              </a:spcBef>
              <a:spcAft>
                <a:spcPts val="1200"/>
              </a:spcAft>
              <a:buNone/>
            </a:pPr>
            <a:r>
              <a:rPr lang="en-GB" b="1"/>
              <a:t>Is it possible to complete a partially observed matrix if its rank, i.e., its maximum number of linearly-independent row or column vectors, is small?</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Concepts</a:t>
            </a:r>
            <a:endParaRPr/>
          </a:p>
        </p:txBody>
      </p:sp>
      <p:sp>
        <p:nvSpPr>
          <p:cNvPr id="169" name="Google Shape;16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30"/>
          <p:cNvPicPr preferRelativeResize="0"/>
          <p:nvPr/>
        </p:nvPicPr>
        <p:blipFill>
          <a:blip r:embed="rId3">
            <a:alphaModFix/>
          </a:blip>
          <a:stretch>
            <a:fillRect/>
          </a:stretch>
        </p:blipFill>
        <p:spPr>
          <a:xfrm>
            <a:off x="429033" y="3531250"/>
            <a:ext cx="7494892" cy="295075"/>
          </a:xfrm>
          <a:prstGeom prst="rect">
            <a:avLst/>
          </a:prstGeom>
          <a:noFill/>
          <a:ln>
            <a:noFill/>
          </a:ln>
        </p:spPr>
      </p:pic>
      <p:pic>
        <p:nvPicPr>
          <p:cNvPr id="171" name="Google Shape;171;p30"/>
          <p:cNvPicPr preferRelativeResize="0"/>
          <p:nvPr/>
        </p:nvPicPr>
        <p:blipFill>
          <a:blip r:embed="rId4">
            <a:alphaModFix/>
          </a:blip>
          <a:stretch>
            <a:fillRect/>
          </a:stretch>
        </p:blipFill>
        <p:spPr>
          <a:xfrm>
            <a:off x="311699" y="2713131"/>
            <a:ext cx="8520600" cy="295081"/>
          </a:xfrm>
          <a:prstGeom prst="rect">
            <a:avLst/>
          </a:prstGeom>
          <a:noFill/>
          <a:ln>
            <a:noFill/>
          </a:ln>
        </p:spPr>
      </p:pic>
      <p:pic>
        <p:nvPicPr>
          <p:cNvPr id="172" name="Google Shape;172;p30"/>
          <p:cNvPicPr preferRelativeResize="0"/>
          <p:nvPr/>
        </p:nvPicPr>
        <p:blipFill>
          <a:blip r:embed="rId5">
            <a:alphaModFix/>
          </a:blip>
          <a:stretch>
            <a:fillRect/>
          </a:stretch>
        </p:blipFill>
        <p:spPr>
          <a:xfrm>
            <a:off x="1277400" y="1827067"/>
            <a:ext cx="6016700" cy="4641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Goal</a:t>
            </a:r>
            <a:endParaRPr/>
          </a:p>
        </p:txBody>
      </p:sp>
      <p:sp>
        <p:nvSpPr>
          <p:cNvPr id="178" name="Google Shape;178;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31"/>
          <p:cNvPicPr preferRelativeResize="0"/>
          <p:nvPr/>
        </p:nvPicPr>
        <p:blipFill>
          <a:blip r:embed="rId3">
            <a:alphaModFix/>
          </a:blip>
          <a:stretch>
            <a:fillRect/>
          </a:stretch>
        </p:blipFill>
        <p:spPr>
          <a:xfrm>
            <a:off x="747500" y="1152477"/>
            <a:ext cx="7481375" cy="896025"/>
          </a:xfrm>
          <a:prstGeom prst="rect">
            <a:avLst/>
          </a:prstGeom>
          <a:noFill/>
          <a:ln>
            <a:noFill/>
          </a:ln>
        </p:spPr>
      </p:pic>
      <p:pic>
        <p:nvPicPr>
          <p:cNvPr id="180" name="Google Shape;180;p31"/>
          <p:cNvPicPr preferRelativeResize="0"/>
          <p:nvPr/>
        </p:nvPicPr>
        <p:blipFill>
          <a:blip r:embed="rId4">
            <a:alphaModFix/>
          </a:blip>
          <a:stretch>
            <a:fillRect/>
          </a:stretch>
        </p:blipFill>
        <p:spPr>
          <a:xfrm>
            <a:off x="1181100" y="2257425"/>
            <a:ext cx="6781800" cy="6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04800" algn="l" rtl="0">
              <a:spcBef>
                <a:spcPts val="1200"/>
              </a:spcBef>
              <a:spcAft>
                <a:spcPts val="0"/>
              </a:spcAft>
              <a:buSzPts val="1200"/>
              <a:buChar char="●"/>
            </a:pPr>
            <a:r>
              <a:rPr lang="en-GB" sz="1200"/>
              <a:t>https://users.ece.cmu.edu/~yuejiec/papers/SPM_lrmc_final.pdf</a:t>
            </a:r>
            <a:endParaRPr sz="1200"/>
          </a:p>
          <a:p>
            <a:pPr marL="457200" lvl="0" indent="-304800" algn="l" rtl="0">
              <a:spcBef>
                <a:spcPts val="0"/>
              </a:spcBef>
              <a:spcAft>
                <a:spcPts val="0"/>
              </a:spcAft>
              <a:buSzPts val="1200"/>
              <a:buChar char="●"/>
            </a:pPr>
            <a:r>
              <a:rPr lang="en-GB" sz="1200"/>
              <a:t>https://ieeexplore.ieee.org/stamp/stamp.jsp?tp=&amp;arnumber=8759045</a:t>
            </a:r>
            <a:endParaRPr sz="1200"/>
          </a:p>
          <a:p>
            <a:pPr marL="457200" lvl="0" indent="-304800" algn="l" rtl="0">
              <a:spcBef>
                <a:spcPts val="0"/>
              </a:spcBef>
              <a:spcAft>
                <a:spcPts val="0"/>
              </a:spcAft>
              <a:buSzPts val="1200"/>
              <a:buChar char="●"/>
            </a:pPr>
            <a:r>
              <a:rPr lang="en-GB" sz="1200" u="sng">
                <a:solidFill>
                  <a:schemeClr val="hlink"/>
                </a:solidFill>
                <a:hlinkClick r:id="rId3"/>
              </a:rPr>
              <a:t>https://arxiv.org/pdf/0805.4471.pdf</a:t>
            </a:r>
            <a:endParaRPr sz="1200"/>
          </a:p>
          <a:p>
            <a:pPr marL="457200" lvl="0" indent="-304800" algn="l" rtl="0">
              <a:spcBef>
                <a:spcPts val="0"/>
              </a:spcBef>
              <a:spcAft>
                <a:spcPts val="0"/>
              </a:spcAft>
              <a:buSzPts val="1200"/>
              <a:buChar char="●"/>
            </a:pPr>
            <a:r>
              <a:rPr lang="en-GB" sz="1200"/>
              <a:t>http://math.oit.edu/~watermang/math_341/341_ch8/F13_341_book_sec_8-4.pdf</a:t>
            </a:r>
            <a:endParaRPr sz="1200"/>
          </a:p>
          <a:p>
            <a:pPr marL="457200" lvl="0" indent="0" algn="l" rtl="0">
              <a:spcBef>
                <a:spcPts val="1200"/>
              </a:spcBef>
              <a:spcAft>
                <a:spcPts val="1200"/>
              </a:spcAft>
              <a:buNone/>
            </a:pP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low-rank matrices can we complete?</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2" name="Google Shape;192;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3"/>
          <p:cNvPicPr preferRelativeResize="0"/>
          <p:nvPr/>
        </p:nvPicPr>
        <p:blipFill>
          <a:blip r:embed="rId3">
            <a:alphaModFix/>
          </a:blip>
          <a:stretch>
            <a:fillRect/>
          </a:stretch>
        </p:blipFill>
        <p:spPr>
          <a:xfrm>
            <a:off x="2087700" y="819625"/>
            <a:ext cx="4672324" cy="3504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kind of low-rank matrices can we complete?</a:t>
            </a:r>
            <a:endParaRPr/>
          </a:p>
        </p:txBody>
      </p:sp>
      <p:sp>
        <p:nvSpPr>
          <p:cNvPr id="199" name="Google Shape;19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Sparsity:</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GB" sz="1400"/>
              <a:t>The matrix M1 is more difficult to complete, since most of its entries are zero, and we need to collect more measurements to make sure enough mass comes from its nonzero entries.</a:t>
            </a:r>
            <a:endParaRPr sz="1400"/>
          </a:p>
          <a:p>
            <a:pPr marL="457200" lvl="0" indent="-317500" algn="l" rtl="0">
              <a:spcBef>
                <a:spcPts val="0"/>
              </a:spcBef>
              <a:spcAft>
                <a:spcPts val="0"/>
              </a:spcAft>
              <a:buSzPts val="1400"/>
              <a:buChar char="●"/>
            </a:pPr>
            <a:r>
              <a:rPr lang="en-GB" sz="1400"/>
              <a:t> In contrast, the mass of M2 is more uniformly distributed across all entries, making it easier to propagate information from one entry to another.</a:t>
            </a:r>
            <a:endParaRPr sz="1400"/>
          </a:p>
        </p:txBody>
      </p:sp>
      <p:pic>
        <p:nvPicPr>
          <p:cNvPr id="200" name="Google Shape;200;p34"/>
          <p:cNvPicPr preferRelativeResize="0"/>
          <p:nvPr/>
        </p:nvPicPr>
        <p:blipFill>
          <a:blip r:embed="rId3">
            <a:alphaModFix/>
          </a:blip>
          <a:stretch>
            <a:fillRect/>
          </a:stretch>
        </p:blipFill>
        <p:spPr>
          <a:xfrm>
            <a:off x="2888625" y="2052263"/>
            <a:ext cx="2857500" cy="733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What kind of low-rank matrices can we complete?</a:t>
            </a:r>
            <a:endParaRPr/>
          </a:p>
        </p:txBody>
      </p:sp>
      <p:sp>
        <p:nvSpPr>
          <p:cNvPr id="206" name="Google Shape;20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2.Coherence:</a:t>
            </a:r>
            <a:endParaRPr/>
          </a:p>
          <a:p>
            <a:pPr marL="0" lvl="0" indent="0" algn="l" rtl="0">
              <a:spcBef>
                <a:spcPts val="1200"/>
              </a:spcBef>
              <a:spcAft>
                <a:spcPts val="0"/>
              </a:spcAft>
              <a:buNone/>
            </a:pPr>
            <a:r>
              <a:rPr lang="en-GB"/>
              <a:t>A low-rank matrix is easier to complete if its energy spreads evenly across different coordinates. </a:t>
            </a:r>
            <a:endParaRPr/>
          </a:p>
          <a:p>
            <a:pPr marL="0" lvl="0" indent="0" algn="l" rtl="0">
              <a:spcBef>
                <a:spcPts val="1200"/>
              </a:spcBef>
              <a:spcAft>
                <a:spcPts val="1200"/>
              </a:spcAft>
              <a:buNone/>
            </a:pPr>
            <a:r>
              <a:rPr lang="en-GB"/>
              <a:t>This property is captured by the notion of coherence, which measures the alignment between the column/row spaces of the low-rank matrix with standard basis vectors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2" name="Google Shape;21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3" name="Google Shape;213;p36"/>
          <p:cNvPicPr preferRelativeResize="0"/>
          <p:nvPr/>
        </p:nvPicPr>
        <p:blipFill>
          <a:blip r:embed="rId3">
            <a:alphaModFix/>
          </a:blip>
          <a:stretch>
            <a:fillRect/>
          </a:stretch>
        </p:blipFill>
        <p:spPr>
          <a:xfrm>
            <a:off x="1975773" y="1152475"/>
            <a:ext cx="4555186"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9" name="Google Shape;21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7"/>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38"/>
          <p:cNvPicPr preferRelativeResize="0"/>
          <p:nvPr/>
        </p:nvPicPr>
        <p:blipFill>
          <a:blip r:embed="rId3">
            <a:alphaModFix/>
          </a:blip>
          <a:stretch>
            <a:fillRect/>
          </a:stretch>
        </p:blipFill>
        <p:spPr>
          <a:xfrm>
            <a:off x="2108725" y="671025"/>
            <a:ext cx="5197151" cy="3897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3" name="Google Shape;23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4" name="Google Shape;234;p39"/>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0" name="Google Shape;24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1" name="Google Shape;241;p40"/>
          <p:cNvPicPr preferRelativeResize="0"/>
          <p:nvPr/>
        </p:nvPicPr>
        <p:blipFill>
          <a:blip r:embed="rId3">
            <a:alphaModFix/>
          </a:blip>
          <a:stretch>
            <a:fillRect/>
          </a:stretch>
        </p:blipFill>
        <p:spPr>
          <a:xfrm>
            <a:off x="1709825" y="551963"/>
            <a:ext cx="5386099" cy="4039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8" name="Google Shape;248;p41"/>
          <p:cNvPicPr preferRelativeResize="0"/>
          <p:nvPr/>
        </p:nvPicPr>
        <p:blipFill>
          <a:blip r:embed="rId3">
            <a:alphaModFix/>
          </a:blip>
          <a:stretch>
            <a:fillRect/>
          </a:stretch>
        </p:blipFill>
        <p:spPr>
          <a:xfrm>
            <a:off x="2024750" y="387600"/>
            <a:ext cx="5575050" cy="4181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Rank and Low Rank</a:t>
            </a:r>
            <a:endParaRPr/>
          </a:p>
        </p:txBody>
      </p:sp>
      <p:sp>
        <p:nvSpPr>
          <p:cNvPr id="67" name="Google Shape;67;p15"/>
          <p:cNvSpPr txBox="1">
            <a:spLocks noGrp="1"/>
          </p:cNvSpPr>
          <p:nvPr>
            <p:ph type="body" idx="1"/>
          </p:nvPr>
        </p:nvSpPr>
        <p:spPr>
          <a:xfrm>
            <a:off x="311700" y="1420225"/>
            <a:ext cx="8520600" cy="31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50">
                <a:solidFill>
                  <a:srgbClr val="202122"/>
                </a:solidFill>
                <a:highlight>
                  <a:srgbClr val="FFFFFF"/>
                </a:highlight>
              </a:rPr>
              <a:t>In </a:t>
            </a:r>
            <a:r>
              <a:rPr lang="en-GB" sz="1250">
                <a:solidFill>
                  <a:srgbClr val="0B0080"/>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algebra</a:t>
            </a:r>
            <a:r>
              <a:rPr lang="en-GB" sz="1250">
                <a:solidFill>
                  <a:srgbClr val="202122"/>
                </a:solidFill>
                <a:highlight>
                  <a:srgbClr val="FFFFFF"/>
                </a:highlight>
              </a:rPr>
              <a:t>, the </a:t>
            </a:r>
            <a:r>
              <a:rPr lang="en-GB" sz="1250" b="1">
                <a:solidFill>
                  <a:srgbClr val="202122"/>
                </a:solidFill>
                <a:highlight>
                  <a:srgbClr val="FFFFFF"/>
                </a:highlight>
              </a:rPr>
              <a:t>rank</a:t>
            </a:r>
            <a:r>
              <a:rPr lang="en-GB" sz="1250">
                <a:solidFill>
                  <a:srgbClr val="202122"/>
                </a:solidFill>
                <a:highlight>
                  <a:srgbClr val="FFFFFF"/>
                </a:highlight>
              </a:rPr>
              <a:t> of a </a:t>
            </a:r>
            <a:r>
              <a:rPr lang="en-GB" sz="1250">
                <a:solidFill>
                  <a:srgbClr val="0B0080"/>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a:t>
            </a:r>
            <a:r>
              <a:rPr lang="en-GB" sz="1250">
                <a:solidFill>
                  <a:srgbClr val="202122"/>
                </a:solidFill>
                <a:highlight>
                  <a:srgbClr val="FFFFFF"/>
                </a:highlight>
              </a:rPr>
              <a:t> </a:t>
            </a:r>
            <a:r>
              <a:rPr lang="en-GB" sz="1450" i="1">
                <a:solidFill>
                  <a:srgbClr val="202122"/>
                </a:solidFill>
                <a:highlight>
                  <a:srgbClr val="FFFFFF"/>
                </a:highlight>
                <a:latin typeface="Times New Roman"/>
                <a:ea typeface="Times New Roman"/>
                <a:cs typeface="Times New Roman"/>
                <a:sym typeface="Times New Roman"/>
              </a:rPr>
              <a:t>A</a:t>
            </a:r>
            <a:r>
              <a:rPr lang="en-GB" sz="1250">
                <a:solidFill>
                  <a:srgbClr val="202122"/>
                </a:solidFill>
                <a:highlight>
                  <a:srgbClr val="FFFFFF"/>
                </a:highlight>
              </a:rPr>
              <a:t> is the </a:t>
            </a:r>
            <a:r>
              <a:rPr lang="en-GB" sz="1250">
                <a:solidFill>
                  <a:srgbClr val="0B0080"/>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dimension</a:t>
            </a:r>
            <a:r>
              <a:rPr lang="en-GB" sz="1250">
                <a:solidFill>
                  <a:srgbClr val="202122"/>
                </a:solidFill>
                <a:highlight>
                  <a:srgbClr val="FFFFFF"/>
                </a:highlight>
              </a:rPr>
              <a:t> of the </a:t>
            </a:r>
            <a:r>
              <a:rPr lang="en-GB" sz="1250">
                <a:solidFill>
                  <a:srgbClr val="0B0080"/>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vector space</a:t>
            </a:r>
            <a:r>
              <a:rPr lang="en-GB" sz="1250">
                <a:solidFill>
                  <a:srgbClr val="202122"/>
                </a:solidFill>
                <a:highlight>
                  <a:srgbClr val="FFFFFF"/>
                </a:highlight>
              </a:rPr>
              <a:t> generated (or </a:t>
            </a:r>
            <a:r>
              <a:rPr lang="en-GB" sz="1250">
                <a:solidFill>
                  <a:srgbClr val="0B0080"/>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spanned</a:t>
            </a:r>
            <a:r>
              <a:rPr lang="en-GB" sz="1250">
                <a:solidFill>
                  <a:srgbClr val="202122"/>
                </a:solidFill>
                <a:highlight>
                  <a:srgbClr val="FFFFFF"/>
                </a:highlight>
              </a:rPr>
              <a:t>) by its columns. </a:t>
            </a:r>
            <a:endParaRPr sz="1250">
              <a:solidFill>
                <a:srgbClr val="202122"/>
              </a:solidFill>
              <a:highlight>
                <a:srgbClr val="FFFFFF"/>
              </a:highlight>
            </a:endParaRPr>
          </a:p>
          <a:p>
            <a:pPr marL="0" lvl="0" indent="0" algn="l" rtl="0">
              <a:spcBef>
                <a:spcPts val="1200"/>
              </a:spcBef>
              <a:spcAft>
                <a:spcPts val="1200"/>
              </a:spcAft>
              <a:buNone/>
            </a:pPr>
            <a:r>
              <a:rPr lang="en-GB" sz="1250" b="1">
                <a:solidFill>
                  <a:srgbClr val="202122"/>
                </a:solidFill>
                <a:highlight>
                  <a:srgbClr val="FFFFFF"/>
                </a:highlight>
              </a:rPr>
              <a:t>This corresponds to the maximal number of </a:t>
            </a:r>
            <a:r>
              <a:rPr lang="en-GB" sz="1250" b="1">
                <a:solidFill>
                  <a:srgbClr val="0B0080"/>
                </a:solidFill>
                <a:highlight>
                  <a:srgbClr val="FFFFFF"/>
                </a:highlight>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linearly independent</a:t>
            </a:r>
            <a:r>
              <a:rPr lang="en-GB" sz="1250" b="1">
                <a:solidFill>
                  <a:srgbClr val="202122"/>
                </a:solidFill>
                <a:highlight>
                  <a:srgbClr val="FFFFFF"/>
                </a:highlight>
              </a:rPr>
              <a:t> columns of </a:t>
            </a:r>
            <a:r>
              <a:rPr lang="en-GB" sz="1450" b="1" i="1">
                <a:solidFill>
                  <a:srgbClr val="202122"/>
                </a:solidFill>
                <a:highlight>
                  <a:srgbClr val="FFFFFF"/>
                </a:highlight>
                <a:latin typeface="Times New Roman"/>
                <a:ea typeface="Times New Roman"/>
                <a:cs typeface="Times New Roman"/>
                <a:sym typeface="Times New Roman"/>
              </a:rPr>
              <a:t>A</a:t>
            </a:r>
            <a:r>
              <a:rPr lang="en-GB" sz="1250" b="1">
                <a:solidFill>
                  <a:srgbClr val="202122"/>
                </a:solidFill>
                <a:highlight>
                  <a:srgbClr val="FFFFFF"/>
                </a:highlight>
              </a:rPr>
              <a:t>. </a:t>
            </a:r>
            <a:endParaRPr sz="2600" b="1"/>
          </a:p>
        </p:txBody>
      </p:sp>
      <p:pic>
        <p:nvPicPr>
          <p:cNvPr id="68" name="Google Shape;68;p15"/>
          <p:cNvPicPr preferRelativeResize="0"/>
          <p:nvPr/>
        </p:nvPicPr>
        <p:blipFill>
          <a:blip r:embed="rId9">
            <a:alphaModFix/>
          </a:blip>
          <a:stretch>
            <a:fillRect/>
          </a:stretch>
        </p:blipFill>
        <p:spPr>
          <a:xfrm>
            <a:off x="311700" y="2784582"/>
            <a:ext cx="8228124" cy="10604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4" name="Google Shape;25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55" name="Google Shape;255;p42"/>
          <p:cNvPicPr preferRelativeResize="0"/>
          <p:nvPr/>
        </p:nvPicPr>
        <p:blipFill>
          <a:blip r:embed="rId3">
            <a:alphaModFix/>
          </a:blip>
          <a:stretch>
            <a:fillRect/>
          </a:stretch>
        </p:blipFill>
        <p:spPr>
          <a:xfrm>
            <a:off x="1606049" y="445025"/>
            <a:ext cx="5498436" cy="41238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1" name="Google Shape;26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2" name="Google Shape;262;p43"/>
          <p:cNvPicPr preferRelativeResize="0"/>
          <p:nvPr/>
        </p:nvPicPr>
        <p:blipFill>
          <a:blip r:embed="rId3">
            <a:alphaModFix/>
          </a:blip>
          <a:stretch>
            <a:fillRect/>
          </a:stretch>
        </p:blipFill>
        <p:spPr>
          <a:xfrm>
            <a:off x="1646850" y="591325"/>
            <a:ext cx="5281126" cy="3960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8" name="Google Shape;26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69" name="Google Shape;269;p44"/>
          <p:cNvPicPr preferRelativeResize="0"/>
          <p:nvPr/>
        </p:nvPicPr>
        <p:blipFill>
          <a:blip r:embed="rId3">
            <a:alphaModFix/>
          </a:blip>
          <a:stretch>
            <a:fillRect/>
          </a:stretch>
        </p:blipFill>
        <p:spPr>
          <a:xfrm>
            <a:off x="1143000" y="0"/>
            <a:ext cx="6857999" cy="5143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Coherence</a:t>
            </a:r>
            <a:endParaRPr/>
          </a:p>
        </p:txBody>
      </p:sp>
      <p:sp>
        <p:nvSpPr>
          <p:cNvPr id="275" name="Google Shape;275;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marL="0" lvl="0" indent="0" algn="l" rtl="0">
              <a:spcBef>
                <a:spcPts val="1200"/>
              </a:spcBef>
              <a:spcAft>
                <a:spcPts val="0"/>
              </a:spcAft>
              <a:buClr>
                <a:schemeClr val="dk1"/>
              </a:buClr>
              <a:buSzPts val="1100"/>
              <a:buFont typeface="Arial"/>
              <a:buNone/>
            </a:pPr>
            <a:r>
              <a:rPr lang="en-GB" sz="1700">
                <a:solidFill>
                  <a:schemeClr val="dk1"/>
                </a:solidFill>
              </a:rPr>
              <a:t>Measures the alignment between the column/row spaces of the low-rank matrix with standard basis vectors. </a:t>
            </a:r>
            <a:endParaRPr sz="1700">
              <a:solidFill>
                <a:schemeClr val="dk1"/>
              </a:solidFill>
            </a:endParaRPr>
          </a:p>
          <a:p>
            <a:pPr marL="0" lvl="0" indent="0" algn="l" rtl="0">
              <a:spcBef>
                <a:spcPts val="1200"/>
              </a:spcBef>
              <a:spcAft>
                <a:spcPts val="0"/>
              </a:spcAft>
              <a:buClr>
                <a:schemeClr val="dk1"/>
              </a:buClr>
              <a:buSzPts val="1100"/>
              <a:buFont typeface="Arial"/>
              <a:buNone/>
            </a:pPr>
            <a:r>
              <a:rPr lang="en-GB" sz="1700">
                <a:solidFill>
                  <a:schemeClr val="dk1"/>
                </a:solidFill>
              </a:rPr>
              <a:t>For a matrix U ∈ R</a:t>
            </a:r>
            <a:r>
              <a:rPr lang="en-GB" sz="1400">
                <a:solidFill>
                  <a:schemeClr val="dk1"/>
                </a:solidFill>
              </a:rPr>
              <a:t>n</a:t>
            </a:r>
            <a:r>
              <a:rPr lang="en-GB" sz="1100">
                <a:solidFill>
                  <a:schemeClr val="dk1"/>
                </a:solidFill>
              </a:rPr>
              <a:t>1</a:t>
            </a:r>
            <a:r>
              <a:rPr lang="en-GB" sz="1400">
                <a:solidFill>
                  <a:schemeClr val="dk1"/>
                </a:solidFill>
              </a:rPr>
              <a:t>×r </a:t>
            </a:r>
            <a:r>
              <a:rPr lang="en-GB" sz="1700">
                <a:solidFill>
                  <a:schemeClr val="dk1"/>
                </a:solidFill>
              </a:rPr>
              <a:t>with orthonormal columns, let P</a:t>
            </a:r>
            <a:r>
              <a:rPr lang="en-GB" sz="1400">
                <a:solidFill>
                  <a:schemeClr val="dk1"/>
                </a:solidFill>
              </a:rPr>
              <a:t>U </a:t>
            </a:r>
            <a:r>
              <a:rPr lang="en-GB" sz="1700">
                <a:solidFill>
                  <a:schemeClr val="dk1"/>
                </a:solidFill>
              </a:rPr>
              <a:t>be the orthåogonal projection onto the column space of U. The coherence parameter of U is defined as </a:t>
            </a:r>
            <a:endParaRPr sz="1700">
              <a:solidFill>
                <a:schemeClr val="dk1"/>
              </a:solidFill>
            </a:endParaRPr>
          </a:p>
          <a:p>
            <a:pPr marL="0" lvl="0" indent="0" algn="l" rtl="0">
              <a:spcBef>
                <a:spcPts val="120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marL="0" lvl="0" indent="0" algn="l" rtl="0">
              <a:spcBef>
                <a:spcPts val="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marL="0" lvl="0" indent="0" algn="l" rtl="0">
              <a:spcBef>
                <a:spcPts val="1200"/>
              </a:spcBef>
              <a:spcAft>
                <a:spcPts val="0"/>
              </a:spcAft>
              <a:buClr>
                <a:schemeClr val="dk1"/>
              </a:buClr>
              <a:buSzPts val="1100"/>
              <a:buFont typeface="Arial"/>
              <a:buNone/>
            </a:pPr>
            <a:r>
              <a:rPr lang="en-GB" sz="1700">
                <a:solidFill>
                  <a:schemeClr val="dk1"/>
                </a:solidFill>
              </a:rPr>
              <a:t>		</a:t>
            </a:r>
            <a:endParaRPr sz="1700">
              <a:solidFill>
                <a:schemeClr val="dk1"/>
              </a:solidFill>
            </a:endParaRPr>
          </a:p>
          <a:p>
            <a:pPr marL="0" lvl="0" indent="0" algn="l" rtl="0">
              <a:spcBef>
                <a:spcPts val="1200"/>
              </a:spcBef>
              <a:spcAft>
                <a:spcPts val="1200"/>
              </a:spcAft>
              <a:buNone/>
            </a:pPr>
            <a:endParaRPr sz="3000"/>
          </a:p>
        </p:txBody>
      </p:sp>
      <p:pic>
        <p:nvPicPr>
          <p:cNvPr id="276" name="Google Shape;276;p45"/>
          <p:cNvPicPr preferRelativeResize="0"/>
          <p:nvPr/>
        </p:nvPicPr>
        <p:blipFill>
          <a:blip r:embed="rId3">
            <a:alphaModFix/>
          </a:blip>
          <a:stretch>
            <a:fillRect/>
          </a:stretch>
        </p:blipFill>
        <p:spPr>
          <a:xfrm>
            <a:off x="311700" y="3281224"/>
            <a:ext cx="8098975" cy="1287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2" name="Google Shape;282;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3" name="Google Shape;283;p46"/>
          <p:cNvPicPr preferRelativeResize="0"/>
          <p:nvPr/>
        </p:nvPicPr>
        <p:blipFill>
          <a:blip r:embed="rId3">
            <a:alphaModFix/>
          </a:blip>
          <a:stretch>
            <a:fillRect/>
          </a:stretch>
        </p:blipFill>
        <p:spPr>
          <a:xfrm>
            <a:off x="545311" y="1234425"/>
            <a:ext cx="8053376" cy="3252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What kind of low-rank matrices can we complete?</a:t>
            </a:r>
            <a:endParaRPr/>
          </a:p>
        </p:txBody>
      </p:sp>
      <p:sp>
        <p:nvSpPr>
          <p:cNvPr id="289" name="Google Shape;28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a:solidFill>
                  <a:schemeClr val="dk1"/>
                </a:solidFill>
              </a:rPr>
              <a:t>How many minimum observations are required?</a:t>
            </a:r>
            <a:endParaRPr sz="1500">
              <a:solidFill>
                <a:schemeClr val="dk1"/>
              </a:solidFill>
            </a:endParaRPr>
          </a:p>
          <a:p>
            <a:pPr marL="457200" lvl="0" indent="-323850" algn="l" rtl="0">
              <a:lnSpc>
                <a:spcPct val="100000"/>
              </a:lnSpc>
              <a:spcBef>
                <a:spcPts val="0"/>
              </a:spcBef>
              <a:spcAft>
                <a:spcPts val="0"/>
              </a:spcAft>
              <a:buClr>
                <a:schemeClr val="dk1"/>
              </a:buClr>
              <a:buSzPts val="1500"/>
              <a:buChar char="-"/>
            </a:pPr>
            <a:r>
              <a:rPr lang="en-GB" sz="1500">
                <a:solidFill>
                  <a:schemeClr val="dk1"/>
                </a:solidFill>
              </a:rPr>
              <a:t>Is Degree of Freedom sufficient?</a:t>
            </a:r>
            <a:endParaRPr sz="15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Degrees of freedom</a:t>
            </a:r>
            <a:endParaRPr/>
          </a:p>
        </p:txBody>
      </p:sp>
      <p:sp>
        <p:nvSpPr>
          <p:cNvPr id="295" name="Google Shape;29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50">
                <a:solidFill>
                  <a:srgbClr val="111111"/>
                </a:solidFill>
                <a:highlight>
                  <a:srgbClr val="FFFFFF"/>
                </a:highlight>
              </a:rPr>
              <a:t>Degrees of freedom refers to the maximum number of logically independent values, which are values that have the freedom to vary.</a:t>
            </a:r>
            <a:endParaRPr sz="1350">
              <a:solidFill>
                <a:srgbClr val="111111"/>
              </a:solidFill>
              <a:highlight>
                <a:srgbClr val="FFFFFF"/>
              </a:highlight>
            </a:endParaRPr>
          </a:p>
          <a:p>
            <a:pPr marL="0" lvl="0" indent="0" algn="l" rtl="0">
              <a:spcBef>
                <a:spcPts val="1200"/>
              </a:spcBef>
              <a:spcAft>
                <a:spcPts val="0"/>
              </a:spcAft>
              <a:buNone/>
            </a:pPr>
            <a:endParaRPr sz="1350">
              <a:solidFill>
                <a:srgbClr val="111111"/>
              </a:solidFill>
              <a:highlight>
                <a:srgbClr val="FFFFFF"/>
              </a:highlight>
            </a:endParaRPr>
          </a:p>
          <a:p>
            <a:pPr marL="0" lvl="0" indent="0" algn="l" rtl="0">
              <a:spcBef>
                <a:spcPts val="1200"/>
              </a:spcBef>
              <a:spcAft>
                <a:spcPts val="0"/>
              </a:spcAft>
              <a:buNone/>
            </a:pPr>
            <a:r>
              <a:rPr lang="en-GB" sz="1350" b="1">
                <a:solidFill>
                  <a:srgbClr val="111111"/>
                </a:solidFill>
                <a:highlight>
                  <a:srgbClr val="FFFFFF"/>
                </a:highlight>
              </a:rPr>
              <a:t>Example 1: </a:t>
            </a:r>
            <a:r>
              <a:rPr lang="en-GB" sz="1350">
                <a:solidFill>
                  <a:srgbClr val="111111"/>
                </a:solidFill>
                <a:highlight>
                  <a:srgbClr val="FFFFFF"/>
                </a:highlight>
              </a:rPr>
              <a:t>Consider a data sample consisting of five positive integers. The values of the five integers must have an average of six. If four of the items within the data set are {3, 8, 5, and 4}, the fifth number must be 10. Because the first four numbers can be chosen at random, the degrees of freedom is four.</a:t>
            </a:r>
            <a:endParaRPr sz="1350">
              <a:solidFill>
                <a:srgbClr val="111111"/>
              </a:solidFill>
              <a:highlight>
                <a:srgbClr val="FFFFFF"/>
              </a:highlight>
            </a:endParaRPr>
          </a:p>
          <a:p>
            <a:pPr marL="0" lvl="0" indent="0" algn="l" rtl="0">
              <a:spcBef>
                <a:spcPts val="1200"/>
              </a:spcBef>
              <a:spcAft>
                <a:spcPts val="0"/>
              </a:spcAft>
              <a:buNone/>
            </a:pPr>
            <a:endParaRPr sz="1350">
              <a:solidFill>
                <a:srgbClr val="111111"/>
              </a:solidFill>
              <a:highlight>
                <a:srgbClr val="FFFFFF"/>
              </a:highlight>
            </a:endParaRPr>
          </a:p>
          <a:p>
            <a:pPr marL="0" lvl="0" indent="0" algn="l" rtl="0">
              <a:spcBef>
                <a:spcPts val="1200"/>
              </a:spcBef>
              <a:spcAft>
                <a:spcPts val="0"/>
              </a:spcAft>
              <a:buNone/>
            </a:pPr>
            <a:r>
              <a:rPr lang="en-GB" sz="1200">
                <a:solidFill>
                  <a:srgbClr val="222222"/>
                </a:solidFill>
                <a:highlight>
                  <a:srgbClr val="FFFFFF"/>
                </a:highlight>
              </a:rPr>
              <a:t>The “degrees of freedom” of M is (n1 + n2 − r)r, which is the total number of parameters we need to uniquely specify M.</a:t>
            </a:r>
            <a:endParaRPr sz="1200">
              <a:solidFill>
                <a:srgbClr val="222222"/>
              </a:solidFill>
              <a:highlight>
                <a:srgbClr val="FFFFFF"/>
              </a:highlight>
            </a:endParaRPr>
          </a:p>
          <a:p>
            <a:pPr marL="0" lvl="0" indent="0" algn="l" rtl="0">
              <a:spcBef>
                <a:spcPts val="1200"/>
              </a:spcBef>
              <a:spcAft>
                <a:spcPts val="1200"/>
              </a:spcAft>
              <a:buNone/>
            </a:pPr>
            <a:r>
              <a:rPr lang="en-GB" sz="1200">
                <a:solidFill>
                  <a:srgbClr val="222222"/>
                </a:solidFill>
                <a:highlight>
                  <a:srgbClr val="FFFFFF"/>
                </a:highlight>
              </a:rPr>
              <a:t>For n</a:t>
            </a:r>
            <a:r>
              <a:rPr lang="en-GB" sz="1200">
                <a:solidFill>
                  <a:srgbClr val="4D5156"/>
                </a:solidFill>
                <a:highlight>
                  <a:srgbClr val="FFFFFF"/>
                </a:highlight>
              </a:rPr>
              <a:t>Xn matrix , DOF = 2nr - r^2</a:t>
            </a:r>
            <a:endParaRPr sz="1200">
              <a:solidFill>
                <a:srgbClr val="222222"/>
              </a:solidFill>
              <a:highlight>
                <a:srgbClr val="FFFFFF"/>
              </a:highlight>
            </a:endParaRPr>
          </a:p>
        </p:txBody>
      </p:sp>
      <p:sp>
        <p:nvSpPr>
          <p:cNvPr id="296" name="Google Shape;296;p48"/>
          <p:cNvSpPr/>
          <p:nvPr/>
        </p:nvSpPr>
        <p:spPr>
          <a:xfrm>
            <a:off x="322525" y="3344125"/>
            <a:ext cx="8216100" cy="8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2" name="Google Shape;302;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3" name="Google Shape;303;p49"/>
          <p:cNvPicPr preferRelativeResize="0"/>
          <p:nvPr/>
        </p:nvPicPr>
        <p:blipFill>
          <a:blip r:embed="rId3">
            <a:alphaModFix/>
          </a:blip>
          <a:stretch>
            <a:fillRect/>
          </a:stretch>
        </p:blipFill>
        <p:spPr>
          <a:xfrm>
            <a:off x="1520875" y="387575"/>
            <a:ext cx="5575050" cy="4181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9" name="Google Shape;309;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0" name="Google Shape;310;p50"/>
          <p:cNvPicPr preferRelativeResize="0"/>
          <p:nvPr/>
        </p:nvPicPr>
        <p:blipFill>
          <a:blip r:embed="rId3">
            <a:alphaModFix/>
          </a:blip>
          <a:stretch>
            <a:fillRect/>
          </a:stretch>
        </p:blipFill>
        <p:spPr>
          <a:xfrm>
            <a:off x="1815975" y="445025"/>
            <a:ext cx="5512051" cy="41340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16" name="Google Shape;316;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7" name="Google Shape;317;p51"/>
          <p:cNvPicPr preferRelativeResize="0"/>
          <p:nvPr/>
        </p:nvPicPr>
        <p:blipFill>
          <a:blip r:embed="rId3">
            <a:alphaModFix/>
          </a:blip>
          <a:stretch>
            <a:fillRect/>
          </a:stretch>
        </p:blipFill>
        <p:spPr>
          <a:xfrm>
            <a:off x="2087725" y="445025"/>
            <a:ext cx="5470076" cy="4102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Low Rank?</a:t>
            </a:r>
            <a:endParaRPr/>
          </a:p>
        </p:txBody>
      </p:sp>
      <p:sp>
        <p:nvSpPr>
          <p:cNvPr id="74" name="Google Shape;74;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marL="0" lvl="0" indent="0" algn="l" rtl="0">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marL="457200" lvl="0" indent="-307022" algn="l" rtl="0">
              <a:lnSpc>
                <a:spcPct val="95000"/>
              </a:lnSpc>
              <a:spcBef>
                <a:spcPts val="1200"/>
              </a:spcBef>
              <a:spcAft>
                <a:spcPts val="0"/>
              </a:spcAft>
              <a:buClr>
                <a:schemeClr val="dk1"/>
              </a:buClr>
              <a:buSzPts val="1235"/>
              <a:buChar char="●"/>
            </a:pPr>
            <a:r>
              <a:rPr lang="en-GB" sz="1235" b="1">
                <a:solidFill>
                  <a:schemeClr val="dk1"/>
                </a:solidFill>
              </a:rPr>
              <a:t>Imagine one observes a small subset of entries in a large matrix and aims to recover the entire matrix. Without a priori knowledge of the matrix, this problem is highly ill-posed. </a:t>
            </a:r>
            <a:endParaRPr sz="1235" b="1">
              <a:solidFill>
                <a:schemeClr val="dk1"/>
              </a:solidFill>
            </a:endParaRPr>
          </a:p>
          <a:p>
            <a:pPr marL="457200" lvl="0" indent="0" algn="l" rtl="0">
              <a:lnSpc>
                <a:spcPct val="95000"/>
              </a:lnSpc>
              <a:spcBef>
                <a:spcPts val="1200"/>
              </a:spcBef>
              <a:spcAft>
                <a:spcPts val="0"/>
              </a:spcAft>
              <a:buNone/>
            </a:pPr>
            <a:endParaRPr sz="1235" b="1">
              <a:solidFill>
                <a:schemeClr val="dk1"/>
              </a:solidFill>
            </a:endParaRPr>
          </a:p>
          <a:p>
            <a:pPr marL="457200" lvl="0" indent="-307022" algn="l" rtl="0">
              <a:lnSpc>
                <a:spcPct val="95000"/>
              </a:lnSpc>
              <a:spcBef>
                <a:spcPts val="1200"/>
              </a:spcBef>
              <a:spcAft>
                <a:spcPts val="0"/>
              </a:spcAft>
              <a:buClr>
                <a:schemeClr val="dk1"/>
              </a:buClr>
              <a:buSzPts val="1235"/>
              <a:buChar char="●"/>
            </a:pPr>
            <a:r>
              <a:rPr lang="en-GB" sz="1235">
                <a:solidFill>
                  <a:schemeClr val="dk1"/>
                </a:solidFill>
              </a:rPr>
              <a:t>Fortunately, data matrices often exhibit low- dimensional structures that can be used effectively to regularize the solution space. </a:t>
            </a:r>
            <a:endParaRPr sz="1235">
              <a:solidFill>
                <a:schemeClr val="dk1"/>
              </a:solidFill>
            </a:endParaRPr>
          </a:p>
          <a:p>
            <a:pPr marL="457200" lvl="0" indent="0" algn="l" rtl="0">
              <a:lnSpc>
                <a:spcPct val="95000"/>
              </a:lnSpc>
              <a:spcBef>
                <a:spcPts val="1200"/>
              </a:spcBef>
              <a:spcAft>
                <a:spcPts val="0"/>
              </a:spcAft>
              <a:buNone/>
            </a:pPr>
            <a:endParaRPr sz="1435">
              <a:solidFill>
                <a:schemeClr val="dk1"/>
              </a:solidFill>
            </a:endParaRPr>
          </a:p>
          <a:p>
            <a:pPr marL="457200" lvl="0" indent="-307022" algn="l" rtl="0">
              <a:lnSpc>
                <a:spcPct val="95000"/>
              </a:lnSpc>
              <a:spcBef>
                <a:spcPts val="1200"/>
              </a:spcBef>
              <a:spcAft>
                <a:spcPts val="0"/>
              </a:spcAft>
              <a:buClr>
                <a:schemeClr val="dk1"/>
              </a:buClr>
              <a:buSzPts val="1235"/>
              <a:buChar char="●"/>
            </a:pPr>
            <a:r>
              <a:rPr lang="en-GB" sz="1235">
                <a:solidFill>
                  <a:schemeClr val="dk1"/>
                </a:solidFill>
              </a:rPr>
              <a:t>Correspondingly, the data matrix can be modeled as a low-rank matrix, at least approximately. </a:t>
            </a:r>
            <a:r>
              <a:rPr lang="en-GB" sz="1235" i="1">
                <a:solidFill>
                  <a:schemeClr val="dk1"/>
                </a:solidFill>
              </a:rPr>
              <a:t>Is it possible to complete a partially observed matrix if its rank, i.e., its maximum number of linearly-independent row or column vectors, is small? </a:t>
            </a:r>
            <a:endParaRPr sz="1235" i="1">
              <a:solidFill>
                <a:schemeClr val="dk1"/>
              </a:solidFill>
            </a:endParaRPr>
          </a:p>
          <a:p>
            <a:pPr marL="0" lvl="0" indent="0" algn="l" rtl="0">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marL="0" lvl="0" indent="0" algn="l" rtl="0">
              <a:lnSpc>
                <a:spcPct val="95000"/>
              </a:lnSpc>
              <a:spcBef>
                <a:spcPts val="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marL="0" lvl="0" indent="0" algn="l" rtl="0">
              <a:lnSpc>
                <a:spcPct val="95000"/>
              </a:lnSpc>
              <a:spcBef>
                <a:spcPts val="1200"/>
              </a:spcBef>
              <a:spcAft>
                <a:spcPts val="0"/>
              </a:spcAft>
              <a:buClr>
                <a:schemeClr val="dk1"/>
              </a:buClr>
              <a:buSzPts val="935"/>
              <a:buFont typeface="Arial"/>
              <a:buNone/>
            </a:pPr>
            <a:r>
              <a:rPr lang="en-GB" sz="1535">
                <a:solidFill>
                  <a:schemeClr val="dk1"/>
                </a:solidFill>
              </a:rPr>
              <a:t>		</a:t>
            </a:r>
            <a:endParaRPr sz="1535">
              <a:solidFill>
                <a:schemeClr val="dk1"/>
              </a:solidFill>
            </a:endParaRPr>
          </a:p>
          <a:p>
            <a:pPr marL="0" lvl="0" indent="0" algn="l" rtl="0">
              <a:lnSpc>
                <a:spcPct val="95000"/>
              </a:lnSpc>
              <a:spcBef>
                <a:spcPts val="1200"/>
              </a:spcBef>
              <a:spcAft>
                <a:spcPts val="1200"/>
              </a:spcAft>
              <a:buSzPts val="935"/>
              <a:buNone/>
            </a:pPr>
            <a:endParaRPr sz="264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Which observation patterns can we handle?</a:t>
            </a:r>
            <a:endParaRPr/>
          </a:p>
        </p:txBody>
      </p:sp>
      <p:sp>
        <p:nvSpPr>
          <p:cNvPr id="323" name="Google Shape;323;p52"/>
          <p:cNvSpPr txBox="1">
            <a:spLocks noGrp="1"/>
          </p:cNvSpPr>
          <p:nvPr>
            <p:ph type="body" idx="1"/>
          </p:nvPr>
        </p:nvSpPr>
        <p:spPr>
          <a:xfrm>
            <a:off x="311700" y="1194663"/>
            <a:ext cx="8520600" cy="800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GB" sz="1600" b="1"/>
              <a:t>Low-rank matrix completion can still be hopeless even when most of the entries are observed.</a:t>
            </a:r>
            <a:endParaRPr sz="1600" b="1"/>
          </a:p>
        </p:txBody>
      </p:sp>
      <p:pic>
        <p:nvPicPr>
          <p:cNvPr id="324" name="Google Shape;324;p52"/>
          <p:cNvPicPr preferRelativeResize="0"/>
          <p:nvPr/>
        </p:nvPicPr>
        <p:blipFill>
          <a:blip r:embed="rId3">
            <a:alphaModFix/>
          </a:blip>
          <a:stretch>
            <a:fillRect/>
          </a:stretch>
        </p:blipFill>
        <p:spPr>
          <a:xfrm>
            <a:off x="4200525" y="2171700"/>
            <a:ext cx="895350" cy="800100"/>
          </a:xfrm>
          <a:prstGeom prst="rect">
            <a:avLst/>
          </a:prstGeom>
          <a:noFill/>
          <a:ln>
            <a:noFill/>
          </a:ln>
        </p:spPr>
      </p:pic>
      <p:sp>
        <p:nvSpPr>
          <p:cNvPr id="325" name="Google Shape;325;p52"/>
          <p:cNvSpPr txBox="1"/>
          <p:nvPr/>
        </p:nvSpPr>
        <p:spPr>
          <a:xfrm>
            <a:off x="628075" y="3395050"/>
            <a:ext cx="8555400" cy="9234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Char char="●"/>
            </a:pPr>
            <a:r>
              <a:rPr lang="en-GB" sz="1200"/>
              <a:t>The last column of the matrix cannot be recovered since it can lie anywhere in the column space of the low-rank matrix. </a:t>
            </a:r>
            <a:endParaRPr sz="1200"/>
          </a:p>
          <a:p>
            <a:pPr marL="457200" lvl="0" indent="0" algn="l" rtl="0">
              <a:spcBef>
                <a:spcPts val="0"/>
              </a:spcBef>
              <a:spcAft>
                <a:spcPts val="0"/>
              </a:spcAft>
              <a:buNone/>
            </a:pPr>
            <a:endParaRPr sz="1200"/>
          </a:p>
          <a:p>
            <a:pPr marL="457200" lvl="0" indent="-304800" algn="l" rtl="0">
              <a:spcBef>
                <a:spcPts val="0"/>
              </a:spcBef>
              <a:spcAft>
                <a:spcPts val="0"/>
              </a:spcAft>
              <a:buSzPts val="1200"/>
              <a:buChar char="●"/>
            </a:pPr>
            <a:r>
              <a:rPr lang="en-GB" sz="1200"/>
              <a:t>Therefore, we require at least r observations per column/row.</a:t>
            </a:r>
            <a:endParaRPr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1" name="Google Shape;331;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 Low Rank Matrix Completion techniques</a:t>
            </a:r>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37" name="Google Shape;337;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8" name="Google Shape;338;p54"/>
          <p:cNvPicPr preferRelativeResize="0"/>
          <p:nvPr/>
        </p:nvPicPr>
        <p:blipFill>
          <a:blip r:embed="rId3">
            <a:alphaModFix/>
          </a:blip>
          <a:stretch>
            <a:fillRect/>
          </a:stretch>
        </p:blipFill>
        <p:spPr>
          <a:xfrm>
            <a:off x="1592913" y="1047823"/>
            <a:ext cx="5958175" cy="362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45833"/>
              <a:buFont typeface="Arial"/>
              <a:buNone/>
            </a:pPr>
            <a:r>
              <a:rPr lang="en-GB" sz="2400">
                <a:solidFill>
                  <a:schemeClr val="dk2"/>
                </a:solidFill>
              </a:rPr>
              <a:t>How to recover a low-rank matrix from partial observations?</a:t>
            </a:r>
            <a:endParaRPr sz="2400">
              <a:solidFill>
                <a:schemeClr val="dk2"/>
              </a:solidFill>
            </a:endParaRPr>
          </a:p>
          <a:p>
            <a:pPr marL="0" lvl="0" indent="0" algn="l" rtl="0">
              <a:spcBef>
                <a:spcPts val="1200"/>
              </a:spcBef>
              <a:spcAft>
                <a:spcPts val="0"/>
              </a:spcAft>
              <a:buNone/>
            </a:pPr>
            <a:endParaRPr/>
          </a:p>
        </p:txBody>
      </p:sp>
      <p:sp>
        <p:nvSpPr>
          <p:cNvPr id="344" name="Google Shape;344;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The desired low-rank matrix M can be recovered by solving the rank minimization problem:</a:t>
            </a:r>
            <a:endParaRPr sz="1400"/>
          </a:p>
          <a:p>
            <a:pPr marL="0" lvl="0" indent="0" algn="l" rtl="0">
              <a:spcBef>
                <a:spcPts val="1200"/>
              </a:spcBef>
              <a:spcAft>
                <a:spcPts val="1200"/>
              </a:spcAft>
              <a:buNone/>
            </a:pPr>
            <a:endParaRPr/>
          </a:p>
        </p:txBody>
      </p:sp>
      <p:pic>
        <p:nvPicPr>
          <p:cNvPr id="345" name="Google Shape;345;p55"/>
          <p:cNvPicPr preferRelativeResize="0"/>
          <p:nvPr/>
        </p:nvPicPr>
        <p:blipFill>
          <a:blip r:embed="rId3">
            <a:alphaModFix/>
          </a:blip>
          <a:stretch>
            <a:fillRect/>
          </a:stretch>
        </p:blipFill>
        <p:spPr>
          <a:xfrm>
            <a:off x="2537725" y="2473575"/>
            <a:ext cx="4362450" cy="1162050"/>
          </a:xfrm>
          <a:prstGeom prst="rect">
            <a:avLst/>
          </a:prstGeom>
          <a:noFill/>
          <a:ln>
            <a:noFill/>
          </a:ln>
        </p:spPr>
      </p:pic>
      <p:pic>
        <p:nvPicPr>
          <p:cNvPr id="346" name="Google Shape;346;p55"/>
          <p:cNvPicPr preferRelativeResize="0"/>
          <p:nvPr/>
        </p:nvPicPr>
        <p:blipFill>
          <a:blip r:embed="rId4">
            <a:alphaModFix/>
          </a:blip>
          <a:stretch>
            <a:fillRect/>
          </a:stretch>
        </p:blipFill>
        <p:spPr>
          <a:xfrm>
            <a:off x="1899466" y="4157800"/>
            <a:ext cx="4712535" cy="287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Alternative representation</a:t>
            </a:r>
            <a:endParaRPr/>
          </a:p>
        </p:txBody>
      </p:sp>
      <p:sp>
        <p:nvSpPr>
          <p:cNvPr id="352" name="Google Shape;352;p56"/>
          <p:cNvSpPr txBox="1">
            <a:spLocks noGrp="1"/>
          </p:cNvSpPr>
          <p:nvPr>
            <p:ph type="body" idx="1"/>
          </p:nvPr>
        </p:nvSpPr>
        <p:spPr>
          <a:xfrm>
            <a:off x="311700" y="1152475"/>
            <a:ext cx="7737300" cy="1619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sampling operation </a:t>
            </a:r>
            <a:endParaRPr/>
          </a:p>
        </p:txBody>
      </p:sp>
      <p:pic>
        <p:nvPicPr>
          <p:cNvPr id="353" name="Google Shape;353;p56"/>
          <p:cNvPicPr preferRelativeResize="0"/>
          <p:nvPr/>
        </p:nvPicPr>
        <p:blipFill>
          <a:blip r:embed="rId3">
            <a:alphaModFix/>
          </a:blip>
          <a:stretch>
            <a:fillRect/>
          </a:stretch>
        </p:blipFill>
        <p:spPr>
          <a:xfrm>
            <a:off x="3658375" y="1299275"/>
            <a:ext cx="3168516" cy="269825"/>
          </a:xfrm>
          <a:prstGeom prst="rect">
            <a:avLst/>
          </a:prstGeom>
          <a:noFill/>
          <a:ln>
            <a:noFill/>
          </a:ln>
        </p:spPr>
      </p:pic>
      <p:pic>
        <p:nvPicPr>
          <p:cNvPr id="354" name="Google Shape;354;p56"/>
          <p:cNvPicPr preferRelativeResize="0"/>
          <p:nvPr/>
        </p:nvPicPr>
        <p:blipFill>
          <a:blip r:embed="rId4">
            <a:alphaModFix/>
          </a:blip>
          <a:stretch>
            <a:fillRect/>
          </a:stretch>
        </p:blipFill>
        <p:spPr>
          <a:xfrm>
            <a:off x="2575650" y="1794250"/>
            <a:ext cx="3168525" cy="977201"/>
          </a:xfrm>
          <a:prstGeom prst="rect">
            <a:avLst/>
          </a:prstGeom>
          <a:noFill/>
          <a:ln>
            <a:noFill/>
          </a:ln>
        </p:spPr>
      </p:pic>
      <p:sp>
        <p:nvSpPr>
          <p:cNvPr id="355" name="Google Shape;355;p56"/>
          <p:cNvSpPr txBox="1"/>
          <p:nvPr/>
        </p:nvSpPr>
        <p:spPr>
          <a:xfrm>
            <a:off x="692775" y="2771450"/>
            <a:ext cx="7356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Using this sampling operator,</a:t>
            </a:r>
            <a:endParaRPr sz="1700"/>
          </a:p>
        </p:txBody>
      </p:sp>
      <p:pic>
        <p:nvPicPr>
          <p:cNvPr id="356" name="Google Shape;356;p56"/>
          <p:cNvPicPr preferRelativeResize="0"/>
          <p:nvPr/>
        </p:nvPicPr>
        <p:blipFill>
          <a:blip r:embed="rId5">
            <a:alphaModFix/>
          </a:blip>
          <a:stretch>
            <a:fillRect/>
          </a:stretch>
        </p:blipFill>
        <p:spPr>
          <a:xfrm>
            <a:off x="3413838" y="3472725"/>
            <a:ext cx="3657600" cy="1190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Rank minimization problem is the combinatorial search</a:t>
            </a:r>
            <a:endParaRPr/>
          </a:p>
        </p:txBody>
      </p:sp>
      <p:sp>
        <p:nvSpPr>
          <p:cNvPr id="362" name="Google Shape;362;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63" name="Google Shape;363;p57"/>
          <p:cNvPicPr preferRelativeResize="0"/>
          <p:nvPr/>
        </p:nvPicPr>
        <p:blipFill>
          <a:blip r:embed="rId3">
            <a:alphaModFix/>
          </a:blip>
          <a:stretch>
            <a:fillRect/>
          </a:stretch>
        </p:blipFill>
        <p:spPr>
          <a:xfrm>
            <a:off x="1259650" y="1590250"/>
            <a:ext cx="6948976" cy="2353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69" name="Google Shape;36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lnSpc>
                <a:spcPct val="100000"/>
              </a:lnSpc>
              <a:spcBef>
                <a:spcPts val="1200"/>
              </a:spcBef>
              <a:spcAft>
                <a:spcPts val="0"/>
              </a:spcAft>
              <a:buNone/>
            </a:pPr>
            <a:r>
              <a:rPr lang="en-GB" sz="2800">
                <a:solidFill>
                  <a:schemeClr val="dk1"/>
                </a:solidFill>
              </a:rPr>
              <a:t>Matrix completion via convex optimization</a:t>
            </a:r>
            <a:endParaRPr sz="2800">
              <a:solidFill>
                <a:schemeClr val="dk1"/>
              </a:solidFill>
            </a:endParaRPr>
          </a:p>
          <a:p>
            <a:pPr marL="457200" lvl="0" indent="-406400" algn="l" rtl="0">
              <a:spcBef>
                <a:spcPts val="0"/>
              </a:spcBef>
              <a:spcAft>
                <a:spcPts val="0"/>
              </a:spcAft>
              <a:buClr>
                <a:schemeClr val="dk1"/>
              </a:buClr>
              <a:buSzPts val="2800"/>
              <a:buChar char="-"/>
            </a:pPr>
            <a:r>
              <a:rPr lang="en-GB"/>
              <a:t>LRMC Algorithms Without the Rank Information</a:t>
            </a:r>
            <a:endParaRPr/>
          </a:p>
          <a:p>
            <a:pPr marL="457200" lvl="0" indent="0" algn="l" rtl="0">
              <a:lnSpc>
                <a:spcPct val="100000"/>
              </a:lnSpc>
              <a:spcBef>
                <a:spcPts val="1200"/>
              </a:spcBef>
              <a:spcAft>
                <a:spcPts val="0"/>
              </a:spcAft>
              <a:buNone/>
            </a:pPr>
            <a:endParaRPr sz="2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b="1">
                <a:solidFill>
                  <a:srgbClr val="202122"/>
                </a:solidFill>
                <a:highlight>
                  <a:srgbClr val="FFFFFF"/>
                </a:highlight>
              </a:rPr>
              <a:t>Convex optimizatio</a:t>
            </a:r>
            <a:endParaRPr/>
          </a:p>
        </p:txBody>
      </p:sp>
      <p:sp>
        <p:nvSpPr>
          <p:cNvPr id="375" name="Google Shape;375;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50" b="1">
                <a:solidFill>
                  <a:srgbClr val="202122"/>
                </a:solidFill>
                <a:highlight>
                  <a:srgbClr val="FFFFFF"/>
                </a:highlight>
              </a:rPr>
              <a:t>Convex optimization</a:t>
            </a:r>
            <a:r>
              <a:rPr lang="en-GB" sz="1350">
                <a:solidFill>
                  <a:srgbClr val="202122"/>
                </a:solidFill>
                <a:highlight>
                  <a:srgbClr val="FFFFFF"/>
                </a:highlight>
              </a:rPr>
              <a:t> is a subfield of </a:t>
            </a:r>
            <a:r>
              <a:rPr lang="en-GB" sz="1350">
                <a:solidFill>
                  <a:srgbClr val="0B0080"/>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mathematical optimization</a:t>
            </a:r>
            <a:r>
              <a:rPr lang="en-GB" sz="1350">
                <a:solidFill>
                  <a:srgbClr val="202122"/>
                </a:solidFill>
                <a:highlight>
                  <a:srgbClr val="FFFFFF"/>
                </a:highlight>
              </a:rPr>
              <a:t> that studies the problem of minimizing </a:t>
            </a:r>
            <a:r>
              <a:rPr lang="en-GB" sz="1350">
                <a:solidFill>
                  <a:srgbClr val="0B0080"/>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convex functions</a:t>
            </a:r>
            <a:r>
              <a:rPr lang="en-GB" sz="1350">
                <a:solidFill>
                  <a:srgbClr val="202122"/>
                </a:solidFill>
                <a:highlight>
                  <a:srgbClr val="FFFFFF"/>
                </a:highlight>
              </a:rPr>
              <a:t> over convex sets.</a:t>
            </a:r>
            <a:endParaRPr sz="1350">
              <a:solidFill>
                <a:srgbClr val="202122"/>
              </a:solidFill>
              <a:highlight>
                <a:srgbClr val="FFFFFF"/>
              </a:highlight>
            </a:endParaRPr>
          </a:p>
          <a:p>
            <a:pPr marL="457200" lvl="0" indent="-314325" algn="l" rtl="0">
              <a:spcBef>
                <a:spcPts val="1200"/>
              </a:spcBef>
              <a:spcAft>
                <a:spcPts val="0"/>
              </a:spcAft>
              <a:buClr>
                <a:srgbClr val="202122"/>
              </a:buClr>
              <a:buSzPts val="1350"/>
              <a:buChar char="-"/>
            </a:pPr>
            <a:r>
              <a:rPr lang="en-GB" sz="1050">
                <a:solidFill>
                  <a:srgbClr val="333333"/>
                </a:solidFill>
                <a:highlight>
                  <a:srgbClr val="FFFFFF"/>
                </a:highlight>
                <a:latin typeface="Roboto"/>
                <a:ea typeface="Roboto"/>
                <a:cs typeface="Roboto"/>
                <a:sym typeface="Roboto"/>
              </a:rPr>
              <a:t>A convex set is a collection of points in which the line AB connecting any two points A, B in the set lies completely within the set.</a:t>
            </a:r>
            <a:endParaRPr sz="105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sz="1350">
              <a:solidFill>
                <a:srgbClr val="202122"/>
              </a:solidFill>
              <a:highlight>
                <a:srgbClr val="FFFFFF"/>
              </a:highlight>
            </a:endParaRPr>
          </a:p>
          <a:p>
            <a:pPr marL="0" lvl="0" indent="0" algn="l" rtl="0">
              <a:spcBef>
                <a:spcPts val="1200"/>
              </a:spcBef>
              <a:spcAft>
                <a:spcPts val="1200"/>
              </a:spcAft>
              <a:buNone/>
            </a:pPr>
            <a:r>
              <a:rPr lang="en-GB" sz="1550" b="1">
                <a:solidFill>
                  <a:srgbClr val="202122"/>
                </a:solidFill>
                <a:highlight>
                  <a:srgbClr val="FFFFFF"/>
                </a:highlight>
              </a:rPr>
              <a:t>Many classes of convex optimization problems admit polynomial-time algorithms,whereas mathematical optimization is in general </a:t>
            </a:r>
            <a:r>
              <a:rPr lang="en-GB" sz="1550" b="1">
                <a:solidFill>
                  <a:srgbClr val="0B0080"/>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NP-hard</a:t>
            </a:r>
            <a:endParaRPr sz="1850" b="1">
              <a:solidFill>
                <a:srgbClr val="202122"/>
              </a:solidFill>
              <a:highlight>
                <a:srgbClr val="FFFFFF"/>
              </a:highlight>
            </a:endParaRPr>
          </a:p>
        </p:txBody>
      </p:sp>
      <p:pic>
        <p:nvPicPr>
          <p:cNvPr id="376" name="Google Shape;376;p59"/>
          <p:cNvPicPr preferRelativeResize="0"/>
          <p:nvPr/>
        </p:nvPicPr>
        <p:blipFill>
          <a:blip r:embed="rId6">
            <a:alphaModFix/>
          </a:blip>
          <a:stretch>
            <a:fillRect/>
          </a:stretch>
        </p:blipFill>
        <p:spPr>
          <a:xfrm>
            <a:off x="2524274" y="3456050"/>
            <a:ext cx="2700833" cy="11128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2" name="Google Shape;382;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Clr>
                <a:schemeClr val="dk1"/>
              </a:buClr>
              <a:buSzPts val="1100"/>
              <a:buFont typeface="Arial"/>
              <a:buNone/>
            </a:pPr>
            <a:r>
              <a:rPr lang="en-GB" sz="1500" b="1" i="1">
                <a:solidFill>
                  <a:srgbClr val="292929"/>
                </a:solidFill>
                <a:highlight>
                  <a:srgbClr val="FFFFFF"/>
                </a:highlight>
                <a:latin typeface="Georgia"/>
                <a:ea typeface="Georgia"/>
                <a:cs typeface="Georgia"/>
                <a:sym typeface="Georgia"/>
              </a:rPr>
              <a:t>A function f is said to be a convex function if the second-order derivative of that function is greater than or equal to 0.</a:t>
            </a:r>
            <a:endParaRPr/>
          </a:p>
        </p:txBody>
      </p:sp>
      <p:pic>
        <p:nvPicPr>
          <p:cNvPr id="383" name="Google Shape;383;p60"/>
          <p:cNvPicPr preferRelativeResize="0"/>
          <p:nvPr/>
        </p:nvPicPr>
        <p:blipFill>
          <a:blip r:embed="rId3">
            <a:alphaModFix/>
          </a:blip>
          <a:stretch>
            <a:fillRect/>
          </a:stretch>
        </p:blipFill>
        <p:spPr>
          <a:xfrm>
            <a:off x="1584744" y="2499112"/>
            <a:ext cx="3600724" cy="1569950"/>
          </a:xfrm>
          <a:prstGeom prst="rect">
            <a:avLst/>
          </a:prstGeom>
          <a:noFill/>
          <a:ln>
            <a:noFill/>
          </a:ln>
        </p:spPr>
      </p:pic>
      <p:pic>
        <p:nvPicPr>
          <p:cNvPr id="384" name="Google Shape;384;p60"/>
          <p:cNvPicPr preferRelativeResize="0"/>
          <p:nvPr/>
        </p:nvPicPr>
        <p:blipFill>
          <a:blip r:embed="rId4">
            <a:alphaModFix/>
          </a:blip>
          <a:stretch>
            <a:fillRect/>
          </a:stretch>
        </p:blipFill>
        <p:spPr>
          <a:xfrm>
            <a:off x="6336874" y="2571750"/>
            <a:ext cx="1928608" cy="14246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90" name="Google Shape;390;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91" name="Google Shape;391;p61"/>
          <p:cNvPicPr preferRelativeResize="0"/>
          <p:nvPr/>
        </p:nvPicPr>
        <p:blipFill>
          <a:blip r:embed="rId3">
            <a:alphaModFix/>
          </a:blip>
          <a:stretch>
            <a:fillRect/>
          </a:stretch>
        </p:blipFill>
        <p:spPr>
          <a:xfrm>
            <a:off x="1400175" y="1071563"/>
            <a:ext cx="6343650" cy="30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useful?</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GB" sz="1200"/>
              <a:t>A low rank approximation can be used to make filtering and statistics either computationally feasible or more efficient. </a:t>
            </a:r>
            <a:endParaRPr sz="1200"/>
          </a:p>
          <a:p>
            <a:pPr marL="0" lvl="0" indent="0" algn="l" rtl="0">
              <a:lnSpc>
                <a:spcPct val="95000"/>
              </a:lnSpc>
              <a:spcBef>
                <a:spcPts val="1200"/>
              </a:spcBef>
              <a:spcAft>
                <a:spcPts val="0"/>
              </a:spcAft>
              <a:buNone/>
            </a:pPr>
            <a:r>
              <a:rPr lang="en-GB" sz="1200"/>
              <a:t>In machine learning, low rank approximations to data tables are often employed to:</a:t>
            </a:r>
            <a:endParaRPr sz="1200"/>
          </a:p>
          <a:p>
            <a:pPr marL="457200" lvl="0" indent="-304800" algn="l" rtl="0">
              <a:lnSpc>
                <a:spcPct val="95000"/>
              </a:lnSpc>
              <a:spcBef>
                <a:spcPts val="1200"/>
              </a:spcBef>
              <a:spcAft>
                <a:spcPts val="0"/>
              </a:spcAft>
              <a:buSzPts val="1200"/>
              <a:buChar char="●"/>
            </a:pPr>
            <a:r>
              <a:rPr lang="en-GB" sz="1200" b="1"/>
              <a:t>impute missing data</a:t>
            </a:r>
            <a:endParaRPr sz="1200" b="1"/>
          </a:p>
          <a:p>
            <a:pPr marL="457200" lvl="0" indent="-304800" algn="l" rtl="0">
              <a:lnSpc>
                <a:spcPct val="95000"/>
              </a:lnSpc>
              <a:spcBef>
                <a:spcPts val="0"/>
              </a:spcBef>
              <a:spcAft>
                <a:spcPts val="0"/>
              </a:spcAft>
              <a:buSzPts val="1200"/>
              <a:buChar char="●"/>
            </a:pPr>
            <a:r>
              <a:rPr lang="en-GB" sz="1200" b="1"/>
              <a:t>denoise noisy data</a:t>
            </a:r>
            <a:endParaRPr sz="1200" b="1"/>
          </a:p>
          <a:p>
            <a:pPr marL="457200" lvl="0" indent="-304800" algn="l" rtl="0">
              <a:lnSpc>
                <a:spcPct val="95000"/>
              </a:lnSpc>
              <a:spcBef>
                <a:spcPts val="0"/>
              </a:spcBef>
              <a:spcAft>
                <a:spcPts val="0"/>
              </a:spcAft>
              <a:buSzPts val="1200"/>
              <a:buChar char="●"/>
            </a:pPr>
            <a:r>
              <a:rPr lang="en-GB" sz="1200" b="1"/>
              <a:t>perform feature extraction </a:t>
            </a:r>
            <a:endParaRPr sz="1200" b="1"/>
          </a:p>
          <a:p>
            <a:pPr marL="457200" lvl="0" indent="-304800" algn="l" rtl="0">
              <a:lnSpc>
                <a:spcPct val="95000"/>
              </a:lnSpc>
              <a:spcBef>
                <a:spcPts val="0"/>
              </a:spcBef>
              <a:spcAft>
                <a:spcPts val="0"/>
              </a:spcAft>
              <a:buSzPts val="1200"/>
              <a:buChar char="●"/>
            </a:pPr>
            <a:r>
              <a:rPr lang="en-GB" sz="1200" b="1"/>
              <a:t>develop algorithms in recommender systems </a:t>
            </a:r>
            <a:endParaRPr sz="12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Convex Hull</a:t>
            </a:r>
            <a:endParaRPr/>
          </a:p>
        </p:txBody>
      </p:sp>
      <p:sp>
        <p:nvSpPr>
          <p:cNvPr id="397" name="Google Shape;397;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a:solidFill>
                  <a:srgbClr val="273239"/>
                </a:solidFill>
                <a:highlight>
                  <a:srgbClr val="FFFFFF"/>
                </a:highlight>
              </a:rPr>
              <a:t>Given a set of points in the plane. the convex hull of the set is the smallest convex polygon that contains all the points of it.</a:t>
            </a:r>
            <a:endParaRPr sz="2400"/>
          </a:p>
        </p:txBody>
      </p:sp>
      <p:pic>
        <p:nvPicPr>
          <p:cNvPr id="398" name="Google Shape;398;p62"/>
          <p:cNvPicPr preferRelativeResize="0"/>
          <p:nvPr/>
        </p:nvPicPr>
        <p:blipFill>
          <a:blip r:embed="rId3">
            <a:alphaModFix/>
          </a:blip>
          <a:stretch>
            <a:fillRect/>
          </a:stretch>
        </p:blipFill>
        <p:spPr>
          <a:xfrm>
            <a:off x="2332025" y="2183375"/>
            <a:ext cx="3441300" cy="19726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04" name="Google Shape;40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Matrix completion via convex optimization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10" name="Google Shape;41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Natural heuristic:</a:t>
            </a:r>
            <a:endParaRPr b="1"/>
          </a:p>
          <a:p>
            <a:pPr marL="457200" lvl="0" indent="-342900" algn="l" rtl="0">
              <a:spcBef>
                <a:spcPts val="1200"/>
              </a:spcBef>
              <a:spcAft>
                <a:spcPts val="0"/>
              </a:spcAft>
              <a:buSzPts val="1800"/>
              <a:buChar char="●"/>
            </a:pPr>
            <a:r>
              <a:rPr lang="en-GB"/>
              <a:t> is to find the matrix with the minimum rank that is consistent with the observations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   </a:t>
            </a:r>
            <a:r>
              <a:rPr lang="en-GB" b="1"/>
              <a:t>Rank minimization is NP-hard, the above formulation is intractable.</a:t>
            </a:r>
            <a:endParaRPr b="1"/>
          </a:p>
          <a:p>
            <a:pPr marL="457200" lvl="0" indent="0" algn="l" rtl="0">
              <a:spcBef>
                <a:spcPts val="1200"/>
              </a:spcBef>
              <a:spcAft>
                <a:spcPts val="1200"/>
              </a:spcAft>
              <a:buNone/>
            </a:pPr>
            <a:endParaRPr/>
          </a:p>
        </p:txBody>
      </p:sp>
      <p:pic>
        <p:nvPicPr>
          <p:cNvPr id="411" name="Google Shape;411;p64"/>
          <p:cNvPicPr preferRelativeResize="0"/>
          <p:nvPr/>
        </p:nvPicPr>
        <p:blipFill>
          <a:blip r:embed="rId3">
            <a:alphaModFix/>
          </a:blip>
          <a:stretch>
            <a:fillRect/>
          </a:stretch>
        </p:blipFill>
        <p:spPr>
          <a:xfrm>
            <a:off x="2851475" y="2571750"/>
            <a:ext cx="3047800" cy="350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Apply Convex Relaxation</a:t>
            </a:r>
            <a:endParaRPr/>
          </a:p>
        </p:txBody>
      </p:sp>
      <p:sp>
        <p:nvSpPr>
          <p:cNvPr id="417" name="Google Shape;417;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What is convex relaxation?</a:t>
            </a:r>
            <a:endParaRPr/>
          </a:p>
          <a:p>
            <a:pPr marL="0" lvl="0" indent="0" algn="l" rtl="0">
              <a:spcBef>
                <a:spcPts val="1200"/>
              </a:spcBef>
              <a:spcAft>
                <a:spcPts val="0"/>
              </a:spcAft>
              <a:buClr>
                <a:schemeClr val="dk1"/>
              </a:buClr>
              <a:buSzPts val="1100"/>
              <a:buFont typeface="Arial"/>
              <a:buNone/>
            </a:pPr>
            <a:r>
              <a:rPr lang="en-GB"/>
              <a:t>Because the problem is NP hard,, one of the possible ways to solve a non-convex optimization is to solve a similar convex optimization problem. This idea is known as convex relaxation.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23" name="Google Shape;423;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replace rank(Φ) by the sum of its singular values, denoted as the nuclear norm: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04800" algn="l" rtl="0">
              <a:spcBef>
                <a:spcPts val="120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singular values are the diagonal entries of the </a:t>
            </a:r>
            <a:r>
              <a:rPr lang="en-GB" sz="1200" i="1">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matrix and are arranged in descending order. </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GB" sz="1200">
                <a:solidFill>
                  <a:schemeClr val="dk1"/>
                </a:solidFill>
                <a:latin typeface="Times New Roman"/>
                <a:ea typeface="Times New Roman"/>
                <a:cs typeface="Times New Roman"/>
                <a:sym typeface="Times New Roman"/>
              </a:rPr>
              <a:t>The singular values are always real numbers. If the matrix </a:t>
            </a:r>
            <a:r>
              <a:rPr lang="en-GB" sz="1200" i="1">
                <a:solidFill>
                  <a:schemeClr val="dk1"/>
                </a:solidFill>
                <a:latin typeface="Times New Roman"/>
                <a:ea typeface="Times New Roman"/>
                <a:cs typeface="Times New Roman"/>
                <a:sym typeface="Times New Roman"/>
              </a:rPr>
              <a:t>A </a:t>
            </a:r>
            <a:r>
              <a:rPr lang="en-GB" sz="1200">
                <a:solidFill>
                  <a:schemeClr val="dk1"/>
                </a:solidFill>
                <a:latin typeface="Times New Roman"/>
                <a:ea typeface="Times New Roman"/>
                <a:cs typeface="Times New Roman"/>
                <a:sym typeface="Times New Roman"/>
              </a:rPr>
              <a:t>is a real matrix, then </a:t>
            </a:r>
            <a:r>
              <a:rPr lang="en-GB" sz="1200" i="1">
                <a:solidFill>
                  <a:schemeClr val="dk1"/>
                </a:solidFill>
                <a:latin typeface="Times New Roman"/>
                <a:ea typeface="Times New Roman"/>
                <a:cs typeface="Times New Roman"/>
                <a:sym typeface="Times New Roman"/>
              </a:rPr>
              <a:t>U </a:t>
            </a:r>
            <a:r>
              <a:rPr lang="en-GB" sz="1200">
                <a:solidFill>
                  <a:schemeClr val="dk1"/>
                </a:solidFill>
                <a:latin typeface="Times New Roman"/>
                <a:ea typeface="Times New Roman"/>
                <a:cs typeface="Times New Roman"/>
                <a:sym typeface="Times New Roman"/>
              </a:rPr>
              <a:t>and </a:t>
            </a:r>
            <a:r>
              <a:rPr lang="en-GB" sz="1200" i="1">
                <a:solidFill>
                  <a:schemeClr val="dk1"/>
                </a:solidFill>
                <a:latin typeface="Times New Roman"/>
                <a:ea typeface="Times New Roman"/>
                <a:cs typeface="Times New Roman"/>
                <a:sym typeface="Times New Roman"/>
              </a:rPr>
              <a:t>V </a:t>
            </a:r>
            <a:r>
              <a:rPr lang="en-GB" sz="1200">
                <a:solidFill>
                  <a:schemeClr val="dk1"/>
                </a:solidFill>
                <a:latin typeface="Times New Roman"/>
                <a:ea typeface="Times New Roman"/>
                <a:cs typeface="Times New Roman"/>
                <a:sym typeface="Times New Roman"/>
              </a:rPr>
              <a:t>are also real.</a:t>
            </a:r>
            <a:endParaRPr/>
          </a:p>
        </p:txBody>
      </p:sp>
      <p:sp>
        <p:nvSpPr>
          <p:cNvPr id="424" name="Google Shape;424;p66"/>
          <p:cNvSpPr/>
          <p:nvPr/>
        </p:nvSpPr>
        <p:spPr>
          <a:xfrm>
            <a:off x="404550" y="3906775"/>
            <a:ext cx="8334900" cy="6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5" name="Google Shape;425;p66"/>
          <p:cNvPicPr preferRelativeResize="0"/>
          <p:nvPr/>
        </p:nvPicPr>
        <p:blipFill>
          <a:blip r:embed="rId3">
            <a:alphaModFix/>
          </a:blip>
          <a:stretch>
            <a:fillRect/>
          </a:stretch>
        </p:blipFill>
        <p:spPr>
          <a:xfrm>
            <a:off x="2986734" y="1989275"/>
            <a:ext cx="1830591" cy="572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Assignment [Complete it]</a:t>
            </a:r>
            <a:endParaRPr/>
          </a:p>
        </p:txBody>
      </p:sp>
      <p:sp>
        <p:nvSpPr>
          <p:cNvPr id="431" name="Google Shape;431;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Find the nuclear norm of matrix:</a:t>
            </a:r>
            <a:endParaRPr/>
          </a:p>
          <a:p>
            <a:pPr marL="0" lvl="0" indent="0" algn="l" rtl="0">
              <a:spcBef>
                <a:spcPts val="1200"/>
              </a:spcBef>
              <a:spcAft>
                <a:spcPts val="0"/>
              </a:spcAft>
              <a:buNone/>
            </a:pPr>
            <a:endParaRPr/>
          </a:p>
          <a:p>
            <a:pPr marL="0" lvl="0" indent="0" algn="l" rtl="0">
              <a:spcBef>
                <a:spcPts val="1200"/>
              </a:spcBef>
              <a:spcAft>
                <a:spcPts val="0"/>
              </a:spcAft>
              <a:buNone/>
            </a:pPr>
            <a:r>
              <a:rPr lang="en-GB"/>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432" name="Google Shape;432;p67"/>
          <p:cNvGraphicFramePr/>
          <p:nvPr/>
        </p:nvGraphicFramePr>
        <p:xfrm>
          <a:off x="952500" y="2190750"/>
          <a:ext cx="7239000" cy="792420"/>
        </p:xfrm>
        <a:graphic>
          <a:graphicData uri="http://schemas.openxmlformats.org/drawingml/2006/table">
            <a:tbl>
              <a:tblPr>
                <a:noFill/>
                <a:tableStyleId>{8F4075EC-3FB8-4D36-B1B0-D1D08B127E09}</a:tableStyleId>
              </a:tblPr>
              <a:tblGrid>
                <a:gridCol w="2413000"/>
                <a:gridCol w="2413000"/>
                <a:gridCol w="2413000"/>
              </a:tblGrid>
              <a:tr h="381000">
                <a:tc>
                  <a:txBody>
                    <a:bodyPr/>
                    <a:lstStyle/>
                    <a:p>
                      <a:pPr marL="0" lvl="0" indent="0" algn="l" rtl="0">
                        <a:spcBef>
                          <a:spcPts val="0"/>
                        </a:spcBef>
                        <a:spcAft>
                          <a:spcPts val="0"/>
                        </a:spcAft>
                        <a:buNone/>
                      </a:pPr>
                      <a:r>
                        <a:rPr lang="en-GB"/>
                        <a:t>              1</a:t>
                      </a:r>
                      <a:endParaRPr/>
                    </a:p>
                  </a:txBody>
                  <a:tcPr marL="91425" marR="91425" marT="91425" marB="91425"/>
                </a:tc>
                <a:tc>
                  <a:txBody>
                    <a:bodyPr/>
                    <a:lstStyle/>
                    <a:p>
                      <a:pPr marL="0" lvl="0" indent="0" algn="l" rtl="0">
                        <a:spcBef>
                          <a:spcPts val="0"/>
                        </a:spcBef>
                        <a:spcAft>
                          <a:spcPts val="0"/>
                        </a:spcAft>
                        <a:buNone/>
                      </a:pPr>
                      <a:r>
                        <a:rPr lang="en-GB"/>
                        <a:t>                -1</a:t>
                      </a:r>
                      <a:endParaRPr/>
                    </a:p>
                  </a:txBody>
                  <a:tcPr marL="91425" marR="91425" marT="91425" marB="91425"/>
                </a:tc>
                <a:tc>
                  <a:txBody>
                    <a:bodyPr/>
                    <a:lstStyle/>
                    <a:p>
                      <a:pPr marL="0" lvl="0" indent="0" algn="l" rtl="0">
                        <a:spcBef>
                          <a:spcPts val="0"/>
                        </a:spcBef>
                        <a:spcAft>
                          <a:spcPts val="0"/>
                        </a:spcAft>
                        <a:buNone/>
                      </a:pPr>
                      <a:r>
                        <a:rPr lang="en-GB"/>
                        <a:t>                   3</a:t>
                      </a:r>
                      <a:endParaRPr/>
                    </a:p>
                  </a:txBody>
                  <a:tcPr marL="91425" marR="91425" marT="91425" marB="91425"/>
                </a:tc>
              </a:tr>
              <a:tr h="381000">
                <a:tc>
                  <a:txBody>
                    <a:bodyPr/>
                    <a:lstStyle/>
                    <a:p>
                      <a:pPr marL="0" lvl="0" indent="0" algn="l" rtl="0">
                        <a:spcBef>
                          <a:spcPts val="0"/>
                        </a:spcBef>
                        <a:spcAft>
                          <a:spcPts val="0"/>
                        </a:spcAft>
                        <a:buNone/>
                      </a:pPr>
                      <a:r>
                        <a:rPr lang="en-GB"/>
                        <a:t>              3</a:t>
                      </a:r>
                      <a:endParaRPr/>
                    </a:p>
                  </a:txBody>
                  <a:tcPr marL="91425" marR="91425" marT="91425" marB="91425"/>
                </a:tc>
                <a:tc>
                  <a:txBody>
                    <a:bodyPr/>
                    <a:lstStyle/>
                    <a:p>
                      <a:pPr marL="0" lvl="0" indent="0" algn="l" rtl="0">
                        <a:spcBef>
                          <a:spcPts val="0"/>
                        </a:spcBef>
                        <a:spcAft>
                          <a:spcPts val="0"/>
                        </a:spcAft>
                        <a:buNone/>
                      </a:pPr>
                      <a:r>
                        <a:rPr lang="en-GB"/>
                        <a:t>                  1</a:t>
                      </a:r>
                      <a:endParaRPr/>
                    </a:p>
                  </a:txBody>
                  <a:tcPr marL="91425" marR="91425" marT="91425" marB="91425"/>
                </a:tc>
                <a:tc>
                  <a:txBody>
                    <a:bodyPr/>
                    <a:lstStyle/>
                    <a:p>
                      <a:pPr marL="0" lvl="0" indent="0" algn="l" rtl="0">
                        <a:spcBef>
                          <a:spcPts val="0"/>
                        </a:spcBef>
                        <a:spcAft>
                          <a:spcPts val="0"/>
                        </a:spcAft>
                        <a:buNone/>
                      </a:pPr>
                      <a:r>
                        <a:rPr lang="en-GB"/>
                        <a:t>                   1</a:t>
                      </a:r>
                      <a:endParaRPr/>
                    </a:p>
                  </a:txBody>
                  <a:tcPr marL="91425" marR="91425" marT="91425" marB="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38" name="Google Shape;438;p68"/>
          <p:cNvSpPr txBox="1">
            <a:spLocks noGrp="1"/>
          </p:cNvSpPr>
          <p:nvPr>
            <p:ph type="body" idx="1"/>
          </p:nvPr>
        </p:nvSpPr>
        <p:spPr>
          <a:xfrm>
            <a:off x="756975" y="4407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Ref: </a:t>
            </a:r>
            <a:r>
              <a:rPr lang="en-GB" sz="1200"/>
              <a:t>https://web.mit.edu/be.400/www/SVD/Singular_Value_Decomposition.htm#:~:text=Also%2C%20the%20singular%20values%20in,and%20V%20are%20also%20real.</a:t>
            </a:r>
            <a:endParaRPr sz="1200"/>
          </a:p>
        </p:txBody>
      </p:sp>
      <p:pic>
        <p:nvPicPr>
          <p:cNvPr id="439" name="Google Shape;439;p68"/>
          <p:cNvPicPr preferRelativeResize="0"/>
          <p:nvPr/>
        </p:nvPicPr>
        <p:blipFill>
          <a:blip r:embed="rId3">
            <a:alphaModFix/>
          </a:blip>
          <a:stretch>
            <a:fillRect/>
          </a:stretch>
        </p:blipFill>
        <p:spPr>
          <a:xfrm>
            <a:off x="311700" y="1098250"/>
            <a:ext cx="3715748" cy="3169600"/>
          </a:xfrm>
          <a:prstGeom prst="rect">
            <a:avLst/>
          </a:prstGeom>
          <a:noFill/>
          <a:ln>
            <a:noFill/>
          </a:ln>
        </p:spPr>
      </p:pic>
      <p:pic>
        <p:nvPicPr>
          <p:cNvPr id="440" name="Google Shape;440;p68"/>
          <p:cNvPicPr preferRelativeResize="0"/>
          <p:nvPr/>
        </p:nvPicPr>
        <p:blipFill>
          <a:blip r:embed="rId4">
            <a:alphaModFix/>
          </a:blip>
          <a:stretch>
            <a:fillRect/>
          </a:stretch>
        </p:blipFill>
        <p:spPr>
          <a:xfrm>
            <a:off x="4815854" y="1238625"/>
            <a:ext cx="3916585" cy="30292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GB" sz="1820">
                <a:solidFill>
                  <a:schemeClr val="dk2"/>
                </a:solidFill>
              </a:rPr>
              <a:t>Geometric illustration of nuclear norm minimization: </a:t>
            </a:r>
            <a:endParaRPr sz="1820">
              <a:solidFill>
                <a:schemeClr val="dk2"/>
              </a:solidFill>
            </a:endParaRPr>
          </a:p>
          <a:p>
            <a:pPr marL="0" lvl="0" indent="0" algn="l" rtl="0">
              <a:spcBef>
                <a:spcPts val="1200"/>
              </a:spcBef>
              <a:spcAft>
                <a:spcPts val="0"/>
              </a:spcAft>
              <a:buSzPts val="990"/>
              <a:buNone/>
            </a:pPr>
            <a:endParaRPr sz="1620">
              <a:solidFill>
                <a:schemeClr val="dk2"/>
              </a:solidFill>
            </a:endParaRPr>
          </a:p>
        </p:txBody>
      </p:sp>
      <p:sp>
        <p:nvSpPr>
          <p:cNvPr id="446" name="Google Shape;446;p69"/>
          <p:cNvSpPr txBox="1">
            <a:spLocks noGrp="1"/>
          </p:cNvSpPr>
          <p:nvPr>
            <p:ph type="body" idx="1"/>
          </p:nvPr>
        </p:nvSpPr>
        <p:spPr>
          <a:xfrm>
            <a:off x="311700" y="2897150"/>
            <a:ext cx="8520600" cy="1671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GB" sz="1500"/>
              <a:t>the cylinder represents level sets of the nuclear norm;</a:t>
            </a:r>
            <a:endParaRPr sz="1500"/>
          </a:p>
          <a:p>
            <a:pPr marL="457200" lvl="0" indent="-323850" algn="l" rtl="0">
              <a:spcBef>
                <a:spcPts val="0"/>
              </a:spcBef>
              <a:spcAft>
                <a:spcPts val="0"/>
              </a:spcAft>
              <a:buSzPts val="1500"/>
              <a:buChar char="●"/>
            </a:pPr>
            <a:r>
              <a:rPr lang="en-GB" sz="1500"/>
              <a:t> the hyperplane represents the measurement constraint. </a:t>
            </a:r>
            <a:endParaRPr sz="1500"/>
          </a:p>
          <a:p>
            <a:pPr marL="457200" lvl="0" indent="-323850" algn="l" rtl="0">
              <a:spcBef>
                <a:spcPts val="0"/>
              </a:spcBef>
              <a:spcAft>
                <a:spcPts val="0"/>
              </a:spcAft>
              <a:buSzPts val="1500"/>
              <a:buChar char="●"/>
            </a:pPr>
            <a:r>
              <a:rPr lang="en-GB" sz="1500"/>
              <a:t>The two sets intersect at the thickened edges, which correspond to low-rank solutions.</a:t>
            </a:r>
            <a:endParaRPr sz="1500"/>
          </a:p>
        </p:txBody>
      </p:sp>
      <p:pic>
        <p:nvPicPr>
          <p:cNvPr id="447" name="Google Shape;447;p69"/>
          <p:cNvPicPr preferRelativeResize="0"/>
          <p:nvPr/>
        </p:nvPicPr>
        <p:blipFill>
          <a:blip r:embed="rId3">
            <a:alphaModFix/>
          </a:blip>
          <a:stretch>
            <a:fillRect/>
          </a:stretch>
        </p:blipFill>
        <p:spPr>
          <a:xfrm>
            <a:off x="3115371" y="1152475"/>
            <a:ext cx="1734225" cy="1425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453" name="Google Shape;453;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replace rank(Φ) by the sum of its singular values, denoted as the nuclear norm: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04800" algn="l" rtl="0">
              <a:spcBef>
                <a:spcPts val="1200"/>
              </a:spcBef>
              <a:spcAft>
                <a:spcPts val="0"/>
              </a:spcAft>
              <a:buClr>
                <a:srgbClr val="202124"/>
              </a:buClr>
              <a:buSzPts val="1200"/>
              <a:buChar char="●"/>
            </a:pPr>
            <a:r>
              <a:rPr lang="en-GB" sz="1200">
                <a:solidFill>
                  <a:srgbClr val="202124"/>
                </a:solidFill>
                <a:highlight>
                  <a:srgbClr val="FFFFFF"/>
                </a:highlight>
              </a:rPr>
              <a:t>The nuclear norm is </a:t>
            </a:r>
            <a:r>
              <a:rPr lang="en-GB" sz="1200" b="1">
                <a:solidFill>
                  <a:srgbClr val="202124"/>
                </a:solidFill>
                <a:highlight>
                  <a:srgbClr val="FFFFFF"/>
                </a:highlight>
              </a:rPr>
              <a:t>equal to the sum of the singular values of a matrix</a:t>
            </a:r>
            <a:r>
              <a:rPr lang="en-GB" sz="1200">
                <a:solidFill>
                  <a:srgbClr val="202124"/>
                </a:solidFill>
                <a:highlight>
                  <a:srgbClr val="FFFFFF"/>
                </a:highlight>
              </a:rPr>
              <a:t>.</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GB" sz="1200">
                <a:solidFill>
                  <a:srgbClr val="202124"/>
                </a:solidFill>
                <a:highlight>
                  <a:srgbClr val="FFFFFF"/>
                </a:highlight>
              </a:rPr>
              <a:t>The best convex lower bound of the rank function on the set of matrices whose singular values are all bounded by 1.</a:t>
            </a:r>
            <a:endParaRPr/>
          </a:p>
        </p:txBody>
      </p:sp>
      <p:pic>
        <p:nvPicPr>
          <p:cNvPr id="454" name="Google Shape;454;p70"/>
          <p:cNvPicPr preferRelativeResize="0"/>
          <p:nvPr/>
        </p:nvPicPr>
        <p:blipFill>
          <a:blip r:embed="rId3">
            <a:alphaModFix/>
          </a:blip>
          <a:stretch>
            <a:fillRect/>
          </a:stretch>
        </p:blipFill>
        <p:spPr>
          <a:xfrm>
            <a:off x="3356399" y="2104925"/>
            <a:ext cx="1460925" cy="457050"/>
          </a:xfrm>
          <a:prstGeom prst="rect">
            <a:avLst/>
          </a:prstGeom>
          <a:noFill/>
          <a:ln>
            <a:noFill/>
          </a:ln>
        </p:spPr>
      </p:pic>
      <p:sp>
        <p:nvSpPr>
          <p:cNvPr id="455" name="Google Shape;455;p70"/>
          <p:cNvSpPr/>
          <p:nvPr/>
        </p:nvSpPr>
        <p:spPr>
          <a:xfrm>
            <a:off x="424375" y="3632700"/>
            <a:ext cx="8317800" cy="780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6" name="Google Shape;456;p70"/>
          <p:cNvPicPr preferRelativeResize="0"/>
          <p:nvPr/>
        </p:nvPicPr>
        <p:blipFill>
          <a:blip r:embed="rId4">
            <a:alphaModFix/>
          </a:blip>
          <a:stretch>
            <a:fillRect/>
          </a:stretch>
        </p:blipFill>
        <p:spPr>
          <a:xfrm>
            <a:off x="1804953" y="2775200"/>
            <a:ext cx="3787146" cy="457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Nuclear Norm and Semidefinite Program</a:t>
            </a:r>
            <a:endParaRPr/>
          </a:p>
        </p:txBody>
      </p:sp>
      <p:sp>
        <p:nvSpPr>
          <p:cNvPr id="462" name="Google Shape;462;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200">
                <a:solidFill>
                  <a:srgbClr val="202124"/>
                </a:solidFill>
                <a:highlight>
                  <a:srgbClr val="FFFFFF"/>
                </a:highlight>
              </a:rPr>
              <a:t>The symmetric matrix A is said positive semidefinite (A ≥ 0) </a:t>
            </a:r>
            <a:r>
              <a:rPr lang="en-GB" sz="1200" b="1">
                <a:solidFill>
                  <a:srgbClr val="202124"/>
                </a:solidFill>
                <a:highlight>
                  <a:srgbClr val="FFFFFF"/>
                </a:highlight>
              </a:rPr>
              <a:t>if all its eigenvalues are non negative</a:t>
            </a:r>
            <a:r>
              <a:rPr lang="en-GB"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GB" sz="1200">
                <a:solidFill>
                  <a:srgbClr val="202124"/>
                </a:solidFill>
                <a:highlight>
                  <a:srgbClr val="FFFFFF"/>
                </a:highlight>
              </a:rPr>
              <a:t>the nuclear norm can be represented as the solution to a semidefinite program:</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GB" sz="1200">
                <a:solidFill>
                  <a:srgbClr val="202124"/>
                </a:solidFill>
                <a:highlight>
                  <a:srgbClr val="FFFFFF"/>
                </a:highlight>
              </a:rPr>
              <a:t>W_1 and W_2: Other two symmetric matrices</a:t>
            </a:r>
            <a:endParaRPr sz="1200">
              <a:solidFill>
                <a:srgbClr val="202124"/>
              </a:solidFill>
              <a:highlight>
                <a:srgbClr val="FFFFFF"/>
              </a:highlight>
            </a:endParaRPr>
          </a:p>
        </p:txBody>
      </p:sp>
      <p:pic>
        <p:nvPicPr>
          <p:cNvPr id="463" name="Google Shape;463;p71"/>
          <p:cNvPicPr preferRelativeResize="0"/>
          <p:nvPr/>
        </p:nvPicPr>
        <p:blipFill>
          <a:blip r:embed="rId3">
            <a:alphaModFix/>
          </a:blip>
          <a:stretch>
            <a:fillRect/>
          </a:stretch>
        </p:blipFill>
        <p:spPr>
          <a:xfrm>
            <a:off x="3271854" y="2205054"/>
            <a:ext cx="3496925" cy="98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of Low Rank Matrix: </a:t>
            </a:r>
            <a:r>
              <a:rPr lang="en-GB" sz="1550">
                <a:solidFill>
                  <a:schemeClr val="dk2"/>
                </a:solidFill>
              </a:rPr>
              <a:t>Rating matrix</a:t>
            </a:r>
            <a:endParaRPr sz="1550"/>
          </a:p>
        </p:txBody>
      </p:sp>
      <p:sp>
        <p:nvSpPr>
          <p:cNvPr id="86" name="Google Shape;86;p18"/>
          <p:cNvSpPr txBox="1">
            <a:spLocks noGrp="1"/>
          </p:cNvSpPr>
          <p:nvPr>
            <p:ph type="body" idx="1"/>
          </p:nvPr>
        </p:nvSpPr>
        <p:spPr>
          <a:xfrm>
            <a:off x="311700" y="1152475"/>
            <a:ext cx="4425000" cy="34164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770"/>
              <a:buNone/>
            </a:pPr>
            <a:r>
              <a:rPr lang="en-GB" sz="1200"/>
              <a:t>Rating matrix in the recommendation systems: </a:t>
            </a:r>
            <a:endParaRPr sz="1200"/>
          </a:p>
          <a:p>
            <a:pPr marL="457200" lvl="0" indent="-304800" algn="l" rtl="0">
              <a:lnSpc>
                <a:spcPct val="95000"/>
              </a:lnSpc>
              <a:spcBef>
                <a:spcPts val="1200"/>
              </a:spcBef>
              <a:spcAft>
                <a:spcPts val="0"/>
              </a:spcAft>
              <a:buSzPts val="1200"/>
              <a:buChar char="●"/>
            </a:pPr>
            <a:r>
              <a:rPr lang="en-GB" sz="1200"/>
              <a:t>users expressing similar ratings on multiple products tend to have the same interest for the new product</a:t>
            </a:r>
            <a:endParaRPr sz="1200"/>
          </a:p>
          <a:p>
            <a:pPr marL="457200" lvl="0" indent="-304800" algn="l" rtl="0">
              <a:lnSpc>
                <a:spcPct val="95000"/>
              </a:lnSpc>
              <a:spcBef>
                <a:spcPts val="0"/>
              </a:spcBef>
              <a:spcAft>
                <a:spcPts val="0"/>
              </a:spcAft>
              <a:buSzPts val="1200"/>
              <a:buChar char="●"/>
            </a:pPr>
            <a:r>
              <a:rPr lang="en-GB" sz="1200" b="1"/>
              <a:t>columns associated with users sharing the same interest are highly likely to be the same, resulting in the low rank structure.</a:t>
            </a:r>
            <a:endParaRPr sz="1200" b="1"/>
          </a:p>
          <a:p>
            <a:pPr marL="457200" lvl="0" indent="-304800" algn="l" rtl="0">
              <a:lnSpc>
                <a:spcPct val="95000"/>
              </a:lnSpc>
              <a:spcBef>
                <a:spcPts val="0"/>
              </a:spcBef>
              <a:spcAft>
                <a:spcPts val="0"/>
              </a:spcAft>
              <a:buSzPts val="1200"/>
              <a:buChar char="●"/>
            </a:pPr>
            <a:r>
              <a:rPr lang="en-GB" sz="1200"/>
              <a:t>users are recommended to submit the feedback in a form of rating number, e.g., 1 to 5 for the purchased product. </a:t>
            </a:r>
            <a:endParaRPr sz="1200"/>
          </a:p>
          <a:p>
            <a:pPr marL="457200" lvl="0" indent="-304800" algn="l" rtl="0">
              <a:lnSpc>
                <a:spcPct val="95000"/>
              </a:lnSpc>
              <a:spcBef>
                <a:spcPts val="0"/>
              </a:spcBef>
              <a:spcAft>
                <a:spcPts val="0"/>
              </a:spcAft>
              <a:buSzPts val="1200"/>
              <a:buChar char="●"/>
            </a:pPr>
            <a:r>
              <a:rPr lang="en-GB" sz="1200"/>
              <a:t>However, users often do not want to leave a feedback and thus the rating matrix will have many missing entries. </a:t>
            </a:r>
            <a:endParaRPr sz="1200"/>
          </a:p>
          <a:p>
            <a:pPr marL="457200" lvl="0" indent="0" algn="l" rtl="0">
              <a:lnSpc>
                <a:spcPct val="95000"/>
              </a:lnSpc>
              <a:spcBef>
                <a:spcPts val="1200"/>
              </a:spcBef>
              <a:spcAft>
                <a:spcPts val="1200"/>
              </a:spcAft>
              <a:buNone/>
            </a:pPr>
            <a:endParaRPr sz="1200"/>
          </a:p>
        </p:txBody>
      </p:sp>
      <p:pic>
        <p:nvPicPr>
          <p:cNvPr id="87" name="Google Shape;87;p18"/>
          <p:cNvPicPr preferRelativeResize="0"/>
          <p:nvPr/>
        </p:nvPicPr>
        <p:blipFill>
          <a:blip r:embed="rId3">
            <a:alphaModFix/>
          </a:blip>
          <a:stretch>
            <a:fillRect/>
          </a:stretch>
        </p:blipFill>
        <p:spPr>
          <a:xfrm>
            <a:off x="5879425" y="1469500"/>
            <a:ext cx="2581275" cy="17716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Semidefinite Program? </a:t>
            </a:r>
            <a:endParaRPr/>
          </a:p>
        </p:txBody>
      </p:sp>
      <p:sp>
        <p:nvSpPr>
          <p:cNvPr id="469" name="Google Shape;469;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a:solidFill>
                  <a:schemeClr val="dk1"/>
                </a:solidFill>
              </a:rPr>
              <a:t>In semidefinite programming we minimize a linear function subject to the constraint that an affine combination of symmetric matrices is positive semidefinite. </a:t>
            </a:r>
            <a:endParaRPr sz="1100">
              <a:solidFill>
                <a:schemeClr val="dk1"/>
              </a:solidFill>
            </a:endParaRPr>
          </a:p>
          <a:p>
            <a:pPr marL="0" lvl="0" indent="0" algn="l" rtl="0">
              <a:spcBef>
                <a:spcPts val="1200"/>
              </a:spcBef>
              <a:spcAft>
                <a:spcPts val="0"/>
              </a:spcAft>
              <a:buClr>
                <a:schemeClr val="dk1"/>
              </a:buClr>
              <a:buSzPts val="1100"/>
              <a:buFont typeface="Arial"/>
              <a:buNone/>
            </a:pPr>
            <a:endParaRPr sz="1200">
              <a:solidFill>
                <a:schemeClr val="dk1"/>
              </a:solidFill>
            </a:endParaRPr>
          </a:p>
          <a:p>
            <a:pPr marL="0" lvl="0" indent="0" algn="l" rtl="0">
              <a:spcBef>
                <a:spcPts val="1200"/>
              </a:spcBef>
              <a:spcAft>
                <a:spcPts val="0"/>
              </a:spcAft>
              <a:buClr>
                <a:schemeClr val="dk1"/>
              </a:buClr>
              <a:buSzPts val="1100"/>
              <a:buFont typeface="Arial"/>
              <a:buNone/>
            </a:pPr>
            <a:r>
              <a:rPr lang="en-GB" sz="1100">
                <a:solidFill>
                  <a:srgbClr val="222222"/>
                </a:solidFill>
              </a:rPr>
              <a:t>The computational and memory complexities of nuclear norm minimization can be quite expensive for large-scale problems, even with first-order methods, due to optimizing over and storing the matrix variable</a:t>
            </a:r>
            <a:endParaRPr sz="1100">
              <a:solidFill>
                <a:srgbClr val="222222"/>
              </a:solidFill>
            </a:endParaRPr>
          </a:p>
          <a:p>
            <a:pPr marL="0" lvl="0" indent="0" algn="l" rtl="0">
              <a:spcBef>
                <a:spcPts val="1200"/>
              </a:spcBef>
              <a:spcAft>
                <a:spcPts val="120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Trace?</a:t>
            </a:r>
            <a:endParaRPr/>
          </a:p>
        </p:txBody>
      </p:sp>
      <p:sp>
        <p:nvSpPr>
          <p:cNvPr id="475" name="Google Shape;475;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500"/>
              </a:spcBef>
              <a:spcAft>
                <a:spcPts val="0"/>
              </a:spcAft>
              <a:buNone/>
            </a:pPr>
            <a:r>
              <a:rPr lang="en-GB" sz="1350">
                <a:solidFill>
                  <a:srgbClr val="202122"/>
                </a:solidFill>
                <a:highlight>
                  <a:srgbClr val="FFFFFF"/>
                </a:highlight>
              </a:rPr>
              <a:t>The </a:t>
            </a:r>
            <a:r>
              <a:rPr lang="en-GB" sz="1350" b="1">
                <a:solidFill>
                  <a:srgbClr val="202122"/>
                </a:solidFill>
                <a:highlight>
                  <a:srgbClr val="FFFFFF"/>
                </a:highlight>
              </a:rPr>
              <a:t>trace</a:t>
            </a:r>
            <a:r>
              <a:rPr lang="en-GB" sz="1350">
                <a:solidFill>
                  <a:srgbClr val="202122"/>
                </a:solidFill>
                <a:highlight>
                  <a:srgbClr val="FFFFFF"/>
                </a:highlight>
              </a:rPr>
              <a:t> of a </a:t>
            </a:r>
            <a:r>
              <a:rPr lang="en-GB" sz="1350">
                <a:solidFill>
                  <a:srgbClr val="0B0080"/>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square matrix</a:t>
            </a:r>
            <a:r>
              <a:rPr lang="en-GB" sz="1350">
                <a:solidFill>
                  <a:srgbClr val="202122"/>
                </a:solidFill>
                <a:highlight>
                  <a:srgbClr val="FFFFFF"/>
                </a:highlight>
              </a:rPr>
              <a:t> </a:t>
            </a:r>
            <a:r>
              <a:rPr lang="en-GB" sz="1550" b="1">
                <a:solidFill>
                  <a:srgbClr val="202122"/>
                </a:solidFill>
                <a:highlight>
                  <a:srgbClr val="FFFFFF"/>
                </a:highlight>
                <a:latin typeface="Times New Roman"/>
                <a:ea typeface="Times New Roman"/>
                <a:cs typeface="Times New Roman"/>
                <a:sym typeface="Times New Roman"/>
              </a:rPr>
              <a:t>A</a:t>
            </a:r>
            <a:r>
              <a:rPr lang="en-GB" sz="1350">
                <a:solidFill>
                  <a:srgbClr val="202122"/>
                </a:solidFill>
                <a:highlight>
                  <a:srgbClr val="FFFFFF"/>
                </a:highlight>
              </a:rPr>
              <a:t>, denoted </a:t>
            </a:r>
            <a:r>
              <a:rPr lang="en-GB" sz="1550">
                <a:solidFill>
                  <a:srgbClr val="202122"/>
                </a:solidFill>
                <a:highlight>
                  <a:srgbClr val="FFFFFF"/>
                </a:highlight>
                <a:latin typeface="Times New Roman"/>
                <a:ea typeface="Times New Roman"/>
                <a:cs typeface="Times New Roman"/>
                <a:sym typeface="Times New Roman"/>
              </a:rPr>
              <a:t>tr(</a:t>
            </a:r>
            <a:r>
              <a:rPr lang="en-GB" sz="1550" b="1">
                <a:solidFill>
                  <a:srgbClr val="202122"/>
                </a:solidFill>
                <a:highlight>
                  <a:srgbClr val="FFFFFF"/>
                </a:highlight>
                <a:latin typeface="Times New Roman"/>
                <a:ea typeface="Times New Roman"/>
                <a:cs typeface="Times New Roman"/>
                <a:sym typeface="Times New Roman"/>
              </a:rPr>
              <a:t>A</a:t>
            </a:r>
            <a:r>
              <a:rPr lang="en-GB" sz="1550">
                <a:solidFill>
                  <a:srgbClr val="202122"/>
                </a:solidFill>
                <a:highlight>
                  <a:srgbClr val="FFFFFF"/>
                </a:highlight>
                <a:latin typeface="Times New Roman"/>
                <a:ea typeface="Times New Roman"/>
                <a:cs typeface="Times New Roman"/>
                <a:sym typeface="Times New Roman"/>
              </a:rPr>
              <a:t>)</a:t>
            </a:r>
            <a:r>
              <a:rPr lang="en-GB" sz="1350">
                <a:solidFill>
                  <a:srgbClr val="202122"/>
                </a:solidFill>
                <a:highlight>
                  <a:srgbClr val="FFFFFF"/>
                </a:highlight>
              </a:rPr>
              <a:t>,is defined to be the sum of elements on the </a:t>
            </a:r>
            <a:r>
              <a:rPr lang="en-GB" sz="1350">
                <a:solidFill>
                  <a:srgbClr val="0B0080"/>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main diagonal</a:t>
            </a:r>
            <a:r>
              <a:rPr lang="en-GB" sz="1350">
                <a:solidFill>
                  <a:srgbClr val="202122"/>
                </a:solidFill>
                <a:highlight>
                  <a:srgbClr val="FFFFFF"/>
                </a:highlight>
              </a:rPr>
              <a:t> (from the upper left to the lower right) of </a:t>
            </a:r>
            <a:r>
              <a:rPr lang="en-GB" sz="1550" b="1">
                <a:solidFill>
                  <a:srgbClr val="202122"/>
                </a:solidFill>
                <a:highlight>
                  <a:srgbClr val="FFFFFF"/>
                </a:highlight>
                <a:latin typeface="Times New Roman"/>
                <a:ea typeface="Times New Roman"/>
                <a:cs typeface="Times New Roman"/>
                <a:sym typeface="Times New Roman"/>
              </a:rPr>
              <a:t>A</a:t>
            </a:r>
            <a:r>
              <a:rPr lang="en-GB" sz="1350">
                <a:solidFill>
                  <a:srgbClr val="202122"/>
                </a:solidFill>
                <a:highlight>
                  <a:srgbClr val="FFFFFF"/>
                </a:highlight>
              </a:rPr>
              <a:t>. </a:t>
            </a:r>
            <a:endParaRPr sz="1350">
              <a:solidFill>
                <a:srgbClr val="202122"/>
              </a:solidFill>
              <a:highlight>
                <a:srgbClr val="FFFFFF"/>
              </a:highlight>
            </a:endParaRPr>
          </a:p>
          <a:p>
            <a:pPr marL="0" lvl="0" indent="0" algn="l" rtl="0">
              <a:spcBef>
                <a:spcPts val="500"/>
              </a:spcBef>
              <a:spcAft>
                <a:spcPts val="0"/>
              </a:spcAft>
              <a:buNone/>
            </a:pPr>
            <a:endParaRPr sz="1350">
              <a:solidFill>
                <a:srgbClr val="202122"/>
              </a:solidFill>
              <a:highlight>
                <a:srgbClr val="FFFFFF"/>
              </a:highlight>
            </a:endParaRPr>
          </a:p>
          <a:p>
            <a:pPr marL="0" lvl="0" indent="0" algn="l" rtl="0">
              <a:spcBef>
                <a:spcPts val="500"/>
              </a:spcBef>
              <a:spcAft>
                <a:spcPts val="0"/>
              </a:spcAft>
              <a:buClr>
                <a:schemeClr val="dk1"/>
              </a:buClr>
              <a:buSzPts val="1100"/>
              <a:buFont typeface="Arial"/>
              <a:buNone/>
            </a:pPr>
            <a:r>
              <a:rPr lang="en-GB" sz="1350">
                <a:solidFill>
                  <a:srgbClr val="202122"/>
                </a:solidFill>
                <a:highlight>
                  <a:srgbClr val="FFFFFF"/>
                </a:highlight>
              </a:rPr>
              <a:t>The trace is only defined for a square matrix (</a:t>
            </a:r>
            <a:r>
              <a:rPr lang="en-GB" sz="1550" i="1">
                <a:solidFill>
                  <a:srgbClr val="202122"/>
                </a:solidFill>
                <a:highlight>
                  <a:srgbClr val="FFFFFF"/>
                </a:highlight>
                <a:latin typeface="Times New Roman"/>
                <a:ea typeface="Times New Roman"/>
                <a:cs typeface="Times New Roman"/>
                <a:sym typeface="Times New Roman"/>
              </a:rPr>
              <a:t>n</a:t>
            </a:r>
            <a:r>
              <a:rPr lang="en-GB" sz="1550">
                <a:solidFill>
                  <a:srgbClr val="202122"/>
                </a:solidFill>
                <a:highlight>
                  <a:srgbClr val="FFFFFF"/>
                </a:highlight>
                <a:latin typeface="Times New Roman"/>
                <a:ea typeface="Times New Roman"/>
                <a:cs typeface="Times New Roman"/>
                <a:sym typeface="Times New Roman"/>
              </a:rPr>
              <a:t> × </a:t>
            </a:r>
            <a:r>
              <a:rPr lang="en-GB" sz="1550" i="1">
                <a:solidFill>
                  <a:srgbClr val="202122"/>
                </a:solidFill>
                <a:highlight>
                  <a:srgbClr val="FFFFFF"/>
                </a:highlight>
                <a:latin typeface="Times New Roman"/>
                <a:ea typeface="Times New Roman"/>
                <a:cs typeface="Times New Roman"/>
                <a:sym typeface="Times New Roman"/>
              </a:rPr>
              <a:t>n</a:t>
            </a:r>
            <a:r>
              <a:rPr lang="en-GB" sz="1350">
                <a:solidFill>
                  <a:srgbClr val="202122"/>
                </a:solidFill>
                <a:highlight>
                  <a:srgbClr val="FFFFFF"/>
                </a:highlight>
              </a:rPr>
              <a:t>).</a:t>
            </a:r>
            <a:endParaRPr sz="1350">
              <a:solidFill>
                <a:srgbClr val="202122"/>
              </a:solidFill>
              <a:highlight>
                <a:srgbClr val="FFFFFF"/>
              </a:highlight>
            </a:endParaRPr>
          </a:p>
          <a:p>
            <a:pPr marL="0" lvl="0" indent="0" algn="l" rtl="0">
              <a:spcBef>
                <a:spcPts val="500"/>
              </a:spcBef>
              <a:spcAft>
                <a:spcPts val="0"/>
              </a:spcAft>
              <a:buClr>
                <a:schemeClr val="dk1"/>
              </a:buClr>
              <a:buSzPts val="1100"/>
              <a:buFont typeface="Arial"/>
              <a:buNone/>
            </a:pPr>
            <a:r>
              <a:rPr lang="en-GB" sz="1350">
                <a:solidFill>
                  <a:srgbClr val="202122"/>
                </a:solidFill>
                <a:highlight>
                  <a:srgbClr val="FFFFFF"/>
                </a:highlight>
              </a:rPr>
              <a:t>It can be proved that the trace of a matrix is the sum of its (complex) </a:t>
            </a:r>
            <a:r>
              <a:rPr lang="en-GB" sz="1350">
                <a:solidFill>
                  <a:srgbClr val="0B0080"/>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eigenvalues</a:t>
            </a:r>
            <a:endParaRPr sz="1350">
              <a:solidFill>
                <a:srgbClr val="0B0080"/>
              </a:solidFill>
              <a:highlight>
                <a:srgbClr val="FFFFFF"/>
              </a:highlight>
            </a:endParaRPr>
          </a:p>
          <a:p>
            <a:pPr marL="0" lvl="0" indent="0" algn="l" rtl="0">
              <a:spcBef>
                <a:spcPts val="500"/>
              </a:spcBef>
              <a:spcAft>
                <a:spcPts val="0"/>
              </a:spcAft>
              <a:buNone/>
            </a:pPr>
            <a:endParaRPr sz="2100"/>
          </a:p>
          <a:p>
            <a:pPr marL="0" lvl="0" indent="0" algn="l" rtl="0">
              <a:spcBef>
                <a:spcPts val="1200"/>
              </a:spcBef>
              <a:spcAft>
                <a:spcPts val="1200"/>
              </a:spcAft>
              <a:buNone/>
            </a:pPr>
            <a:endParaRPr sz="2100"/>
          </a:p>
        </p:txBody>
      </p:sp>
      <p:pic>
        <p:nvPicPr>
          <p:cNvPr id="476" name="Google Shape;476;p73"/>
          <p:cNvPicPr preferRelativeResize="0"/>
          <p:nvPr/>
        </p:nvPicPr>
        <p:blipFill>
          <a:blip r:embed="rId6">
            <a:alphaModFix/>
          </a:blip>
          <a:stretch>
            <a:fillRect/>
          </a:stretch>
        </p:blipFill>
        <p:spPr>
          <a:xfrm>
            <a:off x="2552875" y="3102450"/>
            <a:ext cx="2868538" cy="14664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Final Goal</a:t>
            </a:r>
            <a:endParaRPr/>
          </a:p>
        </p:txBody>
      </p:sp>
      <p:sp>
        <p:nvSpPr>
          <p:cNvPr id="482" name="Google Shape;482;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We solve nuclear norm minimization instead of Rank minimization problem, which searches for a matrix with the minimum nuclear norm that satisfies all the measurements:</a:t>
            </a:r>
            <a:endParaRPr/>
          </a:p>
        </p:txBody>
      </p:sp>
      <p:pic>
        <p:nvPicPr>
          <p:cNvPr id="483" name="Google Shape;483;p74"/>
          <p:cNvPicPr preferRelativeResize="0"/>
          <p:nvPr/>
        </p:nvPicPr>
        <p:blipFill>
          <a:blip r:embed="rId3">
            <a:alphaModFix/>
          </a:blip>
          <a:stretch>
            <a:fillRect/>
          </a:stretch>
        </p:blipFill>
        <p:spPr>
          <a:xfrm>
            <a:off x="2827926" y="2367862"/>
            <a:ext cx="2979900" cy="407775"/>
          </a:xfrm>
          <a:prstGeom prst="rect">
            <a:avLst/>
          </a:prstGeom>
          <a:noFill/>
          <a:ln>
            <a:noFill/>
          </a:ln>
        </p:spPr>
      </p:pic>
      <p:sp>
        <p:nvSpPr>
          <p:cNvPr id="484" name="Google Shape;484;p74"/>
          <p:cNvSpPr txBox="1"/>
          <p:nvPr/>
        </p:nvSpPr>
        <p:spPr>
          <a:xfrm>
            <a:off x="628075" y="3123450"/>
            <a:ext cx="8555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Advantages: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This gives a convex program that can be solved efficiently in polynomial time.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It doesn’t require knowledge of the rank a priori.</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GB" sz="1800">
                <a:solidFill>
                  <a:schemeClr val="dk2"/>
                </a:solidFill>
              </a:rPr>
              <a:t>Final number of measurements?</a:t>
            </a:r>
            <a:endParaRPr/>
          </a:p>
        </p:txBody>
      </p:sp>
      <p:sp>
        <p:nvSpPr>
          <p:cNvPr id="490" name="Google Shape;490;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91" name="Google Shape;491;p75"/>
          <p:cNvPicPr preferRelativeResize="0"/>
          <p:nvPr/>
        </p:nvPicPr>
        <p:blipFill>
          <a:blip r:embed="rId3">
            <a:alphaModFix/>
          </a:blip>
          <a:stretch>
            <a:fillRect/>
          </a:stretch>
        </p:blipFill>
        <p:spPr>
          <a:xfrm>
            <a:off x="413750" y="3638224"/>
            <a:ext cx="8418549" cy="1051450"/>
          </a:xfrm>
          <a:prstGeom prst="rect">
            <a:avLst/>
          </a:prstGeom>
          <a:noFill/>
          <a:ln>
            <a:noFill/>
          </a:ln>
        </p:spPr>
      </p:pic>
      <p:pic>
        <p:nvPicPr>
          <p:cNvPr id="492" name="Google Shape;492;p75"/>
          <p:cNvPicPr preferRelativeResize="0"/>
          <p:nvPr/>
        </p:nvPicPr>
        <p:blipFill>
          <a:blip r:embed="rId4">
            <a:alphaModFix/>
          </a:blip>
          <a:stretch>
            <a:fillRect/>
          </a:stretch>
        </p:blipFill>
        <p:spPr>
          <a:xfrm>
            <a:off x="528625" y="1243013"/>
            <a:ext cx="8086725" cy="600075"/>
          </a:xfrm>
          <a:prstGeom prst="rect">
            <a:avLst/>
          </a:prstGeom>
          <a:noFill/>
          <a:ln>
            <a:noFill/>
          </a:ln>
        </p:spPr>
      </p:pic>
      <p:pic>
        <p:nvPicPr>
          <p:cNvPr id="493" name="Google Shape;493;p75"/>
          <p:cNvPicPr preferRelativeResize="0"/>
          <p:nvPr/>
        </p:nvPicPr>
        <p:blipFill>
          <a:blip r:embed="rId5">
            <a:alphaModFix/>
          </a:blip>
          <a:stretch>
            <a:fillRect/>
          </a:stretch>
        </p:blipFill>
        <p:spPr>
          <a:xfrm>
            <a:off x="413750" y="2156400"/>
            <a:ext cx="8086725" cy="1168525"/>
          </a:xfrm>
          <a:prstGeom prst="rect">
            <a:avLst/>
          </a:prstGeom>
          <a:noFill/>
          <a:ln>
            <a:noFill/>
          </a:ln>
        </p:spPr>
      </p:pic>
      <p:sp>
        <p:nvSpPr>
          <p:cNvPr id="494" name="Google Shape;494;p75"/>
          <p:cNvSpPr/>
          <p:nvPr/>
        </p:nvSpPr>
        <p:spPr>
          <a:xfrm>
            <a:off x="377900" y="2162375"/>
            <a:ext cx="1133700" cy="24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5" name="Google Shape;495;p75"/>
          <p:cNvPicPr preferRelativeResize="0"/>
          <p:nvPr/>
        </p:nvPicPr>
        <p:blipFill>
          <a:blip r:embed="rId6">
            <a:alphaModFix/>
          </a:blip>
          <a:stretch>
            <a:fillRect/>
          </a:stretch>
        </p:blipFill>
        <p:spPr>
          <a:xfrm>
            <a:off x="6045750" y="183273"/>
            <a:ext cx="1659889" cy="1419250"/>
          </a:xfrm>
          <a:prstGeom prst="rect">
            <a:avLst/>
          </a:prstGeom>
          <a:noFill/>
          <a:ln>
            <a:noFill/>
          </a:ln>
        </p:spPr>
      </p:pic>
      <p:sp>
        <p:nvSpPr>
          <p:cNvPr id="496" name="Google Shape;496;p75"/>
          <p:cNvSpPr txBox="1"/>
          <p:nvPr/>
        </p:nvSpPr>
        <p:spPr>
          <a:xfrm>
            <a:off x="7326875" y="692800"/>
            <a:ext cx="73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Fig. 2</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L1 Norm and Nuclear norm</a:t>
            </a:r>
            <a:endParaRPr/>
          </a:p>
        </p:txBody>
      </p:sp>
      <p:sp>
        <p:nvSpPr>
          <p:cNvPr id="502" name="Google Shape;502;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202124"/>
                </a:solidFill>
                <a:highlight>
                  <a:srgbClr val="FFFFFF"/>
                </a:highlight>
              </a:rPr>
              <a:t>The notation for L1 norm of a vector x is ‖x‖1. </a:t>
            </a:r>
            <a:endParaRPr sz="1200">
              <a:solidFill>
                <a:srgbClr val="202124"/>
              </a:solidFill>
              <a:highlight>
                <a:srgbClr val="FFFFFF"/>
              </a:highlight>
            </a:endParaRPr>
          </a:p>
          <a:p>
            <a:pPr marL="0" lvl="0" indent="0" algn="l" rtl="0">
              <a:spcBef>
                <a:spcPts val="1200"/>
              </a:spcBef>
              <a:spcAft>
                <a:spcPts val="0"/>
              </a:spcAft>
              <a:buNone/>
            </a:pPr>
            <a:r>
              <a:rPr lang="en-GB" sz="1200">
                <a:solidFill>
                  <a:srgbClr val="202124"/>
                </a:solidFill>
                <a:highlight>
                  <a:srgbClr val="FFFFFF"/>
                </a:highlight>
              </a:rPr>
              <a:t>To calculate the norm, you need to </a:t>
            </a:r>
            <a:r>
              <a:rPr lang="en-GB" sz="1200" b="1">
                <a:solidFill>
                  <a:srgbClr val="202124"/>
                </a:solidFill>
                <a:highlight>
                  <a:srgbClr val="FFFFFF"/>
                </a:highlight>
              </a:rPr>
              <a:t>take the sum of the absolute vector values</a:t>
            </a:r>
            <a:r>
              <a:rPr lang="en-GB"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None/>
            </a:pPr>
            <a:r>
              <a:rPr lang="en-GB" sz="1200">
                <a:solidFill>
                  <a:srgbClr val="202124"/>
                </a:solidFill>
                <a:highlight>
                  <a:srgbClr val="FFFFFF"/>
                </a:highlight>
              </a:rPr>
              <a:t>                                    ||v||_1 = |a_1| + |a_2| + |a_3|</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0"/>
              </a:spcAft>
              <a:buNone/>
            </a:pPr>
            <a:r>
              <a:rPr lang="en-GB" sz="1200">
                <a:solidFill>
                  <a:srgbClr val="202124"/>
                </a:solidFill>
                <a:highlight>
                  <a:srgbClr val="FFFFFF"/>
                </a:highlight>
              </a:rPr>
              <a:t>The nuclear norm (sometimes called Schatten 1-norm or trace norm) of a matrix A, denoted ‖A‖∗, is defined as </a:t>
            </a:r>
            <a:r>
              <a:rPr lang="en-GB" sz="1200" b="1">
                <a:solidFill>
                  <a:srgbClr val="202124"/>
                </a:solidFill>
                <a:highlight>
                  <a:srgbClr val="FFFFFF"/>
                </a:highlight>
              </a:rPr>
              <a:t>the sum of its singular values</a:t>
            </a:r>
            <a:r>
              <a:rPr lang="en-GB" sz="1200">
                <a:solidFill>
                  <a:srgbClr val="202124"/>
                </a:solidFill>
                <a:highlight>
                  <a:srgbClr val="FFFFFF"/>
                </a:highlight>
              </a:rPr>
              <a:t>. ‖A‖∗=∑iσi(A). </a:t>
            </a:r>
            <a:endParaRPr sz="1200">
              <a:solidFill>
                <a:srgbClr val="202124"/>
              </a:solidFill>
              <a:highlight>
                <a:srgbClr val="FFFFFF"/>
              </a:highlight>
            </a:endParaRPr>
          </a:p>
          <a:p>
            <a:pPr marL="0" lvl="0" indent="0" algn="l" rtl="0">
              <a:spcBef>
                <a:spcPts val="1200"/>
              </a:spcBef>
              <a:spcAft>
                <a:spcPts val="0"/>
              </a:spcAft>
              <a:buNone/>
            </a:pPr>
            <a:endParaRPr sz="1200">
              <a:solidFill>
                <a:srgbClr val="202124"/>
              </a:solidFill>
              <a:highlight>
                <a:srgbClr val="FFFFFF"/>
              </a:highlight>
            </a:endParaRPr>
          </a:p>
          <a:p>
            <a:pPr marL="0" lvl="0" indent="0" algn="l" rtl="0">
              <a:spcBef>
                <a:spcPts val="1200"/>
              </a:spcBef>
              <a:spcAft>
                <a:spcPts val="1200"/>
              </a:spcAft>
              <a:buNone/>
            </a:pPr>
            <a:r>
              <a:rPr lang="en-GB" sz="1200">
                <a:solidFill>
                  <a:srgbClr val="202124"/>
                </a:solidFill>
                <a:highlight>
                  <a:srgbClr val="FFFFFF"/>
                </a:highlight>
              </a:rPr>
              <a:t>https://www.youtube.com/watch?v=SXEYIGqXSxk&amp;t=312s</a:t>
            </a:r>
            <a:endParaRPr sz="1200">
              <a:solidFill>
                <a:srgbClr val="202124"/>
              </a:solidFill>
              <a:highlight>
                <a:srgbClr val="FFFFFF"/>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08" name="Google Shape;508;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09" name="Google Shape;509;p77"/>
          <p:cNvPicPr preferRelativeResize="0"/>
          <p:nvPr/>
        </p:nvPicPr>
        <p:blipFill>
          <a:blip r:embed="rId3">
            <a:alphaModFix/>
          </a:blip>
          <a:stretch>
            <a:fillRect/>
          </a:stretch>
        </p:blipFill>
        <p:spPr>
          <a:xfrm>
            <a:off x="629447" y="1632075"/>
            <a:ext cx="2321450" cy="2304450"/>
          </a:xfrm>
          <a:prstGeom prst="rect">
            <a:avLst/>
          </a:prstGeom>
          <a:noFill/>
          <a:ln>
            <a:noFill/>
          </a:ln>
        </p:spPr>
      </p:pic>
      <p:pic>
        <p:nvPicPr>
          <p:cNvPr id="510" name="Google Shape;510;p77"/>
          <p:cNvPicPr preferRelativeResize="0"/>
          <p:nvPr/>
        </p:nvPicPr>
        <p:blipFill>
          <a:blip r:embed="rId4">
            <a:alphaModFix/>
          </a:blip>
          <a:stretch>
            <a:fillRect/>
          </a:stretch>
        </p:blipFill>
        <p:spPr>
          <a:xfrm>
            <a:off x="4912350" y="1376558"/>
            <a:ext cx="3792050" cy="2390375"/>
          </a:xfrm>
          <a:prstGeom prst="rect">
            <a:avLst/>
          </a:prstGeom>
          <a:noFill/>
          <a:ln>
            <a:noFill/>
          </a:ln>
        </p:spPr>
      </p:pic>
      <p:pic>
        <p:nvPicPr>
          <p:cNvPr id="511" name="Google Shape;511;p77"/>
          <p:cNvPicPr preferRelativeResize="0"/>
          <p:nvPr/>
        </p:nvPicPr>
        <p:blipFill>
          <a:blip r:embed="rId5">
            <a:alphaModFix/>
          </a:blip>
          <a:stretch>
            <a:fillRect/>
          </a:stretch>
        </p:blipFill>
        <p:spPr>
          <a:xfrm>
            <a:off x="2950899" y="3936525"/>
            <a:ext cx="2126650" cy="8149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17" name="Google Shape;517;p7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18" name="Google Shape;518;p78"/>
          <p:cNvPicPr preferRelativeResize="0"/>
          <p:nvPr/>
        </p:nvPicPr>
        <p:blipFill>
          <a:blip r:embed="rId3">
            <a:alphaModFix/>
          </a:blip>
          <a:stretch>
            <a:fillRect/>
          </a:stretch>
        </p:blipFill>
        <p:spPr>
          <a:xfrm>
            <a:off x="2324476" y="1291700"/>
            <a:ext cx="4056725" cy="2951550"/>
          </a:xfrm>
          <a:prstGeom prst="rect">
            <a:avLst/>
          </a:prstGeom>
          <a:noFill/>
          <a:ln>
            <a:noFill/>
          </a:ln>
        </p:spPr>
      </p:pic>
      <p:sp>
        <p:nvSpPr>
          <p:cNvPr id="519" name="Google Shape;519;p78"/>
          <p:cNvSpPr/>
          <p:nvPr/>
        </p:nvSpPr>
        <p:spPr>
          <a:xfrm>
            <a:off x="2505800" y="3643325"/>
            <a:ext cx="857400" cy="16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25" name="Google Shape;525;p7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*https://www.youtube.com/watch?v=SXEYIGqXSxk&amp;t=312s</a:t>
            </a:r>
            <a:endParaRPr/>
          </a:p>
        </p:txBody>
      </p:sp>
      <p:pic>
        <p:nvPicPr>
          <p:cNvPr id="526" name="Google Shape;526;p79"/>
          <p:cNvPicPr preferRelativeResize="0"/>
          <p:nvPr/>
        </p:nvPicPr>
        <p:blipFill>
          <a:blip r:embed="rId3">
            <a:alphaModFix/>
          </a:blip>
          <a:stretch>
            <a:fillRect/>
          </a:stretch>
        </p:blipFill>
        <p:spPr>
          <a:xfrm>
            <a:off x="4885248" y="247275"/>
            <a:ext cx="3143251" cy="419102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2" name="Google Shape;532;p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 Geometric illustration of nuclear norm minimization: </a:t>
            </a:r>
            <a:endParaRPr/>
          </a:p>
          <a:p>
            <a:pPr marL="0" lvl="0" indent="0" algn="l" rtl="0">
              <a:spcBef>
                <a:spcPts val="1200"/>
              </a:spcBef>
              <a:spcAft>
                <a:spcPts val="0"/>
              </a:spcAft>
              <a:buNone/>
            </a:pPr>
            <a:r>
              <a:rPr lang="en-GB"/>
              <a:t>The cylinder represents level sets of the nuclear norm; </a:t>
            </a:r>
            <a:endParaRPr/>
          </a:p>
          <a:p>
            <a:pPr marL="0" lvl="0" indent="0" algn="l" rtl="0">
              <a:spcBef>
                <a:spcPts val="1200"/>
              </a:spcBef>
              <a:spcAft>
                <a:spcPts val="0"/>
              </a:spcAft>
              <a:buNone/>
            </a:pPr>
            <a:r>
              <a:rPr lang="en-GB"/>
              <a:t>The hyperplane represents the measurement constraint. </a:t>
            </a:r>
            <a:endParaRPr/>
          </a:p>
          <a:p>
            <a:pPr marL="0" lvl="0" indent="0" algn="l" rtl="0">
              <a:spcBef>
                <a:spcPts val="1200"/>
              </a:spcBef>
              <a:spcAft>
                <a:spcPts val="0"/>
              </a:spcAft>
              <a:buNone/>
            </a:pPr>
            <a:r>
              <a:rPr lang="en-GB"/>
              <a:t>The two sets intersect at the thickened edges, which correspond to low-rank solutions.</a:t>
            </a:r>
            <a:endParaRPr/>
          </a:p>
          <a:p>
            <a:pPr marL="0" lvl="0" indent="0" algn="l" rtl="0">
              <a:spcBef>
                <a:spcPts val="1200"/>
              </a:spcBef>
              <a:spcAft>
                <a:spcPts val="1200"/>
              </a:spcAft>
              <a:buNone/>
            </a:pPr>
            <a:endParaRPr/>
          </a:p>
        </p:txBody>
      </p:sp>
      <p:pic>
        <p:nvPicPr>
          <p:cNvPr id="533" name="Google Shape;533;p80"/>
          <p:cNvPicPr preferRelativeResize="0"/>
          <p:nvPr/>
        </p:nvPicPr>
        <p:blipFill>
          <a:blip r:embed="rId3">
            <a:alphaModFix/>
          </a:blip>
          <a:stretch>
            <a:fillRect/>
          </a:stretch>
        </p:blipFill>
        <p:spPr>
          <a:xfrm>
            <a:off x="6066746" y="1152488"/>
            <a:ext cx="1838100" cy="1571625"/>
          </a:xfrm>
          <a:prstGeom prst="rect">
            <a:avLst/>
          </a:prstGeom>
          <a:noFill/>
          <a:ln>
            <a:noFill/>
          </a:ln>
        </p:spPr>
      </p:pic>
      <p:pic>
        <p:nvPicPr>
          <p:cNvPr id="534" name="Google Shape;534;p80"/>
          <p:cNvPicPr preferRelativeResize="0"/>
          <p:nvPr/>
        </p:nvPicPr>
        <p:blipFill>
          <a:blip r:embed="rId4">
            <a:alphaModFix/>
          </a:blip>
          <a:stretch>
            <a:fillRect/>
          </a:stretch>
        </p:blipFill>
        <p:spPr>
          <a:xfrm>
            <a:off x="1108300" y="1442988"/>
            <a:ext cx="2781300" cy="990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40" name="Google Shape;540;p8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Matrix completion via nonconvex optimization</a:t>
            </a:r>
            <a:endParaRPr/>
          </a:p>
          <a:p>
            <a:pPr marL="457200" lvl="0" indent="-342900" algn="l" rtl="0">
              <a:spcBef>
                <a:spcPts val="1200"/>
              </a:spcBef>
              <a:spcAft>
                <a:spcPts val="0"/>
              </a:spcAft>
              <a:buSzPts val="1800"/>
              <a:buChar char="-"/>
            </a:pPr>
            <a:r>
              <a:rPr lang="en-GB"/>
              <a:t>To reduce computations further whose complexities scale more favorably in n</a:t>
            </a:r>
            <a:endParaRPr/>
          </a:p>
          <a:p>
            <a:pPr marL="457200" lvl="0" indent="-342900" algn="l" rtl="0">
              <a:spcBef>
                <a:spcPts val="0"/>
              </a:spcBef>
              <a:spcAft>
                <a:spcPts val="0"/>
              </a:spcAft>
              <a:buSzPts val="1800"/>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of Low Rank Matrix: </a:t>
            </a:r>
            <a:r>
              <a:rPr lang="en-GB" sz="2400">
                <a:solidFill>
                  <a:schemeClr val="dk2"/>
                </a:solidFill>
              </a:rPr>
              <a:t>Phase Retrieval</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9"/>
          <p:cNvPicPr preferRelativeResize="0"/>
          <p:nvPr/>
        </p:nvPicPr>
        <p:blipFill>
          <a:blip r:embed="rId3">
            <a:alphaModFix/>
          </a:blip>
          <a:stretch>
            <a:fillRect/>
          </a:stretch>
        </p:blipFill>
        <p:spPr>
          <a:xfrm>
            <a:off x="1049700" y="1249247"/>
            <a:ext cx="6781025" cy="902800"/>
          </a:xfrm>
          <a:prstGeom prst="rect">
            <a:avLst/>
          </a:prstGeom>
          <a:noFill/>
          <a:ln>
            <a:noFill/>
          </a:ln>
        </p:spPr>
      </p:pic>
      <p:pic>
        <p:nvPicPr>
          <p:cNvPr id="95" name="Google Shape;95;p19"/>
          <p:cNvPicPr preferRelativeResize="0"/>
          <p:nvPr/>
        </p:nvPicPr>
        <p:blipFill>
          <a:blip r:embed="rId4">
            <a:alphaModFix/>
          </a:blip>
          <a:stretch>
            <a:fillRect/>
          </a:stretch>
        </p:blipFill>
        <p:spPr>
          <a:xfrm>
            <a:off x="724575" y="2383575"/>
            <a:ext cx="7106150" cy="902800"/>
          </a:xfrm>
          <a:prstGeom prst="rect">
            <a:avLst/>
          </a:prstGeom>
          <a:noFill/>
          <a:ln>
            <a:noFill/>
          </a:ln>
        </p:spPr>
      </p:pic>
      <p:pic>
        <p:nvPicPr>
          <p:cNvPr id="96" name="Google Shape;96;p19"/>
          <p:cNvPicPr preferRelativeResize="0"/>
          <p:nvPr/>
        </p:nvPicPr>
        <p:blipFill>
          <a:blip r:embed="rId5">
            <a:alphaModFix/>
          </a:blip>
          <a:stretch>
            <a:fillRect/>
          </a:stretch>
        </p:blipFill>
        <p:spPr>
          <a:xfrm>
            <a:off x="1049698" y="3401300"/>
            <a:ext cx="7337826" cy="11675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is it nonconvex optimization?</a:t>
            </a:r>
            <a:endParaRPr/>
          </a:p>
        </p:txBody>
      </p:sp>
      <p:sp>
        <p:nvSpPr>
          <p:cNvPr id="546" name="Google Shape;546;p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rgbClr val="202124"/>
                </a:solidFill>
                <a:highlight>
                  <a:srgbClr val="FFFFFF"/>
                </a:highlight>
              </a:rPr>
              <a:t>A non-convex optimization problem is </a:t>
            </a:r>
            <a:r>
              <a:rPr lang="en-GB" sz="1600" b="1">
                <a:solidFill>
                  <a:srgbClr val="202124"/>
                </a:solidFill>
                <a:highlight>
                  <a:srgbClr val="FFFFFF"/>
                </a:highlight>
              </a:rPr>
              <a:t>any problem where the objective or any of the constraints are non-convex</a:t>
            </a:r>
            <a:r>
              <a:rPr lang="en-GB" sz="1600">
                <a:solidFill>
                  <a:srgbClr val="202124"/>
                </a:solidFill>
                <a:highlight>
                  <a:srgbClr val="FFFFFF"/>
                </a:highlight>
              </a:rPr>
              <a:t>.</a:t>
            </a:r>
            <a:endParaRPr sz="1600">
              <a:solidFill>
                <a:srgbClr val="202124"/>
              </a:solidFill>
              <a:highlight>
                <a:srgbClr val="FFFFFF"/>
              </a:highlight>
            </a:endParaRPr>
          </a:p>
          <a:p>
            <a:pPr marL="0" lvl="0" indent="0" algn="l" rtl="0">
              <a:spcBef>
                <a:spcPts val="1200"/>
              </a:spcBef>
              <a:spcAft>
                <a:spcPts val="0"/>
              </a:spcAft>
              <a:buNone/>
            </a:pPr>
            <a:endParaRPr sz="1600">
              <a:solidFill>
                <a:srgbClr val="202124"/>
              </a:solidFill>
              <a:highlight>
                <a:srgbClr val="FFFFFF"/>
              </a:highlight>
            </a:endParaRPr>
          </a:p>
          <a:p>
            <a:pPr marL="0" lvl="0" indent="0" algn="l" rtl="0">
              <a:spcBef>
                <a:spcPts val="1200"/>
              </a:spcBef>
              <a:spcAft>
                <a:spcPts val="0"/>
              </a:spcAft>
              <a:buNone/>
            </a:pPr>
            <a:r>
              <a:rPr lang="en-GB" sz="1600">
                <a:solidFill>
                  <a:srgbClr val="202124"/>
                </a:solidFill>
                <a:highlight>
                  <a:srgbClr val="FFFFFF"/>
                </a:highlight>
              </a:rPr>
              <a:t> Such a problem may have multiple feasible regions and multiple locally optimal points within each region.</a:t>
            </a:r>
            <a:endParaRPr sz="1600">
              <a:solidFill>
                <a:srgbClr val="202124"/>
              </a:solidFill>
              <a:highlight>
                <a:srgbClr val="FFFFFF"/>
              </a:highlight>
            </a:endParaRPr>
          </a:p>
          <a:p>
            <a:pPr marL="0" lvl="0" indent="0" algn="l" rtl="0">
              <a:spcBef>
                <a:spcPts val="1200"/>
              </a:spcBef>
              <a:spcAft>
                <a:spcPts val="0"/>
              </a:spcAft>
              <a:buNone/>
            </a:pPr>
            <a:endParaRPr sz="1600">
              <a:solidFill>
                <a:srgbClr val="202124"/>
              </a:solidFill>
              <a:highlight>
                <a:srgbClr val="FFFFFF"/>
              </a:highlight>
            </a:endParaRPr>
          </a:p>
          <a:p>
            <a:pPr marL="457200" lvl="0" indent="-330200" algn="l" rtl="0">
              <a:spcBef>
                <a:spcPts val="1200"/>
              </a:spcBef>
              <a:spcAft>
                <a:spcPts val="0"/>
              </a:spcAft>
              <a:buClr>
                <a:srgbClr val="202124"/>
              </a:buClr>
              <a:buSzPts val="1600"/>
              <a:buChar char="-"/>
            </a:pPr>
            <a:r>
              <a:rPr lang="en-GB" sz="1200">
                <a:solidFill>
                  <a:srgbClr val="202124"/>
                </a:solidFill>
                <a:highlight>
                  <a:srgbClr val="FFFFFF"/>
                </a:highlight>
              </a:rPr>
              <a:t>A function is concave if -f is convex</a:t>
            </a:r>
            <a:endParaRPr sz="120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GB" sz="1200" b="1">
                <a:solidFill>
                  <a:srgbClr val="202124"/>
                </a:solidFill>
                <a:highlight>
                  <a:srgbClr val="FFFFFF"/>
                </a:highlight>
              </a:rPr>
              <a:t>A non-convex function "curves up and down" -- it is neither convex nor concave</a:t>
            </a:r>
            <a:r>
              <a:rPr lang="en-GB" sz="1200">
                <a:solidFill>
                  <a:srgbClr val="202124"/>
                </a:solidFill>
                <a:highlight>
                  <a:srgbClr val="FFFFFF"/>
                </a:highlight>
              </a:rPr>
              <a:t>.</a:t>
            </a:r>
            <a:endParaRPr sz="1200">
              <a:solidFill>
                <a:srgbClr val="202124"/>
              </a:solidFill>
              <a:highlight>
                <a:srgbClr val="FFFFFF"/>
              </a:highligh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Features</a:t>
            </a:r>
            <a:endParaRPr/>
          </a:p>
        </p:txBody>
      </p:sp>
      <p:sp>
        <p:nvSpPr>
          <p:cNvPr id="552" name="Google Shape;552;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Based on gradient descent using a proper initialization.</a:t>
            </a:r>
            <a:endParaRPr/>
          </a:p>
          <a:p>
            <a:pPr marL="0" lvl="0" indent="0" algn="l" rtl="0">
              <a:spcBef>
                <a:spcPts val="1200"/>
              </a:spcBef>
              <a:spcAft>
                <a:spcPts val="0"/>
              </a:spcAft>
              <a:buNone/>
            </a:pPr>
            <a:r>
              <a:rPr lang="en-GB"/>
              <a:t> Incorporate rank of the matrix M</a:t>
            </a:r>
            <a:endParaRPr/>
          </a:p>
          <a:p>
            <a:pPr marL="0" lvl="0" indent="0" algn="l" rtl="0">
              <a:spcBef>
                <a:spcPts val="1200"/>
              </a:spcBef>
              <a:spcAft>
                <a:spcPts val="0"/>
              </a:spcAft>
              <a:buNone/>
            </a:pPr>
            <a:r>
              <a:rPr lang="en-GB"/>
              <a:t> Consider a rank-constrained least-squares problem: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553" name="Google Shape;553;p83"/>
          <p:cNvPicPr preferRelativeResize="0"/>
          <p:nvPr/>
        </p:nvPicPr>
        <p:blipFill>
          <a:blip r:embed="rId3">
            <a:alphaModFix/>
          </a:blip>
          <a:stretch>
            <a:fillRect/>
          </a:stretch>
        </p:blipFill>
        <p:spPr>
          <a:xfrm>
            <a:off x="1722425" y="3411450"/>
            <a:ext cx="5058850" cy="5727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Frobenius norm of a matrix</a:t>
            </a:r>
            <a:endParaRPr/>
          </a:p>
        </p:txBody>
      </p:sp>
      <p:sp>
        <p:nvSpPr>
          <p:cNvPr id="559" name="Google Shape;559;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00">
              <a:solidFill>
                <a:srgbClr val="202124"/>
              </a:solidFill>
              <a:highlight>
                <a:srgbClr val="FFFFFF"/>
              </a:highlight>
            </a:endParaRPr>
          </a:p>
          <a:p>
            <a:pPr marL="0" lvl="0" indent="0" algn="l" rtl="0">
              <a:spcBef>
                <a:spcPts val="1200"/>
              </a:spcBef>
              <a:spcAft>
                <a:spcPts val="0"/>
              </a:spcAft>
              <a:buNone/>
            </a:pPr>
            <a:endParaRPr sz="1500">
              <a:solidFill>
                <a:srgbClr val="202124"/>
              </a:solidFill>
              <a:highlight>
                <a:srgbClr val="FFFFFF"/>
              </a:highlight>
            </a:endParaRPr>
          </a:p>
          <a:p>
            <a:pPr marL="0" lvl="0" indent="0" algn="l" rtl="0">
              <a:spcBef>
                <a:spcPts val="1200"/>
              </a:spcBef>
              <a:spcAft>
                <a:spcPts val="0"/>
              </a:spcAft>
              <a:buNone/>
            </a:pPr>
            <a:endParaRPr sz="1500">
              <a:solidFill>
                <a:srgbClr val="202124"/>
              </a:solidFill>
              <a:highlight>
                <a:srgbClr val="FFFFFF"/>
              </a:highlight>
            </a:endParaRPr>
          </a:p>
          <a:p>
            <a:pPr marL="0" lvl="0" indent="0" algn="l" rtl="0">
              <a:spcBef>
                <a:spcPts val="1200"/>
              </a:spcBef>
              <a:spcAft>
                <a:spcPts val="0"/>
              </a:spcAft>
              <a:buNone/>
            </a:pPr>
            <a:endParaRPr sz="1500">
              <a:solidFill>
                <a:srgbClr val="202124"/>
              </a:solidFill>
              <a:highlight>
                <a:srgbClr val="FFFFFF"/>
              </a:highlight>
            </a:endParaRPr>
          </a:p>
          <a:p>
            <a:pPr marL="0" lvl="0" indent="0" algn="l" rtl="0">
              <a:spcBef>
                <a:spcPts val="1200"/>
              </a:spcBef>
              <a:spcAft>
                <a:spcPts val="0"/>
              </a:spcAft>
              <a:buNone/>
            </a:pPr>
            <a:endParaRPr sz="1500">
              <a:solidFill>
                <a:srgbClr val="202124"/>
              </a:solidFill>
              <a:highlight>
                <a:srgbClr val="FFFFFF"/>
              </a:highlight>
            </a:endParaRPr>
          </a:p>
          <a:p>
            <a:pPr marL="0" lvl="0" indent="0" algn="l" rtl="0">
              <a:spcBef>
                <a:spcPts val="1200"/>
              </a:spcBef>
              <a:spcAft>
                <a:spcPts val="1200"/>
              </a:spcAft>
              <a:buNone/>
            </a:pPr>
            <a:r>
              <a:rPr lang="en-GB" sz="1500">
                <a:solidFill>
                  <a:srgbClr val="202124"/>
                </a:solidFill>
                <a:highlight>
                  <a:srgbClr val="FFFFFF"/>
                </a:highlight>
              </a:rPr>
              <a:t>                          :square root of the sum of the squares of the elements of the matrix</a:t>
            </a:r>
            <a:endParaRPr sz="2100"/>
          </a:p>
        </p:txBody>
      </p:sp>
      <p:pic>
        <p:nvPicPr>
          <p:cNvPr id="560" name="Google Shape;560;p84"/>
          <p:cNvPicPr preferRelativeResize="0"/>
          <p:nvPr/>
        </p:nvPicPr>
        <p:blipFill>
          <a:blip r:embed="rId3">
            <a:alphaModFix/>
          </a:blip>
          <a:stretch>
            <a:fillRect/>
          </a:stretch>
        </p:blipFill>
        <p:spPr>
          <a:xfrm>
            <a:off x="2430000" y="1999050"/>
            <a:ext cx="5058850" cy="572700"/>
          </a:xfrm>
          <a:prstGeom prst="rect">
            <a:avLst/>
          </a:prstGeom>
          <a:noFill/>
          <a:ln>
            <a:noFill/>
          </a:ln>
        </p:spPr>
      </p:pic>
      <p:pic>
        <p:nvPicPr>
          <p:cNvPr id="561" name="Google Shape;561;p84"/>
          <p:cNvPicPr preferRelativeResize="0"/>
          <p:nvPr/>
        </p:nvPicPr>
        <p:blipFill>
          <a:blip r:embed="rId4">
            <a:alphaModFix/>
          </a:blip>
          <a:stretch>
            <a:fillRect/>
          </a:stretch>
        </p:blipFill>
        <p:spPr>
          <a:xfrm>
            <a:off x="1197425" y="3300775"/>
            <a:ext cx="492675" cy="3537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67" name="Google Shape;567;p8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a:t>Consider  low-rank factorization,</a:t>
            </a:r>
            <a:endParaRPr/>
          </a:p>
          <a:p>
            <a:pPr marL="0" lvl="0" indent="0" algn="l" rtl="0">
              <a:spcBef>
                <a:spcPts val="1200"/>
              </a:spcBef>
              <a:spcAft>
                <a:spcPts val="1200"/>
              </a:spcAft>
              <a:buNone/>
            </a:pPr>
            <a:endParaRPr/>
          </a:p>
        </p:txBody>
      </p:sp>
      <p:pic>
        <p:nvPicPr>
          <p:cNvPr id="568" name="Google Shape;568;p85"/>
          <p:cNvPicPr preferRelativeResize="0"/>
          <p:nvPr/>
        </p:nvPicPr>
        <p:blipFill>
          <a:blip r:embed="rId3">
            <a:alphaModFix/>
          </a:blip>
          <a:stretch>
            <a:fillRect/>
          </a:stretch>
        </p:blipFill>
        <p:spPr>
          <a:xfrm>
            <a:off x="2590575" y="4122550"/>
            <a:ext cx="2849600" cy="446325"/>
          </a:xfrm>
          <a:prstGeom prst="rect">
            <a:avLst/>
          </a:prstGeom>
          <a:noFill/>
          <a:ln>
            <a:noFill/>
          </a:ln>
        </p:spPr>
      </p:pic>
      <p:pic>
        <p:nvPicPr>
          <p:cNvPr id="569" name="Google Shape;569;p85"/>
          <p:cNvPicPr preferRelativeResize="0"/>
          <p:nvPr/>
        </p:nvPicPr>
        <p:blipFill>
          <a:blip r:embed="rId4">
            <a:alphaModFix/>
          </a:blip>
          <a:stretch>
            <a:fillRect/>
          </a:stretch>
        </p:blipFill>
        <p:spPr>
          <a:xfrm>
            <a:off x="1749650" y="1615300"/>
            <a:ext cx="5058850" cy="572700"/>
          </a:xfrm>
          <a:prstGeom prst="rect">
            <a:avLst/>
          </a:prstGeom>
          <a:noFill/>
          <a:ln>
            <a:noFill/>
          </a:ln>
        </p:spPr>
      </p:pic>
      <p:pic>
        <p:nvPicPr>
          <p:cNvPr id="570" name="Google Shape;570;p85"/>
          <p:cNvPicPr preferRelativeResize="0"/>
          <p:nvPr/>
        </p:nvPicPr>
        <p:blipFill>
          <a:blip r:embed="rId5">
            <a:alphaModFix/>
          </a:blip>
          <a:stretch>
            <a:fillRect/>
          </a:stretch>
        </p:blipFill>
        <p:spPr>
          <a:xfrm>
            <a:off x="683525" y="3429000"/>
            <a:ext cx="2352225" cy="334325"/>
          </a:xfrm>
          <a:prstGeom prst="rect">
            <a:avLst/>
          </a:prstGeom>
          <a:noFill/>
          <a:ln>
            <a:noFill/>
          </a:ln>
        </p:spPr>
      </p:pic>
      <p:pic>
        <p:nvPicPr>
          <p:cNvPr id="571" name="Google Shape;571;p85"/>
          <p:cNvPicPr preferRelativeResize="0"/>
          <p:nvPr/>
        </p:nvPicPr>
        <p:blipFill>
          <a:blip r:embed="rId6">
            <a:alphaModFix/>
          </a:blip>
          <a:stretch>
            <a:fillRect/>
          </a:stretch>
        </p:blipFill>
        <p:spPr>
          <a:xfrm>
            <a:off x="3354102" y="3429000"/>
            <a:ext cx="1217898" cy="3343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77" name="Google Shape;577;p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Advantage:</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a:t>memory complexities of X and Y are linear in n instead of quadratic in n when dealing with Φ.</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do we optimize the nonconvex loss F(X,Y )?</a:t>
            </a:r>
            <a:endParaRPr/>
          </a:p>
        </p:txBody>
      </p:sp>
      <p:sp>
        <p:nvSpPr>
          <p:cNvPr id="583" name="Google Shape;583;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Initialization: </a:t>
            </a:r>
            <a:endParaRPr/>
          </a:p>
        </p:txBody>
      </p:sp>
      <p:sp>
        <p:nvSpPr>
          <p:cNvPr id="584" name="Google Shape;584;p87"/>
          <p:cNvSpPr txBox="1"/>
          <p:nvPr/>
        </p:nvSpPr>
        <p:spPr>
          <a:xfrm>
            <a:off x="826345" y="3626825"/>
            <a:ext cx="781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observation probability p, if not known, can be  estimated by the sample proportion |Ω|/(n1n2).</a:t>
            </a:r>
            <a:endParaRPr/>
          </a:p>
        </p:txBody>
      </p:sp>
      <p:pic>
        <p:nvPicPr>
          <p:cNvPr id="585" name="Google Shape;585;p87"/>
          <p:cNvPicPr preferRelativeResize="0"/>
          <p:nvPr/>
        </p:nvPicPr>
        <p:blipFill>
          <a:blip r:embed="rId3">
            <a:alphaModFix/>
          </a:blip>
          <a:stretch>
            <a:fillRect/>
          </a:stretch>
        </p:blipFill>
        <p:spPr>
          <a:xfrm>
            <a:off x="2500088" y="2077175"/>
            <a:ext cx="3427575" cy="309100"/>
          </a:xfrm>
          <a:prstGeom prst="rect">
            <a:avLst/>
          </a:prstGeom>
          <a:noFill/>
          <a:ln>
            <a:noFill/>
          </a:ln>
        </p:spPr>
      </p:pic>
      <p:sp>
        <p:nvSpPr>
          <p:cNvPr id="586" name="Google Shape;586;p87"/>
          <p:cNvSpPr/>
          <p:nvPr/>
        </p:nvSpPr>
        <p:spPr>
          <a:xfrm>
            <a:off x="2242050" y="1945300"/>
            <a:ext cx="4071900" cy="615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do we optimize the nonconvex loss F(X,Y )?</a:t>
            </a:r>
            <a:endParaRPr/>
          </a:p>
        </p:txBody>
      </p:sp>
      <p:sp>
        <p:nvSpPr>
          <p:cNvPr id="592" name="Google Shape;592;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593" name="Google Shape;593;p88"/>
          <p:cNvPicPr preferRelativeResize="0"/>
          <p:nvPr/>
        </p:nvPicPr>
        <p:blipFill>
          <a:blip r:embed="rId3">
            <a:alphaModFix/>
          </a:blip>
          <a:stretch>
            <a:fillRect/>
          </a:stretch>
        </p:blipFill>
        <p:spPr>
          <a:xfrm>
            <a:off x="1841650" y="2067575"/>
            <a:ext cx="6514347" cy="269825"/>
          </a:xfrm>
          <a:prstGeom prst="rect">
            <a:avLst/>
          </a:prstGeom>
          <a:noFill/>
          <a:ln>
            <a:noFill/>
          </a:ln>
        </p:spPr>
      </p:pic>
      <p:pic>
        <p:nvPicPr>
          <p:cNvPr id="594" name="Google Shape;594;p88"/>
          <p:cNvPicPr preferRelativeResize="0"/>
          <p:nvPr/>
        </p:nvPicPr>
        <p:blipFill>
          <a:blip r:embed="rId4">
            <a:alphaModFix/>
          </a:blip>
          <a:stretch>
            <a:fillRect/>
          </a:stretch>
        </p:blipFill>
        <p:spPr>
          <a:xfrm>
            <a:off x="1771438" y="2495152"/>
            <a:ext cx="6654780" cy="431025"/>
          </a:xfrm>
          <a:prstGeom prst="rect">
            <a:avLst/>
          </a:prstGeom>
          <a:noFill/>
          <a:ln>
            <a:noFill/>
          </a:ln>
        </p:spPr>
      </p:pic>
      <p:sp>
        <p:nvSpPr>
          <p:cNvPr id="595" name="Google Shape;595;p88"/>
          <p:cNvSpPr/>
          <p:nvPr/>
        </p:nvSpPr>
        <p:spPr>
          <a:xfrm>
            <a:off x="1570975" y="1887575"/>
            <a:ext cx="7055700" cy="1038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01" name="Google Shape;60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Refine:</a:t>
            </a:r>
            <a:endParaRPr/>
          </a:p>
          <a:p>
            <a:pPr marL="0" lvl="0" indent="0" algn="l" rtl="0">
              <a:spcBef>
                <a:spcPts val="1200"/>
              </a:spcBef>
              <a:spcAft>
                <a:spcPts val="1200"/>
              </a:spcAft>
              <a:buNone/>
            </a:pPr>
            <a:r>
              <a:rPr lang="en-GB"/>
              <a:t>refine the initial estimate locally via simple iterative methods.</a:t>
            </a:r>
            <a:endParaRPr/>
          </a:p>
        </p:txBody>
      </p:sp>
      <p:pic>
        <p:nvPicPr>
          <p:cNvPr id="602" name="Google Shape;602;p89"/>
          <p:cNvPicPr preferRelativeResize="0"/>
          <p:nvPr/>
        </p:nvPicPr>
        <p:blipFill>
          <a:blip r:embed="rId3">
            <a:alphaModFix/>
          </a:blip>
          <a:stretch>
            <a:fillRect/>
          </a:stretch>
        </p:blipFill>
        <p:spPr>
          <a:xfrm>
            <a:off x="653143" y="2981130"/>
            <a:ext cx="7385550" cy="951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1742500" y="445025"/>
            <a:ext cx="4891574" cy="2332025"/>
          </a:xfrm>
          <a:prstGeom prst="rect">
            <a:avLst/>
          </a:prstGeom>
          <a:noFill/>
          <a:ln>
            <a:noFill/>
          </a:ln>
        </p:spPr>
      </p:pic>
      <p:pic>
        <p:nvPicPr>
          <p:cNvPr id="104" name="Google Shape;104;p20"/>
          <p:cNvPicPr preferRelativeResize="0"/>
          <p:nvPr/>
        </p:nvPicPr>
        <p:blipFill>
          <a:blip r:embed="rId4">
            <a:alphaModFix/>
          </a:blip>
          <a:stretch>
            <a:fillRect/>
          </a:stretch>
        </p:blipFill>
        <p:spPr>
          <a:xfrm>
            <a:off x="1511550" y="3168875"/>
            <a:ext cx="5297156" cy="140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27" b="1">
                <a:solidFill>
                  <a:srgbClr val="202122"/>
                </a:solidFill>
              </a:rPr>
              <a:t>Positive semi-definite*</a:t>
            </a:r>
            <a:endParaRPr sz="3577"/>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20675" algn="l" rtl="0">
              <a:lnSpc>
                <a:spcPct val="100000"/>
              </a:lnSpc>
              <a:spcBef>
                <a:spcPts val="1200"/>
              </a:spcBef>
              <a:spcAft>
                <a:spcPts val="0"/>
              </a:spcAft>
              <a:buSzPts val="1450"/>
              <a:buChar char="●"/>
            </a:pPr>
            <a:r>
              <a:rPr lang="en-GB" sz="1450">
                <a:solidFill>
                  <a:srgbClr val="202122"/>
                </a:solidFill>
              </a:rPr>
              <a:t>a </a:t>
            </a:r>
            <a:r>
              <a:rPr lang="en-GB" sz="1450">
                <a:solidFill>
                  <a:srgbClr val="0B0080"/>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symmetric matrix</a:t>
            </a:r>
            <a:r>
              <a:rPr lang="en-GB" sz="1450">
                <a:solidFill>
                  <a:srgbClr val="202122"/>
                </a:solidFill>
              </a:rPr>
              <a:t>  with </a:t>
            </a:r>
            <a:r>
              <a:rPr lang="en-GB" sz="1450">
                <a:solidFill>
                  <a:srgbClr val="0B0080"/>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real</a:t>
            </a:r>
            <a:r>
              <a:rPr lang="en-GB" sz="1450">
                <a:solidFill>
                  <a:srgbClr val="202122"/>
                </a:solidFill>
              </a:rPr>
              <a:t> entries is </a:t>
            </a:r>
            <a:r>
              <a:rPr lang="en-GB" sz="1450" b="1">
                <a:solidFill>
                  <a:srgbClr val="202122"/>
                </a:solidFill>
              </a:rPr>
              <a:t>positive-definite</a:t>
            </a:r>
            <a:r>
              <a:rPr lang="en-GB" sz="1450">
                <a:solidFill>
                  <a:srgbClr val="202122"/>
                </a:solidFill>
              </a:rPr>
              <a:t> if the real number  is positive for every nonzero real </a:t>
            </a:r>
            <a:r>
              <a:rPr lang="en-GB" sz="1450">
                <a:solidFill>
                  <a:srgbClr val="0B0080"/>
                </a:solidFill>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column vector</a:t>
            </a:r>
            <a:r>
              <a:rPr lang="en-GB" sz="1450">
                <a:solidFill>
                  <a:srgbClr val="202122"/>
                </a:solidFill>
              </a:rPr>
              <a:t> .</a:t>
            </a:r>
            <a:endParaRPr sz="1450">
              <a:solidFill>
                <a:srgbClr val="202122"/>
              </a:solidFill>
            </a:endParaRPr>
          </a:p>
          <a:p>
            <a:pPr marL="457200" lvl="0" indent="0" algn="l" rtl="0">
              <a:lnSpc>
                <a:spcPct val="100000"/>
              </a:lnSpc>
              <a:spcBef>
                <a:spcPts val="0"/>
              </a:spcBef>
              <a:spcAft>
                <a:spcPts val="0"/>
              </a:spcAft>
              <a:buNone/>
            </a:pPr>
            <a:endParaRPr sz="1450">
              <a:solidFill>
                <a:srgbClr val="202122"/>
              </a:solidFill>
            </a:endParaRPr>
          </a:p>
          <a:p>
            <a:pPr marL="457200" lvl="0" indent="-320675" algn="l" rtl="0">
              <a:lnSpc>
                <a:spcPct val="100000"/>
              </a:lnSpc>
              <a:spcBef>
                <a:spcPts val="0"/>
              </a:spcBef>
              <a:spcAft>
                <a:spcPts val="0"/>
              </a:spcAft>
              <a:buClr>
                <a:srgbClr val="202122"/>
              </a:buClr>
              <a:buSzPts val="1450"/>
              <a:buChar char="●"/>
            </a:pPr>
            <a:r>
              <a:rPr lang="en-GB" sz="1450" b="1">
                <a:solidFill>
                  <a:srgbClr val="202122"/>
                </a:solidFill>
              </a:rPr>
              <a:t>Positive semi-definite</a:t>
            </a:r>
            <a:r>
              <a:rPr lang="en-GB" sz="1450">
                <a:solidFill>
                  <a:srgbClr val="202122"/>
                </a:solidFill>
              </a:rPr>
              <a:t> matrices are defined similarly, except that the scalars  and  are required to be positive </a:t>
            </a:r>
            <a:r>
              <a:rPr lang="en-GB" sz="1450" i="1">
                <a:solidFill>
                  <a:srgbClr val="202122"/>
                </a:solidFill>
              </a:rPr>
              <a:t>or zero</a:t>
            </a:r>
            <a:r>
              <a:rPr lang="en-GB" sz="1450">
                <a:solidFill>
                  <a:srgbClr val="202122"/>
                </a:solidFill>
              </a:rPr>
              <a:t> (that is, nonnegative). </a:t>
            </a:r>
            <a:r>
              <a:rPr lang="en-GB" sz="1450" b="1">
                <a:solidFill>
                  <a:srgbClr val="202122"/>
                </a:solidFill>
              </a:rPr>
              <a:t>Negative-definite</a:t>
            </a:r>
            <a:r>
              <a:rPr lang="en-GB" sz="1450">
                <a:solidFill>
                  <a:srgbClr val="202122"/>
                </a:solidFill>
              </a:rPr>
              <a:t> and </a:t>
            </a:r>
            <a:r>
              <a:rPr lang="en-GB" sz="1450" b="1">
                <a:solidFill>
                  <a:srgbClr val="202122"/>
                </a:solidFill>
              </a:rPr>
              <a:t>negative semi-definite</a:t>
            </a:r>
            <a:r>
              <a:rPr lang="en-GB" sz="1450">
                <a:solidFill>
                  <a:srgbClr val="202122"/>
                </a:solidFill>
              </a:rPr>
              <a:t> matrices are defined analogously. A matrix that is not positive semi-definite and not negative semi-definite is sometimes called </a:t>
            </a:r>
            <a:r>
              <a:rPr lang="en-GB" sz="1450" b="1">
                <a:solidFill>
                  <a:srgbClr val="202122"/>
                </a:solidFill>
              </a:rPr>
              <a:t>indefinite</a:t>
            </a:r>
            <a:r>
              <a:rPr lang="en-GB" sz="1450">
                <a:solidFill>
                  <a:srgbClr val="202122"/>
                </a:solidFill>
              </a:rPr>
              <a:t>.</a:t>
            </a:r>
            <a:endParaRPr sz="1450">
              <a:solidFill>
                <a:srgbClr val="202122"/>
              </a:solidFill>
            </a:endParaRPr>
          </a:p>
          <a:p>
            <a:pPr marL="457200" lvl="0" indent="-320675" algn="l" rtl="0">
              <a:lnSpc>
                <a:spcPct val="100000"/>
              </a:lnSpc>
              <a:spcBef>
                <a:spcPts val="0"/>
              </a:spcBef>
              <a:spcAft>
                <a:spcPts val="0"/>
              </a:spcAft>
              <a:buClr>
                <a:srgbClr val="202122"/>
              </a:buClr>
              <a:buSzPts val="1450"/>
              <a:buChar char="●"/>
            </a:pPr>
            <a:r>
              <a:rPr lang="en-GB" sz="1250">
                <a:solidFill>
                  <a:srgbClr val="202122"/>
                </a:solidFill>
                <a:highlight>
                  <a:srgbClr val="FFFFFF"/>
                </a:highlight>
              </a:rPr>
              <a:t>if M, N are positive semidefinite, then αM +βN is also positive semidefinite for positive α, β. Hence, the set of positive semidefinite matrices is a convex cone in </a:t>
            </a:r>
            <a:endParaRPr sz="1450">
              <a:solidFill>
                <a:srgbClr val="202122"/>
              </a:solidFill>
            </a:endParaRPr>
          </a:p>
          <a:p>
            <a:pPr marL="0" lvl="0" indent="0" algn="l" rtl="0">
              <a:spcBef>
                <a:spcPts val="0"/>
              </a:spcBef>
              <a:spcAft>
                <a:spcPts val="0"/>
              </a:spcAft>
              <a:buNone/>
            </a:pPr>
            <a:r>
              <a:rPr lang="en-GB" sz="2600"/>
              <a:t>*</a:t>
            </a:r>
            <a:r>
              <a:rPr lang="en-GB" sz="1867"/>
              <a:t>https://www.cse.iitk.ac.in/users/rmittal/prev_course/s14/notes/lec12.pdf</a:t>
            </a:r>
            <a:endParaRPr sz="2067"/>
          </a:p>
          <a:p>
            <a:pPr marL="0" lvl="0" indent="0" algn="l" rtl="0">
              <a:spcBef>
                <a:spcPts val="1200"/>
              </a:spcBef>
              <a:spcAft>
                <a:spcPts val="1200"/>
              </a:spcAft>
              <a:buNone/>
            </a:pPr>
            <a:endParaRPr/>
          </a:p>
        </p:txBody>
      </p:sp>
      <p:pic>
        <p:nvPicPr>
          <p:cNvPr id="111" name="Google Shape;111;p21"/>
          <p:cNvPicPr preferRelativeResize="0"/>
          <p:nvPr/>
        </p:nvPicPr>
        <p:blipFill>
          <a:blip r:embed="rId6">
            <a:alphaModFix/>
          </a:blip>
          <a:stretch>
            <a:fillRect/>
          </a:stretch>
        </p:blipFill>
        <p:spPr>
          <a:xfrm>
            <a:off x="4362063" y="3167725"/>
            <a:ext cx="609175" cy="233300"/>
          </a:xfrm>
          <a:prstGeom prst="rect">
            <a:avLst/>
          </a:prstGeom>
          <a:noFill/>
          <a:ln>
            <a:noFill/>
          </a:ln>
        </p:spPr>
      </p:pic>
      <p:pic>
        <p:nvPicPr>
          <p:cNvPr id="112" name="Google Shape;112;p21"/>
          <p:cNvPicPr preferRelativeResize="0"/>
          <p:nvPr/>
        </p:nvPicPr>
        <p:blipFill>
          <a:blip r:embed="rId7">
            <a:alphaModFix/>
          </a:blip>
          <a:stretch>
            <a:fillRect/>
          </a:stretch>
        </p:blipFill>
        <p:spPr>
          <a:xfrm>
            <a:off x="668601" y="1152477"/>
            <a:ext cx="609150" cy="32488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2212</Words>
  <Application>Microsoft Office PowerPoint</Application>
  <PresentationFormat>On-screen Show (16:9)</PresentationFormat>
  <Paragraphs>263</Paragraphs>
  <Slides>77</Slides>
  <Notes>77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Times New Roman</vt:lpstr>
      <vt:lpstr>Roboto</vt:lpstr>
      <vt:lpstr>Georgia</vt:lpstr>
      <vt:lpstr>Simple Light</vt:lpstr>
      <vt:lpstr>Low Rank Matrix Completion</vt:lpstr>
      <vt:lpstr>Ref</vt:lpstr>
      <vt:lpstr>Rank and Low Rank</vt:lpstr>
      <vt:lpstr>Why Low Rank?</vt:lpstr>
      <vt:lpstr>How useful?</vt:lpstr>
      <vt:lpstr>Example of Low Rank Matrix: Rating matrix</vt:lpstr>
      <vt:lpstr>Example of Low Rank Matrix: Phase Retrieval</vt:lpstr>
      <vt:lpstr>Slide 8</vt:lpstr>
      <vt:lpstr>Positive semi-definite*</vt:lpstr>
      <vt:lpstr>Notations</vt:lpstr>
      <vt:lpstr>Example of Low Rank Matrix: IoT network, sensor nodes</vt:lpstr>
      <vt:lpstr>Slide 12</vt:lpstr>
      <vt:lpstr>Image compression and restoration:</vt:lpstr>
      <vt:lpstr>Major benefit</vt:lpstr>
      <vt:lpstr>Slide 15</vt:lpstr>
      <vt:lpstr>Fundamental principle to recover a large dimensional matrix using low-rank constraint</vt:lpstr>
      <vt:lpstr>Objective</vt:lpstr>
      <vt:lpstr>Basic Concepts</vt:lpstr>
      <vt:lpstr>Goal</vt:lpstr>
      <vt:lpstr>Which low-rank matrices can we complete?</vt:lpstr>
      <vt:lpstr>Slide 21</vt:lpstr>
      <vt:lpstr>What kind of low-rank matrices can we complete?</vt:lpstr>
      <vt:lpstr>What kind of low-rank matrices can we complete?</vt:lpstr>
      <vt:lpstr>Slide 24</vt:lpstr>
      <vt:lpstr>Slide 25</vt:lpstr>
      <vt:lpstr>Slide 26</vt:lpstr>
      <vt:lpstr>Slide 27</vt:lpstr>
      <vt:lpstr>Slide 28</vt:lpstr>
      <vt:lpstr>Slide 29</vt:lpstr>
      <vt:lpstr>Slide 30</vt:lpstr>
      <vt:lpstr>Slide 31</vt:lpstr>
      <vt:lpstr>Slide 32</vt:lpstr>
      <vt:lpstr>Coherence</vt:lpstr>
      <vt:lpstr>Slide 34</vt:lpstr>
      <vt:lpstr>What kind of low-rank matrices can we complete?</vt:lpstr>
      <vt:lpstr>Degrees of freedom</vt:lpstr>
      <vt:lpstr>Slide 37</vt:lpstr>
      <vt:lpstr>Slide 38</vt:lpstr>
      <vt:lpstr>Slide 39</vt:lpstr>
      <vt:lpstr>Which observation patterns can we handle?</vt:lpstr>
      <vt:lpstr>Slide 41</vt:lpstr>
      <vt:lpstr>Slide 42</vt:lpstr>
      <vt:lpstr>How to recover a low-rank matrix from partial observations? </vt:lpstr>
      <vt:lpstr>Alternative representation</vt:lpstr>
      <vt:lpstr> Rank minimization problem is the combinatorial search</vt:lpstr>
      <vt:lpstr>Slide 46</vt:lpstr>
      <vt:lpstr>Convex optimizatio</vt:lpstr>
      <vt:lpstr>Slide 48</vt:lpstr>
      <vt:lpstr>Slide 49</vt:lpstr>
      <vt:lpstr>Convex Hull</vt:lpstr>
      <vt:lpstr>Slide 51</vt:lpstr>
      <vt:lpstr>Slide 52</vt:lpstr>
      <vt:lpstr>Apply Convex Relaxation</vt:lpstr>
      <vt:lpstr>Slide 54</vt:lpstr>
      <vt:lpstr>Assignment [Complete it]</vt:lpstr>
      <vt:lpstr>Slide 56</vt:lpstr>
      <vt:lpstr>Geometric illustration of nuclear norm minimization:  </vt:lpstr>
      <vt:lpstr>Slide 58</vt:lpstr>
      <vt:lpstr>Nuclear Norm and Semidefinite Program</vt:lpstr>
      <vt:lpstr>What is Semidefinite Program? </vt:lpstr>
      <vt:lpstr>Trace?</vt:lpstr>
      <vt:lpstr>Final Goal</vt:lpstr>
      <vt:lpstr>Final number of measurements?</vt:lpstr>
      <vt:lpstr>L1 Norm and Nuclear norm</vt:lpstr>
      <vt:lpstr>Slide 65</vt:lpstr>
      <vt:lpstr>Slide 66</vt:lpstr>
      <vt:lpstr>Slide 67</vt:lpstr>
      <vt:lpstr>Slide 68</vt:lpstr>
      <vt:lpstr>Slide 69</vt:lpstr>
      <vt:lpstr>Why is it nonconvex optimization?</vt:lpstr>
      <vt:lpstr>Features</vt:lpstr>
      <vt:lpstr>Frobenius norm of a matrix</vt:lpstr>
      <vt:lpstr>Slide 73</vt:lpstr>
      <vt:lpstr>Slide 74</vt:lpstr>
      <vt:lpstr>How do we optimize the nonconvex loss F(X,Y )?</vt:lpstr>
      <vt:lpstr>How do we optimize the nonconvex loss F(X,Y )?</vt:lpstr>
      <vt:lpstr>Slide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Rank Matrix Completion</dc:title>
  <cp:lastModifiedBy>Dell</cp:lastModifiedBy>
  <cp:revision>3</cp:revision>
  <dcterms:modified xsi:type="dcterms:W3CDTF">2022-11-03T13:29:20Z</dcterms:modified>
</cp:coreProperties>
</file>