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slide" Target="slides/slide43.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8296174cf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8296174cf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8296174cf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8296174cf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8296174cf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8296174cf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8296174cf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8296174cf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8296174cfb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8296174cfb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8296174cf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8296174cf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8296174cf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8296174cf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8296174cf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8296174cf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8296174cfb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8296174cfb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8296174cfb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8296174cfb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8296174cf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8296174cf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8296174cfb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8296174cfb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8296174cf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8296174cf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8296174cf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8296174cf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8296174cf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8296174cf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8296174cf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8296174cf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8296174cfb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8296174cfb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8296174cf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8296174cf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8296174cfb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8296174cfb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8296174cfb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8296174cfb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8296174cfb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8296174cfb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8296174c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8296174c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8296174cfb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8296174cfb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8296174cfb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8296174cfb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8296174cfb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8296174cfb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8296174cfb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8296174cfb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8296174cfb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8296174cfb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8296174cfb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8296174cfb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8296174cfb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8296174cfb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8296174cfb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8296174cfb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8296174cfb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8296174cfb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8296174cfb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8296174cfb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8296174cf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8296174cf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8296174cfb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8296174cfb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8296174cfb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8296174cfb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8296174cfb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8296174cfb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8296174cfb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8296174cfb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8296174cf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8296174cf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8296174cf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8296174cf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8296174cf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8296174cf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8296174cf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8296174cf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8296174cf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8296174cf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29.png"/><Relationship Id="rId5"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2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5.gif"/><Relationship Id="rId4" Type="http://schemas.openxmlformats.org/officeDocument/2006/relationships/image" Target="../media/image28.gif"/><Relationship Id="rId5" Type="http://schemas.openxmlformats.org/officeDocument/2006/relationships/image" Target="../media/image27.png"/><Relationship Id="rId6"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2.png"/><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5.png"/><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6.png"/><Relationship Id="rId4" Type="http://schemas.openxmlformats.org/officeDocument/2006/relationships/image" Target="../media/image33.png"/><Relationship Id="rId5" Type="http://schemas.openxmlformats.org/officeDocument/2006/relationships/image" Target="../media/image4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8.png"/><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7.png"/><Relationship Id="rId4" Type="http://schemas.openxmlformats.org/officeDocument/2006/relationships/image" Target="../media/image4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Eigenvalues and Eigenvectors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8" name="Google Shape;118;p22"/>
          <p:cNvSpPr txBox="1"/>
          <p:nvPr>
            <p:ph idx="1" type="body"/>
          </p:nvPr>
        </p:nvSpPr>
        <p:spPr>
          <a:xfrm>
            <a:off x="311700" y="1152475"/>
            <a:ext cx="38931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018"/>
              <a:buNone/>
            </a:pPr>
            <a:r>
              <a:rPr lang="en-GB" sz="1365"/>
              <a:t>T</a:t>
            </a:r>
            <a:r>
              <a:rPr lang="en-GB" sz="1365"/>
              <a:t>he power method for approximating eigenvalues is iterative:</a:t>
            </a:r>
            <a:endParaRPr sz="1365"/>
          </a:p>
          <a:p>
            <a:pPr indent="-315277" lvl="0" marL="457200" rtl="0" algn="l">
              <a:lnSpc>
                <a:spcPct val="95000"/>
              </a:lnSpc>
              <a:spcBef>
                <a:spcPts val="1200"/>
              </a:spcBef>
              <a:spcAft>
                <a:spcPts val="0"/>
              </a:spcAft>
              <a:buSzPts val="1365"/>
              <a:buChar char="●"/>
            </a:pPr>
            <a:r>
              <a:rPr lang="en-GB" sz="1365"/>
              <a:t>First we assume that the matrix A has a dominant eigenvalue with corresponding dominant eigenvectors. </a:t>
            </a:r>
            <a:endParaRPr sz="1365"/>
          </a:p>
          <a:p>
            <a:pPr indent="-315277" lvl="0" marL="457200" rtl="0" algn="l">
              <a:lnSpc>
                <a:spcPct val="95000"/>
              </a:lnSpc>
              <a:spcBef>
                <a:spcPts val="0"/>
              </a:spcBef>
              <a:spcAft>
                <a:spcPts val="0"/>
              </a:spcAft>
              <a:buSzPts val="1365"/>
              <a:buChar char="●"/>
            </a:pPr>
            <a:r>
              <a:rPr lang="en-GB" sz="1365"/>
              <a:t>Then we choose an initial approximation of one of the dominant eigenvectors of A. This initial approximation must be a nonzero vector in Rn</a:t>
            </a:r>
            <a:endParaRPr sz="1365"/>
          </a:p>
          <a:p>
            <a:pPr indent="0" lvl="0" marL="0" rtl="0" algn="l">
              <a:lnSpc>
                <a:spcPct val="95000"/>
              </a:lnSpc>
              <a:spcBef>
                <a:spcPts val="1200"/>
              </a:spcBef>
              <a:spcAft>
                <a:spcPts val="1200"/>
              </a:spcAft>
              <a:buSzPts val="1018"/>
              <a:buNone/>
            </a:pPr>
            <a:r>
              <a:t/>
            </a:r>
            <a:endParaRPr sz="1365"/>
          </a:p>
        </p:txBody>
      </p:sp>
      <p:pic>
        <p:nvPicPr>
          <p:cNvPr id="119" name="Google Shape;119;p22"/>
          <p:cNvPicPr preferRelativeResize="0"/>
          <p:nvPr/>
        </p:nvPicPr>
        <p:blipFill>
          <a:blip r:embed="rId3">
            <a:alphaModFix/>
          </a:blip>
          <a:stretch>
            <a:fillRect/>
          </a:stretch>
        </p:blipFill>
        <p:spPr>
          <a:xfrm>
            <a:off x="5216369" y="1162228"/>
            <a:ext cx="2571381" cy="1262100"/>
          </a:xfrm>
          <a:prstGeom prst="rect">
            <a:avLst/>
          </a:prstGeom>
          <a:noFill/>
          <a:ln>
            <a:noFill/>
          </a:ln>
        </p:spPr>
      </p:pic>
      <p:sp>
        <p:nvSpPr>
          <p:cNvPr id="120" name="Google Shape;120;p22"/>
          <p:cNvSpPr txBox="1"/>
          <p:nvPr/>
        </p:nvSpPr>
        <p:spPr>
          <a:xfrm>
            <a:off x="5425075" y="3078600"/>
            <a:ext cx="3000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For large powers of k, and by properly scaling this sequence, we will see that we obtain</a:t>
            </a:r>
            <a:endParaRPr/>
          </a:p>
          <a:p>
            <a:pPr indent="0" lvl="0" marL="0" rtl="0" algn="l">
              <a:spcBef>
                <a:spcPts val="0"/>
              </a:spcBef>
              <a:spcAft>
                <a:spcPts val="0"/>
              </a:spcAft>
              <a:buNone/>
            </a:pPr>
            <a:r>
              <a:rPr lang="en-GB"/>
              <a:t>a good approximation of the dominant eigenvector of A.</a:t>
            </a:r>
            <a:endParaRPr/>
          </a:p>
        </p:txBody>
      </p:sp>
      <p:sp>
        <p:nvSpPr>
          <p:cNvPr id="121" name="Google Shape;121;p22"/>
          <p:cNvSpPr/>
          <p:nvPr/>
        </p:nvSpPr>
        <p:spPr>
          <a:xfrm>
            <a:off x="5368775" y="3078600"/>
            <a:ext cx="3000000" cy="1262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23"/>
          <p:cNvPicPr preferRelativeResize="0"/>
          <p:nvPr/>
        </p:nvPicPr>
        <p:blipFill>
          <a:blip r:embed="rId3">
            <a:alphaModFix/>
          </a:blip>
          <a:stretch>
            <a:fillRect/>
          </a:stretch>
        </p:blipFill>
        <p:spPr>
          <a:xfrm>
            <a:off x="1810813" y="1307375"/>
            <a:ext cx="4733925" cy="914400"/>
          </a:xfrm>
          <a:prstGeom prst="rect">
            <a:avLst/>
          </a:prstGeom>
          <a:noFill/>
          <a:ln>
            <a:noFill/>
          </a:ln>
        </p:spPr>
      </p:pic>
      <p:pic>
        <p:nvPicPr>
          <p:cNvPr id="129" name="Google Shape;129;p23"/>
          <p:cNvPicPr preferRelativeResize="0"/>
          <p:nvPr/>
        </p:nvPicPr>
        <p:blipFill>
          <a:blip r:embed="rId4">
            <a:alphaModFix/>
          </a:blip>
          <a:stretch>
            <a:fillRect/>
          </a:stretch>
        </p:blipFill>
        <p:spPr>
          <a:xfrm>
            <a:off x="4093675" y="2023947"/>
            <a:ext cx="2851475" cy="2544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5" name="Google Shape;13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From the characteristic polynomial of A: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Eigen values -1 and -2,</a:t>
            </a:r>
            <a:endParaRPr/>
          </a:p>
          <a:p>
            <a:pPr indent="0" lvl="0" marL="0" rtl="0" algn="l">
              <a:spcBef>
                <a:spcPts val="1200"/>
              </a:spcBef>
              <a:spcAft>
                <a:spcPts val="1200"/>
              </a:spcAft>
              <a:buNone/>
            </a:pPr>
            <a:r>
              <a:rPr lang="en-GB"/>
              <a:t>The dominant eigenvector: </a:t>
            </a:r>
            <a:endParaRPr/>
          </a:p>
        </p:txBody>
      </p:sp>
      <p:pic>
        <p:nvPicPr>
          <p:cNvPr id="136" name="Google Shape;136;p24"/>
          <p:cNvPicPr preferRelativeResize="0"/>
          <p:nvPr/>
        </p:nvPicPr>
        <p:blipFill>
          <a:blip r:embed="rId3">
            <a:alphaModFix/>
          </a:blip>
          <a:stretch>
            <a:fillRect/>
          </a:stretch>
        </p:blipFill>
        <p:spPr>
          <a:xfrm>
            <a:off x="2610175" y="1802100"/>
            <a:ext cx="2430850" cy="265875"/>
          </a:xfrm>
          <a:prstGeom prst="rect">
            <a:avLst/>
          </a:prstGeom>
          <a:noFill/>
          <a:ln>
            <a:noFill/>
          </a:ln>
        </p:spPr>
      </p:pic>
      <p:pic>
        <p:nvPicPr>
          <p:cNvPr id="137" name="Google Shape;137;p24"/>
          <p:cNvPicPr preferRelativeResize="0"/>
          <p:nvPr/>
        </p:nvPicPr>
        <p:blipFill>
          <a:blip r:embed="rId4">
            <a:alphaModFix/>
          </a:blip>
          <a:stretch>
            <a:fillRect/>
          </a:stretch>
        </p:blipFill>
        <p:spPr>
          <a:xfrm>
            <a:off x="3351871" y="3367175"/>
            <a:ext cx="303878" cy="57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Eigenvalue from Eigenvector</a:t>
            </a:r>
            <a:endParaRPr/>
          </a:p>
        </p:txBody>
      </p:sp>
      <p:sp>
        <p:nvSpPr>
          <p:cNvPr id="143" name="Google Shape;14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4" name="Google Shape;144;p25"/>
          <p:cNvPicPr preferRelativeResize="0"/>
          <p:nvPr/>
        </p:nvPicPr>
        <p:blipFill>
          <a:blip r:embed="rId3">
            <a:alphaModFix/>
          </a:blip>
          <a:stretch>
            <a:fillRect/>
          </a:stretch>
        </p:blipFill>
        <p:spPr>
          <a:xfrm>
            <a:off x="311700" y="2186923"/>
            <a:ext cx="4137250" cy="815500"/>
          </a:xfrm>
          <a:prstGeom prst="rect">
            <a:avLst/>
          </a:prstGeom>
          <a:noFill/>
          <a:ln>
            <a:noFill/>
          </a:ln>
        </p:spPr>
      </p:pic>
      <p:pic>
        <p:nvPicPr>
          <p:cNvPr id="145" name="Google Shape;145;p25"/>
          <p:cNvPicPr preferRelativeResize="0"/>
          <p:nvPr/>
        </p:nvPicPr>
        <p:blipFill>
          <a:blip r:embed="rId4">
            <a:alphaModFix/>
          </a:blip>
          <a:stretch>
            <a:fillRect/>
          </a:stretch>
        </p:blipFill>
        <p:spPr>
          <a:xfrm>
            <a:off x="4769175" y="1484500"/>
            <a:ext cx="3848100" cy="2362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1" name="Google Shape;151;p26"/>
          <p:cNvSpPr txBox="1"/>
          <p:nvPr>
            <p:ph idx="1" type="body"/>
          </p:nvPr>
        </p:nvSpPr>
        <p:spPr>
          <a:xfrm>
            <a:off x="311700" y="3347350"/>
            <a:ext cx="8520600" cy="1221600"/>
          </a:xfrm>
          <a:prstGeom prst="rect">
            <a:avLst/>
          </a:prstGeom>
        </p:spPr>
        <p:txBody>
          <a:bodyPr anchorCtr="0" anchor="t" bIns="91425" lIns="91425" spcFirstLastPara="1" rIns="91425" wrap="square" tIns="91425">
            <a:normAutofit fontScale="62500" lnSpcReduction="20000"/>
          </a:bodyPr>
          <a:lstStyle/>
          <a:p>
            <a:pPr indent="0" lvl="0" marL="0" rtl="0" algn="l">
              <a:lnSpc>
                <a:spcPct val="100000"/>
              </a:lnSpc>
              <a:spcBef>
                <a:spcPts val="0"/>
              </a:spcBef>
              <a:spcAft>
                <a:spcPts val="0"/>
              </a:spcAft>
              <a:buClr>
                <a:schemeClr val="dk1"/>
              </a:buClr>
              <a:buSzPct val="39285"/>
              <a:buFont typeface="Arial"/>
              <a:buNone/>
            </a:pPr>
            <a:r>
              <a:rPr lang="en-GB" sz="2800">
                <a:solidFill>
                  <a:schemeClr val="dk1"/>
                </a:solidFill>
              </a:rPr>
              <a:t>power method tends to produce approximations</a:t>
            </a:r>
            <a:endParaRPr sz="2800">
              <a:solidFill>
                <a:schemeClr val="dk1"/>
              </a:solidFill>
            </a:endParaRPr>
          </a:p>
          <a:p>
            <a:pPr indent="0" lvl="0" marL="0" rtl="0" algn="l">
              <a:lnSpc>
                <a:spcPct val="100000"/>
              </a:lnSpc>
              <a:spcBef>
                <a:spcPts val="0"/>
              </a:spcBef>
              <a:spcAft>
                <a:spcPts val="0"/>
              </a:spcAft>
              <a:buClr>
                <a:schemeClr val="dk1"/>
              </a:buClr>
              <a:buSzPct val="39285"/>
              <a:buFont typeface="Arial"/>
              <a:buNone/>
            </a:pPr>
            <a:r>
              <a:t/>
            </a:r>
            <a:endParaRPr sz="2800">
              <a:solidFill>
                <a:schemeClr val="dk1"/>
              </a:solidFill>
            </a:endParaRPr>
          </a:p>
          <a:p>
            <a:pPr indent="0" lvl="0" marL="0" rtl="0" algn="l">
              <a:lnSpc>
                <a:spcPct val="100000"/>
              </a:lnSpc>
              <a:spcBef>
                <a:spcPts val="0"/>
              </a:spcBef>
              <a:spcAft>
                <a:spcPts val="0"/>
              </a:spcAft>
              <a:buClr>
                <a:schemeClr val="dk1"/>
              </a:buClr>
              <a:buSzPct val="39285"/>
              <a:buFont typeface="Arial"/>
              <a:buNone/>
            </a:pPr>
            <a:r>
              <a:rPr lang="en-GB" sz="2800">
                <a:solidFill>
                  <a:schemeClr val="dk1"/>
                </a:solidFill>
              </a:rPr>
              <a:t>with large entries. In practice it is best to “scale down” each approximation before pro-</a:t>
            </a:r>
            <a:endParaRPr sz="2800">
              <a:solidFill>
                <a:schemeClr val="dk1"/>
              </a:solidFill>
            </a:endParaRPr>
          </a:p>
          <a:p>
            <a:pPr indent="0" lvl="0" marL="0" rtl="0" algn="l">
              <a:spcBef>
                <a:spcPts val="0"/>
              </a:spcBef>
              <a:spcAft>
                <a:spcPts val="1200"/>
              </a:spcAft>
              <a:buNone/>
            </a:pPr>
            <a:r>
              <a:t/>
            </a:r>
            <a:endParaRPr/>
          </a:p>
        </p:txBody>
      </p:sp>
      <p:pic>
        <p:nvPicPr>
          <p:cNvPr id="152" name="Google Shape;152;p26"/>
          <p:cNvPicPr preferRelativeResize="0"/>
          <p:nvPr/>
        </p:nvPicPr>
        <p:blipFill>
          <a:blip r:embed="rId3">
            <a:alphaModFix/>
          </a:blip>
          <a:stretch>
            <a:fillRect/>
          </a:stretch>
        </p:blipFill>
        <p:spPr>
          <a:xfrm>
            <a:off x="3146263" y="445022"/>
            <a:ext cx="2851475" cy="2544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58" name="Google Shape;15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9" name="Google Shape;159;p27"/>
          <p:cNvPicPr preferRelativeResize="0"/>
          <p:nvPr/>
        </p:nvPicPr>
        <p:blipFill>
          <a:blip r:embed="rId3">
            <a:alphaModFix/>
          </a:blip>
          <a:stretch>
            <a:fillRect/>
          </a:stretch>
        </p:blipFill>
        <p:spPr>
          <a:xfrm>
            <a:off x="311700" y="2136600"/>
            <a:ext cx="3530950" cy="2432275"/>
          </a:xfrm>
          <a:prstGeom prst="rect">
            <a:avLst/>
          </a:prstGeom>
          <a:noFill/>
          <a:ln>
            <a:noFill/>
          </a:ln>
        </p:spPr>
      </p:pic>
      <p:pic>
        <p:nvPicPr>
          <p:cNvPr id="160" name="Google Shape;160;p27"/>
          <p:cNvPicPr preferRelativeResize="0"/>
          <p:nvPr/>
        </p:nvPicPr>
        <p:blipFill>
          <a:blip r:embed="rId4">
            <a:alphaModFix/>
          </a:blip>
          <a:stretch>
            <a:fillRect/>
          </a:stretch>
        </p:blipFill>
        <p:spPr>
          <a:xfrm>
            <a:off x="5222438" y="1152475"/>
            <a:ext cx="2828925" cy="1695450"/>
          </a:xfrm>
          <a:prstGeom prst="rect">
            <a:avLst/>
          </a:prstGeom>
          <a:noFill/>
          <a:ln>
            <a:noFill/>
          </a:ln>
        </p:spPr>
      </p:pic>
      <p:pic>
        <p:nvPicPr>
          <p:cNvPr id="161" name="Google Shape;161;p27"/>
          <p:cNvPicPr preferRelativeResize="0"/>
          <p:nvPr/>
        </p:nvPicPr>
        <p:blipFill>
          <a:blip r:embed="rId5">
            <a:alphaModFix/>
          </a:blip>
          <a:stretch>
            <a:fillRect/>
          </a:stretch>
        </p:blipFill>
        <p:spPr>
          <a:xfrm>
            <a:off x="4736663" y="3486913"/>
            <a:ext cx="3800475" cy="962025"/>
          </a:xfrm>
          <a:prstGeom prst="rect">
            <a:avLst/>
          </a:prstGeom>
          <a:noFill/>
          <a:ln>
            <a:noFill/>
          </a:ln>
        </p:spPr>
      </p:pic>
      <p:sp>
        <p:nvSpPr>
          <p:cNvPr id="162" name="Google Shape;162;p27"/>
          <p:cNvSpPr txBox="1"/>
          <p:nvPr/>
        </p:nvSpPr>
        <p:spPr>
          <a:xfrm>
            <a:off x="1197425" y="2585350"/>
            <a:ext cx="800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Convergence of Power Method</a:t>
            </a:r>
            <a:endParaRPr/>
          </a:p>
        </p:txBody>
      </p:sp>
      <p:sp>
        <p:nvSpPr>
          <p:cNvPr id="168" name="Google Shape;16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28"/>
          <p:cNvPicPr preferRelativeResize="0"/>
          <p:nvPr/>
        </p:nvPicPr>
        <p:blipFill>
          <a:blip r:embed="rId3">
            <a:alphaModFix/>
          </a:blip>
          <a:stretch>
            <a:fillRect/>
          </a:stretch>
        </p:blipFill>
        <p:spPr>
          <a:xfrm>
            <a:off x="2195513" y="2057400"/>
            <a:ext cx="4752975" cy="102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Proof</a:t>
            </a:r>
            <a:endParaRPr/>
          </a:p>
        </p:txBody>
      </p:sp>
      <p:sp>
        <p:nvSpPr>
          <p:cNvPr id="175" name="Google Shape;17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8927" lvl="0" marL="457200" rtl="0" algn="l">
              <a:lnSpc>
                <a:spcPct val="95000"/>
              </a:lnSpc>
              <a:spcBef>
                <a:spcPts val="0"/>
              </a:spcBef>
              <a:spcAft>
                <a:spcPts val="0"/>
              </a:spcAft>
              <a:buSzPts val="1265"/>
              <a:buChar char="●"/>
            </a:pPr>
            <a:r>
              <a:rPr lang="en-GB" sz="1265"/>
              <a:t>Since A is diagonalizable, it has n linearly independent eigenvectors with corresponding eigenvalues.</a:t>
            </a:r>
            <a:endParaRPr sz="1265"/>
          </a:p>
          <a:p>
            <a:pPr indent="-308927" lvl="0" marL="457200" rtl="0" algn="l">
              <a:lnSpc>
                <a:spcPct val="95000"/>
              </a:lnSpc>
              <a:spcBef>
                <a:spcPts val="0"/>
              </a:spcBef>
              <a:spcAft>
                <a:spcPts val="0"/>
              </a:spcAft>
              <a:buSzPts val="1265"/>
              <a:buChar char="●"/>
            </a:pPr>
            <a:r>
              <a:rPr lang="en-GB" sz="1265"/>
              <a:t>These eigenvalues are ordered so that is the dominant eigenvalue (with a corresponding eigenvector of x1). </a:t>
            </a:r>
            <a:endParaRPr sz="1265"/>
          </a:p>
          <a:p>
            <a:pPr indent="0" lvl="0" marL="457200" rtl="0" algn="l">
              <a:lnSpc>
                <a:spcPct val="95000"/>
              </a:lnSpc>
              <a:spcBef>
                <a:spcPts val="1200"/>
              </a:spcBef>
              <a:spcAft>
                <a:spcPts val="0"/>
              </a:spcAft>
              <a:buSzPts val="1018"/>
              <a:buNone/>
            </a:pPr>
            <a:r>
              <a:t/>
            </a:r>
            <a:endParaRPr sz="1265"/>
          </a:p>
          <a:p>
            <a:pPr indent="-308927" lvl="0" marL="457200" rtl="0" algn="l">
              <a:lnSpc>
                <a:spcPct val="95000"/>
              </a:lnSpc>
              <a:spcBef>
                <a:spcPts val="1200"/>
              </a:spcBef>
              <a:spcAft>
                <a:spcPts val="0"/>
              </a:spcAft>
              <a:buSzPts val="1265"/>
              <a:buChar char="●"/>
            </a:pPr>
            <a:r>
              <a:rPr lang="en-GB" sz="1265"/>
              <a:t>Because the n eigenvectors are linearly independent, they must form a basis for Rn</a:t>
            </a:r>
            <a:endParaRPr sz="1265"/>
          </a:p>
          <a:p>
            <a:pPr indent="0" lvl="0" marL="457200" rtl="0" algn="l">
              <a:lnSpc>
                <a:spcPct val="95000"/>
              </a:lnSpc>
              <a:spcBef>
                <a:spcPts val="1200"/>
              </a:spcBef>
              <a:spcAft>
                <a:spcPts val="0"/>
              </a:spcAft>
              <a:buSzPts val="1018"/>
              <a:buNone/>
            </a:pPr>
            <a:r>
              <a:t/>
            </a:r>
            <a:endParaRPr sz="1265"/>
          </a:p>
          <a:p>
            <a:pPr indent="-308927" lvl="0" marL="457200" rtl="0" algn="l">
              <a:lnSpc>
                <a:spcPct val="95000"/>
              </a:lnSpc>
              <a:spcBef>
                <a:spcPts val="1200"/>
              </a:spcBef>
              <a:spcAft>
                <a:spcPts val="0"/>
              </a:spcAft>
              <a:buSzPts val="1265"/>
              <a:buChar char="●"/>
            </a:pPr>
            <a:r>
              <a:rPr lang="en-GB" sz="1265"/>
              <a:t>For the initial approximation x0, we choose a nonzero vector with linear combination of those eigen vectors</a:t>
            </a:r>
            <a:endParaRPr sz="1265"/>
          </a:p>
          <a:p>
            <a:pPr indent="0" lvl="0" marL="457200" rtl="0" algn="l">
              <a:lnSpc>
                <a:spcPct val="95000"/>
              </a:lnSpc>
              <a:spcBef>
                <a:spcPts val="1200"/>
              </a:spcBef>
              <a:spcAft>
                <a:spcPts val="1200"/>
              </a:spcAft>
              <a:buSzPts val="1018"/>
              <a:buNone/>
            </a:pPr>
            <a:r>
              <a:t/>
            </a:r>
            <a:endParaRPr sz="1265"/>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1" name="Google Shape;18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2" name="Google Shape;182;p30"/>
          <p:cNvPicPr preferRelativeResize="0"/>
          <p:nvPr/>
        </p:nvPicPr>
        <p:blipFill>
          <a:blip r:embed="rId3">
            <a:alphaModFix/>
          </a:blip>
          <a:stretch>
            <a:fillRect/>
          </a:stretch>
        </p:blipFill>
        <p:spPr>
          <a:xfrm>
            <a:off x="1412827" y="1539302"/>
            <a:ext cx="5592825" cy="1827800"/>
          </a:xfrm>
          <a:prstGeom prst="rect">
            <a:avLst/>
          </a:prstGeom>
          <a:noFill/>
          <a:ln>
            <a:noFill/>
          </a:ln>
        </p:spPr>
      </p:pic>
      <p:sp>
        <p:nvSpPr>
          <p:cNvPr id="183" name="Google Shape;183;p30"/>
          <p:cNvSpPr/>
          <p:nvPr/>
        </p:nvSpPr>
        <p:spPr>
          <a:xfrm>
            <a:off x="4599125" y="2064900"/>
            <a:ext cx="1558200" cy="300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9" name="Google Shape;18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0" name="Google Shape;190;p31"/>
          <p:cNvPicPr preferRelativeResize="0"/>
          <p:nvPr/>
        </p:nvPicPr>
        <p:blipFill>
          <a:blip r:embed="rId3">
            <a:alphaModFix/>
          </a:blip>
          <a:stretch>
            <a:fillRect/>
          </a:stretch>
        </p:blipFill>
        <p:spPr>
          <a:xfrm>
            <a:off x="2114550" y="647700"/>
            <a:ext cx="4914900" cy="2705100"/>
          </a:xfrm>
          <a:prstGeom prst="rect">
            <a:avLst/>
          </a:prstGeom>
          <a:noFill/>
          <a:ln>
            <a:noFill/>
          </a:ln>
        </p:spPr>
      </p:pic>
      <p:pic>
        <p:nvPicPr>
          <p:cNvPr id="191" name="Google Shape;191;p31"/>
          <p:cNvPicPr preferRelativeResize="0"/>
          <p:nvPr/>
        </p:nvPicPr>
        <p:blipFill>
          <a:blip r:embed="rId4">
            <a:alphaModFix/>
          </a:blip>
          <a:stretch>
            <a:fillRect/>
          </a:stretch>
        </p:blipFill>
        <p:spPr>
          <a:xfrm>
            <a:off x="2138350" y="3473488"/>
            <a:ext cx="4867275" cy="1095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https://medium.com/sho-jp/linear-algebra-part-6-eigenvalues-and-eigenvectors-35365dc4365a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7" name="Google Shape;19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8" name="Google Shape;198;p32"/>
          <p:cNvPicPr preferRelativeResize="0"/>
          <p:nvPr/>
        </p:nvPicPr>
        <p:blipFill>
          <a:blip r:embed="rId3">
            <a:alphaModFix/>
          </a:blip>
          <a:stretch>
            <a:fillRect/>
          </a:stretch>
        </p:blipFill>
        <p:spPr>
          <a:xfrm>
            <a:off x="2086900" y="1306275"/>
            <a:ext cx="3083800" cy="396925"/>
          </a:xfrm>
          <a:prstGeom prst="rect">
            <a:avLst/>
          </a:prstGeom>
          <a:noFill/>
          <a:ln>
            <a:noFill/>
          </a:ln>
        </p:spPr>
      </p:pic>
      <p:pic>
        <p:nvPicPr>
          <p:cNvPr id="199" name="Google Shape;199;p32"/>
          <p:cNvPicPr preferRelativeResize="0"/>
          <p:nvPr/>
        </p:nvPicPr>
        <p:blipFill>
          <a:blip r:embed="rId4">
            <a:alphaModFix/>
          </a:blip>
          <a:stretch>
            <a:fillRect/>
          </a:stretch>
        </p:blipFill>
        <p:spPr>
          <a:xfrm>
            <a:off x="1495211" y="1999050"/>
            <a:ext cx="5638915" cy="572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Rate of Convergence</a:t>
            </a:r>
            <a:endParaRPr/>
          </a:p>
        </p:txBody>
      </p:sp>
      <p:sp>
        <p:nvSpPr>
          <p:cNvPr id="205" name="Google Shape;205;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6" name="Google Shape;206;p33"/>
          <p:cNvPicPr preferRelativeResize="0"/>
          <p:nvPr/>
        </p:nvPicPr>
        <p:blipFill>
          <a:blip r:embed="rId3">
            <a:alphaModFix/>
          </a:blip>
          <a:stretch>
            <a:fillRect/>
          </a:stretch>
        </p:blipFill>
        <p:spPr>
          <a:xfrm>
            <a:off x="429022" y="1283622"/>
            <a:ext cx="3700800" cy="1650250"/>
          </a:xfrm>
          <a:prstGeom prst="rect">
            <a:avLst/>
          </a:prstGeom>
          <a:noFill/>
          <a:ln>
            <a:noFill/>
          </a:ln>
        </p:spPr>
      </p:pic>
      <p:pic>
        <p:nvPicPr>
          <p:cNvPr id="207" name="Google Shape;207;p33"/>
          <p:cNvPicPr preferRelativeResize="0"/>
          <p:nvPr/>
        </p:nvPicPr>
        <p:blipFill>
          <a:blip r:embed="rId4">
            <a:alphaModFix/>
          </a:blip>
          <a:stretch>
            <a:fillRect/>
          </a:stretch>
        </p:blipFill>
        <p:spPr>
          <a:xfrm>
            <a:off x="5023625" y="1192785"/>
            <a:ext cx="3808675" cy="1831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Page Rank Search</a:t>
            </a:r>
            <a:endParaRPr/>
          </a:p>
        </p:txBody>
      </p:sp>
      <p:sp>
        <p:nvSpPr>
          <p:cNvPr id="213" name="Google Shape;21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GB"/>
              <a:t>http://pi.math.cornell.edu/~mec/Winter2009/RalucaRemus/Lecture3/lecture3.html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9" name="Google Shape;219;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000"/>
          </a:p>
          <a:p>
            <a:pPr indent="165100" lvl="0" marL="0" rtl="0" algn="just">
              <a:spcBef>
                <a:spcPts val="1200"/>
              </a:spcBef>
              <a:spcAft>
                <a:spcPts val="0"/>
              </a:spcAft>
              <a:buClr>
                <a:schemeClr val="dk1"/>
              </a:buClr>
              <a:buSzPts val="1100"/>
              <a:buFont typeface="Arial"/>
              <a:buNone/>
            </a:pPr>
            <a:r>
              <a:rPr lang="en-GB" sz="1400">
                <a:solidFill>
                  <a:schemeClr val="dk1"/>
                </a:solidFill>
              </a:rPr>
              <a:t>Just open your favorite search engine, like Google, AltaVista, Yahoo, type in the key words, and the search engine will display the pages relevant for your search. But how does a search engine really work?</a:t>
            </a:r>
            <a:endParaRPr sz="1400">
              <a:solidFill>
                <a:schemeClr val="dk1"/>
              </a:solidFill>
            </a:endParaRPr>
          </a:p>
          <a:p>
            <a:pPr indent="0" lvl="0" marL="0" rtl="0" algn="l">
              <a:spcBef>
                <a:spcPts val="120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1200"/>
              </a:spcAft>
              <a:buNone/>
            </a:pPr>
            <a:r>
              <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5" name="Google Shape;225;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165100" lvl="0" marL="0" rtl="0" algn="just">
              <a:spcBef>
                <a:spcPts val="1200"/>
              </a:spcBef>
              <a:spcAft>
                <a:spcPts val="0"/>
              </a:spcAft>
              <a:buClr>
                <a:schemeClr val="dk1"/>
              </a:buClr>
              <a:buSzPts val="1100"/>
              <a:buFont typeface="Arial"/>
              <a:buNone/>
            </a:pPr>
            <a:r>
              <a:rPr lang="en-GB" sz="1200">
                <a:solidFill>
                  <a:schemeClr val="dk1"/>
                </a:solidFill>
              </a:rPr>
              <a:t>At first glance, it seems reasonable to imagine that what a search engine does is to keep an index of all web pages, and when a user types in a query search, the engine browses through its index and counts the occurrences of the key words in each web file. The winners are the pages with the highest number of occurrences of the key words. These get displayed back to the user.</a:t>
            </a:r>
            <a:endParaRPr sz="12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First Level Solution: </a:t>
            </a:r>
            <a:r>
              <a:rPr lang="en-GB" sz="2533"/>
              <a:t>Early 90s</a:t>
            </a:r>
            <a:endParaRPr sz="4133"/>
          </a:p>
        </p:txBody>
      </p:sp>
      <p:sp>
        <p:nvSpPr>
          <p:cNvPr id="231" name="Google Shape;231;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165100" lvl="0" marL="0" rtl="0" algn="just">
              <a:spcBef>
                <a:spcPts val="1200"/>
              </a:spcBef>
              <a:spcAft>
                <a:spcPts val="0"/>
              </a:spcAft>
              <a:buNone/>
            </a:pPr>
            <a:r>
              <a:rPr i="1" lang="en-GB" sz="1200">
                <a:solidFill>
                  <a:schemeClr val="dk1"/>
                </a:solidFill>
              </a:rPr>
              <a:t>Text based ranking systems</a:t>
            </a:r>
            <a:endParaRPr sz="1200">
              <a:solidFill>
                <a:schemeClr val="dk1"/>
              </a:solidFill>
            </a:endParaRPr>
          </a:p>
          <a:p>
            <a:pPr indent="-304800" lvl="0" marL="457200" rtl="0" algn="just">
              <a:spcBef>
                <a:spcPts val="1200"/>
              </a:spcBef>
              <a:spcAft>
                <a:spcPts val="0"/>
              </a:spcAft>
              <a:buClr>
                <a:schemeClr val="dk1"/>
              </a:buClr>
              <a:buSzPts val="1200"/>
              <a:buChar char="●"/>
            </a:pPr>
            <a:r>
              <a:rPr lang="en-GB" sz="1200">
                <a:solidFill>
                  <a:schemeClr val="dk1"/>
                </a:solidFill>
              </a:rPr>
              <a:t>it seems reasonable to imagine that what a search engine does is to keep an index of all web pages</a:t>
            </a:r>
            <a:endParaRPr sz="1200">
              <a:solidFill>
                <a:schemeClr val="dk1"/>
              </a:solidFill>
            </a:endParaRPr>
          </a:p>
          <a:p>
            <a:pPr indent="-304800" lvl="0" marL="457200" rtl="0" algn="just">
              <a:spcBef>
                <a:spcPts val="0"/>
              </a:spcBef>
              <a:spcAft>
                <a:spcPts val="0"/>
              </a:spcAft>
              <a:buClr>
                <a:schemeClr val="dk1"/>
              </a:buClr>
              <a:buSzPts val="1200"/>
              <a:buChar char="●"/>
            </a:pPr>
            <a:r>
              <a:rPr lang="en-GB" sz="1200">
                <a:solidFill>
                  <a:schemeClr val="dk1"/>
                </a:solidFill>
              </a:rPr>
              <a:t> when a user types in a query search, the engine browses through its index and counts the occurrences of the key words in each web file. </a:t>
            </a:r>
            <a:endParaRPr sz="1200">
              <a:solidFill>
                <a:schemeClr val="dk1"/>
              </a:solidFill>
            </a:endParaRPr>
          </a:p>
          <a:p>
            <a:pPr indent="-304800" lvl="0" marL="457200" rtl="0" algn="just">
              <a:spcBef>
                <a:spcPts val="0"/>
              </a:spcBef>
              <a:spcAft>
                <a:spcPts val="0"/>
              </a:spcAft>
              <a:buClr>
                <a:schemeClr val="dk1"/>
              </a:buClr>
              <a:buSzPts val="1200"/>
              <a:buChar char="●"/>
            </a:pPr>
            <a:r>
              <a:rPr lang="en-GB" sz="1200">
                <a:solidFill>
                  <a:schemeClr val="dk1"/>
                </a:solidFill>
              </a:rPr>
              <a:t>The winners are the pages with the highest number of occurrences of the key words. These get displayed back to the user.</a:t>
            </a:r>
            <a:endParaRPr sz="12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Limitations</a:t>
            </a:r>
            <a:endParaRPr/>
          </a:p>
        </p:txBody>
      </p:sp>
      <p:sp>
        <p:nvSpPr>
          <p:cNvPr id="237" name="Google Shape;23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solidFill>
                  <a:schemeClr val="dk1"/>
                </a:solidFill>
              </a:rPr>
              <a:t>A search about a common term such as "Internet" was problematic. The first page displayed by one of the early search engines was written in Chinese, with repeated occurrences of the word "Internet" and containing no other information about the Internet. </a:t>
            </a:r>
            <a:endParaRPr sz="1200">
              <a:solidFill>
                <a:schemeClr val="dk1"/>
              </a:solidFill>
            </a:endParaRPr>
          </a:p>
          <a:p>
            <a:pPr indent="0" lvl="0" marL="0" rtl="0" algn="l">
              <a:spcBef>
                <a:spcPts val="1200"/>
              </a:spcBef>
              <a:spcAft>
                <a:spcPts val="0"/>
              </a:spcAft>
              <a:buNone/>
            </a:pPr>
            <a:r>
              <a:t/>
            </a:r>
            <a:endParaRPr sz="1200">
              <a:solidFill>
                <a:schemeClr val="dk1"/>
              </a:solidFill>
            </a:endParaRPr>
          </a:p>
          <a:p>
            <a:pPr indent="0" lvl="0" marL="0" rtl="0" algn="l">
              <a:spcBef>
                <a:spcPts val="1200"/>
              </a:spcBef>
              <a:spcAft>
                <a:spcPts val="0"/>
              </a:spcAft>
              <a:buNone/>
            </a:pPr>
            <a:r>
              <a:rPr lang="en-GB" sz="1200">
                <a:solidFill>
                  <a:schemeClr val="dk1"/>
                </a:solidFill>
              </a:rPr>
              <a:t>Moreover, suppose we wanted to find some information about Cornell. We type in the word "Cornell" and expect that "www.cornell.edu" would be the most relevant site to our query. However there may be millions of pages on the web using the world Cornell, and www.cornell.edu may not be the one that uses it most often. </a:t>
            </a:r>
            <a:endParaRPr sz="1200">
              <a:solidFill>
                <a:schemeClr val="dk1"/>
              </a:solidFill>
            </a:endParaRPr>
          </a:p>
          <a:p>
            <a:pPr indent="0" lvl="0" marL="0" rtl="0" algn="l">
              <a:spcBef>
                <a:spcPts val="1200"/>
              </a:spcBef>
              <a:spcAft>
                <a:spcPts val="0"/>
              </a:spcAft>
              <a:buNone/>
            </a:pPr>
            <a:r>
              <a:rPr lang="en-GB" sz="1200">
                <a:solidFill>
                  <a:schemeClr val="dk1"/>
                </a:solidFill>
              </a:rPr>
              <a:t>Suppose spammers  decided to write a web site that contains the word "Cornell" a billion times and nothing else. Would it then make sense for our web site to be the first one displayed by a search engine? </a:t>
            </a:r>
            <a:endParaRPr sz="1200">
              <a:solidFill>
                <a:schemeClr val="dk1"/>
              </a:solidFill>
            </a:endParaRPr>
          </a:p>
          <a:p>
            <a:pPr indent="0" lvl="0" marL="0" rtl="0" algn="l">
              <a:spcBef>
                <a:spcPts val="1200"/>
              </a:spcBef>
              <a:spcAft>
                <a:spcPts val="0"/>
              </a:spcAft>
              <a:buNone/>
            </a:pPr>
            <a:r>
              <a:t/>
            </a:r>
            <a:endParaRPr sz="1200">
              <a:solidFill>
                <a:schemeClr val="dk1"/>
              </a:solidFill>
            </a:endParaRPr>
          </a:p>
          <a:p>
            <a:pPr indent="0" lvl="0" marL="0" rtl="0" algn="l">
              <a:spcBef>
                <a:spcPts val="1200"/>
              </a:spcBef>
              <a:spcAft>
                <a:spcPts val="1200"/>
              </a:spcAft>
              <a:buNone/>
            </a:pPr>
            <a:r>
              <a:rPr lang="en-GB" sz="1200">
                <a:solidFill>
                  <a:schemeClr val="dk1"/>
                </a:solidFill>
              </a:rPr>
              <a:t>     The usefulness of a search engine depends on the </a:t>
            </a:r>
            <a:r>
              <a:rPr i="1" lang="en-GB" sz="1200">
                <a:solidFill>
                  <a:schemeClr val="dk1"/>
                </a:solidFill>
              </a:rPr>
              <a:t>relevance</a:t>
            </a:r>
            <a:r>
              <a:rPr lang="en-GB" sz="1200">
                <a:solidFill>
                  <a:schemeClr val="dk1"/>
                </a:solidFill>
              </a:rPr>
              <a:t> of the result set it gives back not the count.</a:t>
            </a:r>
            <a:endParaRPr sz="1200">
              <a:solidFill>
                <a:schemeClr val="dk1"/>
              </a:solidFill>
            </a:endParaRPr>
          </a:p>
        </p:txBody>
      </p:sp>
      <p:sp>
        <p:nvSpPr>
          <p:cNvPr id="238" name="Google Shape;238;p38"/>
          <p:cNvSpPr/>
          <p:nvPr/>
        </p:nvSpPr>
        <p:spPr>
          <a:xfrm>
            <a:off x="544375" y="4035950"/>
            <a:ext cx="7227300" cy="469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00"/>
              <a:t>Page Rank algorithm</a:t>
            </a:r>
            <a:endParaRPr sz="3300"/>
          </a:p>
        </p:txBody>
      </p:sp>
      <p:sp>
        <p:nvSpPr>
          <p:cNvPr id="244" name="Google Shape;244;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solidFill>
                  <a:schemeClr val="dk1"/>
                </a:solidFill>
              </a:rPr>
              <a:t>invented by Larry Page and Sergey Brin</a:t>
            </a:r>
            <a:endParaRPr sz="1200">
              <a:solidFill>
                <a:schemeClr val="dk1"/>
              </a:solidFill>
            </a:endParaRPr>
          </a:p>
          <a:p>
            <a:pPr indent="0" lvl="0" marL="0" rtl="0" algn="l">
              <a:spcBef>
                <a:spcPts val="1200"/>
              </a:spcBef>
              <a:spcAft>
                <a:spcPts val="0"/>
              </a:spcAft>
              <a:buNone/>
            </a:pPr>
            <a:r>
              <a:rPr lang="en-GB" sz="1200">
                <a:solidFill>
                  <a:schemeClr val="dk1"/>
                </a:solidFill>
              </a:rPr>
              <a:t>became a Google trademark in 1998</a:t>
            </a:r>
            <a:endParaRPr sz="1200">
              <a:solidFill>
                <a:schemeClr val="dk1"/>
              </a:solidFill>
            </a:endParaRPr>
          </a:p>
          <a:p>
            <a:pPr indent="0" lvl="0" marL="0" rtl="0" algn="l">
              <a:spcBef>
                <a:spcPts val="1200"/>
              </a:spcBef>
              <a:spcAft>
                <a:spcPts val="0"/>
              </a:spcAft>
              <a:buNone/>
            </a:pPr>
            <a:r>
              <a:t/>
            </a:r>
            <a:endParaRPr sz="1200">
              <a:solidFill>
                <a:schemeClr val="dk1"/>
              </a:solidFill>
            </a:endParaRPr>
          </a:p>
          <a:p>
            <a:pPr indent="0" lvl="0" marL="0" rtl="0" algn="l">
              <a:spcBef>
                <a:spcPts val="1200"/>
              </a:spcBef>
              <a:spcAft>
                <a:spcPts val="0"/>
              </a:spcAft>
              <a:buNone/>
            </a:pPr>
            <a:r>
              <a:rPr lang="en-GB" sz="1200">
                <a:solidFill>
                  <a:schemeClr val="dk1"/>
                </a:solidFill>
              </a:rPr>
              <a:t>Basic idea:</a:t>
            </a:r>
            <a:endParaRPr sz="1200">
              <a:solidFill>
                <a:schemeClr val="dk1"/>
              </a:solidFill>
            </a:endParaRPr>
          </a:p>
          <a:p>
            <a:pPr indent="-304800" lvl="0" marL="457200" rtl="0" algn="l">
              <a:spcBef>
                <a:spcPts val="1200"/>
              </a:spcBef>
              <a:spcAft>
                <a:spcPts val="0"/>
              </a:spcAft>
              <a:buClr>
                <a:schemeClr val="dk1"/>
              </a:buClr>
              <a:buSzPts val="1200"/>
              <a:buChar char="●"/>
            </a:pPr>
            <a:r>
              <a:rPr lang="en-GB" sz="1200">
                <a:solidFill>
                  <a:schemeClr val="dk1"/>
                </a:solidFill>
              </a:rPr>
              <a:t>the importance of any web page can be judged by looking at the pages that link to it. </a:t>
            </a:r>
            <a:endParaRPr sz="1200">
              <a:solidFill>
                <a:schemeClr val="dk1"/>
              </a:solidFill>
            </a:endParaRPr>
          </a:p>
          <a:p>
            <a:pPr indent="-304800" lvl="0" marL="457200" rtl="0" algn="l">
              <a:spcBef>
                <a:spcPts val="0"/>
              </a:spcBef>
              <a:spcAft>
                <a:spcPts val="0"/>
              </a:spcAft>
              <a:buClr>
                <a:schemeClr val="dk1"/>
              </a:buClr>
              <a:buSzPts val="1200"/>
              <a:buChar char="●"/>
            </a:pPr>
            <a:r>
              <a:rPr lang="en-GB" sz="1200">
                <a:solidFill>
                  <a:schemeClr val="dk1"/>
                </a:solidFill>
              </a:rPr>
              <a:t>If we create a web page i and include a hyperlink to the web page j, this means that we consider j important and relevant for our topic. </a:t>
            </a:r>
            <a:endParaRPr sz="1200">
              <a:solidFill>
                <a:schemeClr val="dk1"/>
              </a:solidFill>
            </a:endParaRPr>
          </a:p>
          <a:p>
            <a:pPr indent="-304800" lvl="0" marL="457200" rtl="0" algn="l">
              <a:spcBef>
                <a:spcPts val="0"/>
              </a:spcBef>
              <a:spcAft>
                <a:spcPts val="0"/>
              </a:spcAft>
              <a:buClr>
                <a:schemeClr val="dk1"/>
              </a:buClr>
              <a:buSzPts val="1200"/>
              <a:buChar char="●"/>
            </a:pPr>
            <a:r>
              <a:rPr lang="en-GB" sz="1200">
                <a:solidFill>
                  <a:schemeClr val="dk1"/>
                </a:solidFill>
              </a:rPr>
              <a:t>If there are a lot of pages that link to </a:t>
            </a:r>
            <a:r>
              <a:rPr i="1" lang="en-GB" sz="1200">
                <a:solidFill>
                  <a:schemeClr val="dk1"/>
                </a:solidFill>
              </a:rPr>
              <a:t>j</a:t>
            </a:r>
            <a:r>
              <a:rPr lang="en-GB" sz="1200">
                <a:solidFill>
                  <a:schemeClr val="dk1"/>
                </a:solidFill>
              </a:rPr>
              <a:t>, this means that the common belief is that page </a:t>
            </a:r>
            <a:r>
              <a:rPr i="1" lang="en-GB" sz="1200">
                <a:solidFill>
                  <a:schemeClr val="dk1"/>
                </a:solidFill>
              </a:rPr>
              <a:t>j</a:t>
            </a:r>
            <a:r>
              <a:rPr lang="en-GB" sz="1200">
                <a:solidFill>
                  <a:schemeClr val="dk1"/>
                </a:solidFill>
              </a:rPr>
              <a:t> is important. If on the other hand, j has only one backlink, but that comes from an authoritative site </a:t>
            </a:r>
            <a:r>
              <a:rPr i="1" lang="en-GB" sz="1200">
                <a:solidFill>
                  <a:schemeClr val="dk1"/>
                </a:solidFill>
              </a:rPr>
              <a:t>k</a:t>
            </a:r>
            <a:r>
              <a:rPr lang="en-GB" sz="1200">
                <a:solidFill>
                  <a:schemeClr val="dk1"/>
                </a:solidFill>
              </a:rPr>
              <a:t>, (like www.google.com, www.cnn.com, www.cornell.edu) we say that </a:t>
            </a:r>
            <a:r>
              <a:rPr i="1" lang="en-GB" sz="1200">
                <a:solidFill>
                  <a:schemeClr val="dk1"/>
                </a:solidFill>
              </a:rPr>
              <a:t>k</a:t>
            </a:r>
            <a:r>
              <a:rPr lang="en-GB" sz="1200">
                <a:solidFill>
                  <a:schemeClr val="dk1"/>
                </a:solidFill>
              </a:rPr>
              <a:t> transfers its authority to </a:t>
            </a:r>
            <a:r>
              <a:rPr i="1" lang="en-GB" sz="1200">
                <a:solidFill>
                  <a:schemeClr val="dk1"/>
                </a:solidFill>
              </a:rPr>
              <a:t>j</a:t>
            </a:r>
            <a:r>
              <a:rPr lang="en-GB" sz="1200">
                <a:solidFill>
                  <a:schemeClr val="dk1"/>
                </a:solidFill>
              </a:rPr>
              <a:t>; in other words, </a:t>
            </a:r>
            <a:r>
              <a:rPr i="1" lang="en-GB" sz="1200">
                <a:solidFill>
                  <a:schemeClr val="dk1"/>
                </a:solidFill>
              </a:rPr>
              <a:t>k</a:t>
            </a:r>
            <a:r>
              <a:rPr lang="en-GB" sz="1200">
                <a:solidFill>
                  <a:schemeClr val="dk1"/>
                </a:solidFill>
              </a:rPr>
              <a:t> asserts that </a:t>
            </a:r>
            <a:r>
              <a:rPr i="1" lang="en-GB" sz="1200">
                <a:solidFill>
                  <a:schemeClr val="dk1"/>
                </a:solidFill>
              </a:rPr>
              <a:t>j</a:t>
            </a:r>
            <a:r>
              <a:rPr lang="en-GB" sz="1200">
                <a:solidFill>
                  <a:schemeClr val="dk1"/>
                </a:solidFill>
              </a:rPr>
              <a:t> is important. Whether we talk about popularity or authority, we can iteratively assign a rank to each web page, based on the ranks of the pages that point to it.</a:t>
            </a:r>
            <a:endParaRPr sz="1200">
              <a:solidFill>
                <a:schemeClr val="dk1"/>
              </a:solidFill>
            </a:endParaRPr>
          </a:p>
        </p:txBody>
      </p:sp>
      <p:sp>
        <p:nvSpPr>
          <p:cNvPr id="245" name="Google Shape;245;p39"/>
          <p:cNvSpPr/>
          <p:nvPr/>
        </p:nvSpPr>
        <p:spPr>
          <a:xfrm>
            <a:off x="394200" y="2233850"/>
            <a:ext cx="8438100" cy="229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1" name="Google Shape;251;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200"/>
              <a:t>Consider </a:t>
            </a:r>
            <a:r>
              <a:rPr lang="en-GB" sz="1200">
                <a:solidFill>
                  <a:schemeClr val="dk1"/>
                </a:solidFill>
              </a:rPr>
              <a:t>small Internet consisting of just 4 web sites:</a:t>
            </a:r>
            <a:endParaRPr sz="1200"/>
          </a:p>
        </p:txBody>
      </p:sp>
      <p:pic>
        <p:nvPicPr>
          <p:cNvPr id="252" name="Google Shape;252;p40"/>
          <p:cNvPicPr preferRelativeResize="0"/>
          <p:nvPr/>
        </p:nvPicPr>
        <p:blipFill>
          <a:blip r:embed="rId3">
            <a:alphaModFix/>
          </a:blip>
          <a:stretch>
            <a:fillRect/>
          </a:stretch>
        </p:blipFill>
        <p:spPr>
          <a:xfrm>
            <a:off x="2253200" y="1689475"/>
            <a:ext cx="4410849" cy="3274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8" name="Google Shape;258;p41"/>
          <p:cNvSpPr txBox="1"/>
          <p:nvPr>
            <p:ph idx="1" type="body"/>
          </p:nvPr>
        </p:nvSpPr>
        <p:spPr>
          <a:xfrm>
            <a:off x="311700" y="1152475"/>
            <a:ext cx="38181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Char char="●"/>
            </a:pPr>
            <a:r>
              <a:rPr lang="en-GB" sz="1200">
                <a:solidFill>
                  <a:schemeClr val="dk1"/>
                </a:solidFill>
              </a:rPr>
              <a:t>"translate" the picture into a directed graph with 4 nodes, one for each web site. </a:t>
            </a:r>
            <a:endParaRPr sz="1200">
              <a:solidFill>
                <a:schemeClr val="dk1"/>
              </a:solidFill>
            </a:endParaRPr>
          </a:p>
          <a:p>
            <a:pPr indent="-304800" lvl="0" marL="457200" rtl="0" algn="l">
              <a:spcBef>
                <a:spcPts val="0"/>
              </a:spcBef>
              <a:spcAft>
                <a:spcPts val="0"/>
              </a:spcAft>
              <a:buClr>
                <a:schemeClr val="dk1"/>
              </a:buClr>
              <a:buSzPts val="1200"/>
              <a:buChar char="●"/>
            </a:pPr>
            <a:r>
              <a:rPr lang="en-GB" sz="1200">
                <a:solidFill>
                  <a:schemeClr val="dk1"/>
                </a:solidFill>
              </a:rPr>
              <a:t>When web site i references j, we add a directed edge between node i and node j in the graph.</a:t>
            </a:r>
            <a:endParaRPr sz="1200">
              <a:solidFill>
                <a:schemeClr val="dk1"/>
              </a:solidFill>
            </a:endParaRPr>
          </a:p>
          <a:p>
            <a:pPr indent="-304800" lvl="0" marL="457200" rtl="0" algn="l">
              <a:spcBef>
                <a:spcPts val="0"/>
              </a:spcBef>
              <a:spcAft>
                <a:spcPts val="0"/>
              </a:spcAft>
              <a:buClr>
                <a:schemeClr val="dk1"/>
              </a:buClr>
              <a:buSzPts val="1200"/>
              <a:buChar char="●"/>
            </a:pPr>
            <a:r>
              <a:rPr lang="en-GB" sz="1200">
                <a:solidFill>
                  <a:schemeClr val="dk1"/>
                </a:solidFill>
              </a:rPr>
              <a:t> For the purpose of computing their page rank, we ignore any navigational links such as back, next buttons, as we only care about the connections between different web sites.</a:t>
            </a:r>
            <a:endParaRPr sz="1200"/>
          </a:p>
        </p:txBody>
      </p:sp>
      <p:pic>
        <p:nvPicPr>
          <p:cNvPr id="259" name="Google Shape;259;p41"/>
          <p:cNvPicPr preferRelativeResize="0"/>
          <p:nvPr/>
        </p:nvPicPr>
        <p:blipFill>
          <a:blip r:embed="rId3">
            <a:alphaModFix/>
          </a:blip>
          <a:stretch>
            <a:fillRect/>
          </a:stretch>
        </p:blipFill>
        <p:spPr>
          <a:xfrm>
            <a:off x="5915375" y="1495425"/>
            <a:ext cx="2581275" cy="2152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292929"/>
                </a:solidFill>
                <a:highlight>
                  <a:srgbClr val="FFFFFF"/>
                </a:highlight>
                <a:latin typeface="Georgia"/>
                <a:ea typeface="Georgia"/>
                <a:cs typeface="Georgia"/>
                <a:sym typeface="Georgia"/>
              </a:rPr>
              <a:t>Eigenvectors are the vectors that does not change its orientation when multiplied by the transition matrix, but it just scales by a factor of corresponding eigenvalues.</a:t>
            </a:r>
            <a:endParaRPr sz="2100"/>
          </a:p>
        </p:txBody>
      </p:sp>
      <p:pic>
        <p:nvPicPr>
          <p:cNvPr id="68" name="Google Shape;68;p15"/>
          <p:cNvPicPr preferRelativeResize="0"/>
          <p:nvPr/>
        </p:nvPicPr>
        <p:blipFill>
          <a:blip r:embed="rId3">
            <a:alphaModFix/>
          </a:blip>
          <a:stretch>
            <a:fillRect/>
          </a:stretch>
        </p:blipFill>
        <p:spPr>
          <a:xfrm>
            <a:off x="590522" y="2232175"/>
            <a:ext cx="1587000" cy="679150"/>
          </a:xfrm>
          <a:prstGeom prst="rect">
            <a:avLst/>
          </a:prstGeom>
          <a:noFill/>
          <a:ln>
            <a:noFill/>
          </a:ln>
        </p:spPr>
      </p:pic>
      <p:pic>
        <p:nvPicPr>
          <p:cNvPr id="69" name="Google Shape;69;p15"/>
          <p:cNvPicPr preferRelativeResize="0"/>
          <p:nvPr/>
        </p:nvPicPr>
        <p:blipFill>
          <a:blip r:embed="rId4">
            <a:alphaModFix/>
          </a:blip>
          <a:stretch>
            <a:fillRect/>
          </a:stretch>
        </p:blipFill>
        <p:spPr>
          <a:xfrm>
            <a:off x="4324200" y="2064900"/>
            <a:ext cx="2854935" cy="25039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Weighted Assignment</a:t>
            </a:r>
            <a:endParaRPr/>
          </a:p>
        </p:txBody>
      </p:sp>
      <p:pic>
        <p:nvPicPr>
          <p:cNvPr id="265" name="Google Shape;265;p42"/>
          <p:cNvPicPr preferRelativeResize="0"/>
          <p:nvPr/>
        </p:nvPicPr>
        <p:blipFill>
          <a:blip r:embed="rId3">
            <a:alphaModFix/>
          </a:blip>
          <a:stretch>
            <a:fillRect/>
          </a:stretch>
        </p:blipFill>
        <p:spPr>
          <a:xfrm>
            <a:off x="991775" y="5509700"/>
            <a:ext cx="123825" cy="238125"/>
          </a:xfrm>
          <a:prstGeom prst="rect">
            <a:avLst/>
          </a:prstGeom>
          <a:noFill/>
          <a:ln>
            <a:noFill/>
          </a:ln>
        </p:spPr>
      </p:pic>
      <p:pic>
        <p:nvPicPr>
          <p:cNvPr id="266" name="Google Shape;266;p42"/>
          <p:cNvPicPr preferRelativeResize="0"/>
          <p:nvPr/>
        </p:nvPicPr>
        <p:blipFill>
          <a:blip r:embed="rId4">
            <a:alphaModFix/>
          </a:blip>
          <a:stretch>
            <a:fillRect/>
          </a:stretch>
        </p:blipFill>
        <p:spPr>
          <a:xfrm>
            <a:off x="715550" y="5509700"/>
            <a:ext cx="123825" cy="228600"/>
          </a:xfrm>
          <a:prstGeom prst="rect">
            <a:avLst/>
          </a:prstGeom>
          <a:noFill/>
          <a:ln>
            <a:noFill/>
          </a:ln>
        </p:spPr>
      </p:pic>
      <p:sp>
        <p:nvSpPr>
          <p:cNvPr id="267" name="Google Shape;267;p42"/>
          <p:cNvSpPr txBox="1"/>
          <p:nvPr/>
        </p:nvSpPr>
        <p:spPr>
          <a:xfrm>
            <a:off x="505200" y="1071750"/>
            <a:ext cx="4066800" cy="3000000"/>
          </a:xfrm>
          <a:prstGeom prst="rect">
            <a:avLst/>
          </a:prstGeom>
          <a:noFill/>
          <a:ln>
            <a:noFill/>
          </a:ln>
        </p:spPr>
        <p:txBody>
          <a:bodyPr anchorCtr="0" anchor="ctr" bIns="91425" lIns="91425" spcFirstLastPara="1" rIns="91425" wrap="square" tIns="91425">
            <a:noAutofit/>
          </a:bodyPr>
          <a:lstStyle/>
          <a:p>
            <a:pPr indent="-304800" lvl="0" marL="457200" rtl="0" algn="just">
              <a:lnSpc>
                <a:spcPct val="115000"/>
              </a:lnSpc>
              <a:spcBef>
                <a:spcPts val="1200"/>
              </a:spcBef>
              <a:spcAft>
                <a:spcPts val="0"/>
              </a:spcAft>
              <a:buSzPts val="1200"/>
              <a:buChar char="●"/>
            </a:pPr>
            <a:r>
              <a:rPr lang="en-GB" sz="1200"/>
              <a:t>E</a:t>
            </a:r>
            <a:r>
              <a:rPr lang="en-GB" sz="1200"/>
              <a:t>ach page should transfer evenly its importance to the pages that it links to</a:t>
            </a:r>
            <a:endParaRPr sz="1200"/>
          </a:p>
          <a:p>
            <a:pPr indent="-304800" lvl="0" marL="457200" rtl="0" algn="just">
              <a:lnSpc>
                <a:spcPct val="115000"/>
              </a:lnSpc>
              <a:spcBef>
                <a:spcPts val="0"/>
              </a:spcBef>
              <a:spcAft>
                <a:spcPts val="0"/>
              </a:spcAft>
              <a:buSzPts val="1200"/>
              <a:buChar char="●"/>
            </a:pPr>
            <a:r>
              <a:rPr lang="en-GB" sz="1200"/>
              <a:t>. Node 1 has 3 outgoing edges, so it will pass on  of its importance to each of the other 3 nodes.</a:t>
            </a:r>
            <a:endParaRPr sz="1200"/>
          </a:p>
          <a:p>
            <a:pPr indent="-304800" lvl="0" marL="457200" rtl="0" algn="just">
              <a:lnSpc>
                <a:spcPct val="115000"/>
              </a:lnSpc>
              <a:spcBef>
                <a:spcPts val="0"/>
              </a:spcBef>
              <a:spcAft>
                <a:spcPts val="0"/>
              </a:spcAft>
              <a:buSzPts val="1200"/>
              <a:buChar char="●"/>
            </a:pPr>
            <a:r>
              <a:rPr lang="en-GB" sz="1200"/>
              <a:t> Node 3 has only one outgoing edge, so it will pass on all of its importance to node 1.</a:t>
            </a:r>
            <a:endParaRPr sz="1200"/>
          </a:p>
          <a:p>
            <a:pPr indent="-304800" lvl="0" marL="457200" rtl="0" algn="just">
              <a:lnSpc>
                <a:spcPct val="115000"/>
              </a:lnSpc>
              <a:spcBef>
                <a:spcPts val="0"/>
              </a:spcBef>
              <a:spcAft>
                <a:spcPts val="0"/>
              </a:spcAft>
              <a:buSzPts val="1200"/>
              <a:buChar char="●"/>
            </a:pPr>
            <a:r>
              <a:rPr lang="en-GB" sz="1200"/>
              <a:t> In general, if a node has k outgoing edges, it will pass on  of its importance to each of the nodes that it links to. Let us better visualize the process by assigning weights to each edge.</a:t>
            </a:r>
            <a:endParaRPr sz="1200"/>
          </a:p>
          <a:p>
            <a:pPr indent="0" lvl="0" marL="0" rtl="0" algn="l">
              <a:lnSpc>
                <a:spcPct val="115000"/>
              </a:lnSpc>
              <a:spcBef>
                <a:spcPts val="1200"/>
              </a:spcBef>
              <a:spcAft>
                <a:spcPts val="0"/>
              </a:spcAft>
              <a:buNone/>
            </a:pPr>
            <a:r>
              <a:t/>
            </a:r>
            <a:endParaRPr sz="1100"/>
          </a:p>
        </p:txBody>
      </p:sp>
      <p:pic>
        <p:nvPicPr>
          <p:cNvPr id="268" name="Google Shape;268;p42"/>
          <p:cNvPicPr preferRelativeResize="0"/>
          <p:nvPr/>
        </p:nvPicPr>
        <p:blipFill>
          <a:blip r:embed="rId5">
            <a:alphaModFix/>
          </a:blip>
          <a:stretch>
            <a:fillRect/>
          </a:stretch>
        </p:blipFill>
        <p:spPr>
          <a:xfrm>
            <a:off x="6184350" y="1245625"/>
            <a:ext cx="2647950" cy="2266950"/>
          </a:xfrm>
          <a:prstGeom prst="rect">
            <a:avLst/>
          </a:prstGeom>
          <a:noFill/>
          <a:ln>
            <a:noFill/>
          </a:ln>
        </p:spPr>
      </p:pic>
      <p:pic>
        <p:nvPicPr>
          <p:cNvPr id="269" name="Google Shape;269;p42"/>
          <p:cNvPicPr preferRelativeResize="0"/>
          <p:nvPr/>
        </p:nvPicPr>
        <p:blipFill>
          <a:blip r:embed="rId6">
            <a:alphaModFix/>
          </a:blip>
          <a:stretch>
            <a:fillRect/>
          </a:stretch>
        </p:blipFill>
        <p:spPr>
          <a:xfrm>
            <a:off x="2491396" y="3651075"/>
            <a:ext cx="3692950" cy="9148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5" name="Google Shape;275;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What are the importance values of these pages?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600"/>
              <a:t>Dynamical systems point of view:</a:t>
            </a:r>
            <a:endParaRPr sz="3200"/>
          </a:p>
        </p:txBody>
      </p:sp>
      <p:sp>
        <p:nvSpPr>
          <p:cNvPr id="281" name="Google Shape;281;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GB" sz="1400">
                <a:solidFill>
                  <a:schemeClr val="dk1"/>
                </a:solidFill>
              </a:rPr>
              <a:t>Suppose that initially the importance is uniformly distributed among the 4 nodes, each getting ¼. </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Denote by v the initial rank vector, having all entries equal to ¼.</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0"/>
              </a:spcAft>
              <a:buNone/>
            </a:pPr>
            <a:r>
              <a:rPr lang="en-GB" sz="1400">
                <a:solidFill>
                  <a:schemeClr val="dk1"/>
                </a:solidFill>
              </a:rPr>
              <a:t>Steps:</a:t>
            </a:r>
            <a:endParaRPr sz="1400">
              <a:solidFill>
                <a:schemeClr val="dk1"/>
              </a:solidFill>
            </a:endParaRPr>
          </a:p>
          <a:p>
            <a:pPr indent="-317500" lvl="0" marL="457200" rtl="0" algn="l">
              <a:spcBef>
                <a:spcPts val="1200"/>
              </a:spcBef>
              <a:spcAft>
                <a:spcPts val="0"/>
              </a:spcAft>
              <a:buClr>
                <a:schemeClr val="dk1"/>
              </a:buClr>
              <a:buSzPts val="1400"/>
              <a:buChar char="●"/>
            </a:pPr>
            <a:r>
              <a:rPr lang="en-GB" sz="1400">
                <a:solidFill>
                  <a:schemeClr val="dk1"/>
                </a:solidFill>
              </a:rPr>
              <a:t>Each incoming link increases the importance of a web page.</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 So at step 1, we update the rank of each page by adding to the current value the importance of the incoming links. </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This is the same as multiplying the matrix A with v . </a:t>
            </a:r>
            <a:endParaRPr sz="1400">
              <a:solidFill>
                <a:schemeClr val="dk1"/>
              </a:solidFill>
            </a:endParaRPr>
          </a:p>
          <a:p>
            <a:pPr indent="-342900" lvl="0" marL="457200" rtl="0" algn="l">
              <a:spcBef>
                <a:spcPts val="0"/>
              </a:spcBef>
              <a:spcAft>
                <a:spcPts val="0"/>
              </a:spcAft>
              <a:buClr>
                <a:schemeClr val="dk1"/>
              </a:buClr>
              <a:buSzPts val="1800"/>
              <a:buChar char="●"/>
            </a:pPr>
            <a:r>
              <a:rPr lang="en-GB" sz="1400">
                <a:solidFill>
                  <a:schemeClr val="dk1"/>
                </a:solidFill>
              </a:rPr>
              <a:t>At step 1, the new importance vector is v</a:t>
            </a:r>
            <a:r>
              <a:rPr baseline="-25000" lang="en-GB" sz="1300">
                <a:solidFill>
                  <a:schemeClr val="dk1"/>
                </a:solidFill>
              </a:rPr>
              <a:t>1</a:t>
            </a:r>
            <a:r>
              <a:rPr lang="en-GB" sz="1400">
                <a:solidFill>
                  <a:schemeClr val="dk1"/>
                </a:solidFill>
              </a:rPr>
              <a:t> = Av. </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Iterate the process.</a:t>
            </a:r>
            <a:endParaRPr sz="14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7" name="Google Shape;287;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8" name="Google Shape;288;p45"/>
          <p:cNvPicPr preferRelativeResize="0"/>
          <p:nvPr/>
        </p:nvPicPr>
        <p:blipFill>
          <a:blip r:embed="rId3">
            <a:alphaModFix/>
          </a:blip>
          <a:stretch>
            <a:fillRect/>
          </a:stretch>
        </p:blipFill>
        <p:spPr>
          <a:xfrm>
            <a:off x="994900" y="1582113"/>
            <a:ext cx="6851749" cy="25571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600"/>
              <a:t>Linear algebra point of view</a:t>
            </a:r>
            <a:endParaRPr sz="2600"/>
          </a:p>
        </p:txBody>
      </p:sp>
      <p:sp>
        <p:nvSpPr>
          <p:cNvPr id="294" name="Google Shape;294;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5" name="Google Shape;295;p46"/>
          <p:cNvPicPr preferRelativeResize="0"/>
          <p:nvPr/>
        </p:nvPicPr>
        <p:blipFill>
          <a:blip r:embed="rId3">
            <a:alphaModFix/>
          </a:blip>
          <a:stretch>
            <a:fillRect/>
          </a:stretch>
        </p:blipFill>
        <p:spPr>
          <a:xfrm>
            <a:off x="576273" y="1843098"/>
            <a:ext cx="6669675" cy="1216275"/>
          </a:xfrm>
          <a:prstGeom prst="rect">
            <a:avLst/>
          </a:prstGeom>
          <a:noFill/>
          <a:ln>
            <a:noFill/>
          </a:ln>
        </p:spPr>
      </p:pic>
      <p:pic>
        <p:nvPicPr>
          <p:cNvPr id="296" name="Google Shape;296;p46"/>
          <p:cNvPicPr preferRelativeResize="0"/>
          <p:nvPr/>
        </p:nvPicPr>
        <p:blipFill>
          <a:blip r:embed="rId4">
            <a:alphaModFix/>
          </a:blip>
          <a:stretch>
            <a:fillRect/>
          </a:stretch>
        </p:blipFill>
        <p:spPr>
          <a:xfrm>
            <a:off x="1125872" y="3430297"/>
            <a:ext cx="4580774" cy="1012275"/>
          </a:xfrm>
          <a:prstGeom prst="rect">
            <a:avLst/>
          </a:prstGeom>
          <a:noFill/>
          <a:ln>
            <a:noFill/>
          </a:ln>
        </p:spPr>
      </p:pic>
      <p:pic>
        <p:nvPicPr>
          <p:cNvPr id="297" name="Google Shape;297;p46"/>
          <p:cNvPicPr preferRelativeResize="0"/>
          <p:nvPr/>
        </p:nvPicPr>
        <p:blipFill>
          <a:blip r:embed="rId5">
            <a:alphaModFix/>
          </a:blip>
          <a:stretch>
            <a:fillRect/>
          </a:stretch>
        </p:blipFill>
        <p:spPr>
          <a:xfrm>
            <a:off x="6465900" y="2571750"/>
            <a:ext cx="2263000" cy="1937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600"/>
              <a:t>Linear algebra point of view</a:t>
            </a:r>
            <a:endParaRPr sz="2600"/>
          </a:p>
        </p:txBody>
      </p:sp>
      <p:sp>
        <p:nvSpPr>
          <p:cNvPr id="303" name="Google Shape;303;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sz="1200">
                <a:solidFill>
                  <a:schemeClr val="dk1"/>
                </a:solidFill>
              </a:rPr>
              <a:t>Choose v</a:t>
            </a:r>
            <a:r>
              <a:rPr baseline="30000" lang="en-GB" sz="1100">
                <a:solidFill>
                  <a:schemeClr val="dk1"/>
                </a:solidFill>
              </a:rPr>
              <a:t>*</a:t>
            </a:r>
            <a:r>
              <a:rPr lang="en-GB" sz="1200">
                <a:solidFill>
                  <a:schemeClr val="dk1"/>
                </a:solidFill>
              </a:rPr>
              <a:t> to be the unique eigenvector with the sum of all entries equal to 1. (We will sometimes refer to it as the probabilistic eigenvector corresponding to the eigenvalue 1).</a:t>
            </a:r>
            <a:endParaRPr/>
          </a:p>
        </p:txBody>
      </p:sp>
      <p:pic>
        <p:nvPicPr>
          <p:cNvPr id="304" name="Google Shape;304;p47"/>
          <p:cNvPicPr preferRelativeResize="0"/>
          <p:nvPr/>
        </p:nvPicPr>
        <p:blipFill>
          <a:blip r:embed="rId3">
            <a:alphaModFix/>
          </a:blip>
          <a:stretch>
            <a:fillRect/>
          </a:stretch>
        </p:blipFill>
        <p:spPr>
          <a:xfrm>
            <a:off x="499422" y="1270672"/>
            <a:ext cx="4580774" cy="1012275"/>
          </a:xfrm>
          <a:prstGeom prst="rect">
            <a:avLst/>
          </a:prstGeom>
          <a:noFill/>
          <a:ln>
            <a:noFill/>
          </a:ln>
        </p:spPr>
      </p:pic>
      <p:pic>
        <p:nvPicPr>
          <p:cNvPr id="305" name="Google Shape;305;p47"/>
          <p:cNvPicPr preferRelativeResize="0"/>
          <p:nvPr/>
        </p:nvPicPr>
        <p:blipFill>
          <a:blip r:embed="rId4">
            <a:alphaModFix/>
          </a:blip>
          <a:stretch>
            <a:fillRect/>
          </a:stretch>
        </p:blipFill>
        <p:spPr>
          <a:xfrm>
            <a:off x="6301050" y="634350"/>
            <a:ext cx="2263000" cy="19374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Identify the challenge with dangling node</a:t>
            </a:r>
            <a:endParaRPr/>
          </a:p>
        </p:txBody>
      </p:sp>
      <p:sp>
        <p:nvSpPr>
          <p:cNvPr id="311" name="Google Shape;311;p48"/>
          <p:cNvSpPr txBox="1"/>
          <p:nvPr/>
        </p:nvSpPr>
        <p:spPr>
          <a:xfrm>
            <a:off x="506850" y="1595600"/>
            <a:ext cx="8672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Compute the rank of 3 pages: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12" name="Google Shape;312;p48"/>
          <p:cNvPicPr preferRelativeResize="0"/>
          <p:nvPr/>
        </p:nvPicPr>
        <p:blipFill>
          <a:blip r:embed="rId3">
            <a:alphaModFix/>
          </a:blip>
          <a:stretch>
            <a:fillRect/>
          </a:stretch>
        </p:blipFill>
        <p:spPr>
          <a:xfrm>
            <a:off x="3137125" y="2091225"/>
            <a:ext cx="3057525" cy="23717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Identify the challenge with danling node</a:t>
            </a:r>
            <a:endParaRPr/>
          </a:p>
        </p:txBody>
      </p:sp>
      <p:pic>
        <p:nvPicPr>
          <p:cNvPr id="318" name="Google Shape;318;p49"/>
          <p:cNvPicPr preferRelativeResize="0"/>
          <p:nvPr/>
        </p:nvPicPr>
        <p:blipFill>
          <a:blip r:embed="rId3">
            <a:alphaModFix/>
          </a:blip>
          <a:stretch>
            <a:fillRect/>
          </a:stretch>
        </p:blipFill>
        <p:spPr>
          <a:xfrm>
            <a:off x="901050" y="1323489"/>
            <a:ext cx="7189626" cy="30743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Identify the challenge with dangling node</a:t>
            </a:r>
            <a:endParaRPr/>
          </a:p>
        </p:txBody>
      </p:sp>
      <p:sp>
        <p:nvSpPr>
          <p:cNvPr id="324" name="Google Shape;324;p50"/>
          <p:cNvSpPr txBox="1"/>
          <p:nvPr/>
        </p:nvSpPr>
        <p:spPr>
          <a:xfrm>
            <a:off x="506850" y="1595600"/>
            <a:ext cx="54627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Compute the rank of 3 pages: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Solution: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25" name="Google Shape;325;p50"/>
          <p:cNvPicPr preferRelativeResize="0"/>
          <p:nvPr/>
        </p:nvPicPr>
        <p:blipFill>
          <a:blip r:embed="rId3">
            <a:alphaModFix/>
          </a:blip>
          <a:stretch>
            <a:fillRect/>
          </a:stretch>
        </p:blipFill>
        <p:spPr>
          <a:xfrm>
            <a:off x="6394175" y="1715775"/>
            <a:ext cx="2438125" cy="1891250"/>
          </a:xfrm>
          <a:prstGeom prst="rect">
            <a:avLst/>
          </a:prstGeom>
          <a:noFill/>
          <a:ln>
            <a:noFill/>
          </a:ln>
        </p:spPr>
      </p:pic>
      <p:pic>
        <p:nvPicPr>
          <p:cNvPr id="326" name="Google Shape;326;p50"/>
          <p:cNvPicPr preferRelativeResize="0"/>
          <p:nvPr/>
        </p:nvPicPr>
        <p:blipFill>
          <a:blip r:embed="rId4">
            <a:alphaModFix/>
          </a:blip>
          <a:stretch>
            <a:fillRect/>
          </a:stretch>
        </p:blipFill>
        <p:spPr>
          <a:xfrm>
            <a:off x="152400" y="3759425"/>
            <a:ext cx="8839199" cy="40664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600"/>
              <a:t>Disconnected components</a:t>
            </a:r>
            <a:endParaRPr sz="3200"/>
          </a:p>
        </p:txBody>
      </p:sp>
      <p:sp>
        <p:nvSpPr>
          <p:cNvPr id="332" name="Google Shape;332;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100"/>
          </a:p>
          <a:p>
            <a:pPr indent="0" lvl="0" marL="0" rtl="0" algn="l">
              <a:spcBef>
                <a:spcPts val="1200"/>
              </a:spcBef>
              <a:spcAft>
                <a:spcPts val="0"/>
              </a:spcAft>
              <a:buNone/>
            </a:pPr>
            <a:r>
              <a:t/>
            </a:r>
            <a:endParaRPr sz="2100"/>
          </a:p>
          <a:p>
            <a:pPr indent="0" lvl="0" marL="0" rtl="0" algn="l">
              <a:spcBef>
                <a:spcPts val="1200"/>
              </a:spcBef>
              <a:spcAft>
                <a:spcPts val="0"/>
              </a:spcAft>
              <a:buNone/>
            </a:pPr>
            <a:r>
              <a:t/>
            </a:r>
            <a:endParaRPr sz="2100"/>
          </a:p>
          <a:p>
            <a:pPr indent="0" lvl="0" marL="0" rtl="0" algn="l">
              <a:spcBef>
                <a:spcPts val="1200"/>
              </a:spcBef>
              <a:spcAft>
                <a:spcPts val="0"/>
              </a:spcAft>
              <a:buNone/>
            </a:pPr>
            <a:r>
              <a:t/>
            </a:r>
            <a:endParaRPr sz="2100"/>
          </a:p>
          <a:p>
            <a:pPr indent="0" lvl="0" marL="0" rtl="0" algn="l">
              <a:spcBef>
                <a:spcPts val="1200"/>
              </a:spcBef>
              <a:spcAft>
                <a:spcPts val="0"/>
              </a:spcAft>
              <a:buNone/>
            </a:pPr>
            <a:r>
              <a:t/>
            </a:r>
            <a:endParaRPr sz="2100"/>
          </a:p>
          <a:p>
            <a:pPr indent="0" lvl="0" marL="0" rtl="0" algn="l">
              <a:spcBef>
                <a:spcPts val="1200"/>
              </a:spcBef>
              <a:spcAft>
                <a:spcPts val="1200"/>
              </a:spcAft>
              <a:buNone/>
            </a:pPr>
            <a:r>
              <a:rPr lang="en-GB" sz="1500">
                <a:solidFill>
                  <a:schemeClr val="dk1"/>
                </a:solidFill>
              </a:rPr>
              <a:t>A random surfer that starts in the first connected component has no way of getting to web page 5 since the nodes 1 and 2 have no links to node 5 that he can follow.</a:t>
            </a:r>
            <a:endParaRPr sz="2100"/>
          </a:p>
        </p:txBody>
      </p:sp>
      <p:pic>
        <p:nvPicPr>
          <p:cNvPr id="333" name="Google Shape;333;p51"/>
          <p:cNvPicPr preferRelativeResize="0"/>
          <p:nvPr/>
        </p:nvPicPr>
        <p:blipFill>
          <a:blip r:embed="rId3">
            <a:alphaModFix/>
          </a:blip>
          <a:stretch>
            <a:fillRect/>
          </a:stretch>
        </p:blipFill>
        <p:spPr>
          <a:xfrm>
            <a:off x="2290550" y="1152473"/>
            <a:ext cx="3960475" cy="1566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 diagonal Form:</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6" name="Google Shape;76;p16"/>
          <p:cNvPicPr preferRelativeResize="0"/>
          <p:nvPr/>
        </p:nvPicPr>
        <p:blipFill>
          <a:blip r:embed="rId3">
            <a:alphaModFix/>
          </a:blip>
          <a:stretch>
            <a:fillRect/>
          </a:stretch>
        </p:blipFill>
        <p:spPr>
          <a:xfrm>
            <a:off x="1052513" y="1319213"/>
            <a:ext cx="7038975" cy="25050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600"/>
              <a:t>Disconnected components</a:t>
            </a:r>
            <a:endParaRPr sz="3200"/>
          </a:p>
        </p:txBody>
      </p:sp>
      <p:sp>
        <p:nvSpPr>
          <p:cNvPr id="339" name="Google Shape;339;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0" name="Google Shape;340;p52"/>
          <p:cNvPicPr preferRelativeResize="0"/>
          <p:nvPr/>
        </p:nvPicPr>
        <p:blipFill>
          <a:blip r:embed="rId3">
            <a:alphaModFix/>
          </a:blip>
          <a:stretch>
            <a:fillRect/>
          </a:stretch>
        </p:blipFill>
        <p:spPr>
          <a:xfrm>
            <a:off x="5243350" y="1152475"/>
            <a:ext cx="3588944" cy="1419275"/>
          </a:xfrm>
          <a:prstGeom prst="rect">
            <a:avLst/>
          </a:prstGeom>
          <a:noFill/>
          <a:ln>
            <a:noFill/>
          </a:ln>
        </p:spPr>
      </p:pic>
      <p:pic>
        <p:nvPicPr>
          <p:cNvPr id="341" name="Google Shape;341;p52"/>
          <p:cNvPicPr preferRelativeResize="0"/>
          <p:nvPr/>
        </p:nvPicPr>
        <p:blipFill>
          <a:blip r:embed="rId4">
            <a:alphaModFix/>
          </a:blip>
          <a:stretch>
            <a:fillRect/>
          </a:stretch>
        </p:blipFill>
        <p:spPr>
          <a:xfrm>
            <a:off x="311700" y="1152463"/>
            <a:ext cx="4324350" cy="1209675"/>
          </a:xfrm>
          <a:prstGeom prst="rect">
            <a:avLst/>
          </a:prstGeom>
          <a:noFill/>
          <a:ln>
            <a:noFill/>
          </a:ln>
        </p:spPr>
      </p:pic>
      <p:pic>
        <p:nvPicPr>
          <p:cNvPr id="342" name="Google Shape;342;p52"/>
          <p:cNvPicPr preferRelativeResize="0"/>
          <p:nvPr/>
        </p:nvPicPr>
        <p:blipFill>
          <a:blip r:embed="rId5">
            <a:alphaModFix/>
          </a:blip>
          <a:stretch>
            <a:fillRect/>
          </a:stretch>
        </p:blipFill>
        <p:spPr>
          <a:xfrm>
            <a:off x="6047225" y="3177563"/>
            <a:ext cx="1981200" cy="1228725"/>
          </a:xfrm>
          <a:prstGeom prst="rect">
            <a:avLst/>
          </a:prstGeom>
          <a:noFill/>
          <a:ln>
            <a:noFill/>
          </a:ln>
        </p:spPr>
      </p:pic>
      <p:sp>
        <p:nvSpPr>
          <p:cNvPr id="343" name="Google Shape;343;p52"/>
          <p:cNvSpPr txBox="1"/>
          <p:nvPr/>
        </p:nvSpPr>
        <p:spPr>
          <a:xfrm>
            <a:off x="694550" y="3210000"/>
            <a:ext cx="84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u and v both are eigenvectors of eigenvalue 1, so that is confusing</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49" name="Google Shape;349;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0" name="Google Shape;350;p53"/>
          <p:cNvPicPr preferRelativeResize="0"/>
          <p:nvPr/>
        </p:nvPicPr>
        <p:blipFill>
          <a:blip r:embed="rId3">
            <a:alphaModFix/>
          </a:blip>
          <a:stretch>
            <a:fillRect/>
          </a:stretch>
        </p:blipFill>
        <p:spPr>
          <a:xfrm>
            <a:off x="1352625" y="1273373"/>
            <a:ext cx="6438749" cy="903225"/>
          </a:xfrm>
          <a:prstGeom prst="rect">
            <a:avLst/>
          </a:prstGeom>
          <a:noFill/>
          <a:ln>
            <a:noFill/>
          </a:ln>
        </p:spPr>
      </p:pic>
      <p:pic>
        <p:nvPicPr>
          <p:cNvPr id="351" name="Google Shape;351;p53"/>
          <p:cNvPicPr preferRelativeResize="0"/>
          <p:nvPr/>
        </p:nvPicPr>
        <p:blipFill>
          <a:blip r:embed="rId4">
            <a:alphaModFix/>
          </a:blip>
          <a:stretch>
            <a:fillRect/>
          </a:stretch>
        </p:blipFill>
        <p:spPr>
          <a:xfrm>
            <a:off x="545425" y="3381174"/>
            <a:ext cx="8053149" cy="7565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Assignment</a:t>
            </a:r>
            <a:endParaRPr/>
          </a:p>
        </p:txBody>
      </p:sp>
      <p:sp>
        <p:nvSpPr>
          <p:cNvPr id="357" name="Google Shape;357;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8" name="Google Shape;358;p54"/>
          <p:cNvPicPr preferRelativeResize="0"/>
          <p:nvPr/>
        </p:nvPicPr>
        <p:blipFill>
          <a:blip r:embed="rId3">
            <a:alphaModFix/>
          </a:blip>
          <a:stretch>
            <a:fillRect/>
          </a:stretch>
        </p:blipFill>
        <p:spPr>
          <a:xfrm>
            <a:off x="1594451" y="1895950"/>
            <a:ext cx="5725525" cy="238150"/>
          </a:xfrm>
          <a:prstGeom prst="rect">
            <a:avLst/>
          </a:prstGeom>
          <a:noFill/>
          <a:ln>
            <a:noFill/>
          </a:ln>
        </p:spPr>
      </p:pic>
      <p:pic>
        <p:nvPicPr>
          <p:cNvPr id="359" name="Google Shape;359;p54"/>
          <p:cNvPicPr preferRelativeResize="0"/>
          <p:nvPr/>
        </p:nvPicPr>
        <p:blipFill>
          <a:blip r:embed="rId4">
            <a:alphaModFix/>
          </a:blip>
          <a:stretch>
            <a:fillRect/>
          </a:stretch>
        </p:blipFill>
        <p:spPr>
          <a:xfrm>
            <a:off x="388375" y="2890850"/>
            <a:ext cx="8367251" cy="3132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 Conclude</a:t>
            </a:r>
            <a:endParaRPr/>
          </a:p>
        </p:txBody>
      </p:sp>
      <p:sp>
        <p:nvSpPr>
          <p:cNvPr id="365" name="Google Shape;365;p55"/>
          <p:cNvSpPr txBox="1"/>
          <p:nvPr>
            <p:ph idx="1" type="body"/>
          </p:nvPr>
        </p:nvSpPr>
        <p:spPr>
          <a:xfrm>
            <a:off x="311700" y="2140000"/>
            <a:ext cx="8520600" cy="24288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Char char="●"/>
            </a:pPr>
            <a:r>
              <a:rPr b="1" lang="en-GB" sz="1200">
                <a:solidFill>
                  <a:schemeClr val="dk1"/>
                </a:solidFill>
              </a:rPr>
              <a:t>From the mathematical point of view, once we have M, computing the eigenvectors corresponding to the eigenvalue 1 is, at least in theory, a straightforward task. Solve the system Ax = x! But when the matrix M has size 30 billion (as it does for the real Web graph), even mathematical software such as Matlab or Mathematica are clearly overwhelmed.</a:t>
            </a:r>
            <a:endParaRPr b="1" sz="1200">
              <a:solidFill>
                <a:schemeClr val="dk1"/>
              </a:solidFill>
            </a:endParaRPr>
          </a:p>
          <a:p>
            <a:pPr indent="0" lvl="0" marL="457200" rtl="0" algn="l">
              <a:spcBef>
                <a:spcPts val="1200"/>
              </a:spcBef>
              <a:spcAft>
                <a:spcPts val="0"/>
              </a:spcAft>
              <a:buNone/>
            </a:pPr>
            <a:r>
              <a:t/>
            </a:r>
            <a:endParaRPr b="1" sz="1200">
              <a:solidFill>
                <a:schemeClr val="dk1"/>
              </a:solidFill>
            </a:endParaRPr>
          </a:p>
          <a:p>
            <a:pPr indent="0" lvl="0" marL="457200" rtl="0" algn="l">
              <a:spcBef>
                <a:spcPts val="1200"/>
              </a:spcBef>
              <a:spcAft>
                <a:spcPts val="0"/>
              </a:spcAft>
              <a:buNone/>
            </a:pPr>
            <a:r>
              <a:t/>
            </a:r>
            <a:endParaRPr b="1" sz="1200">
              <a:solidFill>
                <a:schemeClr val="dk1"/>
              </a:solidFill>
            </a:endParaRPr>
          </a:p>
          <a:p>
            <a:pPr indent="-304800" lvl="0" marL="457200" rtl="0" algn="l">
              <a:spcBef>
                <a:spcPts val="1200"/>
              </a:spcBef>
              <a:spcAft>
                <a:spcPts val="0"/>
              </a:spcAft>
              <a:buClr>
                <a:schemeClr val="dk1"/>
              </a:buClr>
              <a:buSzPts val="1200"/>
              <a:buChar char="●"/>
            </a:pPr>
            <a:r>
              <a:rPr b="1" lang="en-GB" sz="1200">
                <a:solidFill>
                  <a:schemeClr val="dk1"/>
                </a:solidFill>
              </a:rPr>
              <a:t>computing the probabilistic eigenvector corresponding to the eigenvalue 1 - use Power Method</a:t>
            </a:r>
            <a:endParaRPr b="1" sz="1200">
              <a:solidFill>
                <a:schemeClr val="dk1"/>
              </a:solidFill>
            </a:endParaRPr>
          </a:p>
        </p:txBody>
      </p:sp>
      <p:pic>
        <p:nvPicPr>
          <p:cNvPr id="366" name="Google Shape;366;p55"/>
          <p:cNvPicPr preferRelativeResize="0"/>
          <p:nvPr/>
        </p:nvPicPr>
        <p:blipFill>
          <a:blip r:embed="rId3">
            <a:alphaModFix/>
          </a:blip>
          <a:stretch>
            <a:fillRect/>
          </a:stretch>
        </p:blipFill>
        <p:spPr>
          <a:xfrm>
            <a:off x="1203625" y="1492500"/>
            <a:ext cx="7130269" cy="269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Steps to Obtain Eigen Vectors</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3" name="Google Shape;83;p17"/>
          <p:cNvPicPr preferRelativeResize="0"/>
          <p:nvPr/>
        </p:nvPicPr>
        <p:blipFill>
          <a:blip r:embed="rId3">
            <a:alphaModFix/>
          </a:blip>
          <a:stretch>
            <a:fillRect/>
          </a:stretch>
        </p:blipFill>
        <p:spPr>
          <a:xfrm>
            <a:off x="4254125" y="1365888"/>
            <a:ext cx="1851050" cy="2989575"/>
          </a:xfrm>
          <a:prstGeom prst="rect">
            <a:avLst/>
          </a:prstGeom>
          <a:noFill/>
          <a:ln>
            <a:noFill/>
          </a:ln>
        </p:spPr>
      </p:pic>
      <p:pic>
        <p:nvPicPr>
          <p:cNvPr id="84" name="Google Shape;84;p17"/>
          <p:cNvPicPr preferRelativeResize="0"/>
          <p:nvPr/>
        </p:nvPicPr>
        <p:blipFill>
          <a:blip r:embed="rId4">
            <a:alphaModFix/>
          </a:blip>
          <a:stretch>
            <a:fillRect/>
          </a:stretch>
        </p:blipFill>
        <p:spPr>
          <a:xfrm>
            <a:off x="6465563" y="1279525"/>
            <a:ext cx="2257425" cy="3162300"/>
          </a:xfrm>
          <a:prstGeom prst="rect">
            <a:avLst/>
          </a:prstGeom>
          <a:noFill/>
          <a:ln>
            <a:noFill/>
          </a:ln>
        </p:spPr>
      </p:pic>
      <p:pic>
        <p:nvPicPr>
          <p:cNvPr id="85" name="Google Shape;85;p17"/>
          <p:cNvPicPr preferRelativeResize="0"/>
          <p:nvPr/>
        </p:nvPicPr>
        <p:blipFill>
          <a:blip r:embed="rId5">
            <a:alphaModFix/>
          </a:blip>
          <a:stretch>
            <a:fillRect/>
          </a:stretch>
        </p:blipFill>
        <p:spPr>
          <a:xfrm>
            <a:off x="414025" y="1593838"/>
            <a:ext cx="2571750" cy="2847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Power Method</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solidFill>
                  <a:srgbClr val="202124"/>
                </a:solidFill>
                <a:highlight>
                  <a:srgbClr val="FFFFFF"/>
                </a:highlight>
              </a:rPr>
              <a:t>The Power Method is </a:t>
            </a:r>
            <a:r>
              <a:rPr b="1" lang="en-GB" sz="1500">
                <a:solidFill>
                  <a:srgbClr val="202124"/>
                </a:solidFill>
                <a:highlight>
                  <a:srgbClr val="FFFFFF"/>
                </a:highlight>
              </a:rPr>
              <a:t>used to find a dominant eigenvalue (one having the largest absolute value), if one exists, and a corresponding eigenvector</a:t>
            </a:r>
            <a:r>
              <a:rPr lang="en-GB" sz="1500">
                <a:solidFill>
                  <a:srgbClr val="202124"/>
                </a:solidFill>
                <a:highlight>
                  <a:srgbClr val="FFFFFF"/>
                </a:highlight>
              </a:rPr>
              <a:t>. </a:t>
            </a:r>
            <a:endParaRPr sz="1500">
              <a:solidFill>
                <a:srgbClr val="202124"/>
              </a:solidFill>
              <a:highlight>
                <a:srgbClr val="FFFFFF"/>
              </a:highlight>
            </a:endParaRPr>
          </a:p>
          <a:p>
            <a:pPr indent="0" lvl="0" marL="0" rtl="0" algn="l">
              <a:spcBef>
                <a:spcPts val="1200"/>
              </a:spcBef>
              <a:spcAft>
                <a:spcPts val="0"/>
              </a:spcAft>
              <a:buNone/>
            </a:pPr>
            <a:r>
              <a:t/>
            </a:r>
            <a:endParaRPr sz="1500">
              <a:solidFill>
                <a:srgbClr val="202124"/>
              </a:solidFill>
              <a:highlight>
                <a:srgbClr val="FFFFFF"/>
              </a:highlight>
            </a:endParaRPr>
          </a:p>
          <a:p>
            <a:pPr indent="0" lvl="0" marL="0" rtl="0" algn="l">
              <a:spcBef>
                <a:spcPts val="1200"/>
              </a:spcBef>
              <a:spcAft>
                <a:spcPts val="0"/>
              </a:spcAft>
              <a:buClr>
                <a:schemeClr val="dk1"/>
              </a:buClr>
              <a:buSzPts val="1100"/>
              <a:buFont typeface="Arial"/>
              <a:buNone/>
            </a:pPr>
            <a:r>
              <a:rPr lang="en-GB" sz="1500">
                <a:solidFill>
                  <a:srgbClr val="202124"/>
                </a:solidFill>
                <a:highlight>
                  <a:srgbClr val="FFFFFF"/>
                </a:highlight>
              </a:rPr>
              <a:t>Eigenvalues of an matrix A are obtained by solving its characteristic equation:</a:t>
            </a:r>
            <a:endParaRPr sz="1500">
              <a:solidFill>
                <a:srgbClr val="202124"/>
              </a:solidFill>
              <a:highlight>
                <a:srgbClr val="FFFFFF"/>
              </a:highlight>
            </a:endParaRPr>
          </a:p>
          <a:p>
            <a:pPr indent="0" lvl="0" marL="0" rtl="0" algn="l">
              <a:spcBef>
                <a:spcPts val="1200"/>
              </a:spcBef>
              <a:spcAft>
                <a:spcPts val="1200"/>
              </a:spcAft>
              <a:buNone/>
            </a:pPr>
            <a:r>
              <a:t/>
            </a:r>
            <a:endParaRPr sz="1500">
              <a:solidFill>
                <a:srgbClr val="202124"/>
              </a:solidFill>
              <a:highlight>
                <a:srgbClr val="FFFFFF"/>
              </a:highlight>
            </a:endParaRPr>
          </a:p>
        </p:txBody>
      </p:sp>
      <p:pic>
        <p:nvPicPr>
          <p:cNvPr id="92" name="Google Shape;92;p18"/>
          <p:cNvPicPr preferRelativeResize="0"/>
          <p:nvPr/>
        </p:nvPicPr>
        <p:blipFill>
          <a:blip r:embed="rId3">
            <a:alphaModFix/>
          </a:blip>
          <a:stretch>
            <a:fillRect/>
          </a:stretch>
        </p:blipFill>
        <p:spPr>
          <a:xfrm>
            <a:off x="2146650" y="2890875"/>
            <a:ext cx="3673125" cy="322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8" name="Google Shape;98;p19"/>
          <p:cNvSpPr txBox="1"/>
          <p:nvPr>
            <p:ph idx="1" type="body"/>
          </p:nvPr>
        </p:nvSpPr>
        <p:spPr>
          <a:xfrm>
            <a:off x="311700" y="1152475"/>
            <a:ext cx="8192100" cy="3416400"/>
          </a:xfrm>
          <a:prstGeom prst="rect">
            <a:avLst/>
          </a:prstGeom>
        </p:spPr>
        <p:txBody>
          <a:bodyPr anchorCtr="0" anchor="t" bIns="91425" lIns="91425" spcFirstLastPara="1" rIns="91425" wrap="square" tIns="91425">
            <a:noAutofit/>
          </a:bodyPr>
          <a:lstStyle/>
          <a:p>
            <a:pPr indent="-312420" lvl="0" marL="457200" rtl="0" algn="l">
              <a:lnSpc>
                <a:spcPct val="95000"/>
              </a:lnSpc>
              <a:spcBef>
                <a:spcPts val="0"/>
              </a:spcBef>
              <a:spcAft>
                <a:spcPts val="0"/>
              </a:spcAft>
              <a:buSzPts val="1320"/>
              <a:buChar char="●"/>
            </a:pPr>
            <a:r>
              <a:rPr lang="en-GB" sz="1320"/>
              <a:t>For large values of n, polynomial equations like this one are difficult and time-consuming to solve. </a:t>
            </a:r>
            <a:endParaRPr sz="1320"/>
          </a:p>
          <a:p>
            <a:pPr indent="0" lvl="0" marL="457200" rtl="0" algn="l">
              <a:lnSpc>
                <a:spcPct val="95000"/>
              </a:lnSpc>
              <a:spcBef>
                <a:spcPts val="1200"/>
              </a:spcBef>
              <a:spcAft>
                <a:spcPts val="0"/>
              </a:spcAft>
              <a:buNone/>
            </a:pPr>
            <a:r>
              <a:t/>
            </a:r>
            <a:endParaRPr sz="1320"/>
          </a:p>
          <a:p>
            <a:pPr indent="-312420" lvl="0" marL="457200" rtl="0" algn="l">
              <a:lnSpc>
                <a:spcPct val="95000"/>
              </a:lnSpc>
              <a:spcBef>
                <a:spcPts val="1200"/>
              </a:spcBef>
              <a:spcAft>
                <a:spcPts val="0"/>
              </a:spcAft>
              <a:buSzPts val="1320"/>
              <a:buChar char="●"/>
            </a:pPr>
            <a:r>
              <a:rPr lang="en-GB" sz="1320"/>
              <a:t>Moreover, numerical techniques for approximating roots of polynomial equations of high degree are sensitive to rounding errors. </a:t>
            </a:r>
            <a:endParaRPr sz="1320"/>
          </a:p>
          <a:p>
            <a:pPr indent="0" lvl="0" marL="457200" rtl="0" algn="l">
              <a:lnSpc>
                <a:spcPct val="95000"/>
              </a:lnSpc>
              <a:spcBef>
                <a:spcPts val="1200"/>
              </a:spcBef>
              <a:spcAft>
                <a:spcPts val="0"/>
              </a:spcAft>
              <a:buNone/>
            </a:pPr>
            <a:r>
              <a:t/>
            </a:r>
            <a:endParaRPr sz="1320"/>
          </a:p>
          <a:p>
            <a:pPr indent="0" lvl="0" marL="0" rtl="0" algn="l">
              <a:lnSpc>
                <a:spcPct val="95000"/>
              </a:lnSpc>
              <a:spcBef>
                <a:spcPts val="1200"/>
              </a:spcBef>
              <a:spcAft>
                <a:spcPts val="0"/>
              </a:spcAft>
              <a:buNone/>
            </a:pPr>
            <a:r>
              <a:rPr lang="en-GB" sz="1320"/>
              <a:t>Alternative method:</a:t>
            </a:r>
            <a:endParaRPr sz="1320"/>
          </a:p>
          <a:p>
            <a:pPr indent="0" lvl="0" marL="457200" rtl="0" algn="l">
              <a:lnSpc>
                <a:spcPct val="95000"/>
              </a:lnSpc>
              <a:spcBef>
                <a:spcPts val="1200"/>
              </a:spcBef>
              <a:spcAft>
                <a:spcPts val="0"/>
              </a:spcAft>
              <a:buNone/>
            </a:pPr>
            <a:r>
              <a:t/>
            </a:r>
            <a:endParaRPr sz="1320"/>
          </a:p>
          <a:p>
            <a:pPr indent="-312420" lvl="0" marL="457200" rtl="0" algn="l">
              <a:lnSpc>
                <a:spcPct val="95000"/>
              </a:lnSpc>
              <a:spcBef>
                <a:spcPts val="1200"/>
              </a:spcBef>
              <a:spcAft>
                <a:spcPts val="0"/>
              </a:spcAft>
              <a:buSzPts val="1320"/>
              <a:buChar char="●"/>
            </a:pPr>
            <a:r>
              <a:rPr lang="en-GB" sz="1320"/>
              <a:t>find the eigenvalue of A that is largest in absolute value—we call this eigenvalue the</a:t>
            </a:r>
            <a:endParaRPr sz="1320"/>
          </a:p>
          <a:p>
            <a:pPr indent="0" lvl="0" marL="457200" rtl="0" algn="l">
              <a:lnSpc>
                <a:spcPct val="95000"/>
              </a:lnSpc>
              <a:spcBef>
                <a:spcPts val="1200"/>
              </a:spcBef>
              <a:spcAft>
                <a:spcPts val="0"/>
              </a:spcAft>
              <a:buNone/>
            </a:pPr>
            <a:r>
              <a:rPr lang="en-GB" sz="1320"/>
              <a:t>dominant eigenvalue of A. </a:t>
            </a:r>
            <a:endParaRPr sz="1320"/>
          </a:p>
          <a:p>
            <a:pPr indent="-312420" lvl="0" marL="457200" rtl="0" algn="l">
              <a:lnSpc>
                <a:spcPct val="95000"/>
              </a:lnSpc>
              <a:spcBef>
                <a:spcPts val="1200"/>
              </a:spcBef>
              <a:spcAft>
                <a:spcPts val="0"/>
              </a:spcAft>
              <a:buSzPts val="1320"/>
              <a:buChar char="●"/>
            </a:pPr>
            <a:r>
              <a:rPr lang="en-GB" sz="1320"/>
              <a:t>Although this restriction may seem severe, dominant eigenvalues are of primary interest in many physical applications.</a:t>
            </a:r>
            <a:endParaRPr sz="1320"/>
          </a:p>
          <a:p>
            <a:pPr indent="0" lvl="0" marL="457200" rtl="0" algn="l">
              <a:lnSpc>
                <a:spcPct val="95000"/>
              </a:lnSpc>
              <a:spcBef>
                <a:spcPts val="1200"/>
              </a:spcBef>
              <a:spcAft>
                <a:spcPts val="1200"/>
              </a:spcAft>
              <a:buNone/>
            </a:pPr>
            <a:r>
              <a:t/>
            </a:r>
            <a:endParaRPr sz="132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Dominant Eigenvalue and Dominant Eigenvector</a:t>
            </a:r>
            <a:endParaRPr/>
          </a:p>
          <a:p>
            <a:pPr indent="0" lvl="0" marL="0" rtl="0" algn="l">
              <a:spcBef>
                <a:spcPts val="0"/>
              </a:spcBef>
              <a:spcAft>
                <a:spcPts val="0"/>
              </a:spcAft>
              <a:buNone/>
            </a:pPr>
            <a:r>
              <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20"/>
          <p:cNvPicPr preferRelativeResize="0"/>
          <p:nvPr/>
        </p:nvPicPr>
        <p:blipFill>
          <a:blip r:embed="rId3">
            <a:alphaModFix/>
          </a:blip>
          <a:stretch>
            <a:fillRect/>
          </a:stretch>
        </p:blipFill>
        <p:spPr>
          <a:xfrm>
            <a:off x="2228850" y="2095500"/>
            <a:ext cx="4686300" cy="952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21"/>
          <p:cNvPicPr preferRelativeResize="0"/>
          <p:nvPr/>
        </p:nvPicPr>
        <p:blipFill>
          <a:blip r:embed="rId3">
            <a:alphaModFix/>
          </a:blip>
          <a:stretch>
            <a:fillRect/>
          </a:stretch>
        </p:blipFill>
        <p:spPr>
          <a:xfrm>
            <a:off x="2000250" y="1704975"/>
            <a:ext cx="5143500" cy="1733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