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71"/>
    <p:restoredTop sz="96327"/>
  </p:normalViewPr>
  <p:slideViewPr>
    <p:cSldViewPr snapToGrid="0" snapToObjects="1" showGuides="1">
      <p:cViewPr>
        <p:scale>
          <a:sx n="110" d="100"/>
          <a:sy n="110" d="100"/>
        </p:scale>
        <p:origin x="78" y="42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E958-EE4F-B643-A492-BDE588F9B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54B33-2F23-BC42-9295-39F341F73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44829-4D7E-7340-AD8D-BA43AA71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8325-A2B1-2244-A9EB-1F7336C038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2F4E3-2737-EF4D-9B0E-9BEC5906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503D-761D-6943-B4D9-9388DB57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4CC-2FB7-1C49-ABFB-6B194BC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7F13-A97B-3249-9A81-DB56468B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96C62-A9E3-E749-BEEC-C63071C8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F127-B99C-F742-B459-64D15CB9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8325-A2B1-2244-A9EB-1F7336C038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D608E-D14B-B74A-B07F-FEA2082C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9565-4F42-EC45-BC56-D1CE0982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4CC-2FB7-1C49-ABFB-6B194BC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FC77D-5A55-F045-AF9D-101122776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CA43C-5F5A-7742-AB7C-2E818E067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42E84-0F1A-9549-8338-39987931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8325-A2B1-2244-A9EB-1F7336C038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968C0-9345-9340-A0FF-FB64BA98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87EA-5D71-D344-9F30-F42DB569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4CC-2FB7-1C49-ABFB-6B194BC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2F9A-5283-9840-A02E-2D49E6D0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A32D-AF36-8A42-8AC4-34F891B3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AEB99-132D-3947-9EA1-0A30F831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8325-A2B1-2244-A9EB-1F7336C038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16756-6CAD-B649-A809-FC0A22D9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D2E2-B611-7448-AEE3-8528EED7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4CC-2FB7-1C49-ABFB-6B194BC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7042-4691-A04B-AD28-65B53CE6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997F4-539C-A94C-83BF-53FD9851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6C6A4-F6F2-0242-83EF-F5BE24E0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8325-A2B1-2244-A9EB-1F7336C038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7FD1-1FA7-5A49-96B0-C8C6F7D1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420DD-D729-B54E-B06C-C5B6921F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4CC-2FB7-1C49-ABFB-6B194BC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BDC3-422B-714D-A865-B2C55142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9FA7-5020-B543-B55D-89B9BEECA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80C05-8756-4C47-99F6-A3AD469FF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1A892-A54A-524C-ABAD-A5315FCF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8325-A2B1-2244-A9EB-1F7336C038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CDEF9-04EA-8B41-81F2-7BAE03AB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E7513-3B8D-AF44-BB8A-E18E5283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4CC-2FB7-1C49-ABFB-6B194BC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9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916E-981E-7441-B95A-DE4EA8F0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AFBF8-BD03-4F46-8EB8-1353562D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5E1FD-C12F-B24A-99A9-8AD4403F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1847E-8002-CE44-B9CB-E9D369663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BB02D-BE45-864D-8B30-6CF43FF54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8A4BE-B8DC-7044-B9C5-86E33C7A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8325-A2B1-2244-A9EB-1F7336C038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27754-96DF-6147-9C6E-F980DF4D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C2B97-20DA-154B-88D8-62A1AEE7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4CC-2FB7-1C49-ABFB-6B194BC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A4CC-5F72-ED4C-8E55-333DBEB0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3802B-B509-9449-AB0E-AD02CF8A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8325-A2B1-2244-A9EB-1F7336C038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72F41-FF9C-7649-AED7-8191A007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5E061-5781-F04B-9B0B-7FA8EB78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4CC-2FB7-1C49-ABFB-6B194BC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52A28-BE8C-8D40-A8B4-245CC4F5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8325-A2B1-2244-A9EB-1F7336C038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139CD-6B8E-FC4A-974A-23EB1DBC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79400-C66A-0C41-8718-69F07A77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4CC-2FB7-1C49-ABFB-6B194BC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6AB8-4D25-1D4E-B558-08209597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CB91-9F14-4D44-AEE1-2774A56A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6C402-4B02-2C4F-A60A-32D48D18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F28CF-618D-4942-981B-C6269F7B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8325-A2B1-2244-A9EB-1F7336C038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A67B4-C6A6-B14F-8DDB-3DDF7D5A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4CFAE-8BD1-9846-8E47-78439E77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4CC-2FB7-1C49-ABFB-6B194BC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9B1F-2D81-4743-BEEC-1F84B5B9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CB4AD-0812-6146-AA08-5A9217C6D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5180-C2BE-344A-B9B5-71825E520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5E15-4483-AC46-AC39-D0529646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68325-A2B1-2244-A9EB-1F7336C038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FA2A1-B3F3-FE46-A369-FC3B4A08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44DC7-E85F-E84D-B580-F9E020B5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F4CC-2FB7-1C49-ABFB-6B194BC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07F7C-F411-7D43-85CF-A6458EAA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B0D80-957E-F74B-B155-1652A9DD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808DA-A185-AA46-992F-AB60DA77E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68325-A2B1-2244-A9EB-1F7336C038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8B72F-8C26-F141-8FBF-650932806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97B0-9D61-8848-8E2E-7012EF7D5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F4CC-2FB7-1C49-ABFB-6B194BC10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4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B43C1-8A07-E346-94C4-CAAE7C92F61F}"/>
              </a:ext>
            </a:extLst>
          </p:cNvPr>
          <p:cNvSpPr txBox="1"/>
          <p:nvPr/>
        </p:nvSpPr>
        <p:spPr>
          <a:xfrm>
            <a:off x="171815" y="79005"/>
            <a:ext cx="939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Generating </a:t>
            </a:r>
            <a:r>
              <a:rPr lang="en-US" sz="2000" b="1" dirty="0" err="1"/>
              <a:t>landuse.timeseries</a:t>
            </a:r>
            <a:r>
              <a:rPr lang="en-US" sz="2000" b="1" dirty="0"/>
              <a:t> files with urban data from the Gao &amp; </a:t>
            </a:r>
            <a:r>
              <a:rPr lang="en-US" sz="2000" b="1" dirty="0" err="1"/>
              <a:t>O’neil</a:t>
            </a:r>
            <a:r>
              <a:rPr lang="en-US" sz="2000" b="1" dirty="0"/>
              <a:t> projections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6F26D0-9579-614B-87B2-3E279299F88C}"/>
              </a:ext>
            </a:extLst>
          </p:cNvPr>
          <p:cNvCxnSpPr>
            <a:cxnSpLocks/>
          </p:cNvCxnSpPr>
          <p:nvPr/>
        </p:nvCxnSpPr>
        <p:spPr>
          <a:xfrm>
            <a:off x="224909" y="531623"/>
            <a:ext cx="9183786" cy="9047"/>
          </a:xfrm>
          <a:prstGeom prst="line">
            <a:avLst/>
          </a:prstGeom>
          <a:ln w="31750">
            <a:solidFill>
              <a:srgbClr val="007A5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378D2-4DD3-534A-8322-E70830255E4B}"/>
                  </a:ext>
                </a:extLst>
              </p:cNvPr>
              <p:cNvSpPr txBox="1"/>
              <p:nvPr/>
            </p:nvSpPr>
            <p:spPr>
              <a:xfrm>
                <a:off x="956163" y="1749735"/>
                <a:ext cx="107511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Example python scripts: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AdjustLatLon_CalculateFractionWtGridCell_2000.py &amp; AdjustLatLon_CalculateFractionWtGridCell_SSP1.py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1. Adjust the latitude and longitude ranges</a:t>
                </a:r>
              </a:p>
              <a:p>
                <a:r>
                  <a:rPr lang="en-US" sz="2000" dirty="0" err="1"/>
                  <a:t>Gao&amp;O’neil</a:t>
                </a:r>
                <a:r>
                  <a:rPr lang="en-US" sz="2000" dirty="0"/>
                  <a:t> data: </a:t>
                </a:r>
                <a:r>
                  <a:rPr lang="en-US" sz="2000" dirty="0" err="1"/>
                  <a:t>lat</a:t>
                </a:r>
                <a:r>
                  <a:rPr lang="en-US" sz="2000" dirty="0"/>
                  <a:t>: -58 ~ 85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lon</a:t>
                </a:r>
                <a:r>
                  <a:rPr lang="en-US" sz="2000" dirty="0"/>
                  <a:t>:-180 to 180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The med_dens_1km.nc provided by the THESIS tool: lat: -90 ~ 84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000" dirty="0"/>
                  <a:t> lon:0 to 360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2. The </a:t>
                </a:r>
                <a:r>
                  <a:rPr lang="en-US" sz="2000" dirty="0" err="1"/>
                  <a:t>Gao&amp;O’neil</a:t>
                </a:r>
                <a:r>
                  <a:rPr lang="en-US" sz="2000" dirty="0"/>
                  <a:t> data give urban fraction in respect to land areas. Convert the data to be urban fraction in respect to grid cell areas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378D2-4DD3-534A-8322-E70830255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63" y="1749735"/>
                <a:ext cx="10751155" cy="2862322"/>
              </a:xfrm>
              <a:prstGeom prst="rect">
                <a:avLst/>
              </a:prstGeom>
              <a:blipFill>
                <a:blip r:embed="rId2"/>
                <a:stretch>
                  <a:fillRect l="-624" t="-1064" b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66392D-41A4-D429-EDA1-8DAE69D989C3}"/>
              </a:ext>
            </a:extLst>
          </p:cNvPr>
          <p:cNvSpPr txBox="1"/>
          <p:nvPr/>
        </p:nvSpPr>
        <p:spPr>
          <a:xfrm>
            <a:off x="956163" y="1041786"/>
            <a:ext cx="610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Preprocess the 1-km Gao &amp; </a:t>
            </a:r>
            <a:r>
              <a:rPr lang="en-US" sz="2400" b="1" dirty="0" err="1"/>
              <a:t>O’neil</a:t>
            </a:r>
            <a:r>
              <a:rPr lang="en-US" sz="2400" b="1" dirty="0"/>
              <a:t> urban data</a:t>
            </a:r>
          </a:p>
        </p:txBody>
      </p:sp>
    </p:spTree>
    <p:extLst>
      <p:ext uri="{BB962C8B-B14F-4D97-AF65-F5344CB8AC3E}">
        <p14:creationId xmlns:p14="http://schemas.microsoft.com/office/powerpoint/2010/main" val="393693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35">
            <a:extLst>
              <a:ext uri="{FF2B5EF4-FFF2-40B4-BE49-F238E27FC236}">
                <a16:creationId xmlns:a16="http://schemas.microsoft.com/office/drawing/2014/main" id="{B0BE3806-B54E-0B47-83FB-5F5897125EE3}"/>
              </a:ext>
            </a:extLst>
          </p:cNvPr>
          <p:cNvCxnSpPr>
            <a:cxnSpLocks/>
          </p:cNvCxnSpPr>
          <p:nvPr/>
        </p:nvCxnSpPr>
        <p:spPr>
          <a:xfrm>
            <a:off x="1924869" y="2755802"/>
            <a:ext cx="1301212" cy="148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3">
            <a:extLst>
              <a:ext uri="{FF2B5EF4-FFF2-40B4-BE49-F238E27FC236}">
                <a16:creationId xmlns:a16="http://schemas.microsoft.com/office/drawing/2014/main" id="{F15D36BC-9809-214C-BAFA-21FBD04B5768}"/>
              </a:ext>
            </a:extLst>
          </p:cNvPr>
          <p:cNvSpPr txBox="1"/>
          <p:nvPr/>
        </p:nvSpPr>
        <p:spPr>
          <a:xfrm>
            <a:off x="4680297" y="1523285"/>
            <a:ext cx="2058824" cy="65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74638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urban density classes</a:t>
            </a:r>
          </a:p>
        </p:txBody>
      </p:sp>
      <p:cxnSp>
        <p:nvCxnSpPr>
          <p:cNvPr id="17" name="直接箭头连接符 35">
            <a:extLst>
              <a:ext uri="{FF2B5EF4-FFF2-40B4-BE49-F238E27FC236}">
                <a16:creationId xmlns:a16="http://schemas.microsoft.com/office/drawing/2014/main" id="{9E6A6889-5246-B748-BF9A-55AB4ECEB3EE}"/>
              </a:ext>
            </a:extLst>
          </p:cNvPr>
          <p:cNvCxnSpPr>
            <a:cxnSpLocks/>
          </p:cNvCxnSpPr>
          <p:nvPr/>
        </p:nvCxnSpPr>
        <p:spPr>
          <a:xfrm>
            <a:off x="5002199" y="2792765"/>
            <a:ext cx="1608194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39">
            <a:extLst>
              <a:ext uri="{FF2B5EF4-FFF2-40B4-BE49-F238E27FC236}">
                <a16:creationId xmlns:a16="http://schemas.microsoft.com/office/drawing/2014/main" id="{6CF3EE8C-9A2E-BD41-A2E3-ACE6252B6242}"/>
              </a:ext>
            </a:extLst>
          </p:cNvPr>
          <p:cNvCxnSpPr>
            <a:cxnSpLocks/>
          </p:cNvCxnSpPr>
          <p:nvPr/>
        </p:nvCxnSpPr>
        <p:spPr>
          <a:xfrm flipV="1">
            <a:off x="5823911" y="2191148"/>
            <a:ext cx="0" cy="59886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38">
            <a:extLst>
              <a:ext uri="{FF2B5EF4-FFF2-40B4-BE49-F238E27FC236}">
                <a16:creationId xmlns:a16="http://schemas.microsoft.com/office/drawing/2014/main" id="{D650A5BA-8B65-A140-A518-7D0BE56BCB16}"/>
              </a:ext>
            </a:extLst>
          </p:cNvPr>
          <p:cNvGrpSpPr/>
          <p:nvPr/>
        </p:nvGrpSpPr>
        <p:grpSpPr>
          <a:xfrm>
            <a:off x="5479356" y="2268352"/>
            <a:ext cx="344555" cy="395749"/>
            <a:chOff x="3000419" y="1868471"/>
            <a:chExt cx="468000" cy="539063"/>
          </a:xfrm>
        </p:grpSpPr>
        <p:sp>
          <p:nvSpPr>
            <p:cNvPr id="20" name="椭圆 36">
              <a:extLst>
                <a:ext uri="{FF2B5EF4-FFF2-40B4-BE49-F238E27FC236}">
                  <a16:creationId xmlns:a16="http://schemas.microsoft.com/office/drawing/2014/main" id="{E60281B0-D6D2-E64F-A927-28F13975B77B}"/>
                </a:ext>
              </a:extLst>
            </p:cNvPr>
            <p:cNvSpPr/>
            <p:nvPr/>
          </p:nvSpPr>
          <p:spPr>
            <a:xfrm>
              <a:off x="3034800" y="1973687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37">
              <a:extLst>
                <a:ext uri="{FF2B5EF4-FFF2-40B4-BE49-F238E27FC236}">
                  <a16:creationId xmlns:a16="http://schemas.microsoft.com/office/drawing/2014/main" id="{13036DA3-1F8B-6A4D-A81C-776CFAE3000F}"/>
                </a:ext>
              </a:extLst>
            </p:cNvPr>
            <p:cNvSpPr txBox="1"/>
            <p:nvPr/>
          </p:nvSpPr>
          <p:spPr>
            <a:xfrm>
              <a:off x="3000419" y="1868471"/>
              <a:ext cx="468000" cy="53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7DACBE-CD4A-F047-9CE9-A11982E7FEBF}"/>
              </a:ext>
            </a:extLst>
          </p:cNvPr>
          <p:cNvGrpSpPr/>
          <p:nvPr/>
        </p:nvGrpSpPr>
        <p:grpSpPr>
          <a:xfrm>
            <a:off x="412415" y="1936635"/>
            <a:ext cx="1464817" cy="1732117"/>
            <a:chOff x="6822746" y="6356350"/>
            <a:chExt cx="1851671" cy="2101850"/>
          </a:xfrm>
        </p:grpSpPr>
        <p:sp>
          <p:nvSpPr>
            <p:cNvPr id="23" name="矩形: 圆角 2">
              <a:extLst>
                <a:ext uri="{FF2B5EF4-FFF2-40B4-BE49-F238E27FC236}">
                  <a16:creationId xmlns:a16="http://schemas.microsoft.com/office/drawing/2014/main" id="{FC34B9C6-B68F-AA4D-82A7-399849053C5E}"/>
                </a:ext>
              </a:extLst>
            </p:cNvPr>
            <p:cNvSpPr/>
            <p:nvPr/>
          </p:nvSpPr>
          <p:spPr>
            <a:xfrm>
              <a:off x="7042941" y="6693541"/>
              <a:ext cx="1322375" cy="1764659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5">
              <a:extLst>
                <a:ext uri="{FF2B5EF4-FFF2-40B4-BE49-F238E27FC236}">
                  <a16:creationId xmlns:a16="http://schemas.microsoft.com/office/drawing/2014/main" id="{B7FA595C-74AE-5B47-905D-61C501B238EE}"/>
                </a:ext>
              </a:extLst>
            </p:cNvPr>
            <p:cNvSpPr/>
            <p:nvPr/>
          </p:nvSpPr>
          <p:spPr>
            <a:xfrm>
              <a:off x="7042941" y="6524946"/>
              <a:ext cx="1322375" cy="1764659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7">
              <a:extLst>
                <a:ext uri="{FF2B5EF4-FFF2-40B4-BE49-F238E27FC236}">
                  <a16:creationId xmlns:a16="http://schemas.microsoft.com/office/drawing/2014/main" id="{6818BA94-5893-CD43-A164-2A4085010FE7}"/>
                </a:ext>
              </a:extLst>
            </p:cNvPr>
            <p:cNvSpPr/>
            <p:nvPr/>
          </p:nvSpPr>
          <p:spPr>
            <a:xfrm>
              <a:off x="7042941" y="6356350"/>
              <a:ext cx="1322375" cy="1764659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12">
              <a:extLst>
                <a:ext uri="{FF2B5EF4-FFF2-40B4-BE49-F238E27FC236}">
                  <a16:creationId xmlns:a16="http://schemas.microsoft.com/office/drawing/2014/main" id="{C101709B-252C-D043-99AB-618BC8B40C51}"/>
                </a:ext>
              </a:extLst>
            </p:cNvPr>
            <p:cNvSpPr txBox="1"/>
            <p:nvPr/>
          </p:nvSpPr>
          <p:spPr>
            <a:xfrm>
              <a:off x="6822746" y="7053262"/>
              <a:ext cx="1851671" cy="418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Urban extents</a:t>
              </a:r>
              <a:endPara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902C01-6C60-6442-A3A3-138CAEC4CBFA}"/>
              </a:ext>
            </a:extLst>
          </p:cNvPr>
          <p:cNvGrpSpPr/>
          <p:nvPr/>
        </p:nvGrpSpPr>
        <p:grpSpPr>
          <a:xfrm>
            <a:off x="3300112" y="1888393"/>
            <a:ext cx="1717917" cy="1764601"/>
            <a:chOff x="6739625" y="6356350"/>
            <a:chExt cx="2088533" cy="2101850"/>
          </a:xfrm>
        </p:grpSpPr>
        <p:sp>
          <p:nvSpPr>
            <p:cNvPr id="28" name="矩形: 圆角 2">
              <a:extLst>
                <a:ext uri="{FF2B5EF4-FFF2-40B4-BE49-F238E27FC236}">
                  <a16:creationId xmlns:a16="http://schemas.microsoft.com/office/drawing/2014/main" id="{26FF794B-DF3F-DF4C-9487-96797595B1C1}"/>
                </a:ext>
              </a:extLst>
            </p:cNvPr>
            <p:cNvSpPr/>
            <p:nvPr/>
          </p:nvSpPr>
          <p:spPr>
            <a:xfrm>
              <a:off x="7042941" y="6693541"/>
              <a:ext cx="1322375" cy="1764659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5">
              <a:extLst>
                <a:ext uri="{FF2B5EF4-FFF2-40B4-BE49-F238E27FC236}">
                  <a16:creationId xmlns:a16="http://schemas.microsoft.com/office/drawing/2014/main" id="{6AFE6289-F616-DE4F-80F4-73675AFCCA1F}"/>
                </a:ext>
              </a:extLst>
            </p:cNvPr>
            <p:cNvSpPr/>
            <p:nvPr/>
          </p:nvSpPr>
          <p:spPr>
            <a:xfrm>
              <a:off x="7042941" y="6524946"/>
              <a:ext cx="1322375" cy="1764659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7">
              <a:extLst>
                <a:ext uri="{FF2B5EF4-FFF2-40B4-BE49-F238E27FC236}">
                  <a16:creationId xmlns:a16="http://schemas.microsoft.com/office/drawing/2014/main" id="{B8B7CD2E-E6EA-5644-BCF0-A1400447279B}"/>
                </a:ext>
              </a:extLst>
            </p:cNvPr>
            <p:cNvSpPr/>
            <p:nvPr/>
          </p:nvSpPr>
          <p:spPr>
            <a:xfrm>
              <a:off x="7042941" y="6356350"/>
              <a:ext cx="1322375" cy="1764659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12">
              <a:extLst>
                <a:ext uri="{FF2B5EF4-FFF2-40B4-BE49-F238E27FC236}">
                  <a16:creationId xmlns:a16="http://schemas.microsoft.com/office/drawing/2014/main" id="{2051D866-3F33-2847-979C-3EDBC9F65820}"/>
                </a:ext>
              </a:extLst>
            </p:cNvPr>
            <p:cNvSpPr txBox="1"/>
            <p:nvPr/>
          </p:nvSpPr>
          <p:spPr>
            <a:xfrm>
              <a:off x="6739625" y="7029375"/>
              <a:ext cx="2088533" cy="74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Unadjusted urban raw data</a:t>
              </a:r>
              <a:endPara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13">
            <a:extLst>
              <a:ext uri="{FF2B5EF4-FFF2-40B4-BE49-F238E27FC236}">
                <a16:creationId xmlns:a16="http://schemas.microsoft.com/office/drawing/2014/main" id="{1DC798C8-26E9-3849-802C-F081DEF7FB25}"/>
              </a:ext>
            </a:extLst>
          </p:cNvPr>
          <p:cNvSpPr txBox="1"/>
          <p:nvPr/>
        </p:nvSpPr>
        <p:spPr>
          <a:xfrm>
            <a:off x="0" y="1778923"/>
            <a:ext cx="2419379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31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km resolution</a:t>
            </a:r>
          </a:p>
          <a:p>
            <a:pPr marL="46831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10-year intervals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E58A09-BD46-9340-920F-57D5176D0C01}"/>
              </a:ext>
            </a:extLst>
          </p:cNvPr>
          <p:cNvGrpSpPr/>
          <p:nvPr/>
        </p:nvGrpSpPr>
        <p:grpSpPr>
          <a:xfrm>
            <a:off x="6712599" y="1839169"/>
            <a:ext cx="1601367" cy="1764601"/>
            <a:chOff x="6739625" y="6356350"/>
            <a:chExt cx="1946839" cy="2101850"/>
          </a:xfrm>
        </p:grpSpPr>
        <p:sp>
          <p:nvSpPr>
            <p:cNvPr id="34" name="矩形: 圆角 2">
              <a:extLst>
                <a:ext uri="{FF2B5EF4-FFF2-40B4-BE49-F238E27FC236}">
                  <a16:creationId xmlns:a16="http://schemas.microsoft.com/office/drawing/2014/main" id="{64DC84C0-2D79-0040-A105-F130C1D859B7}"/>
                </a:ext>
              </a:extLst>
            </p:cNvPr>
            <p:cNvSpPr/>
            <p:nvPr/>
          </p:nvSpPr>
          <p:spPr>
            <a:xfrm>
              <a:off x="7042941" y="6693541"/>
              <a:ext cx="1322375" cy="1764659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25">
              <a:extLst>
                <a:ext uri="{FF2B5EF4-FFF2-40B4-BE49-F238E27FC236}">
                  <a16:creationId xmlns:a16="http://schemas.microsoft.com/office/drawing/2014/main" id="{52B4A3B4-6E4D-6641-8C6C-610A9156B4E0}"/>
                </a:ext>
              </a:extLst>
            </p:cNvPr>
            <p:cNvSpPr/>
            <p:nvPr/>
          </p:nvSpPr>
          <p:spPr>
            <a:xfrm>
              <a:off x="7042941" y="6524946"/>
              <a:ext cx="1322375" cy="1764659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27">
              <a:extLst>
                <a:ext uri="{FF2B5EF4-FFF2-40B4-BE49-F238E27FC236}">
                  <a16:creationId xmlns:a16="http://schemas.microsoft.com/office/drawing/2014/main" id="{04CAD1EA-780A-EE47-8FC7-6F7769041762}"/>
                </a:ext>
              </a:extLst>
            </p:cNvPr>
            <p:cNvSpPr/>
            <p:nvPr/>
          </p:nvSpPr>
          <p:spPr>
            <a:xfrm>
              <a:off x="7042941" y="6356350"/>
              <a:ext cx="1322375" cy="1764659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12">
              <a:extLst>
                <a:ext uri="{FF2B5EF4-FFF2-40B4-BE49-F238E27FC236}">
                  <a16:creationId xmlns:a16="http://schemas.microsoft.com/office/drawing/2014/main" id="{5FFABB5D-D985-F944-A4FC-15D5D1B2D658}"/>
                </a:ext>
              </a:extLst>
            </p:cNvPr>
            <p:cNvSpPr txBox="1"/>
            <p:nvPr/>
          </p:nvSpPr>
          <p:spPr>
            <a:xfrm>
              <a:off x="6739625" y="7029375"/>
              <a:ext cx="1946839" cy="74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Classified urban raw data</a:t>
              </a:r>
              <a:endPara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13">
                <a:extLst>
                  <a:ext uri="{FF2B5EF4-FFF2-40B4-BE49-F238E27FC236}">
                    <a16:creationId xmlns:a16="http://schemas.microsoft.com/office/drawing/2014/main" id="{D9D90D50-4F6D-1F4F-8C2A-38AA2224D4CA}"/>
                  </a:ext>
                </a:extLst>
              </p:cNvPr>
              <p:cNvSpPr txBox="1"/>
              <p:nvPr/>
            </p:nvSpPr>
            <p:spPr>
              <a:xfrm>
                <a:off x="3002305" y="1771484"/>
                <a:ext cx="2551880" cy="516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6831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PCT_URB</a:t>
                </a:r>
              </a:p>
              <a:p>
                <a:pPr marL="46831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urban areas are MD</a:t>
                </a:r>
              </a:p>
            </p:txBody>
          </p:sp>
        </mc:Choice>
        <mc:Fallback xmlns="">
          <p:sp>
            <p:nvSpPr>
              <p:cNvPr id="38" name="文本框 13">
                <a:extLst>
                  <a:ext uri="{FF2B5EF4-FFF2-40B4-BE49-F238E27FC236}">
                    <a16:creationId xmlns:a16="http://schemas.microsoft.com/office/drawing/2014/main" id="{D9D90D50-4F6D-1F4F-8C2A-38AA2224D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305" y="1771484"/>
                <a:ext cx="2551880" cy="516167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13">
                <a:extLst>
                  <a:ext uri="{FF2B5EF4-FFF2-40B4-BE49-F238E27FC236}">
                    <a16:creationId xmlns:a16="http://schemas.microsoft.com/office/drawing/2014/main" id="{AC9B0BCA-D842-FA4E-A3C0-CB163A6AF5DC}"/>
                  </a:ext>
                </a:extLst>
              </p:cNvPr>
              <p:cNvSpPr txBox="1"/>
              <p:nvPr/>
            </p:nvSpPr>
            <p:spPr>
              <a:xfrm>
                <a:off x="6523595" y="1657414"/>
                <a:ext cx="2361604" cy="630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6831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PCT_URB</a:t>
                </a:r>
              </a:p>
              <a:p>
                <a:pPr marL="46831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urban areas are divided as TBD, HD, MD</a:t>
                </a:r>
              </a:p>
            </p:txBody>
          </p:sp>
        </mc:Choice>
        <mc:Fallback xmlns="">
          <p:sp>
            <p:nvSpPr>
              <p:cNvPr id="39" name="文本框 13">
                <a:extLst>
                  <a:ext uri="{FF2B5EF4-FFF2-40B4-BE49-F238E27FC236}">
                    <a16:creationId xmlns:a16="http://schemas.microsoft.com/office/drawing/2014/main" id="{AC9B0BCA-D842-FA4E-A3C0-CB163A6AF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595" y="1657414"/>
                <a:ext cx="2361604" cy="63023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43DEE6A-E042-4148-8301-33FC332228D2}"/>
              </a:ext>
            </a:extLst>
          </p:cNvPr>
          <p:cNvSpPr txBox="1"/>
          <p:nvPr/>
        </p:nvSpPr>
        <p:spPr>
          <a:xfrm>
            <a:off x="2194708" y="2341677"/>
            <a:ext cx="990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合 38">
            <a:extLst>
              <a:ext uri="{FF2B5EF4-FFF2-40B4-BE49-F238E27FC236}">
                <a16:creationId xmlns:a16="http://schemas.microsoft.com/office/drawing/2014/main" id="{9ADC9201-C78D-0949-A9D5-0C6EF00A8C9A}"/>
              </a:ext>
            </a:extLst>
          </p:cNvPr>
          <p:cNvGrpSpPr/>
          <p:nvPr/>
        </p:nvGrpSpPr>
        <p:grpSpPr>
          <a:xfrm>
            <a:off x="1935995" y="2292705"/>
            <a:ext cx="344555" cy="395749"/>
            <a:chOff x="3000419" y="1868471"/>
            <a:chExt cx="468000" cy="539063"/>
          </a:xfrm>
        </p:grpSpPr>
        <p:sp>
          <p:nvSpPr>
            <p:cNvPr id="44" name="椭圆 36">
              <a:extLst>
                <a:ext uri="{FF2B5EF4-FFF2-40B4-BE49-F238E27FC236}">
                  <a16:creationId xmlns:a16="http://schemas.microsoft.com/office/drawing/2014/main" id="{43B6EB10-8817-B542-BEBB-DB31C2F7BE75}"/>
                </a:ext>
              </a:extLst>
            </p:cNvPr>
            <p:cNvSpPr/>
            <p:nvPr/>
          </p:nvSpPr>
          <p:spPr>
            <a:xfrm>
              <a:off x="3034800" y="1973687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37">
              <a:extLst>
                <a:ext uri="{FF2B5EF4-FFF2-40B4-BE49-F238E27FC236}">
                  <a16:creationId xmlns:a16="http://schemas.microsoft.com/office/drawing/2014/main" id="{C04BADDA-8519-E34E-B6F0-E7A590C52374}"/>
                </a:ext>
              </a:extLst>
            </p:cNvPr>
            <p:cNvSpPr txBox="1"/>
            <p:nvPr/>
          </p:nvSpPr>
          <p:spPr>
            <a:xfrm>
              <a:off x="3000419" y="1868471"/>
              <a:ext cx="468000" cy="53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7" name="直接箭头连接符 35">
            <a:extLst>
              <a:ext uri="{FF2B5EF4-FFF2-40B4-BE49-F238E27FC236}">
                <a16:creationId xmlns:a16="http://schemas.microsoft.com/office/drawing/2014/main" id="{FEC658EF-379F-394A-A4E7-F7ACD0B0C75B}"/>
              </a:ext>
            </a:extLst>
          </p:cNvPr>
          <p:cNvCxnSpPr>
            <a:cxnSpLocks/>
          </p:cNvCxnSpPr>
          <p:nvPr/>
        </p:nvCxnSpPr>
        <p:spPr>
          <a:xfrm>
            <a:off x="8408042" y="2762904"/>
            <a:ext cx="1608194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38">
            <a:extLst>
              <a:ext uri="{FF2B5EF4-FFF2-40B4-BE49-F238E27FC236}">
                <a16:creationId xmlns:a16="http://schemas.microsoft.com/office/drawing/2014/main" id="{9CAB1CB7-1200-7049-9BAC-969D26E76C28}"/>
              </a:ext>
            </a:extLst>
          </p:cNvPr>
          <p:cNvGrpSpPr/>
          <p:nvPr/>
        </p:nvGrpSpPr>
        <p:grpSpPr>
          <a:xfrm>
            <a:off x="8416172" y="2253200"/>
            <a:ext cx="344555" cy="395749"/>
            <a:chOff x="3000419" y="1868471"/>
            <a:chExt cx="468000" cy="539063"/>
          </a:xfrm>
        </p:grpSpPr>
        <p:sp>
          <p:nvSpPr>
            <p:cNvPr id="49" name="椭圆 36">
              <a:extLst>
                <a:ext uri="{FF2B5EF4-FFF2-40B4-BE49-F238E27FC236}">
                  <a16:creationId xmlns:a16="http://schemas.microsoft.com/office/drawing/2014/main" id="{1A80182C-CDD0-E843-B6A4-C577D41375D4}"/>
                </a:ext>
              </a:extLst>
            </p:cNvPr>
            <p:cNvSpPr/>
            <p:nvPr/>
          </p:nvSpPr>
          <p:spPr>
            <a:xfrm>
              <a:off x="3034800" y="1973687"/>
              <a:ext cx="360000" cy="360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37">
              <a:extLst>
                <a:ext uri="{FF2B5EF4-FFF2-40B4-BE49-F238E27FC236}">
                  <a16:creationId xmlns:a16="http://schemas.microsoft.com/office/drawing/2014/main" id="{AEC36CBA-9100-154A-99D9-8E8DB3C37FDD}"/>
                </a:ext>
              </a:extLst>
            </p:cNvPr>
            <p:cNvSpPr txBox="1"/>
            <p:nvPr/>
          </p:nvSpPr>
          <p:spPr>
            <a:xfrm>
              <a:off x="3000419" y="1868471"/>
              <a:ext cx="468000" cy="539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3942A8A-4C37-4D47-8427-56D192D6211D}"/>
              </a:ext>
            </a:extLst>
          </p:cNvPr>
          <p:cNvSpPr txBox="1"/>
          <p:nvPr/>
        </p:nvSpPr>
        <p:spPr>
          <a:xfrm>
            <a:off x="8702751" y="2289670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1AFF27B-CAE5-EC4C-88D7-51DF7C717B88}"/>
              </a:ext>
            </a:extLst>
          </p:cNvPr>
          <p:cNvGrpSpPr/>
          <p:nvPr/>
        </p:nvGrpSpPr>
        <p:grpSpPr>
          <a:xfrm>
            <a:off x="10237095" y="1832983"/>
            <a:ext cx="1794908" cy="1764601"/>
            <a:chOff x="6739625" y="6356350"/>
            <a:chExt cx="2182134" cy="2101850"/>
          </a:xfrm>
        </p:grpSpPr>
        <p:sp>
          <p:nvSpPr>
            <p:cNvPr id="53" name="矩形: 圆角 2">
              <a:extLst>
                <a:ext uri="{FF2B5EF4-FFF2-40B4-BE49-F238E27FC236}">
                  <a16:creationId xmlns:a16="http://schemas.microsoft.com/office/drawing/2014/main" id="{46EB8044-7C85-4147-A5B0-9FE31D01BB6D}"/>
                </a:ext>
              </a:extLst>
            </p:cNvPr>
            <p:cNvSpPr/>
            <p:nvPr/>
          </p:nvSpPr>
          <p:spPr>
            <a:xfrm>
              <a:off x="7042941" y="6693541"/>
              <a:ext cx="1322375" cy="1764659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: 圆角 25">
              <a:extLst>
                <a:ext uri="{FF2B5EF4-FFF2-40B4-BE49-F238E27FC236}">
                  <a16:creationId xmlns:a16="http://schemas.microsoft.com/office/drawing/2014/main" id="{DCED5091-8AE2-9146-8B29-475F5C38BC40}"/>
                </a:ext>
              </a:extLst>
            </p:cNvPr>
            <p:cNvSpPr/>
            <p:nvPr/>
          </p:nvSpPr>
          <p:spPr>
            <a:xfrm>
              <a:off x="7042941" y="6524946"/>
              <a:ext cx="1322375" cy="1764659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27">
              <a:extLst>
                <a:ext uri="{FF2B5EF4-FFF2-40B4-BE49-F238E27FC236}">
                  <a16:creationId xmlns:a16="http://schemas.microsoft.com/office/drawing/2014/main" id="{DFD08912-39EF-F046-AED6-45076D908F25}"/>
                </a:ext>
              </a:extLst>
            </p:cNvPr>
            <p:cNvSpPr/>
            <p:nvPr/>
          </p:nvSpPr>
          <p:spPr>
            <a:xfrm>
              <a:off x="7042941" y="6356350"/>
              <a:ext cx="1322375" cy="1764659"/>
            </a:xfrm>
            <a:prstGeom prst="roundRect">
              <a:avLst/>
            </a:prstGeom>
            <a:solidFill>
              <a:schemeClr val="accent3"/>
            </a:solidFill>
            <a:ln w="1905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12">
              <a:extLst>
                <a:ext uri="{FF2B5EF4-FFF2-40B4-BE49-F238E27FC236}">
                  <a16:creationId xmlns:a16="http://schemas.microsoft.com/office/drawing/2014/main" id="{ADA65630-EF96-914D-BF14-B251D0C03D3F}"/>
                </a:ext>
              </a:extLst>
            </p:cNvPr>
            <p:cNvSpPr txBox="1"/>
            <p:nvPr/>
          </p:nvSpPr>
          <p:spPr>
            <a:xfrm>
              <a:off x="6739625" y="7029375"/>
              <a:ext cx="2182134" cy="741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Annual urban raw data (2000-2100)</a:t>
              </a:r>
              <a:endParaRPr lang="zh-CN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接箭头连接符 35">
            <a:extLst>
              <a:ext uri="{FF2B5EF4-FFF2-40B4-BE49-F238E27FC236}">
                <a16:creationId xmlns:a16="http://schemas.microsoft.com/office/drawing/2014/main" id="{BEA6B2D3-C118-2A43-BB22-1010840EA79F}"/>
              </a:ext>
            </a:extLst>
          </p:cNvPr>
          <p:cNvCxnSpPr>
            <a:cxnSpLocks/>
          </p:cNvCxnSpPr>
          <p:nvPr/>
        </p:nvCxnSpPr>
        <p:spPr>
          <a:xfrm>
            <a:off x="11098026" y="3195294"/>
            <a:ext cx="0" cy="86097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D551B5-F1DF-7A41-9978-2859638E9551}"/>
              </a:ext>
            </a:extLst>
          </p:cNvPr>
          <p:cNvSpPr txBox="1"/>
          <p:nvPr/>
        </p:nvSpPr>
        <p:spPr>
          <a:xfrm>
            <a:off x="11131932" y="3324561"/>
            <a:ext cx="118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Mksurfdata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2F0FB-EC3C-C94F-A275-123DCF61E15B}"/>
              </a:ext>
            </a:extLst>
          </p:cNvPr>
          <p:cNvSpPr txBox="1"/>
          <p:nvPr/>
        </p:nvSpPr>
        <p:spPr>
          <a:xfrm>
            <a:off x="10140115" y="4205555"/>
            <a:ext cx="2035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Landuse.timeseries</a:t>
            </a:r>
            <a:r>
              <a:rPr lang="en-US" dirty="0"/>
              <a:t> data 2000-2100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3C637-35B4-3A12-D82C-3C4F31370B6E}"/>
              </a:ext>
            </a:extLst>
          </p:cNvPr>
          <p:cNvSpPr txBox="1"/>
          <p:nvPr/>
        </p:nvSpPr>
        <p:spPr>
          <a:xfrm>
            <a:off x="1546063" y="3728565"/>
            <a:ext cx="2058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</a:t>
            </a:r>
            <a:r>
              <a:rPr lang="en-US" b="1" dirty="0" err="1">
                <a:solidFill>
                  <a:srgbClr val="FF0000"/>
                </a:solidFill>
              </a:rPr>
              <a:t>csh</a:t>
            </a:r>
            <a:r>
              <a:rPr lang="en-US" b="1" dirty="0">
                <a:solidFill>
                  <a:srgbClr val="FF0000"/>
                </a:solidFill>
              </a:rPr>
              <a:t> scripts and </a:t>
            </a:r>
            <a:r>
              <a:rPr lang="en-US" b="1" dirty="0" err="1">
                <a:solidFill>
                  <a:srgbClr val="FF0000"/>
                </a:solidFill>
              </a:rPr>
              <a:t>nml</a:t>
            </a:r>
            <a:r>
              <a:rPr lang="en-US" b="1" dirty="0">
                <a:solidFill>
                  <a:srgbClr val="FF0000"/>
                </a:solidFill>
              </a:rPr>
              <a:t> files in the “THESIS” folder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494172-C560-F8BA-D941-0293D28150B0}"/>
              </a:ext>
            </a:extLst>
          </p:cNvPr>
          <p:cNvCxnSpPr>
            <a:cxnSpLocks/>
          </p:cNvCxnSpPr>
          <p:nvPr/>
        </p:nvCxnSpPr>
        <p:spPr>
          <a:xfrm flipV="1">
            <a:off x="2444292" y="2988774"/>
            <a:ext cx="0" cy="5846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C0054B-EEAA-DE7D-324F-C6A49B22EE21}"/>
              </a:ext>
            </a:extLst>
          </p:cNvPr>
          <p:cNvSpPr txBox="1"/>
          <p:nvPr/>
        </p:nvSpPr>
        <p:spPr>
          <a:xfrm>
            <a:off x="4045719" y="3703759"/>
            <a:ext cx="5218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python scripts: AssignClass_TBDHDMD_Gao_ToalGrid_2000.py &amp; AssignClass_TBDHDMD_Gao_ToalGrid_SSP.py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AD286-E6FF-5DEB-0054-A22B8C10FEDE}"/>
              </a:ext>
            </a:extLst>
          </p:cNvPr>
          <p:cNvSpPr txBox="1"/>
          <p:nvPr/>
        </p:nvSpPr>
        <p:spPr>
          <a:xfrm>
            <a:off x="8031879" y="790039"/>
            <a:ext cx="583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 python scripts: Interpolate2000_2100_TotalGrid.py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80139E-ED08-B240-CA70-4BC8247E7103}"/>
              </a:ext>
            </a:extLst>
          </p:cNvPr>
          <p:cNvCxnSpPr>
            <a:cxnSpLocks/>
          </p:cNvCxnSpPr>
          <p:nvPr/>
        </p:nvCxnSpPr>
        <p:spPr>
          <a:xfrm flipV="1">
            <a:off x="5823911" y="2988774"/>
            <a:ext cx="0" cy="5846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500E4E-E48D-A02F-52EA-1E3CC3D96B6F}"/>
              </a:ext>
            </a:extLst>
          </p:cNvPr>
          <p:cNvCxnSpPr>
            <a:cxnSpLocks/>
          </p:cNvCxnSpPr>
          <p:nvPr/>
        </p:nvCxnSpPr>
        <p:spPr>
          <a:xfrm>
            <a:off x="9263900" y="1584815"/>
            <a:ext cx="0" cy="630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6D1D4E-F1B0-8C93-A1E9-23DC982A2B7B}"/>
              </a:ext>
            </a:extLst>
          </p:cNvPr>
          <p:cNvSpPr txBox="1"/>
          <p:nvPr/>
        </p:nvSpPr>
        <p:spPr>
          <a:xfrm>
            <a:off x="171815" y="79005"/>
            <a:ext cx="939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Generating </a:t>
            </a:r>
            <a:r>
              <a:rPr lang="en-US" sz="2000" b="1" dirty="0" err="1"/>
              <a:t>landuse.timeseries</a:t>
            </a:r>
            <a:r>
              <a:rPr lang="en-US" sz="2000" b="1" dirty="0"/>
              <a:t> files with urban data from the Gao &amp; </a:t>
            </a:r>
            <a:r>
              <a:rPr lang="en-US" sz="2000" b="1" dirty="0" err="1"/>
              <a:t>O’neil</a:t>
            </a:r>
            <a:r>
              <a:rPr lang="en-US" sz="2000" b="1" dirty="0"/>
              <a:t> projections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AF299F-557F-A140-2692-659E528B0DD0}"/>
              </a:ext>
            </a:extLst>
          </p:cNvPr>
          <p:cNvCxnSpPr>
            <a:cxnSpLocks/>
          </p:cNvCxnSpPr>
          <p:nvPr/>
        </p:nvCxnSpPr>
        <p:spPr>
          <a:xfrm>
            <a:off x="224909" y="531623"/>
            <a:ext cx="9183786" cy="9047"/>
          </a:xfrm>
          <a:prstGeom prst="line">
            <a:avLst/>
          </a:prstGeom>
          <a:ln w="31750">
            <a:solidFill>
              <a:srgbClr val="007A5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2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249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Xn0935</dc:creator>
  <cp:lastModifiedBy>Zhang, Keer</cp:lastModifiedBy>
  <cp:revision>43</cp:revision>
  <cp:lastPrinted>2021-11-08T17:16:30Z</cp:lastPrinted>
  <dcterms:created xsi:type="dcterms:W3CDTF">2021-10-07T19:52:06Z</dcterms:created>
  <dcterms:modified xsi:type="dcterms:W3CDTF">2023-04-23T16:10:21Z</dcterms:modified>
</cp:coreProperties>
</file>