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9" r:id="rId3"/>
    <p:sldMasterId id="2147483662" r:id="rId4"/>
  </p:sldMasterIdLst>
  <p:notesMasterIdLst>
    <p:notesMasterId r:id="rId233"/>
  </p:notesMasterIdLst>
  <p:handoutMasterIdLst>
    <p:handoutMasterId r:id="rId234"/>
  </p:handoutMasterIdLst>
  <p:sldIdLst>
    <p:sldId id="258" r:id="rId5"/>
    <p:sldId id="259" r:id="rId6"/>
    <p:sldId id="257" r:id="rId7"/>
    <p:sldId id="400" r:id="rId8"/>
    <p:sldId id="573" r:id="rId9"/>
    <p:sldId id="432" r:id="rId10"/>
    <p:sldId id="434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75" r:id="rId51"/>
    <p:sldId id="476" r:id="rId52"/>
    <p:sldId id="477" r:id="rId53"/>
    <p:sldId id="478" r:id="rId54"/>
    <p:sldId id="479" r:id="rId55"/>
    <p:sldId id="480" r:id="rId56"/>
    <p:sldId id="481" r:id="rId57"/>
    <p:sldId id="482" r:id="rId58"/>
    <p:sldId id="483" r:id="rId59"/>
    <p:sldId id="484" r:id="rId60"/>
    <p:sldId id="485" r:id="rId61"/>
    <p:sldId id="486" r:id="rId62"/>
    <p:sldId id="487" r:id="rId63"/>
    <p:sldId id="488" r:id="rId64"/>
    <p:sldId id="489" r:id="rId65"/>
    <p:sldId id="490" r:id="rId66"/>
    <p:sldId id="491" r:id="rId67"/>
    <p:sldId id="574" r:id="rId68"/>
    <p:sldId id="575" r:id="rId69"/>
    <p:sldId id="576" r:id="rId70"/>
    <p:sldId id="577" r:id="rId71"/>
    <p:sldId id="578" r:id="rId72"/>
    <p:sldId id="579" r:id="rId73"/>
    <p:sldId id="580" r:id="rId74"/>
    <p:sldId id="581" r:id="rId75"/>
    <p:sldId id="582" r:id="rId76"/>
    <p:sldId id="583" r:id="rId77"/>
    <p:sldId id="584" r:id="rId78"/>
    <p:sldId id="585" r:id="rId79"/>
    <p:sldId id="586" r:id="rId80"/>
    <p:sldId id="587" r:id="rId81"/>
    <p:sldId id="588" r:id="rId82"/>
    <p:sldId id="589" r:id="rId83"/>
    <p:sldId id="590" r:id="rId84"/>
    <p:sldId id="591" r:id="rId85"/>
    <p:sldId id="592" r:id="rId86"/>
    <p:sldId id="593" r:id="rId87"/>
    <p:sldId id="594" r:id="rId88"/>
    <p:sldId id="595" r:id="rId89"/>
    <p:sldId id="596" r:id="rId90"/>
    <p:sldId id="597" r:id="rId91"/>
    <p:sldId id="598" r:id="rId92"/>
    <p:sldId id="599" r:id="rId93"/>
    <p:sldId id="600" r:id="rId94"/>
    <p:sldId id="601" r:id="rId95"/>
    <p:sldId id="602" r:id="rId96"/>
    <p:sldId id="603" r:id="rId97"/>
    <p:sldId id="604" r:id="rId98"/>
    <p:sldId id="605" r:id="rId99"/>
    <p:sldId id="606" r:id="rId100"/>
    <p:sldId id="607" r:id="rId101"/>
    <p:sldId id="608" r:id="rId102"/>
    <p:sldId id="609" r:id="rId103"/>
    <p:sldId id="610" r:id="rId104"/>
    <p:sldId id="611" r:id="rId105"/>
    <p:sldId id="612" r:id="rId106"/>
    <p:sldId id="613" r:id="rId107"/>
    <p:sldId id="614" r:id="rId108"/>
    <p:sldId id="615" r:id="rId109"/>
    <p:sldId id="616" r:id="rId110"/>
    <p:sldId id="617" r:id="rId111"/>
    <p:sldId id="618" r:id="rId112"/>
    <p:sldId id="619" r:id="rId113"/>
    <p:sldId id="620" r:id="rId114"/>
    <p:sldId id="621" r:id="rId115"/>
    <p:sldId id="622" r:id="rId116"/>
    <p:sldId id="623" r:id="rId117"/>
    <p:sldId id="624" r:id="rId118"/>
    <p:sldId id="625" r:id="rId119"/>
    <p:sldId id="626" r:id="rId120"/>
    <p:sldId id="627" r:id="rId121"/>
    <p:sldId id="628" r:id="rId122"/>
    <p:sldId id="629" r:id="rId123"/>
    <p:sldId id="630" r:id="rId124"/>
    <p:sldId id="631" r:id="rId125"/>
    <p:sldId id="632" r:id="rId126"/>
    <p:sldId id="633" r:id="rId127"/>
    <p:sldId id="634" r:id="rId128"/>
    <p:sldId id="635" r:id="rId129"/>
    <p:sldId id="636" r:id="rId130"/>
    <p:sldId id="637" r:id="rId131"/>
    <p:sldId id="638" r:id="rId132"/>
    <p:sldId id="639" r:id="rId133"/>
    <p:sldId id="640" r:id="rId134"/>
    <p:sldId id="641" r:id="rId135"/>
    <p:sldId id="642" r:id="rId136"/>
    <p:sldId id="643" r:id="rId137"/>
    <p:sldId id="644" r:id="rId138"/>
    <p:sldId id="645" r:id="rId139"/>
    <p:sldId id="646" r:id="rId140"/>
    <p:sldId id="647" r:id="rId141"/>
    <p:sldId id="648" r:id="rId142"/>
    <p:sldId id="649" r:id="rId143"/>
    <p:sldId id="650" r:id="rId144"/>
    <p:sldId id="651" r:id="rId145"/>
    <p:sldId id="652" r:id="rId146"/>
    <p:sldId id="653" r:id="rId147"/>
    <p:sldId id="654" r:id="rId148"/>
    <p:sldId id="655" r:id="rId149"/>
    <p:sldId id="656" r:id="rId150"/>
    <p:sldId id="657" r:id="rId151"/>
    <p:sldId id="658" r:id="rId152"/>
    <p:sldId id="659" r:id="rId153"/>
    <p:sldId id="660" r:id="rId154"/>
    <p:sldId id="661" r:id="rId155"/>
    <p:sldId id="662" r:id="rId156"/>
    <p:sldId id="663" r:id="rId157"/>
    <p:sldId id="664" r:id="rId158"/>
    <p:sldId id="665" r:id="rId159"/>
    <p:sldId id="666" r:id="rId160"/>
    <p:sldId id="667" r:id="rId161"/>
    <p:sldId id="668" r:id="rId162"/>
    <p:sldId id="669" r:id="rId163"/>
    <p:sldId id="670" r:id="rId164"/>
    <p:sldId id="671" r:id="rId165"/>
    <p:sldId id="672" r:id="rId166"/>
    <p:sldId id="673" r:id="rId167"/>
    <p:sldId id="674" r:id="rId168"/>
    <p:sldId id="675" r:id="rId169"/>
    <p:sldId id="676" r:id="rId170"/>
    <p:sldId id="677" r:id="rId171"/>
    <p:sldId id="678" r:id="rId172"/>
    <p:sldId id="679" r:id="rId173"/>
    <p:sldId id="680" r:id="rId174"/>
    <p:sldId id="681" r:id="rId175"/>
    <p:sldId id="682" r:id="rId176"/>
    <p:sldId id="683" r:id="rId177"/>
    <p:sldId id="684" r:id="rId178"/>
    <p:sldId id="685" r:id="rId179"/>
    <p:sldId id="686" r:id="rId180"/>
    <p:sldId id="687" r:id="rId181"/>
    <p:sldId id="688" r:id="rId182"/>
    <p:sldId id="689" r:id="rId183"/>
    <p:sldId id="690" r:id="rId184"/>
    <p:sldId id="691" r:id="rId185"/>
    <p:sldId id="692" r:id="rId186"/>
    <p:sldId id="693" r:id="rId187"/>
    <p:sldId id="694" r:id="rId188"/>
    <p:sldId id="695" r:id="rId189"/>
    <p:sldId id="696" r:id="rId190"/>
    <p:sldId id="697" r:id="rId191"/>
    <p:sldId id="698" r:id="rId192"/>
    <p:sldId id="699" r:id="rId193"/>
    <p:sldId id="700" r:id="rId194"/>
    <p:sldId id="701" r:id="rId195"/>
    <p:sldId id="702" r:id="rId196"/>
    <p:sldId id="703" r:id="rId197"/>
    <p:sldId id="704" r:id="rId198"/>
    <p:sldId id="705" r:id="rId199"/>
    <p:sldId id="706" r:id="rId200"/>
    <p:sldId id="707" r:id="rId201"/>
    <p:sldId id="708" r:id="rId202"/>
    <p:sldId id="709" r:id="rId203"/>
    <p:sldId id="710" r:id="rId204"/>
    <p:sldId id="711" r:id="rId205"/>
    <p:sldId id="712" r:id="rId206"/>
    <p:sldId id="713" r:id="rId207"/>
    <p:sldId id="714" r:id="rId208"/>
    <p:sldId id="715" r:id="rId209"/>
    <p:sldId id="716" r:id="rId210"/>
    <p:sldId id="717" r:id="rId211"/>
    <p:sldId id="718" r:id="rId212"/>
    <p:sldId id="719" r:id="rId213"/>
    <p:sldId id="720" r:id="rId214"/>
    <p:sldId id="721" r:id="rId215"/>
    <p:sldId id="722" r:id="rId216"/>
    <p:sldId id="723" r:id="rId217"/>
    <p:sldId id="724" r:id="rId218"/>
    <p:sldId id="725" r:id="rId219"/>
    <p:sldId id="726" r:id="rId220"/>
    <p:sldId id="727" r:id="rId221"/>
    <p:sldId id="728" r:id="rId222"/>
    <p:sldId id="729" r:id="rId223"/>
    <p:sldId id="730" r:id="rId224"/>
    <p:sldId id="731" r:id="rId225"/>
    <p:sldId id="732" r:id="rId226"/>
    <p:sldId id="733" r:id="rId227"/>
    <p:sldId id="734" r:id="rId228"/>
    <p:sldId id="735" r:id="rId229"/>
    <p:sldId id="736" r:id="rId230"/>
    <p:sldId id="737" r:id="rId231"/>
    <p:sldId id="371" r:id="rId2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535"/>
    <a:srgbClr val="343434"/>
    <a:srgbClr val="333333"/>
    <a:srgbClr val="FFFFCC"/>
    <a:srgbClr val="FFCC66"/>
    <a:srgbClr val="A7C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8684" autoAdjust="0"/>
  </p:normalViewPr>
  <p:slideViewPr>
    <p:cSldViewPr>
      <p:cViewPr varScale="1">
        <p:scale>
          <a:sx n="92" d="100"/>
          <a:sy n="92" d="100"/>
        </p:scale>
        <p:origin x="-10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6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170" Type="http://schemas.openxmlformats.org/officeDocument/2006/relationships/slide" Target="slides/slide166.xml"/><Relationship Id="rId171" Type="http://schemas.openxmlformats.org/officeDocument/2006/relationships/slide" Target="slides/slide167.xml"/><Relationship Id="rId172" Type="http://schemas.openxmlformats.org/officeDocument/2006/relationships/slide" Target="slides/slide168.xml"/><Relationship Id="rId173" Type="http://schemas.openxmlformats.org/officeDocument/2006/relationships/slide" Target="slides/slide169.xml"/><Relationship Id="rId174" Type="http://schemas.openxmlformats.org/officeDocument/2006/relationships/slide" Target="slides/slide170.xml"/><Relationship Id="rId175" Type="http://schemas.openxmlformats.org/officeDocument/2006/relationships/slide" Target="slides/slide171.xml"/><Relationship Id="rId176" Type="http://schemas.openxmlformats.org/officeDocument/2006/relationships/slide" Target="slides/slide172.xml"/><Relationship Id="rId177" Type="http://schemas.openxmlformats.org/officeDocument/2006/relationships/slide" Target="slides/slide173.xml"/><Relationship Id="rId178" Type="http://schemas.openxmlformats.org/officeDocument/2006/relationships/slide" Target="slides/slide174.xml"/><Relationship Id="rId179" Type="http://schemas.openxmlformats.org/officeDocument/2006/relationships/slide" Target="slides/slide17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200" Type="http://schemas.openxmlformats.org/officeDocument/2006/relationships/slide" Target="slides/slide196.xml"/><Relationship Id="rId201" Type="http://schemas.openxmlformats.org/officeDocument/2006/relationships/slide" Target="slides/slide197.xml"/><Relationship Id="rId202" Type="http://schemas.openxmlformats.org/officeDocument/2006/relationships/slide" Target="slides/slide198.xml"/><Relationship Id="rId203" Type="http://schemas.openxmlformats.org/officeDocument/2006/relationships/slide" Target="slides/slide199.xml"/><Relationship Id="rId204" Type="http://schemas.openxmlformats.org/officeDocument/2006/relationships/slide" Target="slides/slide200.xml"/><Relationship Id="rId205" Type="http://schemas.openxmlformats.org/officeDocument/2006/relationships/slide" Target="slides/slide201.xml"/><Relationship Id="rId206" Type="http://schemas.openxmlformats.org/officeDocument/2006/relationships/slide" Target="slides/slide202.xml"/><Relationship Id="rId207" Type="http://schemas.openxmlformats.org/officeDocument/2006/relationships/slide" Target="slides/slide203.xml"/><Relationship Id="rId208" Type="http://schemas.openxmlformats.org/officeDocument/2006/relationships/slide" Target="slides/slide204.xml"/><Relationship Id="rId209" Type="http://schemas.openxmlformats.org/officeDocument/2006/relationships/slide" Target="slides/slide20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180" Type="http://schemas.openxmlformats.org/officeDocument/2006/relationships/slide" Target="slides/slide176.xml"/><Relationship Id="rId181" Type="http://schemas.openxmlformats.org/officeDocument/2006/relationships/slide" Target="slides/slide177.xml"/><Relationship Id="rId182" Type="http://schemas.openxmlformats.org/officeDocument/2006/relationships/slide" Target="slides/slide178.xml"/><Relationship Id="rId183" Type="http://schemas.openxmlformats.org/officeDocument/2006/relationships/slide" Target="slides/slide179.xml"/><Relationship Id="rId184" Type="http://schemas.openxmlformats.org/officeDocument/2006/relationships/slide" Target="slides/slide180.xml"/><Relationship Id="rId185" Type="http://schemas.openxmlformats.org/officeDocument/2006/relationships/slide" Target="slides/slide181.xml"/><Relationship Id="rId186" Type="http://schemas.openxmlformats.org/officeDocument/2006/relationships/slide" Target="slides/slide182.xml"/><Relationship Id="rId187" Type="http://schemas.openxmlformats.org/officeDocument/2006/relationships/slide" Target="slides/slide183.xml"/><Relationship Id="rId188" Type="http://schemas.openxmlformats.org/officeDocument/2006/relationships/slide" Target="slides/slide184.xml"/><Relationship Id="rId189" Type="http://schemas.openxmlformats.org/officeDocument/2006/relationships/slide" Target="slides/slide18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<Relationship Id="rId123" Type="http://schemas.openxmlformats.org/officeDocument/2006/relationships/slide" Target="slides/slide119.xml"/><Relationship Id="rId124" Type="http://schemas.openxmlformats.org/officeDocument/2006/relationships/slide" Target="slides/slide120.xml"/><Relationship Id="rId125" Type="http://schemas.openxmlformats.org/officeDocument/2006/relationships/slide" Target="slides/slide121.xml"/><Relationship Id="rId126" Type="http://schemas.openxmlformats.org/officeDocument/2006/relationships/slide" Target="slides/slide122.xml"/><Relationship Id="rId127" Type="http://schemas.openxmlformats.org/officeDocument/2006/relationships/slide" Target="slides/slide123.xml"/><Relationship Id="rId128" Type="http://schemas.openxmlformats.org/officeDocument/2006/relationships/slide" Target="slides/slide124.xml"/><Relationship Id="rId129" Type="http://schemas.openxmlformats.org/officeDocument/2006/relationships/slide" Target="slides/slide125.xml"/><Relationship Id="rId210" Type="http://schemas.openxmlformats.org/officeDocument/2006/relationships/slide" Target="slides/slide206.xml"/><Relationship Id="rId211" Type="http://schemas.openxmlformats.org/officeDocument/2006/relationships/slide" Target="slides/slide207.xml"/><Relationship Id="rId212" Type="http://schemas.openxmlformats.org/officeDocument/2006/relationships/slide" Target="slides/slide208.xml"/><Relationship Id="rId213" Type="http://schemas.openxmlformats.org/officeDocument/2006/relationships/slide" Target="slides/slide209.xml"/><Relationship Id="rId214" Type="http://schemas.openxmlformats.org/officeDocument/2006/relationships/slide" Target="slides/slide210.xml"/><Relationship Id="rId215" Type="http://schemas.openxmlformats.org/officeDocument/2006/relationships/slide" Target="slides/slide211.xml"/><Relationship Id="rId216" Type="http://schemas.openxmlformats.org/officeDocument/2006/relationships/slide" Target="slides/slide212.xml"/><Relationship Id="rId217" Type="http://schemas.openxmlformats.org/officeDocument/2006/relationships/slide" Target="slides/slide213.xml"/><Relationship Id="rId218" Type="http://schemas.openxmlformats.org/officeDocument/2006/relationships/slide" Target="slides/slide214.xml"/><Relationship Id="rId219" Type="http://schemas.openxmlformats.org/officeDocument/2006/relationships/slide" Target="slides/slide21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90" Type="http://schemas.openxmlformats.org/officeDocument/2006/relationships/slide" Target="slides/slide186.xml"/><Relationship Id="rId191" Type="http://schemas.openxmlformats.org/officeDocument/2006/relationships/slide" Target="slides/slide187.xml"/><Relationship Id="rId192" Type="http://schemas.openxmlformats.org/officeDocument/2006/relationships/slide" Target="slides/slide188.xml"/><Relationship Id="rId193" Type="http://schemas.openxmlformats.org/officeDocument/2006/relationships/slide" Target="slides/slide189.xml"/><Relationship Id="rId194" Type="http://schemas.openxmlformats.org/officeDocument/2006/relationships/slide" Target="slides/slide190.xml"/><Relationship Id="rId195" Type="http://schemas.openxmlformats.org/officeDocument/2006/relationships/slide" Target="slides/slide191.xml"/><Relationship Id="rId196" Type="http://schemas.openxmlformats.org/officeDocument/2006/relationships/slide" Target="slides/slide192.xml"/><Relationship Id="rId197" Type="http://schemas.openxmlformats.org/officeDocument/2006/relationships/slide" Target="slides/slide193.xml"/><Relationship Id="rId198" Type="http://schemas.openxmlformats.org/officeDocument/2006/relationships/slide" Target="slides/slide194.xml"/><Relationship Id="rId199" Type="http://schemas.openxmlformats.org/officeDocument/2006/relationships/slide" Target="slides/slide19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130" Type="http://schemas.openxmlformats.org/officeDocument/2006/relationships/slide" Target="slides/slide126.xml"/><Relationship Id="rId131" Type="http://schemas.openxmlformats.org/officeDocument/2006/relationships/slide" Target="slides/slide127.xml"/><Relationship Id="rId132" Type="http://schemas.openxmlformats.org/officeDocument/2006/relationships/slide" Target="slides/slide128.xml"/><Relationship Id="rId133" Type="http://schemas.openxmlformats.org/officeDocument/2006/relationships/slide" Target="slides/slide129.xml"/><Relationship Id="rId220" Type="http://schemas.openxmlformats.org/officeDocument/2006/relationships/slide" Target="slides/slide216.xml"/><Relationship Id="rId221" Type="http://schemas.openxmlformats.org/officeDocument/2006/relationships/slide" Target="slides/slide217.xml"/><Relationship Id="rId222" Type="http://schemas.openxmlformats.org/officeDocument/2006/relationships/slide" Target="slides/slide218.xml"/><Relationship Id="rId223" Type="http://schemas.openxmlformats.org/officeDocument/2006/relationships/slide" Target="slides/slide219.xml"/><Relationship Id="rId224" Type="http://schemas.openxmlformats.org/officeDocument/2006/relationships/slide" Target="slides/slide220.xml"/><Relationship Id="rId225" Type="http://schemas.openxmlformats.org/officeDocument/2006/relationships/slide" Target="slides/slide221.xml"/><Relationship Id="rId226" Type="http://schemas.openxmlformats.org/officeDocument/2006/relationships/slide" Target="slides/slide222.xml"/><Relationship Id="rId227" Type="http://schemas.openxmlformats.org/officeDocument/2006/relationships/slide" Target="slides/slide223.xml"/><Relationship Id="rId228" Type="http://schemas.openxmlformats.org/officeDocument/2006/relationships/slide" Target="slides/slide224.xml"/><Relationship Id="rId229" Type="http://schemas.openxmlformats.org/officeDocument/2006/relationships/slide" Target="slides/slide225.xml"/><Relationship Id="rId134" Type="http://schemas.openxmlformats.org/officeDocument/2006/relationships/slide" Target="slides/slide130.xml"/><Relationship Id="rId135" Type="http://schemas.openxmlformats.org/officeDocument/2006/relationships/slide" Target="slides/slide131.xml"/><Relationship Id="rId136" Type="http://schemas.openxmlformats.org/officeDocument/2006/relationships/slide" Target="slides/slide132.xml"/><Relationship Id="rId137" Type="http://schemas.openxmlformats.org/officeDocument/2006/relationships/slide" Target="slides/slide133.xml"/><Relationship Id="rId138" Type="http://schemas.openxmlformats.org/officeDocument/2006/relationships/slide" Target="slides/slide134.xml"/><Relationship Id="rId139" Type="http://schemas.openxmlformats.org/officeDocument/2006/relationships/slide" Target="slides/slide1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40" Type="http://schemas.openxmlformats.org/officeDocument/2006/relationships/slide" Target="slides/slide136.xml"/><Relationship Id="rId141" Type="http://schemas.openxmlformats.org/officeDocument/2006/relationships/slide" Target="slides/slide137.xml"/><Relationship Id="rId142" Type="http://schemas.openxmlformats.org/officeDocument/2006/relationships/slide" Target="slides/slide138.xml"/><Relationship Id="rId143" Type="http://schemas.openxmlformats.org/officeDocument/2006/relationships/slide" Target="slides/slide139.xml"/><Relationship Id="rId144" Type="http://schemas.openxmlformats.org/officeDocument/2006/relationships/slide" Target="slides/slide140.xml"/><Relationship Id="rId145" Type="http://schemas.openxmlformats.org/officeDocument/2006/relationships/slide" Target="slides/slide141.xml"/><Relationship Id="rId146" Type="http://schemas.openxmlformats.org/officeDocument/2006/relationships/slide" Target="slides/slide142.xml"/><Relationship Id="rId147" Type="http://schemas.openxmlformats.org/officeDocument/2006/relationships/slide" Target="slides/slide143.xml"/><Relationship Id="rId148" Type="http://schemas.openxmlformats.org/officeDocument/2006/relationships/slide" Target="slides/slide144.xml"/><Relationship Id="rId149" Type="http://schemas.openxmlformats.org/officeDocument/2006/relationships/slide" Target="slides/slide145.xml"/><Relationship Id="rId230" Type="http://schemas.openxmlformats.org/officeDocument/2006/relationships/slide" Target="slides/slide226.xml"/><Relationship Id="rId231" Type="http://schemas.openxmlformats.org/officeDocument/2006/relationships/slide" Target="slides/slide227.xml"/><Relationship Id="rId232" Type="http://schemas.openxmlformats.org/officeDocument/2006/relationships/slide" Target="slides/slide228.xml"/><Relationship Id="rId233" Type="http://schemas.openxmlformats.org/officeDocument/2006/relationships/notesMaster" Target="notesMasters/notesMaster1.xml"/><Relationship Id="rId234" Type="http://schemas.openxmlformats.org/officeDocument/2006/relationships/handoutMaster" Target="handoutMasters/handoutMaster1.xml"/><Relationship Id="rId235" Type="http://schemas.openxmlformats.org/officeDocument/2006/relationships/printerSettings" Target="printerSettings/printerSettings1.bin"/><Relationship Id="rId236" Type="http://schemas.openxmlformats.org/officeDocument/2006/relationships/presProps" Target="presProps.xml"/><Relationship Id="rId237" Type="http://schemas.openxmlformats.org/officeDocument/2006/relationships/viewProps" Target="viewProps.xml"/><Relationship Id="rId238" Type="http://schemas.openxmlformats.org/officeDocument/2006/relationships/theme" Target="theme/theme1.xml"/><Relationship Id="rId239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150" Type="http://schemas.openxmlformats.org/officeDocument/2006/relationships/slide" Target="slides/slide146.xml"/><Relationship Id="rId151" Type="http://schemas.openxmlformats.org/officeDocument/2006/relationships/slide" Target="slides/slide147.xml"/><Relationship Id="rId152" Type="http://schemas.openxmlformats.org/officeDocument/2006/relationships/slide" Target="slides/slide148.xml"/><Relationship Id="rId153" Type="http://schemas.openxmlformats.org/officeDocument/2006/relationships/slide" Target="slides/slide149.xml"/><Relationship Id="rId154" Type="http://schemas.openxmlformats.org/officeDocument/2006/relationships/slide" Target="slides/slide150.xml"/><Relationship Id="rId155" Type="http://schemas.openxmlformats.org/officeDocument/2006/relationships/slide" Target="slides/slide151.xml"/><Relationship Id="rId156" Type="http://schemas.openxmlformats.org/officeDocument/2006/relationships/slide" Target="slides/slide152.xml"/><Relationship Id="rId157" Type="http://schemas.openxmlformats.org/officeDocument/2006/relationships/slide" Target="slides/slide153.xml"/><Relationship Id="rId158" Type="http://schemas.openxmlformats.org/officeDocument/2006/relationships/slide" Target="slides/slide154.xml"/><Relationship Id="rId159" Type="http://schemas.openxmlformats.org/officeDocument/2006/relationships/slide" Target="slides/slide1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160" Type="http://schemas.openxmlformats.org/officeDocument/2006/relationships/slide" Target="slides/slide156.xml"/><Relationship Id="rId161" Type="http://schemas.openxmlformats.org/officeDocument/2006/relationships/slide" Target="slides/slide157.xml"/><Relationship Id="rId162" Type="http://schemas.openxmlformats.org/officeDocument/2006/relationships/slide" Target="slides/slide158.xml"/><Relationship Id="rId163" Type="http://schemas.openxmlformats.org/officeDocument/2006/relationships/slide" Target="slides/slide159.xml"/><Relationship Id="rId164" Type="http://schemas.openxmlformats.org/officeDocument/2006/relationships/slide" Target="slides/slide160.xml"/><Relationship Id="rId165" Type="http://schemas.openxmlformats.org/officeDocument/2006/relationships/slide" Target="slides/slide161.xml"/><Relationship Id="rId166" Type="http://schemas.openxmlformats.org/officeDocument/2006/relationships/slide" Target="slides/slide162.xml"/><Relationship Id="rId167" Type="http://schemas.openxmlformats.org/officeDocument/2006/relationships/slide" Target="slides/slide163.xml"/><Relationship Id="rId168" Type="http://schemas.openxmlformats.org/officeDocument/2006/relationships/slide" Target="slides/slide164.xml"/><Relationship Id="rId169" Type="http://schemas.openxmlformats.org/officeDocument/2006/relationships/slide" Target="slides/slide16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2015. 5. 7.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8498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2015. 5. 7.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783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02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76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29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atomicity, consistency, isolation, durability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FFB15-D04E-3C41-B184-5083578E5F25}" type="slidenum">
              <a:rPr/>
              <a:pPr/>
              <a:t>160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0027D-CA1B-9D44-B294-4C1732FD07A5}" type="datetimeFigureOut">
              <a:rPr lang="en-US"/>
              <a:pPr/>
              <a:t>2015. 5. 7.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753288-2470-654D-9021-101EB52E8B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0176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nhncorp\바탕 화면\nhn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"/>
            <a:ext cx="9144000" cy="686117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ransition xmlns:p14="http://schemas.microsoft.com/office/powerpoint/2010/main"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</p:sldLayoutIdLst>
  <p:transition xmlns:p14="http://schemas.microsoft.com/office/powerpoint/2010/main"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 xmlns:p14="http://schemas.microsoft.com/office/powerpoint/2010/main"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7" r:id="rId3"/>
    <p:sldLayoutId id="2147483681" r:id="rId4"/>
    <p:sldLayoutId id="2147483682" r:id="rId5"/>
  </p:sldLayoutIdLst>
  <p:transition xmlns:p14="http://schemas.microsoft.com/office/powerpoint/2010/main"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hiteship.me/?p=12250" TargetMode="Externa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static.springsource.org/spring/docs/3.0.x/javadoc-api/org/springframework/beans/factory/FactoryBean.html" TargetMode="Externa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source.com/developer/sts" TargetMode="External"/><Relationship Id="rId4" Type="http://schemas.openxmlformats.org/officeDocument/2006/relationships/hyperlink" Target="http://devcafe.nhncorp.com/spring/478366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aven.apache.org/download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357" y="287066"/>
            <a:ext cx="7072362" cy="80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ko-KR" altLang="en-US" sz="4500" b="1" spc="-150" dirty="0" smtClean="0">
                <a:latin typeface="나눔고딕" pitchFamily="50" charset="-127"/>
                <a:ea typeface="나눔고딕" pitchFamily="50" charset="-127"/>
              </a:rPr>
              <a:t>스프링 핵심기술 이해</a:t>
            </a:r>
            <a:endParaRPr lang="en-US" altLang="ko-KR" sz="4500" b="1" spc="-1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16" y="2291708"/>
            <a:ext cx="3256264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백기선</a:t>
            </a:r>
            <a:endParaRPr lang="en-US" altLang="ko-KR" sz="10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ts val="6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whiteship2000@gmail.com</a:t>
            </a:r>
            <a:endParaRPr lang="en-US" altLang="ko-KR" sz="10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4298" y="2214554"/>
            <a:ext cx="3420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초난감 DAO 테스트 만들기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5532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UserDao에</a:t>
            </a:r>
            <a:r>
              <a:rPr lang="en-US" dirty="0" smtClean="0"/>
              <a:t> main() 메서드를 </a:t>
            </a:r>
            <a:r>
              <a:rPr lang="en-US" dirty="0" err="1" smtClean="0"/>
              <a:t>추가해서</a:t>
            </a:r>
            <a:r>
              <a:rPr lang="en-US" dirty="0" smtClean="0"/>
              <a:t> </a:t>
            </a:r>
            <a:r>
              <a:rPr lang="en-US" dirty="0" err="1" smtClean="0"/>
              <a:t>테스트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콘솔에</a:t>
            </a:r>
            <a:r>
              <a:rPr lang="en-US" dirty="0" smtClean="0"/>
              <a:t> </a:t>
            </a:r>
            <a:r>
              <a:rPr lang="en-US" dirty="0" err="1" smtClean="0"/>
              <a:t>적당한</a:t>
            </a:r>
            <a:r>
              <a:rPr lang="en-US" dirty="0" smtClean="0"/>
              <a:t> </a:t>
            </a:r>
            <a:r>
              <a:rPr lang="en-US" dirty="0" err="1" smtClean="0"/>
              <a:t>메시지가</a:t>
            </a:r>
            <a:r>
              <a:rPr lang="en-US" dirty="0" smtClean="0"/>
              <a:t> </a:t>
            </a:r>
            <a:r>
              <a:rPr lang="en-US" dirty="0" err="1" smtClean="0"/>
              <a:t>출력되면</a:t>
            </a:r>
            <a:r>
              <a:rPr lang="en-US" dirty="0" smtClean="0"/>
              <a:t> </a:t>
            </a:r>
            <a:r>
              <a:rPr lang="en-US" dirty="0" err="1" smtClean="0"/>
              <a:t>테스트</a:t>
            </a:r>
            <a:r>
              <a:rPr lang="en-US" dirty="0" smtClean="0"/>
              <a:t> </a:t>
            </a:r>
            <a:r>
              <a:rPr lang="en-US" dirty="0" err="1" smtClean="0"/>
              <a:t>성공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콘솔에</a:t>
            </a:r>
            <a:r>
              <a:rPr lang="en-US" dirty="0" smtClean="0"/>
              <a:t> </a:t>
            </a:r>
            <a:r>
              <a:rPr lang="en-US" dirty="0" err="1" smtClean="0"/>
              <a:t>에러가</a:t>
            </a:r>
            <a:r>
              <a:rPr lang="en-US" dirty="0" smtClean="0"/>
              <a:t> </a:t>
            </a:r>
            <a:r>
              <a:rPr lang="en-US" dirty="0" err="1" smtClean="0"/>
              <a:t>출력되면</a:t>
            </a:r>
            <a:r>
              <a:rPr lang="en-US" dirty="0" smtClean="0"/>
              <a:t> </a:t>
            </a:r>
            <a:r>
              <a:rPr lang="en-US" dirty="0" err="1" smtClean="0"/>
              <a:t>테스트</a:t>
            </a:r>
            <a:r>
              <a:rPr lang="en-US" dirty="0" smtClean="0"/>
              <a:t> </a:t>
            </a:r>
            <a:r>
              <a:rPr lang="en-US" dirty="0" err="1" smtClean="0"/>
              <a:t>실패</a:t>
            </a:r>
            <a:endParaRPr lang="en-US" dirty="0" smtClean="0"/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3" name="Process 12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4" name="Process 13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03507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맞아요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실제</a:t>
            </a:r>
            <a:r>
              <a:rPr lang="en-US" altLang="ko-KR" sz="2400" dirty="0"/>
              <a:t> </a:t>
            </a:r>
            <a:r>
              <a:rPr lang="ko-KR" altLang="en-US" sz="2400" dirty="0"/>
              <a:t>업무에서</a:t>
            </a:r>
            <a:r>
              <a:rPr lang="en-US" altLang="ko-KR" sz="2400" dirty="0"/>
              <a:t> </a:t>
            </a:r>
            <a:r>
              <a:rPr lang="ko-KR" altLang="en-US" sz="2400" dirty="0"/>
              <a:t>이렇게</a:t>
            </a:r>
            <a:r>
              <a:rPr lang="en-US" altLang="ko-KR" sz="2400" dirty="0"/>
              <a:t> </a:t>
            </a:r>
            <a:r>
              <a:rPr lang="ko-KR" altLang="en-US" sz="2400" dirty="0"/>
              <a:t>코딩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했다가는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큰일나죠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pic>
        <p:nvPicPr>
          <p:cNvPr id="7" name="Picture 6" descr="MD0006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685800"/>
            <a:ext cx="2209800" cy="53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1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smtClean="0"/>
              <a:t>SQLException 예외처리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deleteAll() 예외처리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getCount() 예외처리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14" name="Process 13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7" name="Process 16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8" name="Process 17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9" name="Process 18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0" name="Process 19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1" name="Process 20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2" name="Process 21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3" name="Process 22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4" name="Process 23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5" name="Process 24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54500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흠</a:t>
            </a:r>
            <a:r>
              <a:rPr lang="en-US" altLang="ko-KR" sz="2400"/>
              <a:t>.. </a:t>
            </a:r>
            <a:r>
              <a:rPr lang="ko-KR" altLang="en-US" sz="2400"/>
              <a:t>코드는</a:t>
            </a:r>
            <a:r>
              <a:rPr lang="en-US" altLang="ko-KR" sz="2400"/>
              <a:t> </a:t>
            </a:r>
            <a:r>
              <a:rPr lang="ko-KR" altLang="en-US" sz="2400"/>
              <a:t>안전해</a:t>
            </a:r>
            <a:r>
              <a:rPr lang="en-US" altLang="ko-KR" sz="2400"/>
              <a:t> </a:t>
            </a:r>
            <a:r>
              <a:rPr lang="ko-KR" altLang="en-US" sz="2400"/>
              <a:t>졌지만</a:t>
            </a:r>
            <a:r>
              <a:rPr lang="en-US" altLang="ko-KR" sz="2400"/>
              <a:t>…</a:t>
            </a:r>
          </a:p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굉장히</a:t>
            </a:r>
            <a:r>
              <a:rPr lang="en-US" altLang="ko-KR" sz="2400"/>
              <a:t> </a:t>
            </a:r>
            <a:r>
              <a:rPr lang="ko-KR" altLang="en-US" sz="2400"/>
              <a:t>정신사나운</a:t>
            </a:r>
            <a:r>
              <a:rPr lang="en-US" altLang="ko-KR" sz="2400"/>
              <a:t> </a:t>
            </a:r>
            <a:r>
              <a:rPr lang="ko-KR" altLang="en-US" sz="2400"/>
              <a:t>코드로군요</a:t>
            </a:r>
            <a:r>
              <a:rPr lang="en-US" altLang="ko-KR" sz="240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1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그럼</a:t>
            </a:r>
            <a:r>
              <a:rPr lang="en-US" altLang="ko-KR" sz="2400" dirty="0"/>
              <a:t> </a:t>
            </a:r>
            <a:r>
              <a:rPr lang="ko-KR" altLang="en-US" sz="2400" dirty="0"/>
              <a:t>본격적으로</a:t>
            </a:r>
            <a:r>
              <a:rPr lang="en-US" altLang="ko-KR" sz="2400" dirty="0"/>
              <a:t> </a:t>
            </a:r>
            <a:r>
              <a:rPr lang="ko-KR" altLang="en-US" sz="2400" dirty="0"/>
              <a:t>디자인</a:t>
            </a:r>
            <a:r>
              <a:rPr lang="en-US" altLang="ko-KR" sz="2400" dirty="0"/>
              <a:t> </a:t>
            </a:r>
            <a:r>
              <a:rPr lang="ko-KR" altLang="en-US" sz="2400" dirty="0"/>
              <a:t>패턴을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적용해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볼까요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595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smtClean="0"/>
              <a:t>템플릿 메소드 패턴 적용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변하는 부분과 변하지 않는 부분 분리하기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변하는 부분을 abstract 메서드로 만들기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상속을 사용해서 템플릿 메소드 구현하기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14" name="Process 13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7" name="Process 16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8" name="Process 17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9" name="Process 18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0" name="Process 19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1" name="Process 20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2" name="Process 21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3" name="Process 22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4" name="Process 23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5" name="Process 24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85231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 Method </a:t>
            </a:r>
            <a:r>
              <a:rPr lang="ko-KR" altLang="en-US" dirty="0"/>
              <a:t>패턴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29000" y="1752600"/>
            <a:ext cx="22860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UserDao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3200400"/>
            <a:ext cx="22860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UserDaoDeleteAll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3200400"/>
            <a:ext cx="22860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UserDaoGet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48400" y="3200400"/>
            <a:ext cx="22860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UserDaoAdd</a:t>
            </a:r>
          </a:p>
        </p:txBody>
      </p:sp>
      <p:cxnSp>
        <p:nvCxnSpPr>
          <p:cNvPr id="9" name="Elbow Connector 8"/>
          <p:cNvCxnSpPr>
            <a:stCxn id="5" idx="0"/>
            <a:endCxn id="4" idx="2"/>
          </p:cNvCxnSpPr>
          <p:nvPr/>
        </p:nvCxnSpPr>
        <p:spPr>
          <a:xfrm rot="5400000" flipH="1" flipV="1">
            <a:off x="2819400" y="1447800"/>
            <a:ext cx="762000" cy="2743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0"/>
            <a:endCxn id="4" idx="2"/>
          </p:cNvCxnSpPr>
          <p:nvPr/>
        </p:nvCxnSpPr>
        <p:spPr>
          <a:xfrm rot="5400000" flipH="1" flipV="1">
            <a:off x="4191000" y="2819400"/>
            <a:ext cx="762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0"/>
            <a:endCxn id="4" idx="2"/>
          </p:cNvCxnSpPr>
          <p:nvPr/>
        </p:nvCxnSpPr>
        <p:spPr>
          <a:xfrm rot="16200000" flipV="1">
            <a:off x="5600700" y="1409700"/>
            <a:ext cx="762000" cy="2819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751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매</a:t>
            </a:r>
            <a:r>
              <a:rPr lang="en-US" altLang="ko-KR" sz="2400" dirty="0"/>
              <a:t> DAO </a:t>
            </a:r>
            <a:r>
              <a:rPr lang="ko-KR" altLang="en-US" sz="2400" dirty="0" err="1"/>
              <a:t>로직</a:t>
            </a:r>
            <a:r>
              <a:rPr lang="en-US" altLang="ko-KR" sz="2400" dirty="0"/>
              <a:t> </a:t>
            </a:r>
            <a:r>
              <a:rPr lang="ko-KR" altLang="en-US" sz="2400" dirty="0"/>
              <a:t>마다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클래스가</a:t>
            </a:r>
            <a:r>
              <a:rPr lang="en-US" altLang="ko-KR" sz="2400" dirty="0"/>
              <a:t> </a:t>
            </a:r>
            <a:r>
              <a:rPr lang="ko-KR" altLang="en-US" sz="2400" dirty="0"/>
              <a:t>하나씩</a:t>
            </a:r>
            <a:r>
              <a:rPr lang="en-US" altLang="ko-KR" sz="2400" dirty="0"/>
              <a:t> </a:t>
            </a:r>
            <a:r>
              <a:rPr lang="ko-KR" altLang="en-US" sz="2400" dirty="0"/>
              <a:t>생기겠군</a:t>
            </a:r>
            <a:r>
              <a:rPr lang="en-US" altLang="ko-KR" sz="2400" dirty="0"/>
              <a:t> @_@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상속</a:t>
            </a:r>
            <a:r>
              <a:rPr lang="en-US" altLang="ko-KR" sz="2400" dirty="0"/>
              <a:t> </a:t>
            </a:r>
            <a:r>
              <a:rPr lang="ko-KR" altLang="en-US" sz="2400" dirty="0"/>
              <a:t>관계는</a:t>
            </a:r>
            <a:r>
              <a:rPr lang="en-US" altLang="ko-KR" sz="2400" dirty="0"/>
              <a:t> </a:t>
            </a:r>
            <a:r>
              <a:rPr lang="ko-KR" altLang="en-US" sz="2400" dirty="0"/>
              <a:t>그리</a:t>
            </a:r>
            <a:r>
              <a:rPr lang="en-US" altLang="ko-KR" sz="2400" dirty="0"/>
              <a:t> </a:t>
            </a:r>
            <a:r>
              <a:rPr lang="ko-KR" altLang="en-US" sz="2400" dirty="0"/>
              <a:t>유연하지</a:t>
            </a:r>
            <a:r>
              <a:rPr lang="en-US" altLang="ko-KR" sz="2400" dirty="0"/>
              <a:t> </a:t>
            </a:r>
            <a:r>
              <a:rPr lang="ko-KR" altLang="en-US" sz="2400" dirty="0"/>
              <a:t>않은</a:t>
            </a:r>
            <a:r>
              <a:rPr lang="en-US" altLang="ko-KR" sz="2400" dirty="0"/>
              <a:t> </a:t>
            </a:r>
            <a:r>
              <a:rPr lang="ko-KR" altLang="en-US" sz="2400" dirty="0"/>
              <a:t>것</a:t>
            </a:r>
            <a:r>
              <a:rPr lang="en-US" altLang="ko-KR" sz="2400" dirty="0"/>
              <a:t> </a:t>
            </a:r>
            <a:r>
              <a:rPr lang="ko-KR" altLang="en-US" sz="2400" dirty="0"/>
              <a:t>같기도</a:t>
            </a:r>
            <a:r>
              <a:rPr lang="en-US" altLang="ko-KR" sz="2400" dirty="0"/>
              <a:t> </a:t>
            </a:r>
            <a:r>
              <a:rPr lang="ko-KR" altLang="en-US" sz="2400" dirty="0"/>
              <a:t>하네요</a:t>
            </a:r>
            <a:r>
              <a:rPr lang="en-US" altLang="ko-KR" sz="2400" dirty="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3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그렇다면</a:t>
            </a:r>
            <a:r>
              <a:rPr lang="en-US" altLang="ko-KR" sz="2400"/>
              <a:t> </a:t>
            </a:r>
            <a:r>
              <a:rPr lang="ko-KR" altLang="en-US" sz="2400"/>
              <a:t>다른</a:t>
            </a:r>
            <a:r>
              <a:rPr lang="en-US" altLang="ko-KR" sz="2400"/>
              <a:t> </a:t>
            </a:r>
            <a:r>
              <a:rPr lang="ko-KR" altLang="en-US" sz="2400"/>
              <a:t>방법을</a:t>
            </a:r>
            <a:r>
              <a:rPr lang="en-US" altLang="ko-KR" sz="2400"/>
              <a:t> </a:t>
            </a:r>
            <a:r>
              <a:rPr lang="ko-KR" altLang="en-US" sz="2400"/>
              <a:t>살펴보죠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98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smtClean="0"/>
              <a:t>전략 패턴 적용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StatementStrategy 인터페이스 만들기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DeleteAllStatement 구현체 만들기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UserDao에서 DeleteAllStatement 구현체 사용하기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deleteAll()에서 컨텍스트(변하지 않는 부분) 빼내기 – jdbcContextWithStatementStrategy 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jdbcContextWithStatementStrategy 사용하도록 코드 수정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14" name="Process 13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7" name="Process 16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8" name="Process 17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9" name="Process 18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0" name="Process 19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1" name="Process 20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2" name="Process 21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3" name="Process 22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4" name="Process 23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5" name="Process 24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060192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이</a:t>
            </a:r>
            <a:r>
              <a:rPr lang="en-US" altLang="ko-KR" sz="2400"/>
              <a:t> </a:t>
            </a:r>
            <a:r>
              <a:rPr lang="ko-KR" altLang="en-US" sz="2400"/>
              <a:t>방법이</a:t>
            </a:r>
            <a:r>
              <a:rPr lang="en-US" altLang="ko-KR" sz="2400"/>
              <a:t> </a:t>
            </a:r>
            <a:r>
              <a:rPr lang="ko-KR" altLang="en-US" sz="2400"/>
              <a:t>아까</a:t>
            </a:r>
            <a:r>
              <a:rPr lang="en-US" altLang="ko-KR" sz="2400"/>
              <a:t> </a:t>
            </a:r>
            <a:r>
              <a:rPr lang="ko-KR" altLang="en-US" sz="2400"/>
              <a:t>방법보다</a:t>
            </a:r>
            <a:r>
              <a:rPr lang="en-US" altLang="ko-KR" sz="2400"/>
              <a:t> </a:t>
            </a:r>
            <a:r>
              <a:rPr lang="ko-KR" altLang="en-US" sz="2400"/>
              <a:t>더</a:t>
            </a:r>
            <a:r>
              <a:rPr lang="en-US" altLang="ko-KR" sz="2400"/>
              <a:t> </a:t>
            </a:r>
            <a:r>
              <a:rPr lang="ko-KR" altLang="en-US" sz="2400"/>
              <a:t>나은지</a:t>
            </a:r>
            <a:r>
              <a:rPr lang="en-US" altLang="ko-KR" sz="2400"/>
              <a:t> </a:t>
            </a:r>
            <a:r>
              <a:rPr lang="ko-KR" altLang="en-US" sz="2400"/>
              <a:t>아직</a:t>
            </a:r>
            <a:r>
              <a:rPr lang="en-US" altLang="ko-KR" sz="2400"/>
              <a:t> </a:t>
            </a:r>
            <a:r>
              <a:rPr lang="ko-KR" altLang="en-US" sz="2400"/>
              <a:t>잘</a:t>
            </a:r>
            <a:r>
              <a:rPr lang="en-US" altLang="ko-KR" sz="2400"/>
              <a:t> </a:t>
            </a:r>
            <a:r>
              <a:rPr lang="ko-KR" altLang="en-US" sz="2400"/>
              <a:t>모르겠어</a:t>
            </a:r>
            <a:r>
              <a:rPr lang="en-US" altLang="ko-KR" sz="2400"/>
              <a:t>…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0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테스트하기</a:t>
            </a:r>
            <a:r>
              <a:rPr lang="en-US" altLang="ko-KR" sz="2400" dirty="0"/>
              <a:t> </a:t>
            </a:r>
            <a:r>
              <a:rPr lang="ko-KR" altLang="en-US" sz="2400" dirty="0"/>
              <a:t>불편하지만</a:t>
            </a:r>
            <a:r>
              <a:rPr lang="en-US" altLang="ko-KR" sz="2400" dirty="0"/>
              <a:t> </a:t>
            </a:r>
          </a:p>
          <a:p>
            <a:pPr algn="ctr"/>
            <a:r>
              <a:rPr lang="ko-KR" altLang="en-US" sz="2400" dirty="0"/>
              <a:t>그래도</a:t>
            </a:r>
            <a:r>
              <a:rPr lang="en-US" altLang="ko-KR" sz="2400" dirty="0"/>
              <a:t> DAO</a:t>
            </a:r>
            <a:r>
              <a:rPr lang="ko-KR" altLang="en-US" sz="2400" dirty="0"/>
              <a:t>가</a:t>
            </a:r>
            <a:r>
              <a:rPr lang="en-US" altLang="ko-KR" sz="2400" dirty="0"/>
              <a:t> </a:t>
            </a:r>
            <a:r>
              <a:rPr lang="ko-KR" altLang="en-US" sz="2400" dirty="0"/>
              <a:t>안전한지</a:t>
            </a:r>
            <a:r>
              <a:rPr lang="en-US" altLang="ko-KR" sz="2400" dirty="0"/>
              <a:t> </a:t>
            </a:r>
            <a:r>
              <a:rPr lang="ko-KR" altLang="en-US" sz="2400" dirty="0"/>
              <a:t>확인할</a:t>
            </a:r>
            <a:r>
              <a:rPr lang="en-US" altLang="ko-KR" sz="2400" dirty="0"/>
              <a:t> </a:t>
            </a:r>
            <a:r>
              <a:rPr lang="ko-KR" altLang="en-US" sz="2400" dirty="0"/>
              <a:t>수</a:t>
            </a:r>
            <a:r>
              <a:rPr lang="en-US" altLang="ko-KR" sz="2400" dirty="0"/>
              <a:t> </a:t>
            </a:r>
            <a:r>
              <a:rPr lang="ko-KR" altLang="en-US" sz="2400" dirty="0"/>
              <a:t>있다는</a:t>
            </a:r>
            <a:r>
              <a:rPr lang="en-US" altLang="ko-KR" sz="2400" dirty="0"/>
              <a:t> </a:t>
            </a:r>
            <a:r>
              <a:rPr lang="ko-KR" altLang="en-US" sz="2400" dirty="0"/>
              <a:t>것만으로도</a:t>
            </a:r>
            <a:r>
              <a:rPr lang="en-US" altLang="ko-KR" sz="2400" dirty="0"/>
              <a:t> </a:t>
            </a:r>
            <a:r>
              <a:rPr lang="ko-KR" altLang="en-US" sz="2400" dirty="0"/>
              <a:t>만족해</a:t>
            </a:r>
            <a:r>
              <a:rPr lang="en-US" altLang="ko-KR" sz="2400" dirty="0"/>
              <a:t>..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ko-KR" sz="2400" dirty="0"/>
              <a:t>(</a:t>
            </a:r>
            <a:r>
              <a:rPr lang="ko-KR" altLang="en-US" sz="2400" dirty="0"/>
              <a:t>일단은</a:t>
            </a:r>
            <a:r>
              <a:rPr lang="en-US" altLang="ko-K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45450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다른</a:t>
            </a:r>
            <a:r>
              <a:rPr lang="en-US" altLang="ko-KR" sz="2400" dirty="0"/>
              <a:t> </a:t>
            </a:r>
            <a:r>
              <a:rPr lang="ko-KR" altLang="en-US" sz="2400" dirty="0"/>
              <a:t>기능에도</a:t>
            </a:r>
            <a:r>
              <a:rPr lang="en-US" altLang="ko-KR" sz="2400" dirty="0"/>
              <a:t> </a:t>
            </a:r>
            <a:r>
              <a:rPr lang="ko-KR" altLang="en-US" sz="2400" dirty="0"/>
              <a:t>이</a:t>
            </a:r>
            <a:r>
              <a:rPr lang="en-US" altLang="ko-KR" sz="2400" dirty="0"/>
              <a:t> </a:t>
            </a:r>
            <a:r>
              <a:rPr lang="ko-KR" altLang="en-US" sz="2400" dirty="0"/>
              <a:t>방법을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적용해보죠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08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smtClean="0"/>
              <a:t>add()에 전략 패턴 적용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StatementStrategy를 구현하는 AddSatement 구현하기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UserDao의 add()에 적용하기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14" name="Process 13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7" name="Process 16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8" name="Process 17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9" name="Process 18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0" name="Process 19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1" name="Process 20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2" name="Process 21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3" name="Process 22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4" name="Process 23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5" name="Process 24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18580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전략</a:t>
            </a:r>
            <a:r>
              <a:rPr lang="en-US" altLang="ko-KR"/>
              <a:t> </a:t>
            </a:r>
            <a:r>
              <a:rPr lang="ko-KR" altLang="en-US"/>
              <a:t>패턴</a:t>
            </a:r>
            <a:r>
              <a:rPr lang="en-US" altLang="ko-KR"/>
              <a:t> </a:t>
            </a:r>
            <a:r>
              <a:rPr lang="ko-KR" altLang="en-US"/>
              <a:t>적용</a:t>
            </a:r>
            <a:r>
              <a:rPr lang="en-US" altLang="ko-KR"/>
              <a:t> </a:t>
            </a:r>
            <a:r>
              <a:rPr lang="ko-KR" altLang="en-US"/>
              <a:t>결과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994" y="3048795"/>
            <a:ext cx="1905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UserDao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48994" y="1905795"/>
            <a:ext cx="22860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r>
              <a:rPr lang="en-US" smtClean="0"/>
              <a:t>StatementStrategy 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05994" y="3048795"/>
            <a:ext cx="2286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r>
              <a:rPr lang="en-US" smtClean="0"/>
              <a:t>DeleteAllStatement 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325394" y="3048795"/>
            <a:ext cx="1905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AddStatement</a:t>
            </a:r>
          </a:p>
        </p:txBody>
      </p:sp>
      <p:cxnSp>
        <p:nvCxnSpPr>
          <p:cNvPr id="9" name="Elbow Connector 8"/>
          <p:cNvCxnSpPr>
            <a:stCxn id="6" idx="0"/>
            <a:endCxn id="5" idx="2"/>
          </p:cNvCxnSpPr>
          <p:nvPr/>
        </p:nvCxnSpPr>
        <p:spPr>
          <a:xfrm rot="5400000" flipH="1" flipV="1">
            <a:off x="4953794" y="2210595"/>
            <a:ext cx="5334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5" idx="2"/>
          </p:cNvCxnSpPr>
          <p:nvPr/>
        </p:nvCxnSpPr>
        <p:spPr>
          <a:xfrm rot="16200000" flipV="1">
            <a:off x="6268244" y="2039145"/>
            <a:ext cx="533400" cy="1485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6" idx="2"/>
          </p:cNvCxnSpPr>
          <p:nvPr/>
        </p:nvCxnSpPr>
        <p:spPr>
          <a:xfrm rot="16200000" flipH="1">
            <a:off x="3029744" y="2039145"/>
            <a:ext cx="1588" cy="32385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7" idx="2"/>
          </p:cNvCxnSpPr>
          <p:nvPr/>
        </p:nvCxnSpPr>
        <p:spPr>
          <a:xfrm rot="16200000" flipH="1">
            <a:off x="4344194" y="724695"/>
            <a:ext cx="1588" cy="58674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720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로컬</a:t>
            </a:r>
            <a:r>
              <a:rPr lang="en-US" altLang="ko-KR" sz="2400"/>
              <a:t> </a:t>
            </a:r>
            <a:r>
              <a:rPr lang="ko-KR" altLang="en-US" sz="2400"/>
              <a:t>클래스나</a:t>
            </a:r>
            <a:r>
              <a:rPr lang="en-US" altLang="ko-KR" sz="2400"/>
              <a:t> </a:t>
            </a:r>
            <a:r>
              <a:rPr lang="ko-KR" altLang="en-US" sz="2400"/>
              <a:t>익명</a:t>
            </a:r>
            <a:r>
              <a:rPr lang="en-US" altLang="ko-KR" sz="2400"/>
              <a:t> </a:t>
            </a:r>
            <a:r>
              <a:rPr lang="ko-KR" altLang="en-US" sz="2400"/>
              <a:t>내부</a:t>
            </a:r>
            <a:r>
              <a:rPr lang="en-US" altLang="ko-KR" sz="2400"/>
              <a:t> </a:t>
            </a:r>
            <a:r>
              <a:rPr lang="ko-KR" altLang="en-US" sz="2400"/>
              <a:t>클래스를</a:t>
            </a:r>
            <a:r>
              <a:rPr lang="en-US" altLang="ko-KR" sz="2400"/>
              <a:t> </a:t>
            </a:r>
            <a:r>
              <a:rPr lang="ko-KR" altLang="en-US" sz="2400"/>
              <a:t>사용하면</a:t>
            </a:r>
            <a:r>
              <a:rPr lang="en-US" altLang="ko-KR" sz="2400"/>
              <a:t> </a:t>
            </a:r>
            <a:r>
              <a:rPr lang="ko-KR" altLang="en-US" sz="2400"/>
              <a:t>그렇게</a:t>
            </a:r>
            <a:r>
              <a:rPr lang="en-US" altLang="ko-KR" sz="2400"/>
              <a:t> </a:t>
            </a:r>
            <a:r>
              <a:rPr lang="ko-KR" altLang="en-US" sz="2400"/>
              <a:t>번거롭지</a:t>
            </a:r>
            <a:r>
              <a:rPr lang="en-US" altLang="ko-KR" sz="2400"/>
              <a:t> </a:t>
            </a:r>
            <a:r>
              <a:rPr lang="ko-KR" altLang="en-US" sz="2400"/>
              <a:t>않을텐데</a:t>
            </a:r>
            <a:r>
              <a:rPr lang="en-US" altLang="ko-KR" sz="2400"/>
              <a:t>… 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0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smtClean="0"/>
              <a:t>익명 내부 클래스 도입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AddStatement 대신 익명 내부 클래스를 사용하도록 수정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DeleteStatement 대신 익명 내부 클래스를 사용하도록 수정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14" name="Process 13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7" name="Process 16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8" name="Process 17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9" name="Process 18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0" name="Process 19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1" name="Process 20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2" name="Process 21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3" name="Process 22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4" name="Process 23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5" name="Process 24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24106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중첩</a:t>
            </a:r>
            <a:r>
              <a:rPr lang="en-US" altLang="ko-KR"/>
              <a:t> </a:t>
            </a:r>
            <a:r>
              <a:rPr lang="ko-KR" altLang="en-US"/>
              <a:t>클래스</a:t>
            </a:r>
            <a:r>
              <a:rPr lang="en-US" altLang="ko-KR"/>
              <a:t> </a:t>
            </a:r>
            <a:r>
              <a:rPr lang="ko-KR" altLang="en-US"/>
              <a:t>종류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ko-KR" altLang="en-US" dirty="0"/>
              <a:t>멤버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dirty="0"/>
              <a:t>non-static </a:t>
            </a:r>
            <a:r>
              <a:rPr lang="ko-KR" altLang="en-US" dirty="0"/>
              <a:t>멤버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로컬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익명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http://whiteship.me/?</a:t>
            </a:r>
            <a:r>
              <a:rPr lang="en-US" dirty="0" smtClean="0">
                <a:hlinkClick r:id="rId2"/>
              </a:rPr>
              <a:t>p=12250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741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  <a:r>
              <a:rPr lang="en-US" altLang="ko-KR" dirty="0"/>
              <a:t> </a:t>
            </a:r>
            <a:r>
              <a:rPr lang="ko-KR" altLang="en-US" dirty="0"/>
              <a:t>콜백</a:t>
            </a:r>
            <a:r>
              <a:rPr lang="en-US" altLang="ko-KR" dirty="0"/>
              <a:t> </a:t>
            </a:r>
            <a:r>
              <a:rPr lang="ko-KR" altLang="en-US" dirty="0"/>
              <a:t>패턴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  <a:r>
              <a:rPr lang="en-US" altLang="ko-KR" dirty="0"/>
              <a:t> </a:t>
            </a:r>
            <a:r>
              <a:rPr lang="ko-KR" altLang="en-US" dirty="0"/>
              <a:t>패턴의</a:t>
            </a:r>
            <a:r>
              <a:rPr lang="en-US" altLang="ko-KR" dirty="0"/>
              <a:t> </a:t>
            </a:r>
            <a:r>
              <a:rPr lang="ko-KR" altLang="en-US" dirty="0"/>
              <a:t>특수한</a:t>
            </a:r>
            <a:r>
              <a:rPr lang="en-US" altLang="ko-KR" dirty="0"/>
              <a:t> </a:t>
            </a:r>
            <a:r>
              <a:rPr lang="ko-KR" altLang="en-US" dirty="0"/>
              <a:t>형태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481122" y="2492896"/>
            <a:ext cx="8267342" cy="2952328"/>
            <a:chOff x="481122" y="2492896"/>
            <a:chExt cx="8267342" cy="2952328"/>
          </a:xfrm>
        </p:grpSpPr>
        <p:grpSp>
          <p:nvGrpSpPr>
            <p:cNvPr id="21" name="그룹 20"/>
            <p:cNvGrpSpPr/>
            <p:nvPr/>
          </p:nvGrpSpPr>
          <p:grpSpPr>
            <a:xfrm>
              <a:off x="481122" y="2492896"/>
              <a:ext cx="2376264" cy="2952328"/>
              <a:chOff x="1187624" y="2564904"/>
              <a:chExt cx="2376264" cy="2952328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187624" y="2564904"/>
                <a:ext cx="2376264" cy="295232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1187624" y="2996952"/>
                <a:ext cx="2376264" cy="0"/>
              </a:xfrm>
              <a:prstGeom prst="line">
                <a:avLst/>
              </a:prstGeom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734237" y="2600722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클라이언트</a:t>
                </a:r>
                <a:endParaRPr lang="ko-KR" altLang="en-US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372200" y="2492896"/>
              <a:ext cx="2376264" cy="2952328"/>
              <a:chOff x="5580112" y="2564904"/>
              <a:chExt cx="2376264" cy="2952328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5580112" y="2564904"/>
                <a:ext cx="2376264" cy="295232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5580112" y="2996952"/>
                <a:ext cx="2376264" cy="0"/>
              </a:xfrm>
              <a:prstGeom prst="line">
                <a:avLst/>
              </a:prstGeom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351302" y="2591733"/>
                <a:ext cx="833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템플릿</a:t>
                </a:r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2072680" y="3429000"/>
              <a:ext cx="1728192" cy="1132334"/>
              <a:chOff x="2792760" y="4240882"/>
              <a:chExt cx="1728192" cy="1132334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2792760" y="4240882"/>
                <a:ext cx="1728192" cy="113233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2792760" y="4636926"/>
                <a:ext cx="1728192" cy="0"/>
              </a:xfrm>
              <a:prstGeom prst="line">
                <a:avLst/>
              </a:prstGeom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348117" y="4267594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콜백</a:t>
                </a:r>
                <a:endParaRPr lang="ko-KR" alt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59971" y="3028310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(1) </a:t>
              </a:r>
              <a:r>
                <a:rPr lang="ko-KR" altLang="en-US" dirty="0" smtClean="0"/>
                <a:t>콜백 생성</a:t>
              </a:r>
              <a:endParaRPr lang="en-US" altLang="ko-KR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15816" y="2708920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(2) </a:t>
              </a:r>
              <a:r>
                <a:rPr lang="ko-KR" altLang="en-US" dirty="0" smtClean="0"/>
                <a:t>콜백 전달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템플릿 호출</a:t>
              </a:r>
              <a:endParaRPr lang="en-US" altLang="ko-KR" dirty="0" smtClean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2843808" y="3078252"/>
              <a:ext cx="35283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432698" y="3028310"/>
              <a:ext cx="209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(3) Workflow </a:t>
              </a:r>
              <a:r>
                <a:rPr lang="ko-KR" altLang="en-US" dirty="0" smtClean="0"/>
                <a:t>시작</a:t>
              </a:r>
              <a:endParaRPr lang="en-US" altLang="ko-KR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3800872" y="3640378"/>
              <a:ext cx="25713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995936" y="3288955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(4) </a:t>
              </a:r>
              <a:r>
                <a:rPr lang="ko-KR" altLang="en-US" dirty="0" smtClean="0"/>
                <a:t>콜백 호출</a:t>
              </a:r>
              <a:endParaRPr lang="en-US" altLang="ko-KR" dirty="0" smtClean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3800872" y="4293096"/>
              <a:ext cx="25713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038414" y="3920259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(6) </a:t>
              </a:r>
              <a:r>
                <a:rPr lang="ko-KR" altLang="en-US" dirty="0" smtClean="0"/>
                <a:t>콜백 결과</a:t>
              </a:r>
              <a:endParaRPr lang="en-US" altLang="ko-KR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32317" y="4437112"/>
              <a:ext cx="2316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(7) Workflow </a:t>
              </a:r>
              <a:r>
                <a:rPr lang="ko-KR" altLang="en-US" dirty="0" smtClean="0"/>
                <a:t>마무리</a:t>
              </a:r>
              <a:endParaRPr lang="en-US" altLang="ko-KR" dirty="0" smtClean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>
              <a:off x="2843808" y="5085184"/>
              <a:ext cx="35283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038414" y="4715852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(8) </a:t>
              </a:r>
              <a:r>
                <a:rPr lang="ko-KR" altLang="en-US" dirty="0" smtClean="0"/>
                <a:t>템플릿 결과</a:t>
              </a:r>
              <a:endParaRPr lang="en-US" altLang="ko-KR" dirty="0" smtClean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097410" y="3850836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(5) </a:t>
            </a:r>
            <a:r>
              <a:rPr lang="ko-KR" altLang="en-US" dirty="0" smtClean="0"/>
              <a:t>작업 수행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625286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지금까지</a:t>
            </a:r>
            <a:r>
              <a:rPr lang="en-US" altLang="ko-KR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초난간</a:t>
            </a:r>
            <a:r>
              <a:rPr lang="en-US" altLang="ko-KR"/>
              <a:t> DAO </a:t>
            </a:r>
            <a:r>
              <a:rPr lang="ko-KR" altLang="en-US"/>
              <a:t>코드를</a:t>
            </a:r>
            <a:r>
              <a:rPr lang="en-US" altLang="ko-KR"/>
              <a:t> </a:t>
            </a:r>
            <a:r>
              <a:rPr lang="ko-KR" altLang="en-US"/>
              <a:t>다시</a:t>
            </a:r>
            <a:r>
              <a:rPr lang="en-US" altLang="ko-KR"/>
              <a:t> </a:t>
            </a:r>
            <a:r>
              <a:rPr lang="ko-KR" altLang="en-US"/>
              <a:t>보니</a:t>
            </a:r>
            <a:r>
              <a:rPr lang="en-US" altLang="ko-KR"/>
              <a:t>..</a:t>
            </a:r>
          </a:p>
          <a:p>
            <a:r>
              <a:rPr lang="ko-KR" altLang="en-US"/>
              <a:t>예외</a:t>
            </a:r>
            <a:r>
              <a:rPr lang="en-US" altLang="ko-KR"/>
              <a:t> </a:t>
            </a:r>
            <a:r>
              <a:rPr lang="ko-KR" altLang="en-US"/>
              <a:t>처리가</a:t>
            </a:r>
            <a:r>
              <a:rPr lang="en-US" altLang="ko-KR"/>
              <a:t> </a:t>
            </a:r>
            <a:r>
              <a:rPr lang="ko-KR" altLang="en-US"/>
              <a:t>없어서</a:t>
            </a:r>
            <a:r>
              <a:rPr lang="en-US" altLang="ko-KR"/>
              <a:t> </a:t>
            </a:r>
            <a:r>
              <a:rPr lang="ko-KR" altLang="en-US"/>
              <a:t>예외</a:t>
            </a:r>
            <a:r>
              <a:rPr lang="en-US" altLang="ko-KR"/>
              <a:t> </a:t>
            </a:r>
            <a:r>
              <a:rPr lang="ko-KR" altLang="en-US"/>
              <a:t>처리를</a:t>
            </a:r>
            <a:r>
              <a:rPr lang="en-US" altLang="ko-KR"/>
              <a:t> </a:t>
            </a:r>
            <a:r>
              <a:rPr lang="ko-KR" altLang="en-US"/>
              <a:t>하도록</a:t>
            </a:r>
            <a:r>
              <a:rPr lang="en-US" altLang="ko-KR"/>
              <a:t> </a:t>
            </a:r>
            <a:r>
              <a:rPr lang="ko-KR" altLang="en-US"/>
              <a:t>코드를</a:t>
            </a:r>
            <a:r>
              <a:rPr lang="en-US" altLang="ko-KR"/>
              <a:t> </a:t>
            </a:r>
            <a:r>
              <a:rPr lang="ko-KR" altLang="en-US"/>
              <a:t>수정했습니다</a:t>
            </a:r>
            <a:r>
              <a:rPr lang="en-US" altLang="ko-KR"/>
              <a:t>.</a:t>
            </a:r>
          </a:p>
          <a:p>
            <a:r>
              <a:rPr lang="en-US" altLang="ko-KR"/>
              <a:t>Template Method </a:t>
            </a:r>
            <a:r>
              <a:rPr lang="ko-KR" altLang="en-US"/>
              <a:t>패턴을</a:t>
            </a:r>
            <a:r>
              <a:rPr lang="en-US" altLang="ko-KR"/>
              <a:t> </a:t>
            </a:r>
            <a:r>
              <a:rPr lang="ko-KR" altLang="en-US"/>
              <a:t>적용했습니다</a:t>
            </a:r>
            <a:r>
              <a:rPr lang="en-US" altLang="ko-KR"/>
              <a:t>.</a:t>
            </a:r>
          </a:p>
          <a:p>
            <a:r>
              <a:rPr lang="en-US" altLang="ko-KR"/>
              <a:t>Stategy </a:t>
            </a:r>
            <a:r>
              <a:rPr lang="ko-KR" altLang="en-US"/>
              <a:t>패턴을</a:t>
            </a:r>
            <a:r>
              <a:rPr lang="en-US" altLang="ko-KR"/>
              <a:t> </a:t>
            </a:r>
            <a:r>
              <a:rPr lang="ko-KR" altLang="en-US"/>
              <a:t>적용했습니다</a:t>
            </a:r>
            <a:r>
              <a:rPr lang="en-US" altLang="ko-KR"/>
              <a:t>.</a:t>
            </a:r>
          </a:p>
          <a:p>
            <a:r>
              <a:rPr lang="ko-KR" altLang="en-US"/>
              <a:t>기능을</a:t>
            </a:r>
            <a:r>
              <a:rPr lang="en-US" altLang="ko-KR"/>
              <a:t> </a:t>
            </a:r>
            <a:r>
              <a:rPr lang="ko-KR" altLang="en-US"/>
              <a:t>추가해</a:t>
            </a:r>
            <a:r>
              <a:rPr lang="en-US" altLang="ko-KR"/>
              <a:t> </a:t>
            </a:r>
            <a:r>
              <a:rPr lang="ko-KR" altLang="en-US"/>
              <a:t>봤어요</a:t>
            </a:r>
            <a:r>
              <a:rPr lang="en-US" altLang="ko-KR"/>
              <a:t>.</a:t>
            </a:r>
          </a:p>
          <a:p>
            <a:r>
              <a:rPr lang="ko-KR" altLang="en-US"/>
              <a:t>템플릿</a:t>
            </a:r>
            <a:r>
              <a:rPr lang="en-US" altLang="ko-KR"/>
              <a:t> </a:t>
            </a:r>
            <a:r>
              <a:rPr lang="ko-KR" altLang="en-US"/>
              <a:t>콜백을</a:t>
            </a:r>
            <a:r>
              <a:rPr lang="en-US" altLang="ko-KR"/>
              <a:t> </a:t>
            </a:r>
            <a:r>
              <a:rPr lang="ko-KR" altLang="en-US"/>
              <a:t>적용했더니</a:t>
            </a:r>
            <a:r>
              <a:rPr lang="en-US" altLang="ko-KR"/>
              <a:t> </a:t>
            </a:r>
            <a:r>
              <a:rPr lang="ko-KR" altLang="en-US"/>
              <a:t>나아졌어요</a:t>
            </a:r>
            <a:r>
              <a:rPr lang="en-US" altLang="ko-KR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32295860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잠깐</a:t>
            </a:r>
            <a:r>
              <a:rPr lang="en-US" altLang="ko-KR" sz="2400"/>
              <a:t>, </a:t>
            </a:r>
            <a:r>
              <a:rPr lang="ko-KR" altLang="en-US" sz="2400"/>
              <a:t>근데</a:t>
            </a:r>
            <a:r>
              <a:rPr lang="en-US" altLang="ko-KR" sz="2400"/>
              <a:t> </a:t>
            </a:r>
            <a:r>
              <a:rPr lang="ko-KR" altLang="en-US" sz="2400"/>
              <a:t>저</a:t>
            </a:r>
            <a:r>
              <a:rPr lang="en-US" altLang="ko-KR" sz="2400"/>
              <a:t> </a:t>
            </a:r>
            <a:r>
              <a:rPr lang="ko-KR" altLang="en-US" sz="2400"/>
              <a:t>콘텍스트를</a:t>
            </a:r>
            <a:r>
              <a:rPr lang="en-US" altLang="ko-KR" sz="2400"/>
              <a:t> </a:t>
            </a:r>
            <a:r>
              <a:rPr lang="ko-KR" altLang="en-US" sz="2400"/>
              <a:t>다른</a:t>
            </a:r>
            <a:r>
              <a:rPr lang="en-US" altLang="ko-KR" sz="2400"/>
              <a:t> DAO</a:t>
            </a:r>
            <a:r>
              <a:rPr lang="ko-KR" altLang="en-US" sz="2400"/>
              <a:t>에서도</a:t>
            </a:r>
            <a:r>
              <a:rPr lang="en-US" altLang="ko-KR" sz="2400"/>
              <a:t> </a:t>
            </a:r>
            <a:r>
              <a:rPr lang="ko-KR" altLang="en-US" sz="2400"/>
              <a:t>사용할</a:t>
            </a:r>
            <a:r>
              <a:rPr lang="en-US" altLang="ko-KR" sz="2400"/>
              <a:t> </a:t>
            </a:r>
            <a:r>
              <a:rPr lang="ko-KR" altLang="en-US" sz="2400"/>
              <a:t>수</a:t>
            </a:r>
            <a:r>
              <a:rPr lang="en-US" altLang="ko-KR" sz="2400"/>
              <a:t> </a:t>
            </a:r>
            <a:r>
              <a:rPr lang="ko-KR" altLang="en-US" sz="2400"/>
              <a:t>있는거</a:t>
            </a:r>
            <a:r>
              <a:rPr lang="en-US" altLang="ko-KR" sz="2400"/>
              <a:t> </a:t>
            </a:r>
            <a:r>
              <a:rPr lang="ko-KR" altLang="en-US" sz="2400"/>
              <a:t>아닌가요</a:t>
            </a:r>
            <a:r>
              <a:rPr lang="en-US" altLang="ko-KR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25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smtClean="0"/>
              <a:t>JdbcContext의 분리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JdbcContext 클래스를 만든다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UserDao의 jdbcContextWithStatementStrategy()를 JdbcContext로 옮긴다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JdbcContext에 DataSource 타입 필드를 추가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UserDao가 JdbcContext를 사용하도록 수정</a:t>
            </a:r>
          </a:p>
          <a:p>
            <a:pPr marL="514350" indent="-514350">
              <a:buNone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 빈 의존관계 설정 수정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14" name="Process 13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7" name="Process 16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8" name="Process 17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9" name="Process 18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0" name="Process 19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1" name="Process 20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2" name="Process 21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3" name="Process 22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4" name="Process 23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5" name="Process 24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071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그런데</a:t>
            </a:r>
            <a:r>
              <a:rPr lang="en-US" altLang="ko-KR" sz="2400" dirty="0"/>
              <a:t> </a:t>
            </a:r>
            <a:r>
              <a:rPr lang="ko-KR" altLang="en-US" sz="2400" dirty="0"/>
              <a:t>이</a:t>
            </a:r>
            <a:r>
              <a:rPr lang="en-US" altLang="ko-KR" sz="2400" dirty="0"/>
              <a:t> </a:t>
            </a:r>
            <a:r>
              <a:rPr lang="ko-KR" altLang="en-US" sz="2400" dirty="0"/>
              <a:t>코드에서</a:t>
            </a:r>
            <a:r>
              <a:rPr lang="en-US" altLang="ko-KR" sz="2400" dirty="0"/>
              <a:t> </a:t>
            </a:r>
            <a:r>
              <a:rPr lang="ko-KR" altLang="en-US" sz="2400" dirty="0"/>
              <a:t>뭔가</a:t>
            </a:r>
            <a:r>
              <a:rPr lang="en-US" altLang="ko-KR" sz="2400" dirty="0"/>
              <a:t> </a:t>
            </a:r>
          </a:p>
          <a:p>
            <a:pPr algn="ctr"/>
            <a:r>
              <a:rPr lang="ko-KR" altLang="en-US" sz="2400" dirty="0"/>
              <a:t>냄새가</a:t>
            </a:r>
            <a:r>
              <a:rPr lang="en-US" altLang="ko-KR" sz="2400" dirty="0"/>
              <a:t> </a:t>
            </a:r>
            <a:r>
              <a:rPr lang="ko-KR" altLang="en-US" sz="2400" dirty="0"/>
              <a:t>나는군요</a:t>
            </a:r>
            <a:r>
              <a:rPr lang="en-US" altLang="ko-KR" sz="2400" dirty="0"/>
              <a:t>. 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코드</a:t>
            </a:r>
            <a:r>
              <a:rPr lang="en-US" altLang="ko-KR" sz="2400" dirty="0"/>
              <a:t> </a:t>
            </a:r>
            <a:r>
              <a:rPr lang="ko-KR" altLang="en-US" sz="2400" dirty="0"/>
              <a:t>중복이라는</a:t>
            </a:r>
            <a:r>
              <a:rPr lang="en-US" altLang="ko-KR" sz="2400" dirty="0"/>
              <a:t> </a:t>
            </a:r>
            <a:r>
              <a:rPr lang="ko-KR" altLang="en-US" sz="2400" dirty="0"/>
              <a:t>냄새가</a:t>
            </a:r>
            <a:r>
              <a:rPr lang="en-US" altLang="ko-KR" sz="2400" dirty="0"/>
              <a:t> </a:t>
            </a:r>
            <a:r>
              <a:rPr lang="ko-KR" altLang="en-US" sz="2400" dirty="0"/>
              <a:t>말이죠</a:t>
            </a:r>
            <a:r>
              <a:rPr lang="en-US" altLang="ko-KR" sz="2400" dirty="0"/>
              <a:t>.</a:t>
            </a:r>
          </a:p>
        </p:txBody>
      </p:sp>
      <p:pic>
        <p:nvPicPr>
          <p:cNvPr id="7" name="Picture 6" descr="MD0006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685800"/>
            <a:ext cx="2209800" cy="53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JdbcContext</a:t>
            </a:r>
            <a:r>
              <a:rPr lang="ko-KR" altLang="en-US" sz="2400" dirty="0"/>
              <a:t>는</a:t>
            </a:r>
            <a:r>
              <a:rPr lang="en-US" altLang="ko-KR" sz="2400" dirty="0"/>
              <a:t> </a:t>
            </a:r>
            <a:r>
              <a:rPr lang="ko-KR" altLang="en-US" sz="2400" dirty="0"/>
              <a:t>꼭</a:t>
            </a:r>
            <a:r>
              <a:rPr lang="en-US" altLang="ko-KR" sz="2400" dirty="0"/>
              <a:t> </a:t>
            </a:r>
            <a:r>
              <a:rPr lang="ko-KR" altLang="en-US" sz="2400" dirty="0"/>
              <a:t>빈으로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등록</a:t>
            </a:r>
            <a:r>
              <a:rPr lang="en-US" altLang="ko-KR" sz="2400" dirty="0" smtClean="0"/>
              <a:t> </a:t>
            </a:r>
            <a:r>
              <a:rPr lang="ko-KR" altLang="en-US" sz="2400" dirty="0" err="1"/>
              <a:t>해야되나</a:t>
            </a:r>
            <a:r>
              <a:rPr lang="en-US" altLang="ko-KR" sz="2400" dirty="0"/>
              <a:t>?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6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smtClean="0"/>
              <a:t>수동 DI 적용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JdbcContext를 빈 설정에서 제거한다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setDataSource에서 직접 JdbcContext를 생성하고 dataSource를 주입해준다. 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14" name="Process 13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7" name="Process 16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8" name="Process 17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9" name="Process 18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0" name="Process 19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1" name="Process 20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2" name="Process 21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3" name="Process 22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4" name="Process 23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5" name="Process 24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3117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아무리</a:t>
            </a:r>
            <a:r>
              <a:rPr lang="en-US" altLang="ko-KR" sz="2400"/>
              <a:t> </a:t>
            </a:r>
            <a:r>
              <a:rPr lang="ko-KR" altLang="en-US" sz="2400"/>
              <a:t>봐도</a:t>
            </a:r>
            <a:r>
              <a:rPr lang="en-US" altLang="ko-KR" sz="2400"/>
              <a:t> </a:t>
            </a:r>
            <a:r>
              <a:rPr lang="ko-KR" altLang="en-US" sz="2400"/>
              <a:t>아직</a:t>
            </a:r>
            <a:r>
              <a:rPr lang="en-US" altLang="ko-KR" sz="2400"/>
              <a:t> </a:t>
            </a:r>
            <a:r>
              <a:rPr lang="ko-KR" altLang="en-US" sz="2400"/>
              <a:t>중복</a:t>
            </a:r>
            <a:r>
              <a:rPr lang="en-US" altLang="ko-KR" sz="2400"/>
              <a:t> </a:t>
            </a:r>
            <a:r>
              <a:rPr lang="ko-KR" altLang="en-US" sz="2400"/>
              <a:t>코드가</a:t>
            </a:r>
            <a:r>
              <a:rPr lang="en-US" altLang="ko-KR" sz="2400"/>
              <a:t> </a:t>
            </a:r>
            <a:r>
              <a:rPr lang="ko-KR" altLang="en-US" sz="2400"/>
              <a:t>다</a:t>
            </a:r>
            <a:r>
              <a:rPr lang="en-US" altLang="ko-KR" sz="2400"/>
              <a:t> </a:t>
            </a:r>
            <a:r>
              <a:rPr lang="ko-KR" altLang="en-US" sz="2400"/>
              <a:t>제거된것</a:t>
            </a:r>
            <a:r>
              <a:rPr lang="en-US" altLang="ko-KR" sz="2400"/>
              <a:t> </a:t>
            </a:r>
            <a:r>
              <a:rPr lang="ko-KR" altLang="en-US" sz="2400"/>
              <a:t>같지</a:t>
            </a:r>
            <a:r>
              <a:rPr lang="en-US" altLang="ko-KR" sz="2400"/>
              <a:t> </a:t>
            </a:r>
            <a:r>
              <a:rPr lang="ko-KR" altLang="en-US" sz="2400"/>
              <a:t>않네요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03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콜백</a:t>
            </a:r>
            <a:r>
              <a:rPr lang="en-US" altLang="ko-KR" sz="2400" dirty="0"/>
              <a:t> </a:t>
            </a:r>
            <a:r>
              <a:rPr lang="ko-KR" altLang="en-US" sz="2400" dirty="0"/>
              <a:t>코드를</a:t>
            </a:r>
            <a:r>
              <a:rPr lang="en-US" altLang="ko-KR" sz="2400" dirty="0"/>
              <a:t> </a:t>
            </a:r>
            <a:r>
              <a:rPr lang="ko-KR" altLang="en-US" sz="2400" dirty="0"/>
              <a:t>말씀하시나</a:t>
            </a:r>
            <a:r>
              <a:rPr lang="en-US" altLang="ko-KR" sz="2400" dirty="0"/>
              <a:t> </a:t>
            </a:r>
            <a:r>
              <a:rPr lang="ko-KR" altLang="en-US" sz="2400" dirty="0"/>
              <a:t>보군요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그</a:t>
            </a:r>
            <a:r>
              <a:rPr lang="en-US" altLang="ko-KR" sz="2400" dirty="0"/>
              <a:t> </a:t>
            </a:r>
            <a:r>
              <a:rPr lang="ko-KR" altLang="en-US" sz="2400" dirty="0"/>
              <a:t>코드도</a:t>
            </a:r>
            <a:r>
              <a:rPr lang="en-US" altLang="ko-KR" sz="2400" dirty="0"/>
              <a:t> </a:t>
            </a:r>
            <a:r>
              <a:rPr lang="ko-KR" altLang="en-US" sz="2400" dirty="0"/>
              <a:t>재활용하면</a:t>
            </a:r>
            <a:r>
              <a:rPr lang="en-US" altLang="ko-KR" sz="2400" dirty="0"/>
              <a:t> </a:t>
            </a:r>
            <a:r>
              <a:rPr lang="ko-KR" altLang="en-US" sz="2400" dirty="0"/>
              <a:t>됩니다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9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smtClean="0"/>
              <a:t>콜백 재사용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deleteAll()에서 콜백 코드 분리. - executeSql(String)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executeSql()을 JdbcContext로 이동.. 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14" name="Process 13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7" name="Process 16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8" name="Process 17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9" name="Process 18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0" name="Process 19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1" name="Process 20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2" name="Process 21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3" name="Process 22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4" name="Process 23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5" name="Process 24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84232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도대체</a:t>
            </a:r>
            <a:r>
              <a:rPr lang="en-US" altLang="ko-KR" sz="2400"/>
              <a:t> </a:t>
            </a:r>
            <a:r>
              <a:rPr lang="ko-KR" altLang="en-US" sz="2400"/>
              <a:t>스프링은</a:t>
            </a:r>
            <a:r>
              <a:rPr lang="en-US" altLang="ko-KR" sz="2400"/>
              <a:t> </a:t>
            </a:r>
            <a:r>
              <a:rPr lang="ko-KR" altLang="en-US" sz="2400"/>
              <a:t>언제쯤</a:t>
            </a:r>
            <a:r>
              <a:rPr lang="en-US" altLang="ko-KR" sz="240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88416285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smtClean="0"/>
              <a:t>스프링 JdbcTemplate 도입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600200"/>
            <a:ext cx="7149841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jdbcTemplate.update() 사용해서 deleteAll() 수정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jdbcTemplate.update() 사용해서 add() 수정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jdbcTemplate.query() 사용해서 getCount() 수정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jdbcTemplate.queryForInt() 사용해서 getCounr() 수정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jdbcTemplate.queryForObject() 사용해서 get() 수정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14" name="Process 13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7" name="Process 16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8" name="Process 17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9" name="Process 18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0" name="Process 19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1" name="Process 20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2" name="Process 21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3" name="Process 22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4" name="Process 23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5" name="Process 24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793725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getAll()</a:t>
            </a:r>
            <a:r>
              <a:rPr lang="ko-KR" altLang="en-US" sz="2400"/>
              <a:t>이라는</a:t>
            </a:r>
            <a:r>
              <a:rPr lang="en-US" altLang="ko-KR" sz="2400"/>
              <a:t> </a:t>
            </a:r>
            <a:r>
              <a:rPr lang="ko-KR" altLang="en-US" sz="2400"/>
              <a:t>기능을</a:t>
            </a:r>
            <a:r>
              <a:rPr lang="en-US" altLang="ko-KR" sz="2400"/>
              <a:t> </a:t>
            </a:r>
            <a:r>
              <a:rPr lang="ko-KR" altLang="en-US" sz="2400"/>
              <a:t>추가하고</a:t>
            </a:r>
            <a:r>
              <a:rPr lang="en-US" altLang="ko-KR" sz="2400"/>
              <a:t> </a:t>
            </a:r>
            <a:r>
              <a:rPr lang="ko-KR" altLang="en-US" sz="2400"/>
              <a:t>싶어요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67714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smtClean="0"/>
              <a:t>getAll() 구현하기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600200"/>
            <a:ext cx="7149841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getAll() 테스트 추가하기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getAll() 구현하기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14" name="Process 13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7" name="Process 16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8" name="Process 17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9" name="Process 18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0" name="Process 19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1" name="Process 20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2" name="Process 21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3" name="Process 22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4" name="Process 23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5" name="Process 24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396110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코드를</a:t>
            </a:r>
            <a:r>
              <a:rPr lang="en-US" altLang="ko-KR" sz="2400"/>
              <a:t> </a:t>
            </a:r>
            <a:r>
              <a:rPr lang="ko-KR" altLang="en-US" sz="2400"/>
              <a:t>조금만</a:t>
            </a:r>
            <a:r>
              <a:rPr lang="en-US" altLang="ko-KR" sz="2400"/>
              <a:t> </a:t>
            </a:r>
            <a:r>
              <a:rPr lang="ko-KR" altLang="en-US" sz="2400"/>
              <a:t>더</a:t>
            </a:r>
            <a:r>
              <a:rPr lang="en-US" altLang="ko-KR" sz="2400"/>
              <a:t> </a:t>
            </a:r>
            <a:r>
              <a:rPr lang="ko-KR" altLang="en-US" sz="2400"/>
              <a:t>다듬으면</a:t>
            </a:r>
            <a:r>
              <a:rPr lang="en-US" altLang="ko-KR" sz="2400"/>
              <a:t> </a:t>
            </a:r>
            <a:r>
              <a:rPr lang="ko-KR" altLang="en-US" sz="2400"/>
              <a:t>좋겠군요</a:t>
            </a:r>
            <a:r>
              <a:rPr lang="en-US" altLang="ko-KR" sz="2400"/>
              <a:t>.</a:t>
            </a:r>
          </a:p>
        </p:txBody>
      </p:sp>
      <p:pic>
        <p:nvPicPr>
          <p:cNvPr id="7" name="Picture 6" descr="MD0006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685800"/>
            <a:ext cx="2209800" cy="53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Connection 생성 코드 분리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5532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Connection 생성 작업을 별도의 메서드에게 담당시키자.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3" name="Process 12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4" name="Process 13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7906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smtClean="0"/>
              <a:t>UserDao 코드 다듬기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600200"/>
            <a:ext cx="7149841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UserDao에서 dataSource 필드 제거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RowMapper 중복 제거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14" name="Process 13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7" name="Process 16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8" name="Process 17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9" name="Process 18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0" name="Process 19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1" name="Process 20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2" name="Process 21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3" name="Process 22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4" name="Process 23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5" name="Process 24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022664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코드가</a:t>
            </a:r>
            <a:r>
              <a:rPr lang="en-US" altLang="ko-KR" sz="2400"/>
              <a:t> </a:t>
            </a:r>
            <a:r>
              <a:rPr lang="ko-KR" altLang="en-US" sz="2400"/>
              <a:t>아주</a:t>
            </a:r>
            <a:r>
              <a:rPr lang="en-US" altLang="ko-KR" sz="2400"/>
              <a:t> </a:t>
            </a:r>
            <a:r>
              <a:rPr lang="ko-KR" altLang="en-US" sz="2400"/>
              <a:t>맘에</a:t>
            </a:r>
            <a:r>
              <a:rPr lang="en-US" altLang="ko-KR" sz="2400"/>
              <a:t> </a:t>
            </a:r>
            <a:r>
              <a:rPr lang="ko-KR" altLang="en-US" sz="2400"/>
              <a:t>들어요</a:t>
            </a:r>
            <a:r>
              <a:rPr lang="en-US" altLang="ko-KR" sz="2400"/>
              <a:t>.</a:t>
            </a:r>
          </a:p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그런데</a:t>
            </a:r>
            <a:r>
              <a:rPr lang="en-US" altLang="ko-KR" sz="2400"/>
              <a:t> </a:t>
            </a:r>
            <a:r>
              <a:rPr lang="ko-KR" altLang="en-US" sz="2400"/>
              <a:t>스프링</a:t>
            </a:r>
            <a:r>
              <a:rPr lang="en-US" altLang="ko-KR" sz="2400"/>
              <a:t> JdbcTemplate</a:t>
            </a:r>
            <a:r>
              <a:rPr lang="ko-KR" altLang="en-US" sz="2400"/>
              <a:t>이랑</a:t>
            </a:r>
            <a:r>
              <a:rPr lang="en-US" altLang="ko-KR" sz="2400"/>
              <a:t> </a:t>
            </a:r>
            <a:r>
              <a:rPr lang="ko-KR" altLang="en-US" sz="2400"/>
              <a:t>우리가</a:t>
            </a:r>
            <a:r>
              <a:rPr lang="en-US" altLang="ko-KR" sz="2400"/>
              <a:t> </a:t>
            </a:r>
            <a:r>
              <a:rPr lang="ko-KR" altLang="en-US" sz="2400"/>
              <a:t>만든</a:t>
            </a:r>
            <a:r>
              <a:rPr lang="en-US" altLang="ko-KR" sz="2400"/>
              <a:t> JdbcContext</a:t>
            </a:r>
            <a:r>
              <a:rPr lang="ko-KR" altLang="en-US" sz="2400"/>
              <a:t>랑</a:t>
            </a:r>
            <a:r>
              <a:rPr lang="en-US" altLang="ko-KR" sz="2400"/>
              <a:t> </a:t>
            </a:r>
            <a:r>
              <a:rPr lang="ko-KR" altLang="en-US" sz="2400"/>
              <a:t>아무런</a:t>
            </a:r>
            <a:r>
              <a:rPr lang="en-US" altLang="ko-KR" sz="2400"/>
              <a:t> </a:t>
            </a:r>
            <a:r>
              <a:rPr lang="ko-KR" altLang="en-US" sz="2400"/>
              <a:t>차이도</a:t>
            </a:r>
            <a:r>
              <a:rPr lang="en-US" altLang="ko-KR" sz="2400"/>
              <a:t> </a:t>
            </a:r>
            <a:r>
              <a:rPr lang="ko-KR" altLang="en-US" sz="2400"/>
              <a:t>없</a:t>
            </a:r>
            <a:r>
              <a:rPr lang="en-US" altLang="ko-KR" sz="2400"/>
              <a:t> </a:t>
            </a:r>
            <a:r>
              <a:rPr lang="ko-KR" altLang="en-US" sz="2400"/>
              <a:t>는거에요</a:t>
            </a:r>
            <a:r>
              <a:rPr lang="en-US" altLang="ko-KR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2473054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그렇다면</a:t>
            </a:r>
            <a:r>
              <a:rPr lang="en-US" altLang="ko-KR" sz="2400" dirty="0"/>
              <a:t> </a:t>
            </a:r>
            <a:r>
              <a:rPr lang="ko-KR" altLang="en-US" sz="2400" dirty="0"/>
              <a:t>굳이</a:t>
            </a:r>
            <a:r>
              <a:rPr lang="en-US" altLang="ko-KR" sz="2400" dirty="0"/>
              <a:t> </a:t>
            </a:r>
            <a:r>
              <a:rPr lang="ko-KR" altLang="en-US" sz="2400" dirty="0"/>
              <a:t>바꾸지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않았겠죠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err="1"/>
              <a:t>메서드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선언부를</a:t>
            </a:r>
            <a:r>
              <a:rPr lang="en-US" altLang="ko-KR" sz="2400" dirty="0"/>
              <a:t> </a:t>
            </a:r>
            <a:r>
              <a:rPr lang="ko-KR" altLang="en-US" sz="2400" dirty="0"/>
              <a:t>잘</a:t>
            </a:r>
            <a:r>
              <a:rPr lang="en-US" altLang="ko-KR" sz="2400" dirty="0"/>
              <a:t> </a:t>
            </a:r>
            <a:r>
              <a:rPr lang="ko-KR" altLang="en-US" sz="2400" dirty="0"/>
              <a:t>살펴보세요</a:t>
            </a:r>
            <a:r>
              <a:rPr lang="en-US" altLang="ko-KR" sz="2400" dirty="0"/>
              <a:t>.</a:t>
            </a:r>
          </a:p>
          <a:p>
            <a:pPr algn="ctr"/>
            <a:r>
              <a:rPr lang="ko-KR" altLang="en-US" sz="2400" dirty="0"/>
              <a:t>차이점에</a:t>
            </a:r>
            <a:r>
              <a:rPr lang="en-US" altLang="ko-KR" sz="2400" dirty="0"/>
              <a:t> </a:t>
            </a:r>
            <a:r>
              <a:rPr lang="ko-KR" altLang="en-US" sz="2400" dirty="0"/>
              <a:t>대한</a:t>
            </a:r>
            <a:r>
              <a:rPr lang="en-US" altLang="ko-KR" sz="2400" dirty="0"/>
              <a:t> </a:t>
            </a:r>
            <a:r>
              <a:rPr lang="ko-KR" altLang="en-US" sz="2400" dirty="0"/>
              <a:t>실마리를</a:t>
            </a:r>
            <a:r>
              <a:rPr lang="en-US" altLang="ko-KR" sz="2400" dirty="0"/>
              <a:t> </a:t>
            </a:r>
            <a:r>
              <a:rPr lang="ko-KR" altLang="en-US" sz="2400" dirty="0"/>
              <a:t>찾을</a:t>
            </a:r>
            <a:r>
              <a:rPr lang="en-US" altLang="ko-KR" sz="2400" dirty="0"/>
              <a:t> </a:t>
            </a:r>
            <a:r>
              <a:rPr lang="ko-KR" altLang="en-US" sz="2400" dirty="0"/>
              <a:t>수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있을꺼에요</a:t>
            </a:r>
            <a:r>
              <a:rPr lang="en-US" altLang="ko-KR" sz="2400" dirty="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5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살펴</a:t>
            </a:r>
            <a:r>
              <a:rPr lang="en-US" altLang="ko-KR" dirty="0"/>
              <a:t> </a:t>
            </a:r>
            <a:r>
              <a:rPr lang="ko-KR" altLang="en-US" dirty="0"/>
              <a:t>본</a:t>
            </a:r>
            <a:r>
              <a:rPr lang="en-US" altLang="ko-KR" dirty="0" smtClean="0"/>
              <a:t> </a:t>
            </a:r>
            <a:r>
              <a:rPr lang="ko-KR" altLang="en-US" dirty="0"/>
              <a:t>이론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디자인</a:t>
            </a:r>
            <a:r>
              <a:rPr lang="en-US" altLang="ko-KR" dirty="0"/>
              <a:t> </a:t>
            </a:r>
            <a:r>
              <a:rPr lang="ko-KR" altLang="en-US" dirty="0"/>
              <a:t>패턴</a:t>
            </a:r>
            <a:endParaRPr lang="en-US" altLang="ko-KR" dirty="0"/>
          </a:p>
          <a:p>
            <a:pPr lvl="1"/>
            <a:r>
              <a:rPr lang="en-US" altLang="ko-KR" dirty="0"/>
              <a:t>Strategy </a:t>
            </a:r>
            <a:r>
              <a:rPr lang="ko-KR" altLang="en-US" dirty="0"/>
              <a:t>패턴</a:t>
            </a:r>
            <a:endParaRPr lang="en-US" altLang="ko-KR" dirty="0"/>
          </a:p>
          <a:p>
            <a:pPr lvl="1"/>
            <a:r>
              <a:rPr lang="en-US" altLang="ko-KR" dirty="0"/>
              <a:t>Template Method </a:t>
            </a:r>
            <a:r>
              <a:rPr lang="ko-KR" altLang="en-US" dirty="0"/>
              <a:t>패턴</a:t>
            </a:r>
            <a:endParaRPr lang="en-US" altLang="ko-KR" dirty="0"/>
          </a:p>
          <a:p>
            <a:r>
              <a:rPr lang="ko-KR" altLang="en-US" dirty="0"/>
              <a:t>중첩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dirty="0"/>
              <a:t>static member class</a:t>
            </a:r>
          </a:p>
          <a:p>
            <a:pPr lvl="1"/>
            <a:r>
              <a:rPr lang="en-US" dirty="0" err="1"/>
              <a:t>nonstatic</a:t>
            </a:r>
            <a:r>
              <a:rPr lang="en-US" dirty="0"/>
              <a:t> member class</a:t>
            </a:r>
          </a:p>
          <a:p>
            <a:pPr lvl="1"/>
            <a:r>
              <a:rPr lang="en-US" dirty="0"/>
              <a:t>local class</a:t>
            </a:r>
          </a:p>
          <a:p>
            <a:pPr lvl="1"/>
            <a:r>
              <a:rPr lang="en-US" dirty="0"/>
              <a:t>anonymous class</a:t>
            </a:r>
          </a:p>
          <a:p>
            <a:r>
              <a:rPr lang="ko-KR" altLang="en-US" dirty="0"/>
              <a:t>템플릿</a:t>
            </a:r>
            <a:r>
              <a:rPr lang="en-US" altLang="ko-KR" dirty="0"/>
              <a:t>-</a:t>
            </a:r>
            <a:r>
              <a:rPr lang="ko-KR" altLang="en-US" dirty="0" err="1"/>
              <a:t>콜백</a:t>
            </a:r>
            <a:endParaRPr lang="en-US" altLang="ko-KR" dirty="0"/>
          </a:p>
          <a:p>
            <a:r>
              <a:rPr lang="en-US" altLang="ko-KR" dirty="0" err="1"/>
              <a:t>JdbcTemplate</a:t>
            </a:r>
            <a:endParaRPr lang="en-US" altLang="ko-KR" dirty="0"/>
          </a:p>
          <a:p>
            <a:pPr lvl="1"/>
            <a:r>
              <a:rPr lang="en-US" altLang="ko-KR" dirty="0" err="1"/>
              <a:t>PreparedStatementCreator</a:t>
            </a:r>
            <a:endParaRPr lang="en-US" altLang="ko-KR" dirty="0"/>
          </a:p>
          <a:p>
            <a:pPr lvl="1"/>
            <a:r>
              <a:rPr lang="en-US" altLang="ko-KR" dirty="0" err="1"/>
              <a:t>ResultSetExtractor</a:t>
            </a:r>
            <a:endParaRPr lang="en-US" altLang="ko-KR" dirty="0"/>
          </a:p>
          <a:p>
            <a:pPr lvl="1"/>
            <a:r>
              <a:rPr lang="en-US" altLang="ko-KR" dirty="0" err="1"/>
              <a:t>RowMapper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81582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템플릿</a:t>
            </a:r>
            <a:r>
              <a:rPr lang="en-US" altLang="ko-KR"/>
              <a:t> </a:t>
            </a:r>
            <a:r>
              <a:rPr lang="ko-KR" altLang="en-US"/>
              <a:t>실습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다시 보는 초난감 DAO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SQLException 예외처리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deleteAll()과 add()에 전략 패턴 적용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익명 내부 클래스 도입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JdbcContext의 분리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수동 DI 적용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콜백 재사용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스프링 JdbcTemplate 도입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getAll() 구현하기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 코드 다듬기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0278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예외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7162630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예외</a:t>
            </a:r>
            <a:r>
              <a:rPr lang="en-US" altLang="ko-KR"/>
              <a:t> </a:t>
            </a:r>
            <a:r>
              <a:rPr lang="ko-KR" altLang="en-US"/>
              <a:t>종류</a:t>
            </a:r>
            <a:endParaRPr lang="en-US"/>
          </a:p>
        </p:txBody>
      </p:sp>
      <p:grpSp>
        <p:nvGrpSpPr>
          <p:cNvPr id="3" name="그룹 2"/>
          <p:cNvGrpSpPr/>
          <p:nvPr/>
        </p:nvGrpSpPr>
        <p:grpSpPr>
          <a:xfrm>
            <a:off x="914400" y="1340768"/>
            <a:ext cx="7045542" cy="4876800"/>
            <a:chOff x="914400" y="1828800"/>
            <a:chExt cx="7045542" cy="4876800"/>
          </a:xfrm>
        </p:grpSpPr>
        <p:sp>
          <p:nvSpPr>
            <p:cNvPr id="4" name="Rounded Rectangle 3"/>
            <p:cNvSpPr/>
            <p:nvPr/>
          </p:nvSpPr>
          <p:spPr>
            <a:xfrm>
              <a:off x="3276600" y="1828800"/>
              <a:ext cx="2286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Exception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76400" y="3276600"/>
              <a:ext cx="2286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RuntimeException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105400" y="3276600"/>
              <a:ext cx="2286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…Exception</a:t>
              </a:r>
            </a:p>
          </p:txBody>
        </p:sp>
        <p:cxnSp>
          <p:nvCxnSpPr>
            <p:cNvPr id="8" name="Elbow Connector 7"/>
            <p:cNvCxnSpPr>
              <a:stCxn id="5" idx="0"/>
              <a:endCxn id="4" idx="2"/>
            </p:cNvCxnSpPr>
            <p:nvPr/>
          </p:nvCxnSpPr>
          <p:spPr>
            <a:xfrm rot="5400000" flipH="1" flipV="1">
              <a:off x="3314700" y="2171700"/>
              <a:ext cx="609600" cy="16002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6" idx="0"/>
              <a:endCxn id="4" idx="2"/>
            </p:cNvCxnSpPr>
            <p:nvPr/>
          </p:nvCxnSpPr>
          <p:spPr>
            <a:xfrm rot="16200000" flipV="1">
              <a:off x="5029200" y="2057400"/>
              <a:ext cx="609600" cy="1828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371600" y="2819400"/>
              <a:ext cx="2895600" cy="38862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2819400"/>
              <a:ext cx="2895600" cy="38862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2438400"/>
              <a:ext cx="2209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UnChecked Exception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9800" y="2406134"/>
              <a:ext cx="1940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Checked Exception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787739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생각해</a:t>
            </a:r>
            <a:r>
              <a:rPr lang="en-US" altLang="ko-KR"/>
              <a:t> </a:t>
            </a:r>
            <a:r>
              <a:rPr lang="ko-KR" altLang="en-US"/>
              <a:t>봅시다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Checked Exception</a:t>
            </a:r>
            <a:r>
              <a:rPr lang="ko-KR" altLang="en-US"/>
              <a:t>과</a:t>
            </a:r>
            <a:r>
              <a:rPr lang="en-US" altLang="ko-KR"/>
              <a:t> Unchecked Exception </a:t>
            </a:r>
            <a:r>
              <a:rPr lang="ko-KR" altLang="en-US"/>
              <a:t>중에서</a:t>
            </a:r>
            <a:r>
              <a:rPr lang="en-US" altLang="ko-KR"/>
              <a:t> </a:t>
            </a:r>
            <a:r>
              <a:rPr lang="ko-KR" altLang="en-US"/>
              <a:t>어떤게</a:t>
            </a:r>
            <a:r>
              <a:rPr lang="en-US" altLang="ko-KR"/>
              <a:t> </a:t>
            </a:r>
            <a:r>
              <a:rPr lang="ko-KR" altLang="en-US"/>
              <a:t>더</a:t>
            </a:r>
            <a:r>
              <a:rPr lang="en-US" altLang="ko-KR"/>
              <a:t> </a:t>
            </a:r>
            <a:r>
              <a:rPr lang="ko-KR" altLang="en-US"/>
              <a:t>좋으세요</a:t>
            </a:r>
            <a:r>
              <a:rPr lang="en-US" altLang="ko-KR"/>
              <a:t>? </a:t>
            </a:r>
            <a:r>
              <a:rPr lang="ko-KR" altLang="en-US"/>
              <a:t>그</a:t>
            </a:r>
            <a:r>
              <a:rPr lang="en-US" altLang="ko-KR"/>
              <a:t> </a:t>
            </a:r>
            <a:r>
              <a:rPr lang="ko-KR" altLang="en-US"/>
              <a:t>이유는</a:t>
            </a:r>
            <a:r>
              <a:rPr lang="en-US" altLang="ko-KR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463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초난감</a:t>
            </a:r>
            <a:r>
              <a:rPr lang="en-US" altLang="ko-KR"/>
              <a:t> </a:t>
            </a:r>
            <a:r>
              <a:rPr lang="ko-KR" altLang="en-US"/>
              <a:t>예외</a:t>
            </a:r>
            <a:r>
              <a:rPr lang="en-US" altLang="ko-KR"/>
              <a:t> </a:t>
            </a:r>
            <a:r>
              <a:rPr lang="ko-KR" altLang="en-US"/>
              <a:t>처리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블랙홀</a:t>
            </a:r>
            <a:endParaRPr lang="en-US" altLang="ko-KR"/>
          </a:p>
          <a:p>
            <a:endParaRPr lang="en-US"/>
          </a:p>
          <a:p>
            <a:r>
              <a:rPr lang="ko-KR" altLang="en-US"/>
              <a:t>무책임한</a:t>
            </a:r>
            <a:r>
              <a:rPr lang="en-US" altLang="ko-KR"/>
              <a:t> throws </a:t>
            </a:r>
            <a:r>
              <a:rPr lang="ko-KR" altLang="en-US"/>
              <a:t>남발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712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적절한</a:t>
            </a:r>
            <a:r>
              <a:rPr lang="en-US" altLang="ko-KR"/>
              <a:t> </a:t>
            </a:r>
            <a:r>
              <a:rPr lang="ko-KR" altLang="en-US"/>
              <a:t>예외</a:t>
            </a:r>
            <a:r>
              <a:rPr lang="en-US" altLang="ko-KR"/>
              <a:t> </a:t>
            </a:r>
            <a:r>
              <a:rPr lang="ko-KR" altLang="en-US"/>
              <a:t>처리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예외</a:t>
            </a:r>
            <a:r>
              <a:rPr lang="en-US" altLang="ko-KR"/>
              <a:t> </a:t>
            </a:r>
            <a:r>
              <a:rPr lang="ko-KR" altLang="en-US"/>
              <a:t>복구</a:t>
            </a:r>
            <a:endParaRPr lang="en-US" altLang="ko-KR"/>
          </a:p>
          <a:p>
            <a:endParaRPr lang="en-US"/>
          </a:p>
          <a:p>
            <a:r>
              <a:rPr lang="ko-KR" altLang="en-US"/>
              <a:t>예외</a:t>
            </a:r>
            <a:r>
              <a:rPr lang="en-US" altLang="ko-KR"/>
              <a:t> </a:t>
            </a:r>
            <a:r>
              <a:rPr lang="ko-KR" altLang="en-US"/>
              <a:t>처리</a:t>
            </a:r>
            <a:r>
              <a:rPr lang="en-US" altLang="ko-KR"/>
              <a:t> </a:t>
            </a:r>
            <a:r>
              <a:rPr lang="ko-KR" altLang="en-US"/>
              <a:t>회피</a:t>
            </a:r>
            <a:endParaRPr lang="en-US" altLang="ko-KR"/>
          </a:p>
          <a:p>
            <a:endParaRPr lang="en-US"/>
          </a:p>
          <a:p>
            <a:r>
              <a:rPr lang="ko-KR" altLang="en-US"/>
              <a:t>예외</a:t>
            </a:r>
            <a:r>
              <a:rPr lang="en-US" altLang="ko-KR"/>
              <a:t> </a:t>
            </a:r>
            <a:r>
              <a:rPr lang="ko-KR" altLang="en-US"/>
              <a:t>변환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5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6096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좋아</a:t>
            </a:r>
            <a:r>
              <a:rPr lang="en-US" altLang="ko-KR" sz="2400" dirty="0"/>
              <a:t>. 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이제</a:t>
            </a:r>
            <a:r>
              <a:rPr lang="en-US" altLang="ko-KR" sz="2400" dirty="0"/>
              <a:t> </a:t>
            </a:r>
            <a:r>
              <a:rPr lang="ko-KR" altLang="en-US" sz="2400" dirty="0"/>
              <a:t>한곳</a:t>
            </a:r>
            <a:r>
              <a:rPr lang="en-US" altLang="ko-KR" sz="2400" dirty="0"/>
              <a:t>(getConnection()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)</a:t>
            </a:r>
            <a:r>
              <a:rPr lang="ko-KR" altLang="en-US" sz="2400" dirty="0"/>
              <a:t>만</a:t>
            </a:r>
            <a:r>
              <a:rPr lang="en-US" altLang="ko-KR" sz="2400" dirty="0"/>
              <a:t> </a:t>
            </a:r>
            <a:r>
              <a:rPr lang="ko-KR" altLang="en-US" sz="2400" dirty="0"/>
              <a:t>고치면</a:t>
            </a:r>
            <a:r>
              <a:rPr lang="en-US" altLang="ko-KR" sz="2400" dirty="0"/>
              <a:t> </a:t>
            </a:r>
            <a:r>
              <a:rPr lang="ko-KR" altLang="en-US" sz="2400" dirty="0"/>
              <a:t>여러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메소드에</a:t>
            </a:r>
            <a:r>
              <a:rPr lang="en-US" altLang="ko-KR" sz="2400" dirty="0"/>
              <a:t> </a:t>
            </a:r>
            <a:r>
              <a:rPr lang="ko-KR" altLang="en-US" sz="2400" dirty="0"/>
              <a:t>적용되겠군요</a:t>
            </a:r>
            <a:r>
              <a:rPr lang="en-US" altLang="ko-KR" sz="2400" dirty="0"/>
              <a:t>.</a:t>
            </a:r>
          </a:p>
        </p:txBody>
      </p:sp>
      <p:pic>
        <p:nvPicPr>
          <p:cNvPr id="7" name="Picture 6" descr="MD0006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685800"/>
            <a:ext cx="2209800" cy="53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2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아니</a:t>
            </a:r>
            <a:r>
              <a:rPr lang="en-US" altLang="ko-KR" sz="2400"/>
              <a:t> </a:t>
            </a:r>
            <a:r>
              <a:rPr lang="ko-KR" altLang="en-US" sz="2400"/>
              <a:t>그러니까</a:t>
            </a:r>
            <a:r>
              <a:rPr lang="en-US" altLang="ko-KR" sz="2400"/>
              <a:t> SQLException</a:t>
            </a:r>
            <a:r>
              <a:rPr lang="ko-KR" altLang="en-US" sz="2400"/>
              <a:t>은</a:t>
            </a:r>
            <a:r>
              <a:rPr lang="en-US" altLang="ko-KR" sz="2400"/>
              <a:t> </a:t>
            </a:r>
          </a:p>
          <a:p>
            <a:pPr algn="ctr"/>
            <a:r>
              <a:rPr lang="ko-KR" altLang="en-US" sz="2400"/>
              <a:t>어디로</a:t>
            </a:r>
            <a:r>
              <a:rPr lang="en-US" altLang="ko-KR" sz="2400"/>
              <a:t> </a:t>
            </a:r>
            <a:r>
              <a:rPr lang="ko-KR" altLang="en-US" sz="2400"/>
              <a:t>갔냐구요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676064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JdbcTemplate</a:t>
            </a:r>
            <a:r>
              <a:rPr lang="ko-KR" altLang="en-US" sz="2400"/>
              <a:t>에게</a:t>
            </a:r>
            <a:r>
              <a:rPr lang="en-US" altLang="ko-KR" sz="2400"/>
              <a:t> </a:t>
            </a:r>
            <a:r>
              <a:rPr lang="ko-KR" altLang="en-US" sz="2400"/>
              <a:t>물어보세요</a:t>
            </a:r>
            <a:r>
              <a:rPr lang="en-US" altLang="ko-KR" sz="240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5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SQLException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처리해</a:t>
            </a:r>
            <a:r>
              <a:rPr lang="en-US" altLang="ko-KR"/>
              <a:t> </a:t>
            </a:r>
            <a:r>
              <a:rPr lang="ko-KR" altLang="en-US"/>
              <a:t>봅시다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앗</a:t>
            </a:r>
            <a:r>
              <a:rPr lang="en-US" altLang="ko-KR" dirty="0"/>
              <a:t> </a:t>
            </a:r>
            <a:r>
              <a:rPr lang="ko-KR" altLang="en-US" dirty="0"/>
              <a:t>뭐야</a:t>
            </a:r>
            <a:r>
              <a:rPr lang="en-US" altLang="ko-KR" dirty="0"/>
              <a:t>. </a:t>
            </a:r>
            <a:r>
              <a:rPr lang="en-US" altLang="ko-KR" dirty="0" err="1"/>
              <a:t>SQLException</a:t>
            </a:r>
            <a:r>
              <a:rPr lang="ko-KR" altLang="en-US" dirty="0"/>
              <a:t>이자나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 err="1"/>
              <a:t>밴더</a:t>
            </a:r>
            <a:r>
              <a:rPr lang="en-US" altLang="ko-KR" dirty="0"/>
              <a:t> </a:t>
            </a:r>
            <a:r>
              <a:rPr lang="ko-KR" altLang="en-US" dirty="0"/>
              <a:t>마다</a:t>
            </a:r>
            <a:r>
              <a:rPr lang="en-US" altLang="ko-KR" dirty="0"/>
              <a:t> </a:t>
            </a: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에러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getErrorCode</a:t>
            </a:r>
            <a:r>
              <a:rPr lang="en-US" altLang="ko-KR" dirty="0"/>
              <a:t>())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원인을</a:t>
            </a:r>
            <a:r>
              <a:rPr lang="en-US" altLang="ko-KR" dirty="0"/>
              <a:t> </a:t>
            </a:r>
            <a:r>
              <a:rPr lang="ko-KR" altLang="en-US" dirty="0"/>
              <a:t>분석하자니</a:t>
            </a:r>
            <a:r>
              <a:rPr lang="en-US" altLang="ko-KR" dirty="0"/>
              <a:t> if 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r>
              <a:rPr lang="ko-KR" altLang="en-US" dirty="0"/>
              <a:t>분기하기</a:t>
            </a:r>
            <a:r>
              <a:rPr lang="en-US" altLang="ko-KR" dirty="0"/>
              <a:t> </a:t>
            </a:r>
            <a:r>
              <a:rPr lang="ko-KR" altLang="en-US" dirty="0"/>
              <a:t>피곤하고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상태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getStatusCode</a:t>
            </a:r>
            <a:r>
              <a:rPr lang="en-US" altLang="ko-KR" dirty="0"/>
              <a:t>())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원인을</a:t>
            </a:r>
            <a:r>
              <a:rPr lang="en-US" altLang="ko-KR" dirty="0"/>
              <a:t> </a:t>
            </a:r>
            <a:r>
              <a:rPr lang="ko-KR" altLang="en-US" dirty="0" smtClean="0"/>
              <a:t>찾자니</a:t>
            </a:r>
            <a:r>
              <a:rPr lang="en-US" altLang="ko-KR" dirty="0" smtClean="0"/>
              <a:t> </a:t>
            </a:r>
            <a:r>
              <a:rPr lang="ko-KR" altLang="en-US" dirty="0" err="1"/>
              <a:t>밴더들이</a:t>
            </a:r>
            <a:r>
              <a:rPr lang="en-US" altLang="ko-KR" dirty="0"/>
              <a:t> </a:t>
            </a:r>
            <a:r>
              <a:rPr lang="ko-KR" altLang="en-US" dirty="0"/>
              <a:t>잘</a:t>
            </a:r>
            <a:r>
              <a:rPr lang="en-US" altLang="ko-KR" dirty="0"/>
              <a:t> </a:t>
            </a:r>
            <a:r>
              <a:rPr lang="ko-KR" altLang="en-US" dirty="0" err="1"/>
              <a:t>안지키고</a:t>
            </a:r>
            <a:r>
              <a:rPr lang="en-US" altLang="ko-KR" dirty="0"/>
              <a:t> </a:t>
            </a:r>
            <a:r>
              <a:rPr lang="ko-KR" altLang="en-US" dirty="0"/>
              <a:t>있고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아</a:t>
            </a:r>
            <a:r>
              <a:rPr lang="en-US" altLang="ko-KR" dirty="0"/>
              <a:t>.. </a:t>
            </a:r>
            <a:r>
              <a:rPr lang="ko-KR" altLang="en-US" dirty="0"/>
              <a:t>귀찮아</a:t>
            </a:r>
            <a:r>
              <a:rPr lang="en-US" altLang="ko-KR" dirty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55533506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그래서</a:t>
            </a:r>
            <a:r>
              <a:rPr lang="en-US" altLang="ko-KR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JdbcTemplate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해줍니다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무엇을</a:t>
            </a:r>
            <a:r>
              <a:rPr lang="en-US" altLang="ko-KR" dirty="0"/>
              <a:t> </a:t>
            </a:r>
            <a:r>
              <a:rPr lang="ko-KR" altLang="en-US" dirty="0" err="1"/>
              <a:t>해주냐구요</a:t>
            </a:r>
            <a:r>
              <a:rPr lang="en-US" altLang="ko-KR" dirty="0"/>
              <a:t>?</a:t>
            </a:r>
          </a:p>
          <a:p>
            <a:pPr lvl="1"/>
            <a:r>
              <a:rPr lang="en-US" dirty="0" err="1"/>
              <a:t>SQLException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en-US" altLang="ko-KR" dirty="0" err="1"/>
              <a:t>DataAccessException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 err="1"/>
              <a:t>변겨해</a:t>
            </a:r>
            <a:r>
              <a:rPr lang="en-US" altLang="ko-KR" dirty="0"/>
              <a:t> </a:t>
            </a:r>
            <a:r>
              <a:rPr lang="ko-KR" altLang="en-US" dirty="0"/>
              <a:t>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 </a:t>
            </a:r>
            <a:r>
              <a:rPr lang="ko-KR" altLang="en-US" dirty="0"/>
              <a:t>변환이죠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66103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DataAccessException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05000"/>
            <a:ext cx="808756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5932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기술</a:t>
            </a:r>
            <a:r>
              <a:rPr lang="en-US" altLang="ko-KR" smtClean="0"/>
              <a:t> </a:t>
            </a:r>
            <a:r>
              <a:rPr lang="ko-KR" altLang="en-US" smtClean="0"/>
              <a:t>독립적인</a:t>
            </a:r>
            <a:r>
              <a:rPr lang="en-US" altLang="ko-KR" smtClean="0"/>
              <a:t> UserDao </a:t>
            </a:r>
            <a:r>
              <a:rPr lang="ko-KR" altLang="en-US" smtClean="0"/>
              <a:t>만들기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600200"/>
            <a:ext cx="7149841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ko-KR" altLang="en-US" smtClean="0"/>
              <a:t>기존</a:t>
            </a:r>
            <a:r>
              <a:rPr lang="en-US" altLang="ko-KR" smtClean="0"/>
              <a:t> </a:t>
            </a:r>
            <a:r>
              <a:rPr lang="ko-KR" altLang="en-US" smtClean="0"/>
              <a:t>클래스</a:t>
            </a:r>
            <a:r>
              <a:rPr lang="en-US" altLang="ko-KR" smtClean="0"/>
              <a:t> </a:t>
            </a:r>
            <a:r>
              <a:rPr lang="ko-KR" altLang="en-US" smtClean="0"/>
              <a:t>이름을</a:t>
            </a:r>
            <a:r>
              <a:rPr lang="en-US" altLang="ko-KR" smtClean="0"/>
              <a:t> UserDaoJdbc</a:t>
            </a:r>
            <a:r>
              <a:rPr lang="ko-KR" altLang="en-US" smtClean="0"/>
              <a:t>로</a:t>
            </a:r>
            <a:r>
              <a:rPr lang="en-US" altLang="ko-KR" smtClean="0"/>
              <a:t> </a:t>
            </a:r>
            <a:r>
              <a:rPr lang="ko-KR" altLang="en-US" smtClean="0"/>
              <a:t>변경하기</a:t>
            </a:r>
            <a:endParaRPr lang="en-US" smtClean="0"/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UserDao </a:t>
            </a:r>
            <a:r>
              <a:rPr lang="ko-KR" altLang="en-US" smtClean="0"/>
              <a:t>인터페이스</a:t>
            </a:r>
            <a:r>
              <a:rPr lang="en-US" altLang="ko-KR" smtClean="0"/>
              <a:t> </a:t>
            </a:r>
            <a:r>
              <a:rPr lang="ko-KR" altLang="en-US" smtClean="0"/>
              <a:t>추가하기</a:t>
            </a:r>
            <a:endParaRPr lang="en-US" smtClean="0"/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ko-KR" altLang="en-US" smtClean="0"/>
              <a:t>설정</a:t>
            </a:r>
            <a:r>
              <a:rPr lang="en-US" altLang="ko-KR" smtClean="0"/>
              <a:t> </a:t>
            </a:r>
            <a:r>
              <a:rPr lang="ko-KR" altLang="en-US" smtClean="0"/>
              <a:t>변경하기</a:t>
            </a:r>
            <a:endParaRPr lang="en-US" altLang="ko-KR" smtClean="0"/>
          </a:p>
        </p:txBody>
      </p:sp>
      <p:sp>
        <p:nvSpPr>
          <p:cNvPr id="26" name="Process 25"/>
          <p:cNvSpPr/>
          <p:nvPr/>
        </p:nvSpPr>
        <p:spPr>
          <a:xfrm>
            <a:off x="7378440" y="533400"/>
            <a:ext cx="1371600" cy="45720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 </a:t>
            </a:r>
            <a:r>
              <a:rPr lang="ko-KR" altLang="en-US"/>
              <a:t>단계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183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37" y="2344094"/>
            <a:ext cx="707236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4000" b="1" spc="-100" dirty="0" smtClean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PSA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150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다른</a:t>
            </a:r>
            <a:r>
              <a:rPr lang="en-US" altLang="ko-KR" sz="2400" dirty="0"/>
              <a:t> </a:t>
            </a:r>
            <a:r>
              <a:rPr lang="ko-KR" altLang="en-US" sz="2400" dirty="0"/>
              <a:t>용어는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들어본것</a:t>
            </a:r>
            <a:r>
              <a:rPr lang="en-US" altLang="ko-KR" sz="2400" dirty="0"/>
              <a:t> </a:t>
            </a:r>
            <a:r>
              <a:rPr lang="ko-KR" altLang="en-US" sz="2400" dirty="0"/>
              <a:t>같은데</a:t>
            </a:r>
            <a:r>
              <a:rPr lang="en-US" altLang="ko-KR" sz="2400" dirty="0"/>
              <a:t> </a:t>
            </a:r>
          </a:p>
          <a:p>
            <a:pPr algn="ctr"/>
            <a:r>
              <a:rPr lang="en-US" altLang="ko-KR" sz="2400" dirty="0"/>
              <a:t>PSA</a:t>
            </a:r>
            <a:r>
              <a:rPr lang="ko-KR" altLang="en-US" sz="2400" dirty="0"/>
              <a:t>가</a:t>
            </a:r>
            <a:r>
              <a:rPr lang="en-US" altLang="ko-KR" sz="2400" dirty="0"/>
              <a:t> </a:t>
            </a:r>
            <a:r>
              <a:rPr lang="ko-KR" altLang="en-US" sz="2400" dirty="0"/>
              <a:t>뭐지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134921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서비스</a:t>
            </a:r>
            <a:r>
              <a:rPr lang="en-US" altLang="ko-KR"/>
              <a:t> </a:t>
            </a:r>
            <a:r>
              <a:rPr lang="ko-KR" altLang="en-US"/>
              <a:t>추상화란</a:t>
            </a:r>
            <a:r>
              <a:rPr lang="en-US" altLang="ko-KR"/>
              <a:t>?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3683000" cy="3883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262" y="1752600"/>
            <a:ext cx="3860538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9488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서비스</a:t>
            </a:r>
            <a:r>
              <a:rPr lang="en-US" altLang="ko-KR"/>
              <a:t> </a:t>
            </a:r>
            <a:r>
              <a:rPr lang="ko-KR" altLang="en-US"/>
              <a:t>추상화란</a:t>
            </a:r>
            <a:r>
              <a:rPr lang="en-US" altLang="ko-KR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성격이</a:t>
            </a:r>
            <a:r>
              <a:rPr lang="en-US" altLang="ko-KR"/>
              <a:t> </a:t>
            </a:r>
            <a:r>
              <a:rPr lang="ko-KR" altLang="en-US"/>
              <a:t>비슷한</a:t>
            </a:r>
            <a:r>
              <a:rPr lang="en-US" altLang="ko-KR"/>
              <a:t> </a:t>
            </a:r>
            <a:r>
              <a:rPr lang="ko-KR" altLang="en-US"/>
              <a:t>여러</a:t>
            </a:r>
            <a:r>
              <a:rPr lang="en-US" altLang="ko-KR"/>
              <a:t> </a:t>
            </a:r>
            <a:r>
              <a:rPr lang="ko-KR" altLang="en-US"/>
              <a:t>종류의</a:t>
            </a:r>
            <a:r>
              <a:rPr lang="en-US" altLang="ko-KR"/>
              <a:t> </a:t>
            </a:r>
            <a:r>
              <a:rPr lang="ko-KR" altLang="en-US"/>
              <a:t>기술을</a:t>
            </a:r>
            <a:r>
              <a:rPr lang="en-US" altLang="ko-KR"/>
              <a:t> </a:t>
            </a:r>
            <a:r>
              <a:rPr lang="ko-KR" altLang="en-US"/>
              <a:t>일관된</a:t>
            </a:r>
            <a:r>
              <a:rPr lang="en-US" altLang="ko-KR"/>
              <a:t> </a:t>
            </a:r>
            <a:r>
              <a:rPr lang="ko-KR" altLang="en-US"/>
              <a:t>방법으로</a:t>
            </a:r>
            <a:r>
              <a:rPr lang="en-US" altLang="ko-KR"/>
              <a:t> </a:t>
            </a:r>
            <a:r>
              <a:rPr lang="ko-KR" altLang="en-US"/>
              <a:t>사용할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있도록</a:t>
            </a:r>
            <a:r>
              <a:rPr lang="en-US" altLang="ko-KR"/>
              <a:t> </a:t>
            </a:r>
            <a:r>
              <a:rPr lang="ko-KR" altLang="en-US"/>
              <a:t>해주는</a:t>
            </a:r>
            <a:r>
              <a:rPr lang="en-US" altLang="ko-KR"/>
              <a:t> </a:t>
            </a:r>
            <a:r>
              <a:rPr lang="ko-KR" altLang="en-US"/>
              <a:t>일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트랜잭션을</a:t>
            </a:r>
            <a:r>
              <a:rPr lang="en-US" altLang="ko-KR"/>
              <a:t> </a:t>
            </a:r>
            <a:r>
              <a:rPr lang="ko-KR" altLang="en-US"/>
              <a:t>예로</a:t>
            </a:r>
            <a:r>
              <a:rPr lang="en-US" altLang="ko-KR"/>
              <a:t> </a:t>
            </a:r>
            <a:r>
              <a:rPr lang="ko-KR" altLang="en-US"/>
              <a:t>들면</a:t>
            </a:r>
            <a:endParaRPr lang="en-US"/>
          </a:p>
          <a:p>
            <a:pPr lvl="1"/>
            <a:r>
              <a:rPr lang="en-US"/>
              <a:t>JDBC 트랜잭션, JTA 트랜잭션, 하이버네이트 트랜잭션 등을 동일한 API를 사용해서 다룰 수 있게 해주는 일입니다.</a:t>
            </a:r>
          </a:p>
        </p:txBody>
      </p:sp>
    </p:spTree>
    <p:extLst>
      <p:ext uri="{BB962C8B-B14F-4D97-AF65-F5344CB8AC3E}">
        <p14:creationId xmlns:p14="http://schemas.microsoft.com/office/powerpoint/2010/main" val="334098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그런데</a:t>
            </a:r>
            <a:r>
              <a:rPr lang="en-US" altLang="ko-KR" sz="2400"/>
              <a:t> Connection</a:t>
            </a:r>
            <a:r>
              <a:rPr lang="ko-KR" altLang="en-US" sz="2400"/>
              <a:t>을</a:t>
            </a:r>
            <a:r>
              <a:rPr lang="en-US" altLang="ko-KR" sz="2400"/>
              <a:t> </a:t>
            </a:r>
            <a:r>
              <a:rPr lang="ko-KR" altLang="en-US" sz="2400"/>
              <a:t>가져오는</a:t>
            </a:r>
            <a:r>
              <a:rPr lang="en-US" altLang="ko-KR" sz="2400"/>
              <a:t> </a:t>
            </a:r>
            <a:r>
              <a:rPr lang="ko-KR" altLang="en-US" sz="2400"/>
              <a:t>방법을</a:t>
            </a:r>
            <a:r>
              <a:rPr lang="en-US" altLang="ko-KR" sz="2400"/>
              <a:t> </a:t>
            </a:r>
            <a:r>
              <a:rPr lang="ko-KR" altLang="en-US" sz="2400"/>
              <a:t>바꾸려면</a:t>
            </a:r>
            <a:r>
              <a:rPr lang="en-US" altLang="ko-KR" sz="2400"/>
              <a:t> </a:t>
            </a:r>
            <a:r>
              <a:rPr lang="ko-KR" altLang="en-US" sz="2400"/>
              <a:t>어떻게</a:t>
            </a:r>
            <a:r>
              <a:rPr lang="en-US" altLang="ko-KR" sz="2400"/>
              <a:t> </a:t>
            </a:r>
            <a:r>
              <a:rPr lang="ko-KR" altLang="en-US" sz="2400"/>
              <a:t>하지</a:t>
            </a:r>
            <a:r>
              <a:rPr lang="en-US" altLang="ko-KR" sz="2400"/>
              <a:t>?</a:t>
            </a:r>
          </a:p>
          <a:p>
            <a:pPr algn="ctr"/>
            <a:endParaRPr lang="en-US" altLang="ko-KR" sz="2400"/>
          </a:p>
          <a:p>
            <a:pPr algn="ctr"/>
            <a:r>
              <a:rPr lang="en-US" altLang="ko-KR" sz="2400"/>
              <a:t>D</a:t>
            </a:r>
            <a:r>
              <a:rPr lang="ko-KR" altLang="en-US" sz="2400"/>
              <a:t>사와</a:t>
            </a:r>
            <a:r>
              <a:rPr lang="en-US" altLang="ko-KR" sz="2400"/>
              <a:t> N</a:t>
            </a:r>
            <a:r>
              <a:rPr lang="ko-KR" altLang="en-US" sz="2400"/>
              <a:t>사에</a:t>
            </a:r>
            <a:r>
              <a:rPr lang="en-US" altLang="ko-KR" sz="2400"/>
              <a:t> </a:t>
            </a:r>
            <a:r>
              <a:rPr lang="ko-KR" altLang="en-US" sz="2400"/>
              <a:t>이</a:t>
            </a:r>
            <a:r>
              <a:rPr lang="en-US" altLang="ko-KR" sz="2400"/>
              <a:t> DAO</a:t>
            </a:r>
            <a:r>
              <a:rPr lang="ko-KR" altLang="en-US" sz="2400"/>
              <a:t>를</a:t>
            </a:r>
            <a:r>
              <a:rPr lang="en-US" altLang="ko-KR" sz="2400"/>
              <a:t> </a:t>
            </a:r>
            <a:r>
              <a:rPr lang="ko-KR" altLang="en-US" sz="2400"/>
              <a:t>납품하려면</a:t>
            </a:r>
            <a:r>
              <a:rPr lang="en-US" altLang="ko-KR" sz="2400"/>
              <a:t> Connection </a:t>
            </a:r>
            <a:r>
              <a:rPr lang="ko-KR" altLang="en-US" sz="2400"/>
              <a:t>생성</a:t>
            </a:r>
            <a:r>
              <a:rPr lang="en-US" altLang="ko-KR" sz="2400"/>
              <a:t> </a:t>
            </a:r>
            <a:r>
              <a:rPr lang="ko-KR" altLang="en-US" sz="2400"/>
              <a:t>방식을</a:t>
            </a:r>
            <a:r>
              <a:rPr lang="en-US" altLang="ko-KR" sz="2400"/>
              <a:t> </a:t>
            </a:r>
            <a:r>
              <a:rPr lang="ko-KR" altLang="en-US" sz="2400"/>
              <a:t>변경할</a:t>
            </a:r>
            <a:r>
              <a:rPr lang="en-US" altLang="ko-KR" sz="2400"/>
              <a:t> </a:t>
            </a:r>
            <a:r>
              <a:rPr lang="ko-KR" altLang="en-US" sz="2400"/>
              <a:t>수</a:t>
            </a:r>
            <a:r>
              <a:rPr lang="en-US" altLang="ko-KR" sz="2400"/>
              <a:t> </a:t>
            </a:r>
            <a:r>
              <a:rPr lang="ko-KR" altLang="en-US" sz="2400"/>
              <a:t>있어야</a:t>
            </a:r>
            <a:r>
              <a:rPr lang="en-US" altLang="ko-KR" sz="2400"/>
              <a:t> </a:t>
            </a:r>
            <a:r>
              <a:rPr lang="ko-KR" altLang="en-US" sz="2400"/>
              <a:t>한다구</a:t>
            </a:r>
            <a:r>
              <a:rPr lang="en-US" altLang="ko-KR" sz="240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3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스프링의</a:t>
            </a:r>
            <a:r>
              <a:rPr lang="en-US" altLang="ko-KR"/>
              <a:t> </a:t>
            </a:r>
            <a:r>
              <a:rPr lang="ko-KR" altLang="en-US"/>
              <a:t>서비스</a:t>
            </a:r>
            <a:r>
              <a:rPr lang="en-US" altLang="ko-KR"/>
              <a:t> </a:t>
            </a:r>
            <a:r>
              <a:rPr lang="ko-KR" altLang="en-US"/>
              <a:t>추상화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/>
              <a:t>트랜잭션</a:t>
            </a:r>
            <a:r>
              <a:rPr lang="en-US" altLang="ko-KR" b="1"/>
              <a:t> </a:t>
            </a:r>
            <a:r>
              <a:rPr lang="ko-KR" altLang="en-US" b="1"/>
              <a:t>서비스</a:t>
            </a:r>
            <a:endParaRPr lang="en-US" altLang="ko-KR" b="1"/>
          </a:p>
          <a:p>
            <a:r>
              <a:rPr lang="ko-KR" altLang="en-US" b="1"/>
              <a:t>메일</a:t>
            </a:r>
            <a:r>
              <a:rPr lang="en-US" altLang="ko-KR" b="1"/>
              <a:t> </a:t>
            </a:r>
            <a:r>
              <a:rPr lang="ko-KR" altLang="en-US" b="1"/>
              <a:t>서비스</a:t>
            </a:r>
            <a:endParaRPr lang="en-US" altLang="ko-KR" b="1"/>
          </a:p>
          <a:p>
            <a:r>
              <a:rPr lang="en-US" altLang="ko-KR"/>
              <a:t>O/X Mapping </a:t>
            </a:r>
            <a:r>
              <a:rPr lang="ko-KR" altLang="en-US"/>
              <a:t>서비스</a:t>
            </a:r>
            <a:endParaRPr lang="en-US" altLang="ko-KR"/>
          </a:p>
          <a:p>
            <a:r>
              <a:rPr lang="en-US" altLang="ko-KR"/>
              <a:t>Remoting </a:t>
            </a:r>
            <a:r>
              <a:rPr lang="ko-KR" altLang="en-US"/>
              <a:t>서비스</a:t>
            </a:r>
            <a:endParaRPr lang="en-US" altLang="ko-KR"/>
          </a:p>
          <a:p>
            <a:r>
              <a:rPr lang="en-US" altLang="ko-KR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4163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서비스</a:t>
            </a:r>
            <a:r>
              <a:rPr lang="en-US" altLang="ko-KR"/>
              <a:t> </a:t>
            </a:r>
            <a:r>
              <a:rPr lang="ko-KR" altLang="en-US"/>
              <a:t>추상화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67000" y="1524000"/>
            <a:ext cx="38100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PlatformTransactionManager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2400" y="2514600"/>
            <a:ext cx="8839200" cy="2362200"/>
            <a:chOff x="152400" y="2514600"/>
            <a:chExt cx="8839200" cy="2362200"/>
          </a:xfrm>
        </p:grpSpPr>
        <p:sp>
          <p:nvSpPr>
            <p:cNvPr id="13" name="Rectangle 12"/>
            <p:cNvSpPr/>
            <p:nvPr/>
          </p:nvSpPr>
          <p:spPr>
            <a:xfrm>
              <a:off x="152400" y="2514600"/>
              <a:ext cx="8839200" cy="2362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7200" y="2743200"/>
              <a:ext cx="38100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DataSourceTransactionManager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48200" y="2819400"/>
              <a:ext cx="38100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HibernateTransactionManager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5800" y="3505200"/>
              <a:ext cx="38100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JtaTransactionManager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981200" y="4191000"/>
              <a:ext cx="38100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JpaTransactionManager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876800" y="3581400"/>
              <a:ext cx="38100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JmsTransactionManager</a:t>
              </a:r>
            </a:p>
          </p:txBody>
        </p:sp>
      </p:grpSp>
      <p:cxnSp>
        <p:nvCxnSpPr>
          <p:cNvPr id="19" name="Elbow Connector 18"/>
          <p:cNvCxnSpPr>
            <a:stCxn id="13" idx="0"/>
            <a:endCxn id="4" idx="2"/>
          </p:cNvCxnSpPr>
          <p:nvPr/>
        </p:nvCxnSpPr>
        <p:spPr>
          <a:xfrm rot="5400000" flipH="1" flipV="1">
            <a:off x="4305300" y="22479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6812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PlatformTransactionManager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" y="3124200"/>
            <a:ext cx="335242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PlatformTransactionManager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33800" y="3733800"/>
            <a:ext cx="22860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TransactionStatus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33800" y="2514600"/>
            <a:ext cx="2566392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TransactionDefinition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 flipV="1">
            <a:off x="3504828" y="2743200"/>
            <a:ext cx="228972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3504828" y="3352800"/>
            <a:ext cx="228972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Callout 12"/>
          <p:cNvSpPr/>
          <p:nvPr/>
        </p:nvSpPr>
        <p:spPr>
          <a:xfrm>
            <a:off x="5943600" y="1085850"/>
            <a:ext cx="3124200" cy="1676400"/>
          </a:xfrm>
          <a:prstGeom prst="wedgeEllipseCallout">
            <a:avLst>
              <a:gd name="adj1" fmla="val -51112"/>
              <a:gd name="adj2" fmla="val 2307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name</a:t>
            </a:r>
          </a:p>
          <a:p>
            <a:pPr algn="ctr"/>
            <a:r>
              <a:rPr lang="en-US"/>
              <a:t>Isolation level</a:t>
            </a:r>
          </a:p>
          <a:p>
            <a:pPr algn="ctr"/>
            <a:r>
              <a:rPr lang="en-US"/>
              <a:t>timeout</a:t>
            </a:r>
          </a:p>
          <a:p>
            <a:pPr algn="ctr"/>
            <a:r>
              <a:rPr lang="en-US"/>
              <a:t>propagation</a:t>
            </a:r>
          </a:p>
          <a:p>
            <a:pPr algn="ctr"/>
            <a:r>
              <a:rPr lang="en-US"/>
              <a:t>read only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5943600" y="3733800"/>
            <a:ext cx="3124200" cy="1676400"/>
          </a:xfrm>
          <a:prstGeom prst="wedgeEllipseCallout">
            <a:avLst>
              <a:gd name="adj1" fmla="val -51527"/>
              <a:gd name="adj2" fmla="val -302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isNewTransaction()</a:t>
            </a:r>
          </a:p>
          <a:p>
            <a:pPr algn="ctr"/>
            <a:r>
              <a:rPr lang="en-US"/>
              <a:t>isComplete()</a:t>
            </a:r>
          </a:p>
          <a:p>
            <a:pPr algn="ctr"/>
            <a:r>
              <a:rPr lang="en-US"/>
              <a:t>isRollbackOnly()</a:t>
            </a:r>
          </a:p>
          <a:p>
            <a:pPr algn="ctr"/>
            <a:r>
              <a:rPr lang="en-US"/>
              <a:t>…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457200" y="3733800"/>
            <a:ext cx="3124200" cy="1676400"/>
          </a:xfrm>
          <a:prstGeom prst="wedgeEllipseCallout">
            <a:avLst>
              <a:gd name="adj1" fmla="val -23322"/>
              <a:gd name="adj2" fmla="val -573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commit(TS)</a:t>
            </a:r>
          </a:p>
          <a:p>
            <a:pPr algn="ctr"/>
            <a:r>
              <a:rPr lang="en-US"/>
              <a:t>rollback(TS)</a:t>
            </a:r>
          </a:p>
          <a:p>
            <a:pPr algn="ctr"/>
            <a:r>
              <a:rPr lang="en-US"/>
              <a:t>TS getTransaction(TD) </a:t>
            </a:r>
          </a:p>
        </p:txBody>
      </p:sp>
    </p:spTree>
    <p:extLst>
      <p:ext uri="{BB962C8B-B14F-4D97-AF65-F5344CB8AC3E}">
        <p14:creationId xmlns:p14="http://schemas.microsoft.com/office/powerpoint/2010/main" val="341511697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메일</a:t>
            </a:r>
            <a:r>
              <a:rPr lang="en-US" altLang="ko-KR"/>
              <a:t> </a:t>
            </a:r>
            <a:r>
              <a:rPr lang="ko-KR" altLang="en-US"/>
              <a:t>서비스</a:t>
            </a:r>
            <a:r>
              <a:rPr lang="en-US" altLang="ko-KR"/>
              <a:t> </a:t>
            </a:r>
            <a:r>
              <a:rPr lang="ko-KR" altLang="en-US"/>
              <a:t>추상화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67000" y="1524000"/>
            <a:ext cx="38100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MailSender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152400" y="2514600"/>
            <a:ext cx="8839200" cy="2362200"/>
            <a:chOff x="152400" y="2514600"/>
            <a:chExt cx="8839200" cy="2362200"/>
          </a:xfrm>
        </p:grpSpPr>
        <p:sp>
          <p:nvSpPr>
            <p:cNvPr id="13" name="Rectangle 12"/>
            <p:cNvSpPr/>
            <p:nvPr/>
          </p:nvSpPr>
          <p:spPr>
            <a:xfrm>
              <a:off x="152400" y="2514600"/>
              <a:ext cx="8839200" cy="2362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7544" y="3212976"/>
              <a:ext cx="38100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JavaMailSender</a:t>
              </a:r>
            </a:p>
          </p:txBody>
        </p:sp>
      </p:grpSp>
      <p:cxnSp>
        <p:nvCxnSpPr>
          <p:cNvPr id="19" name="Elbow Connector 18"/>
          <p:cNvCxnSpPr>
            <a:stCxn id="13" idx="0"/>
            <a:endCxn id="4" idx="2"/>
          </p:cNvCxnSpPr>
          <p:nvPr/>
        </p:nvCxnSpPr>
        <p:spPr>
          <a:xfrm rot="5400000" flipH="1" flipV="1">
            <a:off x="4305300" y="22479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876800" y="3200400"/>
            <a:ext cx="38100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DummyMailSender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285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MailSender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" y="3124200"/>
            <a:ext cx="29718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MailSender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48064" y="3125788"/>
            <a:ext cx="2700536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SimpleMailMessage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124200" y="3352800"/>
            <a:ext cx="20238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Callout 9"/>
          <p:cNvSpPr/>
          <p:nvPr/>
        </p:nvSpPr>
        <p:spPr>
          <a:xfrm>
            <a:off x="5410200" y="3810000"/>
            <a:ext cx="3124200" cy="1676400"/>
          </a:xfrm>
          <a:prstGeom prst="wedgeEllipseCallout">
            <a:avLst>
              <a:gd name="adj1" fmla="val 8955"/>
              <a:gd name="adj2" fmla="val -6444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setTo(String)</a:t>
            </a:r>
          </a:p>
          <a:p>
            <a:pPr algn="ctr"/>
            <a:r>
              <a:rPr lang="en-US"/>
              <a:t>setFrom(String)</a:t>
            </a:r>
          </a:p>
          <a:p>
            <a:pPr algn="ctr"/>
            <a:r>
              <a:rPr lang="en-US"/>
              <a:t>setSubject(…)</a:t>
            </a:r>
          </a:p>
          <a:p>
            <a:pPr algn="ctr"/>
            <a:r>
              <a:rPr lang="en-US"/>
              <a:t>setText(…)</a:t>
            </a:r>
          </a:p>
          <a:p>
            <a:pPr algn="ctr"/>
            <a:r>
              <a:rPr lang="en-US"/>
              <a:t>…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152400" y="1295400"/>
            <a:ext cx="3124200" cy="1676400"/>
          </a:xfrm>
          <a:prstGeom prst="wedgeEllipseCallout">
            <a:avLst>
              <a:gd name="adj1" fmla="val -18364"/>
              <a:gd name="adj2" fmla="val 572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void send(SM)</a:t>
            </a:r>
          </a:p>
          <a:p>
            <a:pPr algn="ctr"/>
            <a:r>
              <a:rPr lang="en-US"/>
              <a:t>void send(SM[])</a:t>
            </a:r>
          </a:p>
        </p:txBody>
      </p:sp>
    </p:spTree>
    <p:extLst>
      <p:ext uri="{BB962C8B-B14F-4D97-AF65-F5344CB8AC3E}">
        <p14:creationId xmlns:p14="http://schemas.microsoft.com/office/powerpoint/2010/main" val="79124757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근데</a:t>
            </a:r>
            <a:r>
              <a:rPr lang="en-US" altLang="ko-KR" sz="2400"/>
              <a:t> </a:t>
            </a:r>
            <a:r>
              <a:rPr lang="ko-KR" altLang="en-US" sz="2400"/>
              <a:t>이런</a:t>
            </a:r>
            <a:r>
              <a:rPr lang="en-US" altLang="ko-KR" sz="2400"/>
              <a:t> </a:t>
            </a:r>
            <a:r>
              <a:rPr lang="ko-KR" altLang="en-US" sz="2400"/>
              <a:t>추상화가</a:t>
            </a:r>
            <a:r>
              <a:rPr lang="en-US" altLang="ko-KR" sz="2400"/>
              <a:t> </a:t>
            </a:r>
            <a:r>
              <a:rPr lang="ko-KR" altLang="en-US" sz="2400"/>
              <a:t>왜</a:t>
            </a:r>
            <a:r>
              <a:rPr lang="en-US" altLang="ko-KR" sz="2400"/>
              <a:t> </a:t>
            </a:r>
            <a:r>
              <a:rPr lang="ko-KR" altLang="en-US" sz="2400"/>
              <a:t>필요하죠</a:t>
            </a:r>
            <a:r>
              <a:rPr lang="en-US" altLang="ko-KR" sz="2400"/>
              <a:t>?</a:t>
            </a:r>
          </a:p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오히려</a:t>
            </a:r>
            <a:r>
              <a:rPr lang="en-US" altLang="ko-KR" sz="2400"/>
              <a:t> </a:t>
            </a:r>
            <a:r>
              <a:rPr lang="ko-KR" altLang="en-US" sz="2400"/>
              <a:t>새로운</a:t>
            </a:r>
            <a:r>
              <a:rPr lang="en-US" altLang="ko-KR" sz="2400"/>
              <a:t> API</a:t>
            </a:r>
            <a:r>
              <a:rPr lang="ko-KR" altLang="en-US" sz="2400"/>
              <a:t>가</a:t>
            </a:r>
            <a:r>
              <a:rPr lang="en-US" altLang="ko-KR" sz="2400"/>
              <a:t> </a:t>
            </a:r>
            <a:r>
              <a:rPr lang="ko-KR" altLang="en-US" sz="2400"/>
              <a:t>더</a:t>
            </a:r>
            <a:r>
              <a:rPr lang="en-US" altLang="ko-KR" sz="2400"/>
              <a:t> </a:t>
            </a:r>
            <a:r>
              <a:rPr lang="ko-KR" altLang="en-US" sz="2400"/>
              <a:t>늘어나기만</a:t>
            </a:r>
            <a:r>
              <a:rPr lang="en-US" altLang="ko-KR" sz="2400"/>
              <a:t> </a:t>
            </a:r>
            <a:r>
              <a:rPr lang="ko-KR" altLang="en-US" sz="2400"/>
              <a:t>하는</a:t>
            </a:r>
            <a:r>
              <a:rPr lang="en-US" altLang="ko-KR" sz="2400"/>
              <a:t> </a:t>
            </a:r>
            <a:r>
              <a:rPr lang="ko-KR" altLang="en-US" sz="2400"/>
              <a:t>것</a:t>
            </a:r>
            <a:r>
              <a:rPr lang="en-US" altLang="ko-KR" sz="2400"/>
              <a:t> </a:t>
            </a:r>
            <a:r>
              <a:rPr lang="ko-KR" altLang="en-US" sz="2400"/>
              <a:t>같아서</a:t>
            </a:r>
            <a:r>
              <a:rPr lang="en-US" altLang="ko-KR" sz="2400"/>
              <a:t> </a:t>
            </a:r>
            <a:r>
              <a:rPr lang="ko-KR" altLang="en-US" sz="2400"/>
              <a:t>부담이</a:t>
            </a:r>
            <a:r>
              <a:rPr lang="en-US" altLang="ko-KR" sz="240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9763535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실습해보시면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금방</a:t>
            </a:r>
            <a:r>
              <a:rPr lang="en-US" altLang="ko-KR" sz="2400" dirty="0"/>
              <a:t> </a:t>
            </a:r>
            <a:r>
              <a:rPr lang="ko-KR" altLang="en-US" sz="2400" dirty="0"/>
              <a:t>그</a:t>
            </a:r>
            <a:r>
              <a:rPr lang="en-US" altLang="ko-KR" sz="2400" dirty="0"/>
              <a:t> </a:t>
            </a:r>
            <a:r>
              <a:rPr lang="ko-KR" altLang="en-US" sz="2400" dirty="0"/>
              <a:t>이유를</a:t>
            </a:r>
            <a:r>
              <a:rPr lang="en-US" altLang="ko-KR" sz="2400" dirty="0"/>
              <a:t> </a:t>
            </a:r>
            <a:r>
              <a:rPr lang="ko-KR" altLang="en-US" sz="2400" dirty="0"/>
              <a:t>알</a:t>
            </a:r>
            <a:r>
              <a:rPr lang="en-US" altLang="ko-KR" sz="2400" dirty="0"/>
              <a:t> </a:t>
            </a:r>
            <a:r>
              <a:rPr lang="ko-KR" altLang="en-US" sz="2400" dirty="0"/>
              <a:t>수</a:t>
            </a:r>
            <a:r>
              <a:rPr lang="en-US" altLang="ko-KR" sz="2400" dirty="0"/>
              <a:t> </a:t>
            </a:r>
            <a:r>
              <a:rPr lang="ko-KR" altLang="en-US" sz="2400" dirty="0"/>
              <a:t>있답니다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3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</a:t>
            </a:r>
            <a:r>
              <a:rPr lang="en-US" altLang="ko-KR"/>
              <a:t> </a:t>
            </a:r>
            <a:r>
              <a:rPr lang="ko-KR" altLang="en-US"/>
              <a:t>추상화</a:t>
            </a:r>
            <a:r>
              <a:rPr lang="en-US" altLang="ko-KR"/>
              <a:t> </a:t>
            </a:r>
            <a:r>
              <a:rPr lang="ko-KR" altLang="en-US"/>
              <a:t>서비스</a:t>
            </a:r>
            <a:r>
              <a:rPr lang="en-US" altLang="ko-KR"/>
              <a:t> </a:t>
            </a:r>
            <a:r>
              <a:rPr lang="ko-KR" altLang="en-US"/>
              <a:t>실습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레벨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upgradeUsers</a:t>
            </a:r>
            <a:r>
              <a:rPr lang="en-US" dirty="0"/>
              <a:t>()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트랜잭션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ko-KR" altLang="ko-KR" dirty="0"/>
              <a:t>1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upgradeUsers</a:t>
            </a:r>
            <a:r>
              <a:rPr lang="en-US" dirty="0"/>
              <a:t>()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트랜잭션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ko-KR" altLang="ko-KR" dirty="0"/>
              <a:t>2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upgradeUsers</a:t>
            </a:r>
            <a:r>
              <a:rPr lang="en-US" dirty="0"/>
              <a:t>()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트랜잭션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ko-KR" altLang="ko-KR" dirty="0"/>
              <a:t>3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upgradeUsers</a:t>
            </a:r>
            <a:r>
              <a:rPr lang="en-US" dirty="0"/>
              <a:t>()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메일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upgradeUsers</a:t>
            </a:r>
            <a:r>
              <a:rPr lang="en-US" dirty="0"/>
              <a:t>()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메일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3718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레벨</a:t>
            </a:r>
            <a:r>
              <a:rPr lang="en-US" altLang="ko-KR"/>
              <a:t> </a:t>
            </a:r>
            <a:r>
              <a:rPr lang="ko-KR" altLang="en-US"/>
              <a:t>관리</a:t>
            </a:r>
            <a:r>
              <a:rPr lang="en-US" altLang="ko-KR"/>
              <a:t>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추가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r>
              <a:rPr lang="en-US" altLang="ko-KR" dirty="0"/>
              <a:t> BASIC</a:t>
            </a:r>
          </a:p>
          <a:p>
            <a:r>
              <a:rPr lang="en-US" altLang="ko-KR" dirty="0"/>
              <a:t>BASIC </a:t>
            </a:r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  <a:r>
              <a:rPr lang="en-US" altLang="ko-KR" dirty="0"/>
              <a:t> 50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r>
              <a:rPr lang="ko-KR" altLang="en-US" dirty="0"/>
              <a:t>이상</a:t>
            </a:r>
            <a:r>
              <a:rPr lang="en-US" altLang="ko-KR" dirty="0"/>
              <a:t> SILVER</a:t>
            </a:r>
          </a:p>
          <a:p>
            <a:r>
              <a:rPr lang="en-US" altLang="ko-KR" dirty="0"/>
              <a:t>SILVER </a:t>
            </a:r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추천</a:t>
            </a:r>
            <a:r>
              <a:rPr lang="en-US" altLang="ko-KR" dirty="0"/>
              <a:t> 30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r>
              <a:rPr lang="ko-KR" altLang="en-US" dirty="0"/>
              <a:t>이상</a:t>
            </a:r>
            <a:r>
              <a:rPr lang="en-US" altLang="ko-KR" dirty="0"/>
              <a:t> GOLD</a:t>
            </a:r>
          </a:p>
          <a:p>
            <a:endParaRPr lang="en-US" altLang="ko-KR" dirty="0"/>
          </a:p>
          <a:p>
            <a:r>
              <a:rPr lang="en-US" altLang="ko-KR" dirty="0"/>
              <a:t>User </a:t>
            </a:r>
            <a:r>
              <a:rPr lang="ko-KR" altLang="en-US" dirty="0"/>
              <a:t>클래스</a:t>
            </a:r>
            <a:r>
              <a:rPr lang="en-US" altLang="ko-KR" dirty="0"/>
              <a:t>/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UserDao, </a:t>
            </a:r>
            <a:r>
              <a:rPr lang="en-US" altLang="ko-KR" dirty="0" err="1"/>
              <a:t>UserDaoTest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 err="1"/>
              <a:t>UserService.upgradeLevels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477958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여기서</a:t>
            </a:r>
            <a:r>
              <a:rPr lang="en-US" altLang="ko-KR" sz="2400"/>
              <a:t> </a:t>
            </a:r>
            <a:r>
              <a:rPr lang="ko-KR" altLang="en-US" sz="2400"/>
              <a:t>잠깐</a:t>
            </a:r>
            <a:r>
              <a:rPr lang="en-US" altLang="ko-KR" sz="2400"/>
              <a:t>.</a:t>
            </a:r>
          </a:p>
          <a:p>
            <a:pPr algn="ctr"/>
            <a:endParaRPr lang="en-US" altLang="ko-KR" sz="2400"/>
          </a:p>
          <a:p>
            <a:pPr algn="ctr"/>
            <a:r>
              <a:rPr lang="en-US" altLang="ko-KR" sz="2400"/>
              <a:t>UserService.upgradeLevels()</a:t>
            </a:r>
            <a:r>
              <a:rPr lang="ko-KR" altLang="en-US" sz="2400"/>
              <a:t>를</a:t>
            </a:r>
            <a:r>
              <a:rPr lang="en-US" altLang="ko-KR" sz="2400"/>
              <a:t> </a:t>
            </a:r>
            <a:r>
              <a:rPr lang="ko-KR" altLang="en-US" sz="2400"/>
              <a:t>트랜잭션으로</a:t>
            </a:r>
            <a:r>
              <a:rPr lang="en-US" altLang="ko-KR" sz="2400"/>
              <a:t> </a:t>
            </a:r>
            <a:r>
              <a:rPr lang="ko-KR" altLang="en-US" sz="2400"/>
              <a:t>처리해야겠어요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68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변경되는 것과 변경되지 않는 코드 분리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변경하고</a:t>
            </a:r>
            <a:r>
              <a:rPr lang="en-US" altLang="ko-KR"/>
              <a:t> </a:t>
            </a:r>
            <a:r>
              <a:rPr lang="ko-KR" altLang="en-US"/>
              <a:t>싶은</a:t>
            </a:r>
            <a:r>
              <a:rPr lang="en-US" altLang="ko-KR"/>
              <a:t> </a:t>
            </a:r>
            <a:r>
              <a:rPr lang="ko-KR" altLang="en-US"/>
              <a:t>것</a:t>
            </a:r>
            <a:endParaRPr lang="en-US" altLang="ko-KR"/>
          </a:p>
          <a:p>
            <a:pPr lvl="1"/>
            <a:r>
              <a:rPr lang="en-US"/>
              <a:t>connection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가져오는</a:t>
            </a:r>
            <a:r>
              <a:rPr lang="en-US" altLang="ko-KR"/>
              <a:t> </a:t>
            </a:r>
            <a:r>
              <a:rPr lang="ko-KR" altLang="en-US"/>
              <a:t>방법</a:t>
            </a:r>
            <a:endParaRPr lang="en-US" altLang="ko-KR"/>
          </a:p>
          <a:p>
            <a:pPr lvl="1"/>
            <a:endParaRPr lang="en-US"/>
          </a:p>
          <a:p>
            <a:r>
              <a:rPr lang="ko-KR" altLang="en-US"/>
              <a:t>유지하고</a:t>
            </a:r>
            <a:r>
              <a:rPr lang="en-US" altLang="ko-KR"/>
              <a:t> </a:t>
            </a:r>
            <a:r>
              <a:rPr lang="ko-KR" altLang="en-US"/>
              <a:t>싶은</a:t>
            </a:r>
            <a:r>
              <a:rPr lang="en-US" altLang="ko-KR"/>
              <a:t> </a:t>
            </a:r>
            <a:r>
              <a:rPr lang="ko-KR" altLang="en-US"/>
              <a:t>것</a:t>
            </a:r>
            <a:endParaRPr lang="en-US" altLang="ko-KR"/>
          </a:p>
          <a:p>
            <a:pPr lvl="1"/>
            <a:r>
              <a:rPr lang="en-US"/>
              <a:t>UserDao </a:t>
            </a:r>
            <a:r>
              <a:rPr lang="ko-KR" altLang="en-US"/>
              <a:t>코드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3561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A</a:t>
            </a:r>
            <a:r>
              <a:rPr lang="en-US" altLang="ko-KR" sz="2400" dirty="0" smtClean="0"/>
              <a:t>tomicity</a:t>
            </a:r>
            <a:endParaRPr lang="en-US" altLang="ko-KR" sz="2400" dirty="0"/>
          </a:p>
          <a:p>
            <a:pPr algn="ctr"/>
            <a:r>
              <a:rPr lang="en-US" altLang="ko-KR" sz="2400" b="1" dirty="0" smtClean="0"/>
              <a:t>C</a:t>
            </a:r>
            <a:r>
              <a:rPr lang="en-US" altLang="ko-KR" sz="2400" dirty="0" smtClean="0"/>
              <a:t>onsistency</a:t>
            </a:r>
            <a:endParaRPr lang="en-US" altLang="ko-KR" sz="2400" dirty="0"/>
          </a:p>
          <a:p>
            <a:pPr algn="ctr"/>
            <a:r>
              <a:rPr lang="en-US" altLang="ko-KR" sz="2400" b="1" dirty="0" smtClean="0"/>
              <a:t>I</a:t>
            </a:r>
            <a:r>
              <a:rPr lang="en-US" altLang="ko-KR" sz="2400" dirty="0" smtClean="0"/>
              <a:t>solation</a:t>
            </a:r>
            <a:endParaRPr lang="en-US" altLang="ko-KR" sz="2400" dirty="0"/>
          </a:p>
          <a:p>
            <a:pPr algn="ctr"/>
            <a:r>
              <a:rPr lang="en-US" altLang="ko-KR" sz="2400" b="1" dirty="0" smtClean="0"/>
              <a:t>D</a:t>
            </a:r>
            <a:r>
              <a:rPr lang="en-US" altLang="ko-KR" sz="2400" dirty="0" smtClean="0"/>
              <a:t>urability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이런</a:t>
            </a:r>
            <a:r>
              <a:rPr lang="en-US" altLang="ko-KR" sz="2400" dirty="0"/>
              <a:t> </a:t>
            </a:r>
            <a:r>
              <a:rPr lang="ko-KR" altLang="en-US" sz="2400" dirty="0"/>
              <a:t>특징을</a:t>
            </a:r>
            <a:r>
              <a:rPr lang="en-US" altLang="ko-KR" sz="2400" dirty="0"/>
              <a:t> </a:t>
            </a:r>
            <a:r>
              <a:rPr lang="ko-KR" altLang="en-US" sz="2400" dirty="0"/>
              <a:t>지닌</a:t>
            </a:r>
            <a:r>
              <a:rPr lang="en-US" altLang="ko-KR" sz="2400" dirty="0"/>
              <a:t> </a:t>
            </a:r>
            <a:r>
              <a:rPr lang="ko-KR" altLang="en-US" sz="2400" dirty="0"/>
              <a:t>기능으로</a:t>
            </a:r>
            <a:r>
              <a:rPr lang="en-US" altLang="ko-KR" sz="2400" dirty="0"/>
              <a:t> </a:t>
            </a:r>
            <a:r>
              <a:rPr lang="ko-KR" altLang="en-US" sz="2400" dirty="0"/>
              <a:t>만들고</a:t>
            </a:r>
            <a:r>
              <a:rPr lang="en-US" altLang="ko-KR" sz="2400" dirty="0"/>
              <a:t> </a:t>
            </a:r>
            <a:r>
              <a:rPr lang="ko-KR" altLang="en-US" sz="2400" dirty="0"/>
              <a:t>싶은가</a:t>
            </a:r>
            <a:r>
              <a:rPr lang="en-US" altLang="ko-KR" sz="2400" dirty="0"/>
              <a:t> </a:t>
            </a:r>
            <a:r>
              <a:rPr lang="ko-KR" altLang="en-US" sz="2400" dirty="0"/>
              <a:t>보군요</a:t>
            </a:r>
            <a:r>
              <a:rPr lang="en-US" altLang="ko-KR" sz="2400" dirty="0"/>
              <a:t>.</a:t>
            </a:r>
          </a:p>
        </p:txBody>
      </p:sp>
      <p:pic>
        <p:nvPicPr>
          <p:cNvPr id="7" name="Picture 6" descr="MD0006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685800"/>
            <a:ext cx="2209800" cy="53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1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en-US" dirty="0" err="1"/>
              <a:t>upgradeUsers</a:t>
            </a:r>
            <a:r>
              <a:rPr lang="en-US" dirty="0"/>
              <a:t>()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트랜잭션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ko-KR" altLang="ko-KR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DAO </a:t>
            </a:r>
            <a:r>
              <a:rPr lang="ko-KR" altLang="en-US"/>
              <a:t>메소드당</a:t>
            </a:r>
            <a:r>
              <a:rPr lang="en-US" altLang="ko-KR"/>
              <a:t> </a:t>
            </a:r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처리하면</a:t>
            </a:r>
            <a:r>
              <a:rPr lang="en-US" altLang="ko-KR"/>
              <a:t> </a:t>
            </a:r>
            <a:r>
              <a:rPr lang="ko-KR" altLang="en-US"/>
              <a:t>안</a:t>
            </a:r>
            <a:r>
              <a:rPr lang="en-US" altLang="ko-KR"/>
              <a:t> </a:t>
            </a:r>
            <a:r>
              <a:rPr lang="ko-KR" altLang="en-US"/>
              <a:t>되는</a:t>
            </a:r>
            <a:r>
              <a:rPr lang="en-US" altLang="ko-KR"/>
              <a:t> </a:t>
            </a:r>
            <a:r>
              <a:rPr lang="ko-KR" altLang="en-US"/>
              <a:t>이유</a:t>
            </a:r>
            <a:r>
              <a:rPr lang="en-US" altLang="ko-KR"/>
              <a:t>?</a:t>
            </a:r>
          </a:p>
          <a:p>
            <a:endParaRPr lang="en-US"/>
          </a:p>
          <a:p>
            <a:r>
              <a:rPr lang="en-US"/>
              <a:t>Service </a:t>
            </a:r>
            <a:r>
              <a:rPr lang="ko-KR" altLang="en-US"/>
              <a:t>메소드당</a:t>
            </a:r>
            <a:r>
              <a:rPr lang="en-US" altLang="ko-KR"/>
              <a:t> </a:t>
            </a:r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처리의</a:t>
            </a:r>
            <a:r>
              <a:rPr lang="en-US" altLang="ko-KR"/>
              <a:t> </a:t>
            </a:r>
            <a:r>
              <a:rPr lang="ko-KR" altLang="en-US"/>
              <a:t>문제점</a:t>
            </a:r>
            <a:r>
              <a:rPr lang="en-US" altLang="ko-KR"/>
              <a:t>?</a:t>
            </a:r>
          </a:p>
          <a:p>
            <a:endParaRPr lang="en-US"/>
          </a:p>
          <a:p>
            <a:r>
              <a:rPr lang="ko-KR" altLang="en-US"/>
              <a:t>스프링이</a:t>
            </a:r>
            <a:r>
              <a:rPr lang="en-US" altLang="ko-KR"/>
              <a:t> </a:t>
            </a:r>
            <a:r>
              <a:rPr lang="ko-KR" altLang="en-US"/>
              <a:t>제공해주는</a:t>
            </a:r>
            <a:r>
              <a:rPr lang="en-US" altLang="ko-KR"/>
              <a:t> </a:t>
            </a:r>
            <a:r>
              <a:rPr lang="ko-KR" altLang="en-US"/>
              <a:t>해결책은</a:t>
            </a:r>
            <a:r>
              <a:rPr lang="en-US" altLang="ko-KR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763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DAO </a:t>
            </a:r>
            <a:r>
              <a:rPr lang="ko-KR" altLang="en-US"/>
              <a:t>메소드당</a:t>
            </a:r>
            <a:r>
              <a:rPr lang="en-US" altLang="ko-KR"/>
              <a:t> </a:t>
            </a:r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처리</a:t>
            </a:r>
            <a:endParaRPr lang="en-US" altLang="ko-KR"/>
          </a:p>
        </p:txBody>
      </p:sp>
      <p:sp>
        <p:nvSpPr>
          <p:cNvPr id="4" name="Rounded Rectangle 3"/>
          <p:cNvSpPr/>
          <p:nvPr/>
        </p:nvSpPr>
        <p:spPr>
          <a:xfrm>
            <a:off x="228600" y="1905000"/>
            <a:ext cx="1219200" cy="381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95800" y="1905000"/>
            <a:ext cx="1752600" cy="1143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Transaction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95800" y="3244450"/>
            <a:ext cx="1752600" cy="1143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Transaction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95800" y="4572000"/>
            <a:ext cx="1752600" cy="1143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Transaction</a:t>
            </a:r>
          </a:p>
        </p:txBody>
      </p:sp>
      <p:sp>
        <p:nvSpPr>
          <p:cNvPr id="9" name="Magnetic Disk 8"/>
          <p:cNvSpPr/>
          <p:nvPr/>
        </p:nvSpPr>
        <p:spPr>
          <a:xfrm>
            <a:off x="7086600" y="3048000"/>
            <a:ext cx="1828800" cy="133945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DBMS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38400" y="1905000"/>
            <a:ext cx="1219200" cy="381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Dao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048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47800" y="3581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47800" y="4114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3657600" y="2476500"/>
            <a:ext cx="838200" cy="133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7" idx="1"/>
          </p:cNvCxnSpPr>
          <p:nvPr/>
        </p:nvCxnSpPr>
        <p:spPr>
          <a:xfrm>
            <a:off x="3657600" y="3810000"/>
            <a:ext cx="838200" cy="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8" idx="1"/>
          </p:cNvCxnSpPr>
          <p:nvPr/>
        </p:nvCxnSpPr>
        <p:spPr>
          <a:xfrm>
            <a:off x="3657600" y="3810000"/>
            <a:ext cx="838200" cy="133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2"/>
          </p:cNvCxnSpPr>
          <p:nvPr/>
        </p:nvCxnSpPr>
        <p:spPr>
          <a:xfrm>
            <a:off x="6248400" y="2476500"/>
            <a:ext cx="838200" cy="1241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9" idx="2"/>
          </p:cNvCxnSpPr>
          <p:nvPr/>
        </p:nvCxnSpPr>
        <p:spPr>
          <a:xfrm flipV="1">
            <a:off x="6248400" y="3717725"/>
            <a:ext cx="838200" cy="98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9" idx="2"/>
          </p:cNvCxnSpPr>
          <p:nvPr/>
        </p:nvCxnSpPr>
        <p:spPr>
          <a:xfrm flipV="1">
            <a:off x="6248400" y="3717725"/>
            <a:ext cx="838200" cy="1425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6260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</a:t>
            </a:r>
            <a:r>
              <a:rPr lang="ko-KR" altLang="en-US"/>
              <a:t>당</a:t>
            </a:r>
            <a:r>
              <a:rPr lang="en-US" altLang="ko-KR"/>
              <a:t> </a:t>
            </a:r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처리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28600" y="1905000"/>
            <a:ext cx="1219200" cy="381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Service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65754" y="3244450"/>
            <a:ext cx="1752600" cy="1143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Transaction</a:t>
            </a:r>
          </a:p>
        </p:txBody>
      </p:sp>
      <p:sp>
        <p:nvSpPr>
          <p:cNvPr id="8" name="Magnetic Disk 7"/>
          <p:cNvSpPr/>
          <p:nvPr/>
        </p:nvSpPr>
        <p:spPr>
          <a:xfrm>
            <a:off x="7086600" y="3048000"/>
            <a:ext cx="1828800" cy="133945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DBMS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04785" y="1905000"/>
            <a:ext cx="1219200" cy="381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Dao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18354" y="3429000"/>
            <a:ext cx="88643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447800" y="3810000"/>
            <a:ext cx="717954" cy="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023985" y="3429000"/>
            <a:ext cx="10626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18354" y="3717725"/>
            <a:ext cx="88643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18354" y="4038600"/>
            <a:ext cx="88643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023985" y="3716137"/>
            <a:ext cx="10626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23985" y="4037012"/>
            <a:ext cx="10626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6007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스프링</a:t>
            </a:r>
            <a:r>
              <a:rPr lang="en-US" altLang="ko-KR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트랜잭션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동기화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사용하면</a:t>
            </a:r>
            <a:r>
              <a:rPr lang="en-US" altLang="ko-KR" sz="2400" dirty="0"/>
              <a:t> </a:t>
            </a:r>
            <a:r>
              <a:rPr lang="ko-KR" altLang="en-US" sz="2400" dirty="0"/>
              <a:t>서비스</a:t>
            </a:r>
            <a:r>
              <a:rPr lang="en-US" altLang="ko-KR" sz="2400" dirty="0"/>
              <a:t> </a:t>
            </a:r>
            <a:r>
              <a:rPr lang="ko-KR" altLang="en-US" sz="2400" dirty="0"/>
              <a:t>계층</a:t>
            </a:r>
            <a:r>
              <a:rPr lang="en-US" altLang="ko-KR" sz="2400" dirty="0"/>
              <a:t> </a:t>
            </a:r>
            <a:r>
              <a:rPr lang="ko-KR" altLang="en-US" sz="2400" dirty="0"/>
              <a:t>트랜잭션</a:t>
            </a:r>
            <a:r>
              <a:rPr lang="en-US" altLang="ko-KR" sz="2400" dirty="0"/>
              <a:t> </a:t>
            </a:r>
            <a:r>
              <a:rPr lang="ko-KR" altLang="en-US" sz="2400" dirty="0"/>
              <a:t>적용이</a:t>
            </a:r>
            <a:r>
              <a:rPr lang="en-US" altLang="ko-KR" sz="2400" dirty="0"/>
              <a:t> </a:t>
            </a:r>
            <a:r>
              <a:rPr lang="ko-KR" altLang="en-US" sz="2400" dirty="0"/>
              <a:t>깔끔해</a:t>
            </a:r>
            <a:r>
              <a:rPr lang="en-US" altLang="ko-KR" sz="2400" dirty="0"/>
              <a:t> </a:t>
            </a:r>
            <a:r>
              <a:rPr lang="ko-KR" altLang="en-US" sz="2400" dirty="0"/>
              <a:t>집니다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93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</a:t>
            </a:r>
            <a:r>
              <a:rPr lang="en-US" altLang="ko-KR"/>
              <a:t> </a:t>
            </a:r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동기화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800" y="1905000"/>
            <a:ext cx="1219200" cy="381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Service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81800" y="1905795"/>
            <a:ext cx="17526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Transaction</a:t>
            </a:r>
          </a:p>
        </p:txBody>
      </p:sp>
      <p:cxnSp>
        <p:nvCxnSpPr>
          <p:cNvPr id="7" name="Shape 6"/>
          <p:cNvCxnSpPr>
            <a:stCxn id="4" idx="0"/>
            <a:endCxn id="5" idx="0"/>
          </p:cNvCxnSpPr>
          <p:nvPr/>
        </p:nvCxnSpPr>
        <p:spPr>
          <a:xfrm rot="16200000" flipH="1">
            <a:off x="4476352" y="-1275953"/>
            <a:ext cx="795" cy="6362700"/>
          </a:xfrm>
          <a:prstGeom prst="curvedConnector3">
            <a:avLst>
              <a:gd name="adj1" fmla="val -2875471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429000" y="1904999"/>
            <a:ext cx="2286000" cy="1143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Transaction</a:t>
            </a:r>
          </a:p>
          <a:p>
            <a:pPr algn="ctr"/>
            <a:r>
              <a:rPr lang="en-US"/>
              <a:t>Synchronizations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05000" y="2438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10000" y="3962400"/>
            <a:ext cx="1219200" cy="1752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Dao</a:t>
            </a:r>
          </a:p>
        </p:txBody>
      </p:sp>
      <p:cxnSp>
        <p:nvCxnSpPr>
          <p:cNvPr id="16" name="Curved Connector 15"/>
          <p:cNvCxnSpPr/>
          <p:nvPr/>
        </p:nvCxnSpPr>
        <p:spPr>
          <a:xfrm>
            <a:off x="1905000" y="4724400"/>
            <a:ext cx="19050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0"/>
          </p:cNvCxnSpPr>
          <p:nvPr/>
        </p:nvCxnSpPr>
        <p:spPr>
          <a:xfrm rot="5400000" flipH="1" flipV="1">
            <a:off x="3962798" y="3505598"/>
            <a:ext cx="9136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4" idx="3"/>
            <a:endCxn id="5" idx="2"/>
          </p:cNvCxnSpPr>
          <p:nvPr/>
        </p:nvCxnSpPr>
        <p:spPr>
          <a:xfrm flipV="1">
            <a:off x="5029200" y="3048795"/>
            <a:ext cx="2628900" cy="178990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60822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서비스</a:t>
            </a:r>
            <a:r>
              <a:rPr lang="en-US" altLang="ko-KR"/>
              <a:t> </a:t>
            </a:r>
            <a:r>
              <a:rPr lang="ko-KR" altLang="en-US"/>
              <a:t>추상화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스프링</a:t>
            </a:r>
            <a:r>
              <a:rPr lang="en-US" altLang="ko-KR"/>
              <a:t> </a:t>
            </a:r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동기화</a:t>
            </a:r>
            <a:r>
              <a:rPr lang="en-US" altLang="ko-KR"/>
              <a:t> </a:t>
            </a:r>
            <a:r>
              <a:rPr lang="ko-KR" altLang="en-US"/>
              <a:t>처리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091429"/>
              </p:ext>
            </p:extLst>
          </p:nvPr>
        </p:nvGraphicFramePr>
        <p:xfrm>
          <a:off x="457200" y="1600200"/>
          <a:ext cx="8229600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TransactionSynchronizationManager.initSynchronization</a:t>
                      </a:r>
                      <a:r>
                        <a:rPr lang="en-US" sz="1800" kern="1200" dirty="0" smtClean="0"/>
                        <a:t>();</a:t>
                      </a:r>
                    </a:p>
                    <a:p>
                      <a:r>
                        <a:rPr lang="en-US" sz="1800" kern="1200" dirty="0" smtClean="0"/>
                        <a:t>Connection c = </a:t>
                      </a:r>
                      <a:r>
                        <a:rPr lang="en-US" sz="1800" kern="1200" dirty="0" err="1" smtClean="0"/>
                        <a:t>DataSourceUtils.getConnection</a:t>
                      </a:r>
                      <a:r>
                        <a:rPr lang="en-US" sz="1800" kern="1200" dirty="0" smtClean="0"/>
                        <a:t>(</a:t>
                      </a:r>
                      <a:r>
                        <a:rPr lang="en-US" sz="1800" kern="1200" dirty="0" err="1" smtClean="0"/>
                        <a:t>dataSource</a:t>
                      </a:r>
                      <a:r>
                        <a:rPr lang="en-US" sz="1800" kern="1200" dirty="0" smtClean="0"/>
                        <a:t>);</a:t>
                      </a:r>
                    </a:p>
                    <a:p>
                      <a:r>
                        <a:rPr lang="en-US" sz="1800" kern="1200" dirty="0" err="1" smtClean="0"/>
                        <a:t>c.setAutoCommit</a:t>
                      </a:r>
                      <a:r>
                        <a:rPr lang="en-US" sz="1800" kern="1200" dirty="0" smtClean="0"/>
                        <a:t>(false);</a:t>
                      </a:r>
                    </a:p>
                    <a:p>
                      <a:endParaRPr lang="en-US" sz="1800" kern="1200" dirty="0" smtClean="0"/>
                    </a:p>
                    <a:p>
                      <a:r>
                        <a:rPr lang="en-US" sz="1800" kern="1200" dirty="0" smtClean="0"/>
                        <a:t>try {</a:t>
                      </a:r>
                    </a:p>
                    <a:p>
                      <a:r>
                        <a:rPr lang="en-US" sz="1800" kern="1200" dirty="0" smtClean="0"/>
                        <a:t>…</a:t>
                      </a:r>
                    </a:p>
                    <a:p>
                      <a:r>
                        <a:rPr lang="en-US" sz="1800" kern="1200" dirty="0" smtClean="0"/>
                        <a:t>  </a:t>
                      </a:r>
                      <a:r>
                        <a:rPr lang="en-US" sz="1800" kern="1200" dirty="0" err="1" smtClean="0"/>
                        <a:t>c.commit</a:t>
                      </a:r>
                      <a:r>
                        <a:rPr lang="en-US" sz="1800" kern="1200" dirty="0" smtClean="0"/>
                        <a:t>();</a:t>
                      </a:r>
                    </a:p>
                    <a:p>
                      <a:r>
                        <a:rPr lang="en-US" sz="1800" kern="1200" dirty="0" smtClean="0"/>
                        <a:t>}</a:t>
                      </a:r>
                      <a:r>
                        <a:rPr lang="en-US" sz="1800" kern="1200" baseline="0" dirty="0" smtClean="0"/>
                        <a:t> </a:t>
                      </a:r>
                      <a:r>
                        <a:rPr lang="en-US" sz="1800" kern="1200" dirty="0" smtClean="0"/>
                        <a:t>catch (Exception e) {</a:t>
                      </a:r>
                    </a:p>
                    <a:p>
                      <a:r>
                        <a:rPr lang="en-US" sz="1800" kern="1200" dirty="0" smtClean="0"/>
                        <a:t>  </a:t>
                      </a:r>
                      <a:r>
                        <a:rPr lang="en-US" sz="1800" kern="1200" dirty="0" err="1" smtClean="0"/>
                        <a:t>c.rollback</a:t>
                      </a:r>
                      <a:r>
                        <a:rPr lang="en-US" sz="1800" kern="1200" dirty="0" smtClean="0"/>
                        <a:t>();</a:t>
                      </a:r>
                    </a:p>
                    <a:p>
                      <a:r>
                        <a:rPr lang="en-US" sz="1800" kern="1200" dirty="0" smtClean="0"/>
                        <a:t>throw e;</a:t>
                      </a:r>
                    </a:p>
                    <a:p>
                      <a:r>
                        <a:rPr lang="en-US" sz="1800" kern="1200" dirty="0" smtClean="0"/>
                        <a:t>} finally {</a:t>
                      </a:r>
                    </a:p>
                    <a:p>
                      <a:r>
                        <a:rPr lang="en-US" sz="1800" kern="1200" dirty="0" smtClean="0"/>
                        <a:t>  </a:t>
                      </a:r>
                      <a:r>
                        <a:rPr lang="en-US" sz="1800" kern="1200" dirty="0" err="1" smtClean="0"/>
                        <a:t>DataSourceUtils.releaseConnection</a:t>
                      </a:r>
                      <a:r>
                        <a:rPr lang="en-US" sz="1800" kern="1200" dirty="0" smtClean="0"/>
                        <a:t>(c, </a:t>
                      </a:r>
                      <a:r>
                        <a:rPr lang="en-US" sz="1800" kern="1200" dirty="0" err="1" smtClean="0"/>
                        <a:t>dataSource</a:t>
                      </a:r>
                      <a:r>
                        <a:rPr lang="en-US" sz="1800" kern="1200" dirty="0" smtClean="0"/>
                        <a:t>);</a:t>
                      </a:r>
                    </a:p>
                    <a:p>
                      <a:r>
                        <a:rPr lang="en-US" sz="1800" kern="1200" dirty="0" smtClean="0"/>
                        <a:t>  </a:t>
                      </a:r>
                      <a:r>
                        <a:rPr lang="en-US" sz="1800" kern="1200" dirty="0" err="1" smtClean="0"/>
                        <a:t>TransactionSynchronizationManager.unbindResource</a:t>
                      </a:r>
                      <a:r>
                        <a:rPr lang="en-US" sz="1800" kern="1200" dirty="0" smtClean="0"/>
                        <a:t>(</a:t>
                      </a:r>
                      <a:r>
                        <a:rPr lang="en-US" sz="1800" kern="1200" dirty="0" err="1" smtClean="0"/>
                        <a:t>this.dataSource</a:t>
                      </a:r>
                      <a:r>
                        <a:rPr lang="en-US" sz="1800" kern="1200" dirty="0" smtClean="0"/>
                        <a:t>);</a:t>
                      </a:r>
                    </a:p>
                    <a:p>
                      <a:r>
                        <a:rPr lang="en-US" sz="1800" kern="1200" dirty="0" smtClean="0"/>
                        <a:t>  </a:t>
                      </a:r>
                      <a:r>
                        <a:rPr lang="en-US" sz="1800" kern="1200" dirty="0" err="1" smtClean="0"/>
                        <a:t>TransactionSynchronizationManager.clearSynchronization</a:t>
                      </a:r>
                      <a:r>
                        <a:rPr lang="en-US" sz="1800" kern="1200" dirty="0" smtClean="0"/>
                        <a:t>();</a:t>
                      </a:r>
                    </a:p>
                    <a:p>
                      <a:r>
                        <a:rPr lang="en-US" sz="1800" kern="1200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04617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</a:t>
            </a:r>
            <a:r>
              <a:rPr lang="en-US" altLang="ko-KR"/>
              <a:t>/Catch/Finally </a:t>
            </a:r>
            <a:r>
              <a:rPr lang="ko-KR" altLang="en-US"/>
              <a:t>작업</a:t>
            </a:r>
            <a:r>
              <a:rPr lang="en-US" altLang="ko-KR"/>
              <a:t> </a:t>
            </a:r>
            <a:r>
              <a:rPr lang="ko-KR" altLang="en-US"/>
              <a:t>흐름</a:t>
            </a:r>
            <a:r>
              <a:rPr lang="en-US" altLang="ko-KR"/>
              <a:t> </a:t>
            </a:r>
            <a:r>
              <a:rPr lang="ko-KR" altLang="en-US"/>
              <a:t>지원</a:t>
            </a:r>
            <a:endParaRPr lang="en-US" altLang="ko-KR"/>
          </a:p>
          <a:p>
            <a:endParaRPr lang="en-US"/>
          </a:p>
          <a:p>
            <a:r>
              <a:rPr lang="en-US"/>
              <a:t>SQLException </a:t>
            </a:r>
            <a:r>
              <a:rPr lang="ko-KR" altLang="en-US"/>
              <a:t>예외</a:t>
            </a:r>
            <a:r>
              <a:rPr lang="en-US" altLang="ko-KR"/>
              <a:t> </a:t>
            </a:r>
            <a:r>
              <a:rPr lang="ko-KR" altLang="en-US"/>
              <a:t>변환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스프링</a:t>
            </a:r>
            <a:r>
              <a:rPr lang="en-US" altLang="ko-KR"/>
              <a:t> </a:t>
            </a:r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동기화</a:t>
            </a:r>
            <a:r>
              <a:rPr lang="en-US" altLang="ko-KR"/>
              <a:t> </a:t>
            </a:r>
            <a:r>
              <a:rPr lang="ko-KR" altLang="en-US"/>
              <a:t>연동</a:t>
            </a:r>
            <a:endParaRPr lang="en-US" altLang="ko-KR"/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896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upgradeUsers</a:t>
            </a:r>
            <a:r>
              <a:rPr lang="en-US" dirty="0"/>
              <a:t>()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트랜잭션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ko-KR" altLang="ko-KR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트랜잭션</a:t>
            </a:r>
            <a:r>
              <a:rPr lang="en-US" altLang="ko-KR" dirty="0">
                <a:solidFill>
                  <a:schemeClr val="tx1">
                    <a:alpha val="57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테스트용</a:t>
            </a:r>
            <a:r>
              <a:rPr lang="en-US" altLang="ko-KR" dirty="0">
                <a:solidFill>
                  <a:schemeClr val="tx1">
                    <a:alpha val="57000"/>
                  </a:schemeClr>
                </a:solidFill>
              </a:rPr>
              <a:t> UserService </a:t>
            </a:r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만들기</a:t>
            </a:r>
            <a:endParaRPr lang="en-US" altLang="ko-KR" dirty="0">
              <a:solidFill>
                <a:schemeClr val="tx1">
                  <a:alpha val="57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테스트</a:t>
            </a:r>
            <a:r>
              <a:rPr lang="en-US" altLang="ko-KR" dirty="0">
                <a:solidFill>
                  <a:schemeClr val="tx1">
                    <a:alpha val="57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클래스</a:t>
            </a:r>
            <a:r>
              <a:rPr lang="en-US" altLang="ko-KR" dirty="0">
                <a:solidFill>
                  <a:schemeClr val="tx1">
                    <a:alpha val="57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내부에</a:t>
            </a:r>
            <a:r>
              <a:rPr lang="en-US" altLang="ko-KR" dirty="0">
                <a:solidFill>
                  <a:schemeClr val="tx1">
                    <a:alpha val="57000"/>
                  </a:schemeClr>
                </a:solidFill>
              </a:rPr>
              <a:t> Static Member Class</a:t>
            </a:r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로</a:t>
            </a:r>
            <a:r>
              <a:rPr lang="en-US" altLang="ko-KR" dirty="0">
                <a:solidFill>
                  <a:schemeClr val="tx1">
                    <a:alpha val="57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만들기</a:t>
            </a:r>
            <a:endParaRPr lang="en-US" altLang="ko-KR" dirty="0">
              <a:solidFill>
                <a:schemeClr val="tx1">
                  <a:alpha val="57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특정</a:t>
            </a:r>
            <a:r>
              <a:rPr lang="en-US" altLang="ko-KR" dirty="0">
                <a:solidFill>
                  <a:schemeClr val="tx1">
                    <a:alpha val="57000"/>
                  </a:schemeClr>
                </a:solidFill>
              </a:rPr>
              <a:t> id</a:t>
            </a:r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를</a:t>
            </a:r>
            <a:r>
              <a:rPr lang="en-US" altLang="ko-KR" dirty="0">
                <a:solidFill>
                  <a:schemeClr val="tx1">
                    <a:alpha val="57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업그레이드</a:t>
            </a:r>
            <a:r>
              <a:rPr lang="en-US" altLang="ko-KR" dirty="0">
                <a:solidFill>
                  <a:schemeClr val="tx1">
                    <a:alpha val="57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할</a:t>
            </a:r>
            <a:r>
              <a:rPr lang="en-US" altLang="ko-KR" dirty="0">
                <a:solidFill>
                  <a:schemeClr val="tx1">
                    <a:alpha val="57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때</a:t>
            </a:r>
            <a:r>
              <a:rPr lang="en-US" altLang="ko-KR" dirty="0">
                <a:solidFill>
                  <a:schemeClr val="tx1">
                    <a:alpha val="57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예외</a:t>
            </a:r>
            <a:r>
              <a:rPr lang="en-US" altLang="ko-KR" dirty="0">
                <a:solidFill>
                  <a:schemeClr val="tx1">
                    <a:alpha val="57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발생</a:t>
            </a:r>
            <a:r>
              <a:rPr lang="en-US" altLang="ko-KR" dirty="0">
                <a:solidFill>
                  <a:schemeClr val="tx1">
                    <a:alpha val="57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시키기</a:t>
            </a:r>
            <a:endParaRPr lang="en-US" altLang="ko-KR" dirty="0">
              <a:solidFill>
                <a:schemeClr val="tx1">
                  <a:alpha val="57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트랜잭션</a:t>
            </a:r>
            <a:r>
              <a:rPr lang="en-US" altLang="ko-KR" dirty="0">
                <a:solidFill>
                  <a:schemeClr val="tx1">
                    <a:alpha val="57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테스트</a:t>
            </a:r>
            <a:r>
              <a:rPr lang="en-US" altLang="ko-KR" dirty="0">
                <a:solidFill>
                  <a:schemeClr val="tx1">
                    <a:alpha val="57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alpha val="57000"/>
                  </a:schemeClr>
                </a:solidFill>
              </a:rPr>
              <a:t>만들기</a:t>
            </a:r>
            <a:endParaRPr lang="en-US" altLang="ko-KR" dirty="0">
              <a:solidFill>
                <a:schemeClr val="tx1">
                  <a:alpha val="57000"/>
                </a:schemeClr>
              </a:solidFill>
            </a:endParaRPr>
          </a:p>
          <a:p>
            <a:r>
              <a:rPr lang="en-US" dirty="0" err="1"/>
              <a:t>UserService.upgradeLevels</a:t>
            </a:r>
            <a:r>
              <a:rPr lang="en-US" dirty="0"/>
              <a:t>()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스프링</a:t>
            </a:r>
            <a:r>
              <a:rPr lang="en-US" altLang="ko-KR" dirty="0"/>
              <a:t> </a:t>
            </a:r>
            <a:r>
              <a:rPr lang="ko-KR" altLang="en-US" dirty="0"/>
              <a:t>트랜잭션</a:t>
            </a:r>
            <a:r>
              <a:rPr lang="en-US" altLang="ko-KR" dirty="0"/>
              <a:t> </a:t>
            </a:r>
            <a:r>
              <a:rPr lang="ko-KR" altLang="en-US" dirty="0"/>
              <a:t>동기화</a:t>
            </a:r>
            <a:r>
              <a:rPr lang="en-US" altLang="ko-KR" dirty="0"/>
              <a:t> </a:t>
            </a:r>
            <a:r>
              <a:rPr lang="ko-KR" altLang="en-US" dirty="0"/>
              <a:t>적용하기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0045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하나의</a:t>
            </a:r>
            <a:r>
              <a:rPr lang="en-US" altLang="ko-KR" sz="2400"/>
              <a:t> Service</a:t>
            </a:r>
            <a:r>
              <a:rPr lang="ko-KR" altLang="en-US" sz="2400"/>
              <a:t>에서</a:t>
            </a:r>
            <a:r>
              <a:rPr lang="en-US" altLang="ko-KR" sz="2400"/>
              <a:t> DB</a:t>
            </a:r>
            <a:r>
              <a:rPr lang="ko-KR" altLang="en-US" sz="2400"/>
              <a:t>를</a:t>
            </a:r>
            <a:r>
              <a:rPr lang="en-US" altLang="ko-KR" sz="2400"/>
              <a:t> </a:t>
            </a:r>
            <a:r>
              <a:rPr lang="ko-KR" altLang="en-US" sz="2400"/>
              <a:t>여러개</a:t>
            </a:r>
            <a:r>
              <a:rPr lang="en-US" altLang="ko-KR" sz="2400"/>
              <a:t> </a:t>
            </a:r>
            <a:r>
              <a:rPr lang="ko-KR" altLang="en-US" sz="2400"/>
              <a:t>사용한다면</a:t>
            </a:r>
            <a:r>
              <a:rPr lang="en-US" altLang="ko-KR" sz="2400"/>
              <a:t> </a:t>
            </a:r>
            <a:r>
              <a:rPr lang="ko-KR" altLang="en-US" sz="2400"/>
              <a:t>어떻게</a:t>
            </a:r>
            <a:r>
              <a:rPr lang="en-US" altLang="ko-KR" sz="2400"/>
              <a:t> </a:t>
            </a:r>
            <a:r>
              <a:rPr lang="ko-KR" altLang="en-US" sz="2400"/>
              <a:t>해야되죠</a:t>
            </a:r>
            <a:r>
              <a:rPr lang="en-US" altLang="ko-KR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164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>
            <a:normAutofit/>
          </a:bodyPr>
          <a:lstStyle/>
          <a:p>
            <a:r>
              <a:rPr lang="en-US" smtClean="0"/>
              <a:t>상속을 사용한 확장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5532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getConnection() 메서드를 추상 메서드로 만든다.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UserDao는 추상 클래스로 만든다.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UserDao를 구현하는 NUserDao와 DUserDao </a:t>
            </a:r>
            <a:r>
              <a:rPr lang="en-US" dirty="0" err="1" smtClean="0"/>
              <a:t>클래서</a:t>
            </a:r>
            <a:r>
              <a:rPr lang="en-US" dirty="0" smtClean="0"/>
              <a:t> 추상 메서드를 구현하도록 한다.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3" name="Process 12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4" name="Process 13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11000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글로벌</a:t>
            </a:r>
            <a:r>
              <a:rPr lang="en-US" altLang="ko-KR" sz="2400"/>
              <a:t> </a:t>
            </a:r>
            <a:r>
              <a:rPr lang="ko-KR" altLang="en-US" sz="2400"/>
              <a:t>트랜잭션이</a:t>
            </a:r>
            <a:r>
              <a:rPr lang="en-US" altLang="ko-KR" sz="2400"/>
              <a:t> </a:t>
            </a:r>
            <a:r>
              <a:rPr lang="ko-KR" altLang="en-US" sz="2400"/>
              <a:t>필요하군요</a:t>
            </a:r>
            <a:r>
              <a:rPr lang="en-US" altLang="ko-KR" sz="240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5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서비스</a:t>
            </a:r>
            <a:r>
              <a:rPr lang="en-US" altLang="ko-KR"/>
              <a:t> </a:t>
            </a:r>
            <a:r>
              <a:rPr lang="ko-KR" altLang="en-US"/>
              <a:t>추상화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JTA </a:t>
            </a:r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처리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666118"/>
              </p:ext>
            </p:extLst>
          </p:nvPr>
        </p:nvGraphicFramePr>
        <p:xfrm>
          <a:off x="457200" y="1600200"/>
          <a:ext cx="82296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InitialContext</a:t>
                      </a:r>
                      <a:r>
                        <a:rPr lang="en-US" sz="1800" kern="1200" dirty="0" smtClean="0"/>
                        <a:t> </a:t>
                      </a:r>
                      <a:r>
                        <a:rPr lang="en-US" sz="1800" kern="1200" dirty="0" err="1" smtClean="0"/>
                        <a:t>ctx</a:t>
                      </a:r>
                      <a:r>
                        <a:rPr lang="en-US" sz="1800" kern="1200" dirty="0" smtClean="0"/>
                        <a:t> = new </a:t>
                      </a:r>
                      <a:r>
                        <a:rPr lang="en-US" sz="1800" kern="1200" dirty="0" err="1" smtClean="0"/>
                        <a:t>InitialContext</a:t>
                      </a:r>
                      <a:r>
                        <a:rPr lang="en-US" sz="1800" kern="1200" dirty="0" smtClean="0"/>
                        <a:t>();</a:t>
                      </a:r>
                    </a:p>
                    <a:p>
                      <a:r>
                        <a:rPr lang="en-US" sz="1800" kern="1200" dirty="0" err="1" smtClean="0"/>
                        <a:t>UserTransaction</a:t>
                      </a:r>
                      <a:r>
                        <a:rPr lang="en-US" sz="1800" kern="1200" dirty="0" smtClean="0"/>
                        <a:t> </a:t>
                      </a:r>
                      <a:r>
                        <a:rPr lang="en-US" sz="1800" kern="1200" dirty="0" err="1" smtClean="0"/>
                        <a:t>tx</a:t>
                      </a:r>
                      <a:r>
                        <a:rPr lang="en-US" sz="1800" kern="1200" dirty="0" smtClean="0"/>
                        <a:t> = (</a:t>
                      </a:r>
                      <a:r>
                        <a:rPr lang="en-US" sz="1800" kern="1200" dirty="0" err="1" smtClean="0"/>
                        <a:t>UserTransaction</a:t>
                      </a:r>
                      <a:r>
                        <a:rPr lang="en-US" sz="1800" kern="1200" dirty="0" smtClean="0"/>
                        <a:t>)</a:t>
                      </a:r>
                      <a:r>
                        <a:rPr lang="en-US" sz="1800" kern="1200" dirty="0" err="1" smtClean="0"/>
                        <a:t>ctx.lookup</a:t>
                      </a:r>
                      <a:r>
                        <a:rPr lang="en-US" sz="1800" kern="1200" dirty="0" smtClean="0"/>
                        <a:t>(USER_TX_JNDI_NAME);</a:t>
                      </a:r>
                    </a:p>
                    <a:p>
                      <a:r>
                        <a:rPr lang="en-US" sz="1800" kern="1200" dirty="0" err="1" smtClean="0"/>
                        <a:t>tx.begin</a:t>
                      </a:r>
                      <a:r>
                        <a:rPr lang="en-US" sz="1800" kern="1200" dirty="0" smtClean="0"/>
                        <a:t>();</a:t>
                      </a:r>
                    </a:p>
                    <a:p>
                      <a:r>
                        <a:rPr lang="en-US" sz="1800" kern="1200" dirty="0" smtClean="0"/>
                        <a:t>Connection c = </a:t>
                      </a:r>
                      <a:r>
                        <a:rPr lang="en-US" sz="1800" kern="1200" dirty="0" err="1" smtClean="0"/>
                        <a:t>dataSource.getConnection</a:t>
                      </a:r>
                      <a:r>
                        <a:rPr lang="en-US" sz="1800" kern="1200" dirty="0" smtClean="0"/>
                        <a:t>();</a:t>
                      </a:r>
                    </a:p>
                    <a:p>
                      <a:r>
                        <a:rPr lang="en-US" sz="1800" kern="1200" dirty="0" smtClean="0"/>
                        <a:t>try {</a:t>
                      </a:r>
                    </a:p>
                    <a:p>
                      <a:r>
                        <a:rPr lang="en-US" sz="1800" kern="1200" dirty="0" smtClean="0"/>
                        <a:t>…</a:t>
                      </a:r>
                    </a:p>
                    <a:p>
                      <a:r>
                        <a:rPr lang="en-US" sz="1800" kern="1200" dirty="0" smtClean="0"/>
                        <a:t>  </a:t>
                      </a:r>
                      <a:r>
                        <a:rPr lang="en-US" sz="1800" kern="1200" dirty="0" err="1" smtClean="0"/>
                        <a:t>tx.commit</a:t>
                      </a:r>
                      <a:r>
                        <a:rPr lang="en-US" sz="1800" kern="1200" dirty="0" smtClean="0"/>
                        <a:t>();</a:t>
                      </a:r>
                    </a:p>
                    <a:p>
                      <a:r>
                        <a:rPr lang="en-US" sz="1800" kern="1200" dirty="0" smtClean="0"/>
                        <a:t>} catch (Exception e) {</a:t>
                      </a:r>
                    </a:p>
                    <a:p>
                      <a:r>
                        <a:rPr lang="en-US" sz="1800" kern="1200" dirty="0" smtClean="0"/>
                        <a:t>  </a:t>
                      </a:r>
                      <a:r>
                        <a:rPr lang="en-US" sz="1800" kern="1200" dirty="0" err="1" smtClean="0"/>
                        <a:t>tx.rollback</a:t>
                      </a:r>
                      <a:r>
                        <a:rPr lang="en-US" sz="1800" kern="1200" dirty="0" smtClean="0"/>
                        <a:t>();</a:t>
                      </a:r>
                    </a:p>
                    <a:p>
                      <a:r>
                        <a:rPr lang="en-US" sz="1800" kern="1200" dirty="0" smtClean="0"/>
                        <a:t>  throw e;</a:t>
                      </a:r>
                    </a:p>
                    <a:p>
                      <a:r>
                        <a:rPr lang="en-US" sz="1800" kern="1200" dirty="0" smtClean="0"/>
                        <a:t>} finally {</a:t>
                      </a:r>
                    </a:p>
                    <a:p>
                      <a:r>
                        <a:rPr lang="en-US" sz="1800" kern="1200" dirty="0" smtClean="0"/>
                        <a:t>  </a:t>
                      </a:r>
                      <a:r>
                        <a:rPr lang="en-US" sz="1800" kern="1200" dirty="0" err="1" smtClean="0"/>
                        <a:t>c.close</a:t>
                      </a:r>
                      <a:r>
                        <a:rPr lang="en-US" sz="1800" kern="1200" dirty="0" smtClean="0"/>
                        <a:t>();</a:t>
                      </a:r>
                    </a:p>
                    <a:p>
                      <a:r>
                        <a:rPr lang="en-US" sz="1800" kern="1200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12839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JDBC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사용할</a:t>
            </a:r>
            <a:r>
              <a:rPr lang="en-US" altLang="ko-KR" sz="2400" dirty="0"/>
              <a:t> </a:t>
            </a:r>
            <a:r>
              <a:rPr lang="ko-KR" altLang="en-US" sz="2400" dirty="0"/>
              <a:t>때랑은</a:t>
            </a:r>
            <a:r>
              <a:rPr lang="en-US" altLang="ko-KR" sz="2400" dirty="0"/>
              <a:t> </a:t>
            </a:r>
            <a:r>
              <a:rPr lang="ko-KR" altLang="en-US" sz="2400" dirty="0"/>
              <a:t>코드가</a:t>
            </a:r>
            <a:r>
              <a:rPr lang="en-US" altLang="ko-KR" sz="2400" dirty="0"/>
              <a:t> </a:t>
            </a:r>
            <a:r>
              <a:rPr lang="ko-KR" altLang="en-US" sz="2400" dirty="0"/>
              <a:t>전혀</a:t>
            </a:r>
            <a:r>
              <a:rPr lang="en-US" altLang="ko-KR" sz="2400" dirty="0"/>
              <a:t> </a:t>
            </a:r>
            <a:r>
              <a:rPr lang="ko-KR" altLang="en-US" sz="2400" dirty="0"/>
              <a:t>다르군요</a:t>
            </a:r>
            <a:r>
              <a:rPr lang="en-US" altLang="ko-KR" sz="2400" dirty="0"/>
              <a:t>.. 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아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이것참</a:t>
            </a:r>
            <a:r>
              <a:rPr lang="en-US" altLang="ko-KR" sz="2400" dirty="0"/>
              <a:t>..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기술이</a:t>
            </a:r>
            <a:r>
              <a:rPr lang="en-US" altLang="ko-KR" sz="2400" dirty="0"/>
              <a:t> </a:t>
            </a:r>
            <a:r>
              <a:rPr lang="ko-KR" altLang="en-US" sz="2400" dirty="0"/>
              <a:t>바뀔</a:t>
            </a:r>
            <a:r>
              <a:rPr lang="en-US" altLang="ko-KR" sz="2400" dirty="0"/>
              <a:t> </a:t>
            </a:r>
            <a:r>
              <a:rPr lang="ko-KR" altLang="en-US" sz="2400" dirty="0"/>
              <a:t>때</a:t>
            </a:r>
            <a:r>
              <a:rPr lang="en-US" altLang="ko-KR" sz="2400" dirty="0"/>
              <a:t> </a:t>
            </a:r>
            <a:r>
              <a:rPr lang="ko-KR" altLang="en-US" sz="2400" dirty="0"/>
              <a:t>마다</a:t>
            </a:r>
            <a:r>
              <a:rPr lang="en-US" altLang="ko-KR" sz="2400" dirty="0"/>
              <a:t> </a:t>
            </a:r>
            <a:r>
              <a:rPr lang="ko-KR" altLang="en-US" sz="2400" dirty="0"/>
              <a:t>코드가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바껴야</a:t>
            </a:r>
            <a:r>
              <a:rPr lang="en-US" altLang="ko-KR" sz="2400" dirty="0"/>
              <a:t> </a:t>
            </a:r>
            <a:r>
              <a:rPr lang="ko-KR" altLang="en-US" sz="2400" dirty="0"/>
              <a:t>하다니</a:t>
            </a:r>
            <a:r>
              <a:rPr lang="en-US" altLang="ko-KR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5775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그래서</a:t>
            </a:r>
            <a:r>
              <a:rPr lang="en-US" altLang="ko-KR" sz="2400"/>
              <a:t> </a:t>
            </a:r>
            <a:r>
              <a:rPr lang="ko-KR" altLang="en-US" sz="2400"/>
              <a:t>스프링</a:t>
            </a:r>
            <a:r>
              <a:rPr lang="en-US" altLang="ko-KR" sz="2400"/>
              <a:t> </a:t>
            </a:r>
            <a:r>
              <a:rPr lang="ko-KR" altLang="en-US" sz="2400"/>
              <a:t>추상화가</a:t>
            </a:r>
            <a:r>
              <a:rPr lang="en-US" altLang="ko-KR" sz="2400"/>
              <a:t> </a:t>
            </a:r>
            <a:r>
              <a:rPr lang="ko-KR" altLang="en-US" sz="2400"/>
              <a:t>있죠</a:t>
            </a:r>
            <a:r>
              <a:rPr lang="en-US" altLang="ko-KR" sz="2400"/>
              <a:t>.</a:t>
            </a:r>
          </a:p>
          <a:p>
            <a:pPr algn="ctr"/>
            <a:r>
              <a:rPr lang="ko-KR" altLang="en-US" sz="2400"/>
              <a:t>다시</a:t>
            </a:r>
            <a:r>
              <a:rPr lang="en-US" altLang="ko-KR" sz="2400"/>
              <a:t> </a:t>
            </a:r>
            <a:r>
              <a:rPr lang="ko-KR" altLang="en-US" sz="2400"/>
              <a:t>볼까요</a:t>
            </a:r>
            <a:r>
              <a:rPr lang="en-US" altLang="ko-KR" sz="2400"/>
              <a:t>?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4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서비스</a:t>
            </a:r>
            <a:r>
              <a:rPr lang="en-US" altLang="ko-KR"/>
              <a:t> </a:t>
            </a:r>
            <a:r>
              <a:rPr lang="ko-KR" altLang="en-US"/>
              <a:t>추상화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스프링</a:t>
            </a:r>
            <a:r>
              <a:rPr lang="en-US" altLang="ko-KR"/>
              <a:t> </a:t>
            </a:r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처리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381572"/>
              </p:ext>
            </p:extLst>
          </p:nvPr>
        </p:nvGraphicFramePr>
        <p:xfrm>
          <a:off x="457200" y="1600200"/>
          <a:ext cx="82296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PlatformTransactionmanager</a:t>
                      </a:r>
                      <a:r>
                        <a:rPr lang="en-US" sz="1800" kern="1200" dirty="0" smtClean="0"/>
                        <a:t> tm = new </a:t>
                      </a:r>
                      <a:r>
                        <a:rPr lang="en-US" sz="1800" kern="1200" dirty="0" err="1" smtClean="0"/>
                        <a:t>DataSourceTransactionmanager</a:t>
                      </a:r>
                      <a:r>
                        <a:rPr lang="en-US" sz="1800" kern="1200" dirty="0" smtClean="0"/>
                        <a:t>(</a:t>
                      </a:r>
                      <a:r>
                        <a:rPr lang="en-US" sz="1800" kern="1200" dirty="0" err="1" smtClean="0"/>
                        <a:t>dataSource</a:t>
                      </a:r>
                      <a:r>
                        <a:rPr lang="en-US" sz="1800" kern="1200" dirty="0" smtClean="0"/>
                        <a:t>);</a:t>
                      </a:r>
                    </a:p>
                    <a:p>
                      <a:r>
                        <a:rPr lang="en-US" sz="1800" kern="1200" dirty="0" err="1" smtClean="0"/>
                        <a:t>TransactionStateus</a:t>
                      </a:r>
                      <a:r>
                        <a:rPr lang="en-US" sz="1800" kern="1200" baseline="0" dirty="0" smtClean="0"/>
                        <a:t> </a:t>
                      </a:r>
                      <a:r>
                        <a:rPr lang="en-US" sz="1800" kern="1200" baseline="0" dirty="0" err="1" smtClean="0"/>
                        <a:t>ts</a:t>
                      </a:r>
                      <a:r>
                        <a:rPr lang="en-US" sz="1800" kern="1200" baseline="0" dirty="0" smtClean="0"/>
                        <a:t> = </a:t>
                      </a:r>
                      <a:r>
                        <a:rPr lang="en-US" sz="1800" kern="1200" baseline="0" dirty="0" err="1" smtClean="0"/>
                        <a:t>tm.getTransaction</a:t>
                      </a:r>
                      <a:r>
                        <a:rPr lang="en-US" sz="1800" kern="1200" baseline="0" dirty="0" smtClean="0"/>
                        <a:t>(new </a:t>
                      </a:r>
                      <a:r>
                        <a:rPr lang="en-US" sz="1800" kern="1200" baseline="0" dirty="0" err="1" smtClean="0"/>
                        <a:t>DefaultTransactionDefinition</a:t>
                      </a:r>
                      <a:r>
                        <a:rPr lang="en-US" sz="1800" kern="1200" baseline="0" dirty="0" smtClean="0"/>
                        <a:t>());</a:t>
                      </a:r>
                    </a:p>
                    <a:p>
                      <a:r>
                        <a:rPr lang="en-US" sz="1800" kern="1200" dirty="0" smtClean="0"/>
                        <a:t> try {</a:t>
                      </a:r>
                    </a:p>
                    <a:p>
                      <a:r>
                        <a:rPr lang="en-US" sz="1800" kern="1200" dirty="0" smtClean="0"/>
                        <a:t>…</a:t>
                      </a:r>
                    </a:p>
                    <a:p>
                      <a:r>
                        <a:rPr lang="en-US" sz="1800" kern="1200" dirty="0" smtClean="0"/>
                        <a:t>  </a:t>
                      </a:r>
                      <a:r>
                        <a:rPr lang="en-US" sz="1800" kern="1200" dirty="0" err="1" smtClean="0"/>
                        <a:t>tm.commit</a:t>
                      </a:r>
                      <a:r>
                        <a:rPr lang="en-US" sz="1800" kern="1200" dirty="0" smtClean="0"/>
                        <a:t>(</a:t>
                      </a:r>
                      <a:r>
                        <a:rPr lang="en-US" sz="1800" kern="1200" dirty="0" err="1" smtClean="0"/>
                        <a:t>ts</a:t>
                      </a:r>
                      <a:r>
                        <a:rPr lang="en-US" sz="1800" kern="1200" dirty="0" smtClean="0"/>
                        <a:t>);</a:t>
                      </a:r>
                      <a:r>
                        <a:rPr lang="en-US" sz="1800" kern="1200" baseline="0" dirty="0" smtClean="0"/>
                        <a:t> </a:t>
                      </a:r>
                    </a:p>
                    <a:p>
                      <a:r>
                        <a:rPr lang="en-US" sz="1800" kern="1200" baseline="0" dirty="0" smtClean="0"/>
                        <a:t> } </a:t>
                      </a:r>
                      <a:r>
                        <a:rPr lang="en-US" sz="1800" kern="1200" dirty="0" smtClean="0"/>
                        <a:t>catch (Exception e) {</a:t>
                      </a:r>
                    </a:p>
                    <a:p>
                      <a:r>
                        <a:rPr lang="en-US" sz="1800" kern="1200" dirty="0" smtClean="0"/>
                        <a:t>  </a:t>
                      </a:r>
                      <a:r>
                        <a:rPr lang="en-US" sz="1800" kern="1200" dirty="0" err="1" smtClean="0"/>
                        <a:t>tm.rollback</a:t>
                      </a:r>
                      <a:r>
                        <a:rPr lang="en-US" sz="1800" kern="1200" dirty="0" smtClean="0"/>
                        <a:t>(</a:t>
                      </a:r>
                      <a:r>
                        <a:rPr lang="en-US" sz="1800" kern="1200" dirty="0" err="1" smtClean="0"/>
                        <a:t>ts</a:t>
                      </a:r>
                      <a:r>
                        <a:rPr lang="en-US" sz="1800" kern="1200" dirty="0" smtClean="0"/>
                        <a:t>);</a:t>
                      </a:r>
                    </a:p>
                    <a:p>
                      <a:r>
                        <a:rPr lang="en-US" sz="1800" kern="1200" dirty="0" smtClean="0"/>
                        <a:t>  throw e;</a:t>
                      </a:r>
                    </a:p>
                    <a:p>
                      <a:r>
                        <a:rPr lang="en-US" sz="1800" kern="1200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59298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dirty="0" err="1"/>
              <a:t>upgradeUsers</a:t>
            </a:r>
            <a:r>
              <a:rPr lang="en-US" dirty="0"/>
              <a:t>()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트랜잭션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PlatformTransactionManager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DI </a:t>
            </a:r>
            <a:r>
              <a:rPr lang="ko-KR" altLang="en-US" dirty="0"/>
              <a:t>구조로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스프링</a:t>
            </a:r>
            <a:r>
              <a:rPr lang="en-US" altLang="ko-KR" dirty="0"/>
              <a:t> </a:t>
            </a:r>
            <a:r>
              <a:rPr lang="ko-KR" altLang="en-US" dirty="0"/>
              <a:t>빈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테스트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4220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비즈니스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ko-KR" altLang="en-US" dirty="0" smtClean="0"/>
              <a:t>서비스 계층에 트랜잭션 적용</a:t>
            </a:r>
            <a:endParaRPr lang="en-US" altLang="ko-KR" dirty="0" smtClean="0"/>
          </a:p>
          <a:p>
            <a:r>
              <a:rPr lang="ko-KR" altLang="en-US" dirty="0" smtClean="0"/>
              <a:t>스프링 트랜잭션 동기화 적용</a:t>
            </a:r>
            <a:endParaRPr lang="en-US" altLang="ko-KR" dirty="0" smtClean="0"/>
          </a:p>
          <a:p>
            <a:r>
              <a:rPr lang="ko-KR" altLang="en-US" dirty="0" smtClean="0"/>
              <a:t>스프링 트랜잭션 추상화 서비스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79419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레벨이</a:t>
            </a:r>
            <a:r>
              <a:rPr lang="en-US" altLang="ko-KR" sz="2400"/>
              <a:t> </a:t>
            </a:r>
            <a:r>
              <a:rPr lang="ko-KR" altLang="en-US" sz="2400"/>
              <a:t>올라갈때</a:t>
            </a:r>
            <a:r>
              <a:rPr lang="en-US" altLang="ko-KR" sz="2400"/>
              <a:t> </a:t>
            </a:r>
            <a:r>
              <a:rPr lang="ko-KR" altLang="en-US" sz="2400"/>
              <a:t>마다</a:t>
            </a:r>
            <a:r>
              <a:rPr lang="en-US" altLang="ko-KR" sz="2400"/>
              <a:t> </a:t>
            </a:r>
            <a:r>
              <a:rPr lang="ko-KR" altLang="en-US" sz="2400"/>
              <a:t>이메일로</a:t>
            </a:r>
            <a:r>
              <a:rPr lang="en-US" altLang="ko-KR" sz="2400"/>
              <a:t> </a:t>
            </a:r>
            <a:r>
              <a:rPr lang="ko-KR" altLang="en-US" sz="2400"/>
              <a:t>알려주고</a:t>
            </a:r>
            <a:r>
              <a:rPr lang="en-US" altLang="ko-KR" sz="2400"/>
              <a:t> </a:t>
            </a:r>
            <a:r>
              <a:rPr lang="ko-KR" altLang="en-US" sz="2400"/>
              <a:t>싶어요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34071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메일</a:t>
            </a:r>
            <a:r>
              <a:rPr lang="en-US" altLang="ko-KR"/>
              <a:t> </a:t>
            </a:r>
            <a:r>
              <a:rPr lang="ko-KR" altLang="en-US"/>
              <a:t>서비스</a:t>
            </a:r>
            <a:r>
              <a:rPr lang="en-US" altLang="ko-KR"/>
              <a:t> </a:t>
            </a:r>
            <a:r>
              <a:rPr lang="ko-KR" altLang="en-US"/>
              <a:t>추상화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ko-KR"/>
              <a:t>-</a:t>
            </a:r>
            <a:r>
              <a:rPr lang="en-US" altLang="ko-KR"/>
              <a:t> JavaMail </a:t>
            </a:r>
            <a:r>
              <a:rPr lang="ko-KR" altLang="en-US"/>
              <a:t>메일</a:t>
            </a:r>
            <a:r>
              <a:rPr lang="en-US" altLang="ko-KR"/>
              <a:t> </a:t>
            </a:r>
            <a:r>
              <a:rPr lang="ko-KR" altLang="en-US"/>
              <a:t>서비스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4857" y="1934610"/>
            <a:ext cx="7914286" cy="38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043598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메일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email </a:t>
            </a:r>
            <a:r>
              <a:rPr lang="ko-KR" altLang="en-US" dirty="0" smtClean="0"/>
              <a:t>속성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</a:t>
            </a:r>
            <a:r>
              <a:rPr lang="en-US" altLang="ko-KR" dirty="0" smtClean="0"/>
              <a:t>/User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UserDaoJdbc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수정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UserService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sendUpgradeEMail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기능 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upgradeLevel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sendUpgradeEMail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테스트는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34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Method </a:t>
            </a:r>
            <a:r>
              <a:rPr lang="ko-KR" altLang="en-US"/>
              <a:t>패턴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상속을</a:t>
            </a:r>
            <a:r>
              <a:rPr lang="en-US" altLang="ko-KR"/>
              <a:t> </a:t>
            </a:r>
            <a:r>
              <a:rPr lang="ko-KR" altLang="en-US"/>
              <a:t>사용한</a:t>
            </a:r>
            <a:r>
              <a:rPr lang="en-US" altLang="ko-KR"/>
              <a:t>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확장</a:t>
            </a:r>
            <a:r>
              <a:rPr lang="en-US" altLang="ko-KR"/>
              <a:t> </a:t>
            </a:r>
            <a:r>
              <a:rPr lang="ko-KR" altLang="en-US"/>
              <a:t>방법</a:t>
            </a:r>
            <a:endParaRPr lang="en-US" altLang="ko-KR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58790"/>
            <a:ext cx="5187950" cy="35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4536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테스트가 문제네요</a:t>
            </a:r>
            <a:r>
              <a:rPr lang="en-US" altLang="ko-KR" sz="2400" dirty="0" smtClean="0"/>
              <a:t>.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테스트 하느라 </a:t>
            </a:r>
            <a:r>
              <a:rPr lang="ko-KR" altLang="en-US" sz="2400" dirty="0" err="1" smtClean="0"/>
              <a:t>이메일을</a:t>
            </a:r>
            <a:r>
              <a:rPr lang="ko-KR" altLang="en-US" sz="2400" dirty="0" smtClean="0"/>
              <a:t> 계속 보낼 수는 </a:t>
            </a:r>
            <a:r>
              <a:rPr lang="ko-KR" altLang="en-US" sz="2400" dirty="0" err="1" smtClean="0"/>
              <a:t>없자나요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9218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JavaMail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Session s = </a:t>
            </a:r>
            <a:r>
              <a:rPr lang="en-US" altLang="ko-KR" dirty="0" err="1" smtClean="0"/>
              <a:t>Session.getInstance</a:t>
            </a:r>
            <a:r>
              <a:rPr lang="en-US" altLang="ko-KR" dirty="0" smtClean="0"/>
              <a:t>(props, null);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인터페이스가 아니라 클래스</a:t>
            </a:r>
            <a:endParaRPr lang="en-US" altLang="ko-KR" dirty="0" smtClean="0"/>
          </a:p>
          <a:p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</a:t>
            </a:r>
          </a:p>
          <a:p>
            <a:r>
              <a:rPr lang="en-US" altLang="ko-KR" dirty="0" smtClean="0"/>
              <a:t>final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94145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테스트 하기 참 난감한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로군요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3344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그래서</a:t>
            </a:r>
            <a:r>
              <a:rPr lang="en-US" altLang="ko-KR" sz="2400" dirty="0"/>
              <a:t> </a:t>
            </a:r>
            <a:r>
              <a:rPr lang="ko-KR" altLang="en-US" sz="2400" dirty="0"/>
              <a:t>스프링</a:t>
            </a:r>
            <a:r>
              <a:rPr lang="en-US" altLang="ko-KR" sz="2400" dirty="0"/>
              <a:t> </a:t>
            </a:r>
            <a:r>
              <a:rPr lang="ko-KR" altLang="en-US" sz="2400" dirty="0"/>
              <a:t>추상화가</a:t>
            </a:r>
            <a:r>
              <a:rPr lang="en-US" altLang="ko-KR" sz="2400" dirty="0"/>
              <a:t> </a:t>
            </a:r>
            <a:r>
              <a:rPr lang="ko-KR" altLang="en-US" sz="2400" dirty="0"/>
              <a:t>있죠</a:t>
            </a:r>
            <a:r>
              <a:rPr lang="en-US" altLang="ko-KR" sz="2400" dirty="0"/>
              <a:t>.</a:t>
            </a:r>
          </a:p>
          <a:p>
            <a:pPr algn="ctr"/>
            <a:r>
              <a:rPr lang="ko-KR" altLang="en-US" sz="2400" dirty="0"/>
              <a:t>다시</a:t>
            </a:r>
            <a:r>
              <a:rPr lang="en-US" altLang="ko-KR" sz="2400" dirty="0"/>
              <a:t> </a:t>
            </a:r>
            <a:r>
              <a:rPr lang="ko-KR" altLang="en-US" sz="2400" dirty="0"/>
              <a:t>볼까요</a:t>
            </a:r>
            <a:r>
              <a:rPr lang="en-US" altLang="ko-KR" sz="2400" dirty="0"/>
              <a:t>?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2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메일</a:t>
            </a:r>
            <a:r>
              <a:rPr lang="en-US" altLang="ko-KR"/>
              <a:t> </a:t>
            </a:r>
            <a:r>
              <a:rPr lang="ko-KR" altLang="en-US"/>
              <a:t>서비스</a:t>
            </a:r>
            <a:r>
              <a:rPr lang="en-US" altLang="ko-KR"/>
              <a:t> </a:t>
            </a:r>
            <a:r>
              <a:rPr lang="ko-KR" altLang="en-US"/>
              <a:t>추상화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ko-KR"/>
              <a:t>-</a:t>
            </a:r>
            <a:r>
              <a:rPr lang="en-US" altLang="ko-KR"/>
              <a:t> </a:t>
            </a:r>
            <a:r>
              <a:rPr lang="ko-KR" altLang="en-US"/>
              <a:t>스프링</a:t>
            </a:r>
            <a:r>
              <a:rPr lang="en-US" altLang="ko-KR"/>
              <a:t> </a:t>
            </a:r>
            <a:r>
              <a:rPr lang="ko-KR" altLang="en-US"/>
              <a:t>메일</a:t>
            </a:r>
            <a:r>
              <a:rPr lang="en-US" altLang="ko-KR"/>
              <a:t> </a:t>
            </a:r>
            <a:r>
              <a:rPr lang="ko-KR" altLang="en-US"/>
              <a:t>서비스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3904" y="2143116"/>
            <a:ext cx="7276191" cy="233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768735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메일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err="1" smtClean="0"/>
              <a:t>JavaMailSenderImpl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DI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테스트용 </a:t>
            </a:r>
            <a:r>
              <a:rPr lang="en-US" altLang="ko-KR" dirty="0" err="1" smtClean="0"/>
              <a:t>MailSender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MockMailSender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UserService </a:t>
            </a:r>
            <a:r>
              <a:rPr lang="ko-KR" altLang="en-US" dirty="0" smtClean="0"/>
              <a:t>테스트 할 때 </a:t>
            </a:r>
            <a:r>
              <a:rPr lang="en-US" altLang="ko-KR" dirty="0" err="1" smtClean="0"/>
              <a:t>MockMailSender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69282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서비스 비즈니스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en-US" altLang="ko-KR" dirty="0" err="1" smtClean="0"/>
              <a:t>JavaMail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서비스 구현</a:t>
            </a:r>
            <a:endParaRPr lang="en-US" altLang="ko-KR" dirty="0" smtClean="0"/>
          </a:p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추상화 서비스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402089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그런데 서비스 코드가 좀</a:t>
            </a:r>
            <a:r>
              <a:rPr lang="en-US" altLang="ko-KR" sz="2400" dirty="0" smtClean="0"/>
              <a:t>… 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초난감 </a:t>
            </a:r>
            <a:r>
              <a:rPr lang="en-US" altLang="ko-KR" sz="2400" dirty="0" smtClean="0"/>
              <a:t>DAO</a:t>
            </a:r>
            <a:r>
              <a:rPr lang="ko-KR" altLang="en-US" sz="2400" dirty="0" smtClean="0"/>
              <a:t>랑 닮은 것 같지 않아요</a:t>
            </a:r>
            <a:r>
              <a:rPr lang="en-US" altLang="ko-KR" sz="2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91556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37" y="2344094"/>
            <a:ext cx="707236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4000" b="1" spc="-100" dirty="0" smtClean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AOP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8361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갑자기 </a:t>
            </a:r>
            <a:r>
              <a:rPr lang="en-US" altLang="ko-KR" sz="2400" dirty="0" smtClean="0"/>
              <a:t>AOP</a:t>
            </a:r>
            <a:r>
              <a:rPr lang="ko-KR" altLang="en-US" sz="2400" dirty="0" smtClean="0"/>
              <a:t>는 왜</a:t>
            </a:r>
            <a:r>
              <a:rPr lang="en-US" altLang="ko-KR" sz="2400" dirty="0" smtClean="0"/>
              <a:t>?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4440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Inversion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제어의</a:t>
            </a:r>
            <a:r>
              <a:rPr lang="en-US" altLang="ko-KR"/>
              <a:t> </a:t>
            </a:r>
            <a:r>
              <a:rPr lang="ko-KR" altLang="en-US"/>
              <a:t>역전</a:t>
            </a:r>
            <a:endParaRPr lang="en-US" altLang="ko-KR"/>
          </a:p>
          <a:p>
            <a:pPr lvl="1"/>
            <a:r>
              <a:rPr lang="ko-KR" altLang="en-US"/>
              <a:t>외부에서</a:t>
            </a:r>
            <a:r>
              <a:rPr lang="en-US" altLang="ko-KR"/>
              <a:t> </a:t>
            </a:r>
            <a:r>
              <a:rPr lang="ko-KR" altLang="en-US"/>
              <a:t>해당</a:t>
            </a:r>
            <a:r>
              <a:rPr lang="en-US" altLang="ko-KR"/>
              <a:t> </a:t>
            </a:r>
            <a:r>
              <a:rPr lang="ko-KR" altLang="en-US"/>
              <a:t>코드에</a:t>
            </a:r>
            <a:r>
              <a:rPr lang="en-US" altLang="ko-KR"/>
              <a:t> </a:t>
            </a:r>
            <a:r>
              <a:rPr lang="ko-KR" altLang="en-US"/>
              <a:t>대한</a:t>
            </a:r>
            <a:r>
              <a:rPr lang="en-US" altLang="ko-KR"/>
              <a:t> </a:t>
            </a:r>
            <a:r>
              <a:rPr lang="ko-KR" altLang="en-US"/>
              <a:t>제어권을</a:t>
            </a:r>
            <a:r>
              <a:rPr lang="en-US" altLang="ko-KR"/>
              <a:t> </a:t>
            </a:r>
            <a:r>
              <a:rPr lang="ko-KR" altLang="en-US"/>
              <a:t>가지고</a:t>
            </a:r>
            <a:r>
              <a:rPr lang="en-US" altLang="ko-KR"/>
              <a:t> </a:t>
            </a:r>
            <a:r>
              <a:rPr lang="ko-KR" altLang="en-US"/>
              <a:t>있는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7885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785926"/>
            <a:ext cx="857256" cy="357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6856" y="1785926"/>
            <a:ext cx="857256" cy="357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7464" y="1785926"/>
            <a:ext cx="857256" cy="357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2250273"/>
            <a:ext cx="85725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66856" y="2928934"/>
            <a:ext cx="85725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66856" y="3714752"/>
            <a:ext cx="85725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57464" y="2928934"/>
            <a:ext cx="85725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7200" y="2928934"/>
            <a:ext cx="85725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7200" y="3714752"/>
            <a:ext cx="85725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66856" y="4429132"/>
            <a:ext cx="85725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57464" y="2250273"/>
            <a:ext cx="85725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7200" y="4429132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66856" y="2250273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57464" y="4429132"/>
            <a:ext cx="857256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86446" y="1785926"/>
            <a:ext cx="857256" cy="357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96102" y="1785926"/>
            <a:ext cx="857256" cy="357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86710" y="1785926"/>
            <a:ext cx="857256" cy="357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86446" y="5572140"/>
            <a:ext cx="857256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796102" y="5572140"/>
            <a:ext cx="85725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86710" y="5572140"/>
            <a:ext cx="857256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4139952" y="3107529"/>
            <a:ext cx="936104" cy="60722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9522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한참 뒤에 살펴볼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주요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Aspect</a:t>
            </a:r>
          </a:p>
          <a:p>
            <a:r>
              <a:rPr lang="en-US" altLang="ko-KR" dirty="0" smtClean="0"/>
              <a:t>Advice</a:t>
            </a:r>
          </a:p>
          <a:p>
            <a:r>
              <a:rPr lang="en-US" altLang="ko-KR" dirty="0" err="1" smtClean="0"/>
              <a:t>Pointcut</a:t>
            </a:r>
            <a:endParaRPr lang="en-US" altLang="ko-KR" dirty="0" smtClean="0"/>
          </a:p>
          <a:p>
            <a:r>
              <a:rPr lang="en-US" altLang="ko-KR" dirty="0" err="1" smtClean="0"/>
              <a:t>Joinpoint</a:t>
            </a:r>
            <a:endParaRPr lang="en-US" altLang="ko-KR" dirty="0" smtClean="0"/>
          </a:p>
          <a:p>
            <a:r>
              <a:rPr lang="en-US" altLang="ko-KR" dirty="0" smtClean="0"/>
              <a:t>Advisor</a:t>
            </a:r>
          </a:p>
          <a:p>
            <a:r>
              <a:rPr lang="en-US" altLang="ko-KR" dirty="0" smtClean="0"/>
              <a:t>Target</a:t>
            </a:r>
          </a:p>
          <a:p>
            <a:r>
              <a:rPr lang="en-US" altLang="ko-KR" dirty="0" smtClean="0"/>
              <a:t>Proxy</a:t>
            </a:r>
          </a:p>
          <a:p>
            <a:r>
              <a:rPr lang="en-US" altLang="ko-KR" dirty="0" smtClean="0"/>
              <a:t>Weaving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30998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프록시</a:t>
            </a:r>
            <a:r>
              <a:rPr lang="ko-KR" altLang="en-US" dirty="0" smtClean="0"/>
              <a:t> 패턴 적용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다이나믹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프록시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팩토리</a:t>
            </a:r>
            <a:r>
              <a:rPr lang="ko-KR" altLang="en-US" dirty="0" smtClean="0"/>
              <a:t> 빈 적용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스프링 </a:t>
            </a:r>
            <a:r>
              <a:rPr lang="ko-KR" altLang="en-US" dirty="0" err="1" smtClean="0"/>
              <a:t>프록시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빈 적용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스프링 자동 </a:t>
            </a:r>
            <a:r>
              <a:rPr lang="ko-KR" altLang="en-US" dirty="0" err="1" smtClean="0"/>
              <a:t>프록시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생성기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AspectJ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포인트컷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aop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 적용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TransactionInterceptor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 적용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 활용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@Transactional </a:t>
            </a:r>
            <a:r>
              <a:rPr lang="ko-KR" altLang="en-US" dirty="0" err="1" smtClean="0"/>
              <a:t>애노테이션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29123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변하는 부분과 변하기 않는 부분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784262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연결선 5"/>
          <p:cNvCxnSpPr/>
          <p:nvPr/>
        </p:nvCxnSpPr>
        <p:spPr>
          <a:xfrm rot="5400000">
            <a:off x="785786" y="2357430"/>
            <a:ext cx="5715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400000">
            <a:off x="535753" y="4393413"/>
            <a:ext cx="1071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892943" y="3250405"/>
            <a:ext cx="121444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52313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프록시</a:t>
            </a:r>
            <a:r>
              <a:rPr lang="ko-KR" altLang="en-US" dirty="0" smtClean="0"/>
              <a:t> 패턴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UserService </a:t>
            </a:r>
            <a:r>
              <a:rPr lang="ko-KR" altLang="en-US" dirty="0" smtClean="0"/>
              <a:t>인터페이스 도입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UserServiceImpl</a:t>
            </a:r>
            <a:r>
              <a:rPr lang="ko-KR" altLang="en-US" dirty="0" smtClean="0"/>
              <a:t>에서 트랜잭션 코드 제거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UserServiceTx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만들기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빈 설정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46438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패턴 적용 결과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14876" y="2143116"/>
            <a:ext cx="2143140" cy="642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UserService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42910" y="2143116"/>
            <a:ext cx="2143140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00760" y="3750472"/>
            <a:ext cx="2143140" cy="6429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UserServiceTX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28992" y="3750472"/>
            <a:ext cx="2143140" cy="6429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UserServiceImpl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5" idx="3"/>
            <a:endCxn id="4" idx="1"/>
          </p:cNvCxnSpPr>
          <p:nvPr/>
        </p:nvCxnSpPr>
        <p:spPr>
          <a:xfrm>
            <a:off x="2786050" y="2464587"/>
            <a:ext cx="192882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6" idx="0"/>
            <a:endCxn id="4" idx="2"/>
          </p:cNvCxnSpPr>
          <p:nvPr/>
        </p:nvCxnSpPr>
        <p:spPr>
          <a:xfrm rot="16200000" flipV="1">
            <a:off x="5947181" y="2625323"/>
            <a:ext cx="964414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0"/>
            <a:endCxn id="4" idx="2"/>
          </p:cNvCxnSpPr>
          <p:nvPr/>
        </p:nvCxnSpPr>
        <p:spPr>
          <a:xfrm rot="5400000" flipH="1" flipV="1">
            <a:off x="4661297" y="2625323"/>
            <a:ext cx="964414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3"/>
            <a:endCxn id="4" idx="3"/>
          </p:cNvCxnSpPr>
          <p:nvPr/>
        </p:nvCxnSpPr>
        <p:spPr>
          <a:xfrm flipH="1" flipV="1">
            <a:off x="6858016" y="2464587"/>
            <a:ext cx="1285884" cy="1607356"/>
          </a:xfrm>
          <a:prstGeom prst="bentConnector3">
            <a:avLst>
              <a:gd name="adj1" fmla="val -177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329246" y="4724400"/>
            <a:ext cx="2900354" cy="1600200"/>
          </a:xfrm>
          <a:prstGeom prst="wedgeEllipseCallout">
            <a:avLst>
              <a:gd name="adj1" fmla="val -13113"/>
              <a:gd name="adj2" fmla="val -566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클라이언트는</a:t>
            </a:r>
            <a:r>
              <a:rPr lang="en-US" altLang="ko-KR" dirty="0"/>
              <a:t> </a:t>
            </a:r>
          </a:p>
          <a:p>
            <a:pPr algn="ctr"/>
            <a:r>
              <a:rPr lang="ko-KR" altLang="en-US" dirty="0" err="1" smtClean="0"/>
              <a:t>프록시</a:t>
            </a:r>
            <a:r>
              <a:rPr lang="ko-KR" altLang="en-US" dirty="0" err="1"/>
              <a:t>를</a:t>
            </a:r>
            <a:r>
              <a:rPr lang="en-US" altLang="ko-KR" dirty="0" smtClean="0"/>
              <a:t> </a:t>
            </a:r>
            <a:r>
              <a:rPr lang="ko-KR" altLang="en-US" dirty="0"/>
              <a:t>통해서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타겟</a:t>
            </a:r>
            <a:r>
              <a:rPr lang="en-US" altLang="ko-KR" dirty="0" smtClean="0"/>
              <a:t> </a:t>
            </a:r>
            <a:r>
              <a:rPr lang="ko-KR" altLang="en-US" dirty="0"/>
              <a:t>서비스를</a:t>
            </a:r>
            <a:r>
              <a:rPr lang="en-US" altLang="ko-KR" dirty="0"/>
              <a:t> </a:t>
            </a:r>
            <a:r>
              <a:rPr lang="ko-KR" altLang="en-US" dirty="0"/>
              <a:t>사용합니다</a:t>
            </a:r>
            <a:r>
              <a:rPr lang="en-US" altLang="ko-KR" dirty="0"/>
              <a:t>.</a:t>
            </a:r>
            <a:endParaRPr lang="en-US" dirty="0"/>
          </a:p>
        </p:txBody>
      </p:sp>
      <p:cxnSp>
        <p:nvCxnSpPr>
          <p:cNvPr id="14" name="Elbow Connector 13"/>
          <p:cNvCxnSpPr>
            <a:stCxn id="5" idx="2"/>
            <a:endCxn id="6" idx="2"/>
          </p:cNvCxnSpPr>
          <p:nvPr/>
        </p:nvCxnSpPr>
        <p:spPr>
          <a:xfrm rot="16200000" flipH="1">
            <a:off x="3589727" y="910811"/>
            <a:ext cx="1607356" cy="5357850"/>
          </a:xfrm>
          <a:prstGeom prst="bentConnector3">
            <a:avLst>
              <a:gd name="adj1" fmla="val 114222"/>
            </a:avLst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18130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패턴 적용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변하는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변하지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분리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인터페이스의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프록시의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메서드마다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2433634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다이나믹</a:t>
            </a:r>
            <a:r>
              <a:rPr lang="en-US" altLang="ko-KR"/>
              <a:t> </a:t>
            </a:r>
            <a:r>
              <a:rPr lang="ko-KR" altLang="en-US"/>
              <a:t>프록시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05200" y="2667000"/>
            <a:ext cx="2209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InvocationHandler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" y="2667000"/>
            <a:ext cx="22098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다이나믹</a:t>
            </a:r>
            <a:r>
              <a:rPr lang="en-US" altLang="ko-KR"/>
              <a:t> </a:t>
            </a:r>
            <a:r>
              <a:rPr lang="ko-KR" altLang="en-US"/>
              <a:t>프록시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05600" y="2667000"/>
            <a:ext cx="2209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Target</a:t>
            </a:r>
          </a:p>
        </p:txBody>
      </p:sp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2514600" y="3009900"/>
            <a:ext cx="990600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5715000" y="3009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505200" y="4267200"/>
            <a:ext cx="22098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Proxy</a:t>
            </a:r>
          </a:p>
        </p:txBody>
      </p:sp>
      <p:cxnSp>
        <p:nvCxnSpPr>
          <p:cNvPr id="14" name="Straight Arrow Connector 13"/>
          <p:cNvCxnSpPr>
            <a:stCxn id="12" idx="0"/>
            <a:endCxn id="5" idx="2"/>
          </p:cNvCxnSpPr>
          <p:nvPr/>
        </p:nvCxnSpPr>
        <p:spPr>
          <a:xfrm rot="5400000" flipH="1" flipV="1">
            <a:off x="4152900" y="3810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04800" y="4267994"/>
            <a:ext cx="2209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클라이언트</a:t>
            </a:r>
            <a:endParaRPr lang="en-US"/>
          </a:p>
        </p:txBody>
      </p:sp>
      <p:cxnSp>
        <p:nvCxnSpPr>
          <p:cNvPr id="18" name="Straight Arrow Connector 17"/>
          <p:cNvCxnSpPr>
            <a:stCxn id="16" idx="3"/>
            <a:endCxn id="12" idx="1"/>
          </p:cNvCxnSpPr>
          <p:nvPr/>
        </p:nvCxnSpPr>
        <p:spPr>
          <a:xfrm flipV="1">
            <a:off x="2514600" y="4610100"/>
            <a:ext cx="99060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6" idx="2"/>
          </p:cNvCxnSpPr>
          <p:nvPr/>
        </p:nvCxnSpPr>
        <p:spPr>
          <a:xfrm rot="5400000" flipH="1" flipV="1">
            <a:off x="952103" y="3810397"/>
            <a:ext cx="915194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5715000" y="3810000"/>
            <a:ext cx="3429000" cy="2286000"/>
          </a:xfrm>
          <a:prstGeom prst="wedgeEllipseCallout">
            <a:avLst>
              <a:gd name="adj1" fmla="val -51645"/>
              <a:gd name="adj2" fmla="val -165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Target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대한</a:t>
            </a:r>
            <a:r>
              <a:rPr lang="en-US" altLang="ko-KR"/>
              <a:t> </a:t>
            </a:r>
            <a:r>
              <a:rPr lang="ko-KR" altLang="en-US"/>
              <a:t>호출을</a:t>
            </a:r>
            <a:r>
              <a:rPr lang="en-US" altLang="ko-KR"/>
              <a:t> </a:t>
            </a:r>
            <a:r>
              <a:rPr lang="ko-KR" altLang="en-US"/>
              <a:t>가로채서</a:t>
            </a:r>
            <a:r>
              <a:rPr lang="en-US" altLang="ko-KR"/>
              <a:t> </a:t>
            </a:r>
            <a:r>
              <a:rPr lang="ko-KR" altLang="en-US"/>
              <a:t>그</a:t>
            </a:r>
            <a:r>
              <a:rPr lang="en-US" altLang="ko-KR"/>
              <a:t> </a:t>
            </a:r>
            <a:r>
              <a:rPr lang="ko-KR" altLang="en-US"/>
              <a:t>사이에</a:t>
            </a:r>
            <a:r>
              <a:rPr lang="en-US" altLang="ko-KR"/>
              <a:t> </a:t>
            </a:r>
            <a:endParaRPr lang="en-US"/>
          </a:p>
          <a:p>
            <a:pPr algn="ctr"/>
            <a:r>
              <a:rPr lang="en-US"/>
              <a:t>InvocationHandler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끼워넣을</a:t>
            </a:r>
            <a:r>
              <a:rPr lang="en-US" altLang="ko-KR"/>
              <a:t> </a:t>
            </a:r>
            <a:r>
              <a:rPr lang="ko-KR" altLang="en-US"/>
              <a:t>다이나믹</a:t>
            </a:r>
            <a:r>
              <a:rPr lang="en-US" altLang="ko-KR"/>
              <a:t> </a:t>
            </a:r>
            <a:r>
              <a:rPr lang="ko-KR" altLang="en-US"/>
              <a:t>프록시</a:t>
            </a:r>
            <a:r>
              <a:rPr lang="en-US" altLang="ko-KR"/>
              <a:t> </a:t>
            </a:r>
            <a:r>
              <a:rPr lang="ko-KR" altLang="en-US"/>
              <a:t>객체를</a:t>
            </a:r>
            <a:r>
              <a:rPr lang="en-US" altLang="ko-KR"/>
              <a:t> </a:t>
            </a:r>
            <a:r>
              <a:rPr lang="ko-KR" altLang="en-US"/>
              <a:t>동적으로</a:t>
            </a:r>
            <a:r>
              <a:rPr lang="en-US" altLang="ko-KR"/>
              <a:t> </a:t>
            </a:r>
            <a:r>
              <a:rPr lang="ko-KR" altLang="en-US"/>
              <a:t>만들어</a:t>
            </a:r>
            <a:r>
              <a:rPr lang="en-US" altLang="ko-KR"/>
              <a:t> </a:t>
            </a:r>
            <a:r>
              <a:rPr lang="ko-KR" altLang="en-US"/>
              <a:t>줍니다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800100" y="1066800"/>
            <a:ext cx="2324100" cy="1600200"/>
          </a:xfrm>
          <a:prstGeom prst="wedgeEllipseCallout">
            <a:avLst>
              <a:gd name="adj1" fmla="val -26015"/>
              <a:gd name="adj2" fmla="val 502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이건</a:t>
            </a:r>
            <a:r>
              <a:rPr lang="en-US" altLang="ko-KR"/>
              <a:t> </a:t>
            </a:r>
            <a:r>
              <a:rPr lang="ko-KR" altLang="en-US"/>
              <a:t>런타임에</a:t>
            </a:r>
            <a:r>
              <a:rPr lang="en-US" altLang="ko-KR"/>
              <a:t> </a:t>
            </a:r>
            <a:r>
              <a:rPr lang="ko-KR" altLang="en-US"/>
              <a:t>생겨요</a:t>
            </a:r>
            <a:r>
              <a:rPr lang="en-US" altLang="ko-KR"/>
              <a:t>.</a:t>
            </a:r>
          </a:p>
          <a:p>
            <a:pPr algn="ctr"/>
            <a:endParaRPr lang="en-US"/>
          </a:p>
          <a:p>
            <a:pPr algn="ctr"/>
            <a:r>
              <a:rPr lang="ko-KR" altLang="en-US"/>
              <a:t>그래서</a:t>
            </a:r>
            <a:r>
              <a:rPr lang="en-US" altLang="ko-KR"/>
              <a:t> </a:t>
            </a:r>
            <a:r>
              <a:rPr lang="ko-KR" altLang="en-US"/>
              <a:t>이름이</a:t>
            </a:r>
            <a:endParaRPr lang="en-US"/>
          </a:p>
        </p:txBody>
      </p:sp>
      <p:sp>
        <p:nvSpPr>
          <p:cNvPr id="23" name="Oval Callout 22"/>
          <p:cNvSpPr/>
          <p:nvPr/>
        </p:nvSpPr>
        <p:spPr>
          <a:xfrm>
            <a:off x="4267200" y="1417638"/>
            <a:ext cx="2019300" cy="1249362"/>
          </a:xfrm>
          <a:prstGeom prst="wedgeEllipseCallout">
            <a:avLst>
              <a:gd name="adj1" fmla="val -26015"/>
              <a:gd name="adj2" fmla="val 502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부가</a:t>
            </a:r>
            <a:r>
              <a:rPr lang="en-US" altLang="ko-KR"/>
              <a:t> </a:t>
            </a:r>
            <a:r>
              <a:rPr lang="ko-KR" altLang="en-US"/>
              <a:t>작업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2514600" y="3352800"/>
            <a:ext cx="990600" cy="914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0" y="3581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515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/>
          <a:lstStyle/>
          <a:p>
            <a:r>
              <a:rPr lang="en-US" dirty="0" err="1"/>
              <a:t>Proxy.newProxyInstance</a:t>
            </a:r>
            <a:r>
              <a:rPr lang="en-US" dirty="0"/>
              <a:t>(A, B, 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A: </a:t>
            </a:r>
            <a:r>
              <a:rPr lang="ko-KR" altLang="en-US"/>
              <a:t>동적으로</a:t>
            </a:r>
            <a:r>
              <a:rPr lang="en-US" altLang="ko-KR"/>
              <a:t> </a:t>
            </a:r>
            <a:r>
              <a:rPr lang="ko-KR" altLang="en-US"/>
              <a:t>생성한</a:t>
            </a:r>
            <a:r>
              <a:rPr lang="en-US" altLang="ko-KR"/>
              <a:t> </a:t>
            </a:r>
            <a:r>
              <a:rPr lang="ko-KR" altLang="en-US"/>
              <a:t>다이나믹</a:t>
            </a:r>
            <a:r>
              <a:rPr lang="en-US" altLang="ko-KR"/>
              <a:t> </a:t>
            </a:r>
            <a:r>
              <a:rPr lang="ko-KR" altLang="en-US"/>
              <a:t>프록시를</a:t>
            </a:r>
            <a:r>
              <a:rPr lang="en-US" altLang="ko-KR"/>
              <a:t> </a:t>
            </a:r>
            <a:r>
              <a:rPr lang="ko-KR" altLang="en-US"/>
              <a:t>로딩할</a:t>
            </a:r>
            <a:r>
              <a:rPr lang="en-US" altLang="ko-KR"/>
              <a:t> </a:t>
            </a:r>
            <a:r>
              <a:rPr lang="ko-KR" altLang="en-US"/>
              <a:t>클래스</a:t>
            </a:r>
            <a:r>
              <a:rPr lang="en-US" altLang="ko-KR"/>
              <a:t> </a:t>
            </a:r>
            <a:r>
              <a:rPr lang="ko-KR" altLang="en-US"/>
              <a:t>로더</a:t>
            </a:r>
            <a:endParaRPr lang="en-US" altLang="ko-KR"/>
          </a:p>
          <a:p>
            <a:endParaRPr lang="en-US"/>
          </a:p>
          <a:p>
            <a:r>
              <a:rPr lang="en-US"/>
              <a:t>B: </a:t>
            </a:r>
            <a:r>
              <a:rPr lang="ko-KR" altLang="en-US"/>
              <a:t>다이나믹</a:t>
            </a:r>
            <a:r>
              <a:rPr lang="en-US" altLang="ko-KR"/>
              <a:t> </a:t>
            </a:r>
            <a:r>
              <a:rPr lang="ko-KR" altLang="en-US"/>
              <a:t>프록시가</a:t>
            </a:r>
            <a:r>
              <a:rPr lang="en-US" altLang="ko-KR"/>
              <a:t> </a:t>
            </a:r>
            <a:r>
              <a:rPr lang="ko-KR" altLang="en-US"/>
              <a:t>구현할</a:t>
            </a:r>
            <a:r>
              <a:rPr lang="en-US" altLang="ko-KR"/>
              <a:t> </a:t>
            </a:r>
            <a:r>
              <a:rPr lang="ko-KR" altLang="en-US"/>
              <a:t>인터페이스</a:t>
            </a:r>
            <a:endParaRPr lang="en-US" altLang="ko-KR"/>
          </a:p>
          <a:p>
            <a:endParaRPr lang="en-US"/>
          </a:p>
          <a:p>
            <a:r>
              <a:rPr lang="en-US"/>
              <a:t>C: InvocationHandler </a:t>
            </a:r>
            <a:r>
              <a:rPr lang="ko-KR" altLang="en-US"/>
              <a:t>타입</a:t>
            </a:r>
            <a:r>
              <a:rPr lang="en-US" altLang="ko-KR"/>
              <a:t> </a:t>
            </a:r>
            <a:r>
              <a:rPr lang="ko-KR" altLang="en-US"/>
              <a:t>객체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961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다이나믹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프록시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InvocationHandler </a:t>
            </a:r>
            <a:r>
              <a:rPr lang="ko-KR" altLang="en-US" dirty="0" smtClean="0"/>
              <a:t>구현체</a:t>
            </a:r>
            <a:r>
              <a:rPr lang="en-US" altLang="ko-KR" dirty="0" smtClean="0"/>
              <a:t> TransactionHandler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다이나믹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프록시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986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36837" y="287066"/>
            <a:ext cx="1192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atin typeface="나눔고딕" pitchFamily="50" charset="-127"/>
                <a:ea typeface="나눔고딕" pitchFamily="50" charset="-127"/>
              </a:rPr>
              <a:t>교육  시간표</a:t>
            </a:r>
            <a:endParaRPr lang="ko-KR" altLang="en-US" sz="1600" b="1" spc="-15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34298" y="653396"/>
            <a:ext cx="34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0954" y="972486"/>
            <a:ext cx="38269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400" b="1" spc="-20" dirty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소개 및 실습 준비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(0.5h)</a:t>
            </a:r>
            <a:endParaRPr lang="en-US" altLang="ko-KR" sz="1400" b="1" spc="-2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1400" b="1" spc="-20" dirty="0" err="1" smtClean="0">
                <a:latin typeface="나눔고딕" pitchFamily="50" charset="-127"/>
                <a:ea typeface="나눔고딕" pitchFamily="50" charset="-127"/>
              </a:rPr>
              <a:t>IoC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(1h)</a:t>
            </a:r>
          </a:p>
          <a:p>
            <a:pPr marL="342900" indent="-342900">
              <a:buAutoNum type="arabicPeriod"/>
            </a:pP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Test(0.5h)</a:t>
            </a:r>
          </a:p>
          <a:p>
            <a:pPr marL="342900" indent="-342900">
              <a:buAutoNum type="arabicPeriod"/>
            </a:pP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Template (1h)</a:t>
            </a:r>
          </a:p>
          <a:p>
            <a:pPr marL="342900" indent="-342900">
              <a:buAutoNum type="arabicPeriod"/>
            </a:pP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PSA(1h)</a:t>
            </a:r>
          </a:p>
          <a:p>
            <a:pPr marL="342900" indent="-342900">
              <a:buAutoNum type="arabicPeriod"/>
            </a:pP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AOP(1.5h)</a:t>
            </a:r>
          </a:p>
          <a:p>
            <a:pPr marL="342900" indent="-342900">
              <a:buAutoNum type="arabicPeriod"/>
            </a:pP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지필평가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(0.5h)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4048" y="286249"/>
            <a:ext cx="6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atin typeface="나눔고딕" pitchFamily="50" charset="-127"/>
                <a:ea typeface="나눔고딕" pitchFamily="50" charset="-127"/>
              </a:rPr>
              <a:t>목</a:t>
            </a:r>
            <a:r>
              <a:rPr lang="ko-KR" altLang="en-US" sz="1600" b="1" spc="-150" dirty="0">
                <a:latin typeface="나눔고딕" pitchFamily="50" charset="-127"/>
                <a:ea typeface="나눔고딕" pitchFamily="50" charset="-127"/>
              </a:rPr>
              <a:t>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101509" y="652579"/>
            <a:ext cx="34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8164" y="971669"/>
            <a:ext cx="39563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IoC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IoC 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이해</a:t>
            </a:r>
            <a:endParaRPr lang="en-US" altLang="ko-KR" sz="14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IoC 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컨테이너 이해</a:t>
            </a:r>
            <a:endParaRPr lang="en-US" altLang="ko-KR" sz="14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빈 등록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빈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값 주입 이해 및 실습</a:t>
            </a:r>
            <a:endParaRPr lang="en-US" altLang="ko-KR" sz="14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spc="-20" dirty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PSA</a:t>
            </a:r>
            <a:endParaRPr lang="en-US" altLang="ko-KR" sz="1400" b="1" spc="-20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b="1" spc="-20" dirty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1400" b="1" spc="-20" dirty="0">
                <a:latin typeface="나눔고딕" pitchFamily="50" charset="-127"/>
                <a:ea typeface="나눔고딕" pitchFamily="50" charset="-127"/>
              </a:rPr>
              <a:t>PSA </a:t>
            </a:r>
            <a:r>
              <a:rPr lang="ko-KR" altLang="en-US" sz="1400" b="1" spc="-20" dirty="0">
                <a:latin typeface="나눔고딕" pitchFamily="50" charset="-127"/>
                <a:ea typeface="나눔고딕" pitchFamily="50" charset="-127"/>
              </a:rPr>
              <a:t>이해</a:t>
            </a:r>
            <a:endParaRPr lang="en-US" altLang="ko-KR" sz="1400" b="1" spc="-20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b="1" spc="-20" dirty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1400" b="1" spc="-20" dirty="0">
                <a:latin typeface="나눔고딕" pitchFamily="50" charset="-127"/>
                <a:ea typeface="나눔고딕" pitchFamily="50" charset="-127"/>
              </a:rPr>
              <a:t>Mail </a:t>
            </a:r>
            <a:r>
              <a:rPr lang="ko-KR" altLang="en-US" sz="1400" b="1" spc="-20" dirty="0">
                <a:latin typeface="나눔고딕" pitchFamily="50" charset="-127"/>
                <a:ea typeface="나눔고딕" pitchFamily="50" charset="-127"/>
              </a:rPr>
              <a:t>이해</a:t>
            </a:r>
            <a:endParaRPr lang="en-US" altLang="ko-KR" sz="1400" b="1" spc="-20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b="1" spc="-20" dirty="0">
                <a:latin typeface="나눔고딕" pitchFamily="50" charset="-127"/>
                <a:ea typeface="나눔고딕" pitchFamily="50" charset="-127"/>
              </a:rPr>
              <a:t>스프링 트랜잭션 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이해</a:t>
            </a:r>
            <a:endParaRPr lang="en-US" altLang="ko-KR" sz="14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AOP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AOP 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이해</a:t>
            </a:r>
            <a:endParaRPr lang="en-US" altLang="ko-KR" sz="14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AOP 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이해</a:t>
            </a:r>
            <a:endParaRPr lang="en-US" altLang="ko-KR" sz="14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1400" b="1" spc="-20" dirty="0" smtClean="0">
                <a:latin typeface="나눔고딕" pitchFamily="50" charset="-127"/>
                <a:ea typeface="나눔고딕" pitchFamily="50" charset="-127"/>
              </a:rPr>
              <a:t>@Transactional </a:t>
            </a:r>
            <a:r>
              <a:rPr lang="ko-KR" altLang="en-US" sz="1400" b="1" spc="-20" dirty="0" smtClean="0">
                <a:latin typeface="나눔고딕" pitchFamily="50" charset="-127"/>
                <a:ea typeface="나눔고딕" pitchFamily="50" charset="-127"/>
              </a:rPr>
              <a:t>이해 및 실습</a:t>
            </a:r>
            <a:endParaRPr lang="en-US" altLang="ko-KR" sz="14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9943" y="3558480"/>
            <a:ext cx="2729889" cy="2329569"/>
            <a:chOff x="995870" y="1988840"/>
            <a:chExt cx="2729889" cy="2329569"/>
          </a:xfrm>
        </p:grpSpPr>
        <p:sp>
          <p:nvSpPr>
            <p:cNvPr id="2" name="타원 1"/>
            <p:cNvSpPr/>
            <p:nvPr/>
          </p:nvSpPr>
          <p:spPr>
            <a:xfrm>
              <a:off x="1979712" y="1988840"/>
              <a:ext cx="792088" cy="7920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IoC</a:t>
              </a:r>
              <a:endParaRPr lang="ko-KR" altLang="en-US" sz="1400" b="1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995870" y="3526321"/>
              <a:ext cx="792088" cy="7920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AOP</a:t>
              </a:r>
              <a:endParaRPr lang="ko-KR" altLang="en-US" sz="1400" b="1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2933671" y="3526321"/>
              <a:ext cx="792088" cy="7920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PSA</a:t>
              </a:r>
              <a:endParaRPr lang="ko-KR" altLang="en-US" sz="1400" b="1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979712" y="2996952"/>
              <a:ext cx="792088" cy="7920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cxnSp>
          <p:nvCxnSpPr>
            <p:cNvPr id="4" name="직선 연결선 3"/>
            <p:cNvCxnSpPr>
              <a:stCxn id="2" idx="3"/>
              <a:endCxn id="14" idx="7"/>
            </p:cNvCxnSpPr>
            <p:nvPr/>
          </p:nvCxnSpPr>
          <p:spPr>
            <a:xfrm flipH="1">
              <a:off x="1671959" y="2664929"/>
              <a:ext cx="423752" cy="97739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2" idx="5"/>
              <a:endCxn id="15" idx="1"/>
            </p:cNvCxnSpPr>
            <p:nvPr/>
          </p:nvCxnSpPr>
          <p:spPr>
            <a:xfrm>
              <a:off x="2655801" y="2664929"/>
              <a:ext cx="393869" cy="97739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2"/>
              <a:endCxn id="14" idx="6"/>
            </p:cNvCxnSpPr>
            <p:nvPr/>
          </p:nvCxnSpPr>
          <p:spPr>
            <a:xfrm flipH="1">
              <a:off x="1787958" y="3922365"/>
              <a:ext cx="1145713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017812" y="3234462"/>
              <a:ext cx="7008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POJO</a:t>
              </a:r>
              <a:endParaRPr lang="ko-KR" altLang="en-US" sz="1600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35772" y="2780928"/>
            <a:ext cx="1116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atin typeface="나눔고딕" pitchFamily="50" charset="-127"/>
                <a:ea typeface="나눔고딕" pitchFamily="50" charset="-127"/>
              </a:rPr>
              <a:t>스프링 핵심</a:t>
            </a:r>
            <a:endParaRPr lang="ko-KR" altLang="en-US" sz="1600" b="1" spc="-15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33233" y="3147258"/>
            <a:ext cx="34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Open-Closed Principal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확장에는</a:t>
            </a:r>
            <a:r>
              <a:rPr lang="en-US" altLang="ko-KR"/>
              <a:t> </a:t>
            </a:r>
            <a:r>
              <a:rPr lang="ko-KR" altLang="en-US"/>
              <a:t>열려</a:t>
            </a:r>
            <a:r>
              <a:rPr lang="en-US" altLang="ko-KR"/>
              <a:t> </a:t>
            </a:r>
            <a:r>
              <a:rPr lang="ko-KR" altLang="en-US"/>
              <a:t>있고</a:t>
            </a:r>
            <a:r>
              <a:rPr lang="en-US" altLang="ko-KR"/>
              <a:t> </a:t>
            </a:r>
            <a:r>
              <a:rPr lang="ko-KR" altLang="en-US"/>
              <a:t>변경에는</a:t>
            </a:r>
            <a:r>
              <a:rPr lang="en-US" altLang="ko-KR"/>
              <a:t> </a:t>
            </a:r>
            <a:r>
              <a:rPr lang="ko-KR" altLang="en-US"/>
              <a:t>닫혀</a:t>
            </a:r>
            <a:r>
              <a:rPr lang="en-US" altLang="ko-KR"/>
              <a:t> </a:t>
            </a:r>
            <a:r>
              <a:rPr lang="ko-KR" altLang="en-US"/>
              <a:t>있다</a:t>
            </a:r>
            <a:r>
              <a:rPr lang="en-US" altLang="ko-KR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49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다이나믹</a:t>
            </a:r>
            <a:r>
              <a:rPr lang="en-US" altLang="ko-KR"/>
              <a:t> </a:t>
            </a:r>
            <a:r>
              <a:rPr lang="ko-KR" altLang="en-US"/>
              <a:t>프록시</a:t>
            </a:r>
            <a:r>
              <a:rPr lang="en-US" altLang="ko-KR"/>
              <a:t> </a:t>
            </a:r>
            <a:r>
              <a:rPr lang="ko-KR" altLang="en-US"/>
              <a:t>적용</a:t>
            </a:r>
            <a:r>
              <a:rPr lang="en-US" altLang="ko-KR"/>
              <a:t> </a:t>
            </a:r>
            <a:r>
              <a:rPr lang="ko-KR" altLang="en-US"/>
              <a:t>결과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인터페이스</a:t>
            </a:r>
            <a:r>
              <a:rPr lang="en-US" altLang="ko-KR"/>
              <a:t> </a:t>
            </a:r>
            <a:r>
              <a:rPr lang="ko-KR" altLang="en-US"/>
              <a:t>구현</a:t>
            </a:r>
            <a:r>
              <a:rPr lang="en-US" altLang="ko-KR"/>
              <a:t> </a:t>
            </a:r>
            <a:r>
              <a:rPr lang="ko-KR" altLang="en-US"/>
              <a:t>부담</a:t>
            </a:r>
            <a:r>
              <a:rPr lang="en-US" altLang="ko-KR"/>
              <a:t> </a:t>
            </a:r>
            <a:r>
              <a:rPr lang="ko-KR" altLang="en-US"/>
              <a:t>사라짐</a:t>
            </a:r>
            <a:r>
              <a:rPr lang="en-US" altLang="ko-KR"/>
              <a:t>!</a:t>
            </a:r>
          </a:p>
          <a:p>
            <a:endParaRPr lang="en-US"/>
          </a:p>
          <a:p>
            <a:r>
              <a:rPr lang="en-US"/>
              <a:t>InvocationHandler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사용해서</a:t>
            </a:r>
            <a:r>
              <a:rPr lang="en-US" altLang="ko-KR"/>
              <a:t> </a:t>
            </a:r>
            <a:r>
              <a:rPr lang="ko-KR" altLang="en-US"/>
              <a:t>중복</a:t>
            </a:r>
            <a:r>
              <a:rPr lang="en-US" altLang="ko-KR"/>
              <a:t> </a:t>
            </a:r>
            <a:r>
              <a:rPr lang="ko-KR" altLang="en-US"/>
              <a:t>제거</a:t>
            </a:r>
            <a:r>
              <a:rPr lang="en-US" altLang="ko-KR"/>
              <a:t>!</a:t>
            </a:r>
          </a:p>
          <a:p>
            <a:endParaRPr lang="en-US"/>
          </a:p>
          <a:p>
            <a:r>
              <a:rPr lang="ko-KR" altLang="en-US"/>
              <a:t>하지만</a:t>
            </a:r>
            <a:r>
              <a:rPr lang="en-US" altLang="ko-KR"/>
              <a:t>…</a:t>
            </a:r>
          </a:p>
          <a:p>
            <a:endParaRPr lang="en-US"/>
          </a:p>
          <a:p>
            <a:r>
              <a:rPr lang="en-US"/>
              <a:t>동적으로 생성되는 객체를 어떻게 빈으로 등록하지?</a:t>
            </a:r>
          </a:p>
        </p:txBody>
      </p:sp>
    </p:spTree>
    <p:extLst>
      <p:ext uri="{BB962C8B-B14F-4D97-AF65-F5344CB8AC3E}">
        <p14:creationId xmlns:p14="http://schemas.microsoft.com/office/powerpoint/2010/main" val="271308142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스프링의</a:t>
            </a:r>
            <a:r>
              <a:rPr lang="en-US" altLang="ko-KR"/>
              <a:t> </a:t>
            </a:r>
            <a:r>
              <a:rPr lang="ko-KR" altLang="en-US"/>
              <a:t>팩토리</a:t>
            </a:r>
            <a:r>
              <a:rPr lang="en-US" altLang="ko-KR"/>
              <a:t> </a:t>
            </a:r>
            <a:r>
              <a:rPr lang="ko-KR" altLang="en-US"/>
              <a:t>빈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FactoryBean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http://static.springsource.org/spring/docs/3.0.x/javadoc-api/org/springframework/beans/factory/FactoryBean.html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0613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팩토리</a:t>
            </a:r>
            <a:r>
              <a:rPr lang="en-US" altLang="ko-KR"/>
              <a:t> </a:t>
            </a:r>
            <a:r>
              <a:rPr lang="ko-KR" altLang="en-US"/>
              <a:t>빈</a:t>
            </a:r>
            <a:r>
              <a:rPr lang="en-US" altLang="ko-KR"/>
              <a:t> </a:t>
            </a:r>
            <a:r>
              <a:rPr lang="ko-KR" altLang="en-US"/>
              <a:t>적용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FactoryBean</a:t>
            </a:r>
            <a:r>
              <a:rPr lang="en-US" dirty="0" smtClean="0"/>
              <a:t> </a:t>
            </a:r>
            <a:r>
              <a:rPr lang="en-US" dirty="0" err="1" smtClean="0"/>
              <a:t>구현체</a:t>
            </a:r>
            <a:r>
              <a:rPr lang="en-US" dirty="0" smtClean="0"/>
              <a:t> </a:t>
            </a:r>
            <a:r>
              <a:rPr lang="en-US" dirty="0" err="1" smtClean="0"/>
              <a:t>TxProxyFactoryBean</a:t>
            </a:r>
            <a:r>
              <a:rPr lang="en-US" dirty="0" smtClean="0"/>
              <a:t> </a:t>
            </a:r>
            <a:r>
              <a:rPr lang="en-US" dirty="0" err="1" smtClean="0"/>
              <a:t>만들기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err="1"/>
              <a:t>TxPorxyFactoryBean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en-US" altLang="ko-KR" dirty="0" err="1"/>
              <a:t>userService</a:t>
            </a:r>
            <a:r>
              <a:rPr lang="en-US" altLang="ko-KR" dirty="0"/>
              <a:t> </a:t>
            </a:r>
            <a:r>
              <a:rPr lang="ko-KR" altLang="en-US" dirty="0"/>
              <a:t>빈으로</a:t>
            </a:r>
            <a:r>
              <a:rPr lang="en-US" altLang="ko-KR" dirty="0"/>
              <a:t> </a:t>
            </a:r>
            <a:r>
              <a:rPr lang="ko-KR" altLang="en-US" dirty="0"/>
              <a:t>등록하기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테스트에서</a:t>
            </a:r>
            <a:r>
              <a:rPr lang="en-US" altLang="ko-KR" dirty="0"/>
              <a:t> </a:t>
            </a:r>
            <a:r>
              <a:rPr lang="en-US" altLang="ko-KR" dirty="0" err="1"/>
              <a:t>TxProxyFactoryBean</a:t>
            </a:r>
            <a:r>
              <a:rPr lang="en-US" altLang="ko-KR" dirty="0"/>
              <a:t> </a:t>
            </a:r>
            <a:r>
              <a:rPr lang="ko-KR" altLang="en-US" dirty="0"/>
              <a:t>자체를</a:t>
            </a:r>
            <a:r>
              <a:rPr lang="en-US" altLang="ko-KR" dirty="0"/>
              <a:t> </a:t>
            </a:r>
            <a:r>
              <a:rPr lang="ko-KR" altLang="en-US" dirty="0"/>
              <a:t>가져와서</a:t>
            </a:r>
            <a:r>
              <a:rPr lang="en-US" altLang="ko-KR" dirty="0"/>
              <a:t> </a:t>
            </a:r>
            <a:r>
              <a:rPr lang="ko-KR" altLang="en-US" dirty="0"/>
              <a:t>의존관계</a:t>
            </a:r>
            <a:r>
              <a:rPr lang="en-US" altLang="ko-KR" dirty="0"/>
              <a:t> </a:t>
            </a:r>
            <a:r>
              <a:rPr lang="ko-KR" altLang="en-US" dirty="0"/>
              <a:t>변경하기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544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프록시</a:t>
            </a:r>
            <a:r>
              <a:rPr lang="en-US" altLang="ko-KR"/>
              <a:t> </a:t>
            </a:r>
            <a:r>
              <a:rPr lang="ko-KR" altLang="en-US"/>
              <a:t>팩토리와</a:t>
            </a:r>
            <a:r>
              <a:rPr lang="en-US" altLang="ko-KR"/>
              <a:t> </a:t>
            </a:r>
            <a:br>
              <a:rPr lang="en-US" altLang="ko-KR"/>
            </a:br>
            <a:r>
              <a:rPr lang="ko-KR" altLang="en-US"/>
              <a:t>다이나믹</a:t>
            </a:r>
            <a:r>
              <a:rPr lang="en-US" altLang="ko-KR"/>
              <a:t> </a:t>
            </a:r>
            <a:r>
              <a:rPr lang="ko-KR" altLang="en-US"/>
              <a:t>프록시</a:t>
            </a:r>
            <a:r>
              <a:rPr lang="en-US" altLang="ko-KR"/>
              <a:t> </a:t>
            </a:r>
            <a:r>
              <a:rPr lang="ko-KR" altLang="en-US"/>
              <a:t>적용</a:t>
            </a:r>
            <a:r>
              <a:rPr lang="en-US" altLang="ko-KR"/>
              <a:t> </a:t>
            </a:r>
            <a:r>
              <a:rPr lang="ko-KR" altLang="en-US"/>
              <a:t>결과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타겟</a:t>
            </a:r>
            <a:r>
              <a:rPr lang="en-US" altLang="ko-KR"/>
              <a:t> </a:t>
            </a:r>
            <a:r>
              <a:rPr lang="ko-KR" altLang="en-US"/>
              <a:t>인터페이스</a:t>
            </a:r>
            <a:r>
              <a:rPr lang="en-US" altLang="ko-KR"/>
              <a:t> </a:t>
            </a:r>
            <a:r>
              <a:rPr lang="ko-KR" altLang="en-US"/>
              <a:t>구현</a:t>
            </a:r>
            <a:r>
              <a:rPr lang="en-US" altLang="ko-KR"/>
              <a:t> </a:t>
            </a:r>
            <a:r>
              <a:rPr lang="ko-KR" altLang="en-US"/>
              <a:t>부담</a:t>
            </a:r>
            <a:r>
              <a:rPr lang="en-US" altLang="ko-KR"/>
              <a:t> </a:t>
            </a:r>
            <a:r>
              <a:rPr lang="ko-KR" altLang="en-US"/>
              <a:t>제거</a:t>
            </a:r>
            <a:r>
              <a:rPr lang="en-US" altLang="ko-KR"/>
              <a:t>!</a:t>
            </a:r>
          </a:p>
          <a:p>
            <a:r>
              <a:rPr lang="ko-KR" altLang="en-US"/>
              <a:t>부가기능</a:t>
            </a:r>
            <a:r>
              <a:rPr lang="en-US" altLang="ko-KR"/>
              <a:t> </a:t>
            </a: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중복</a:t>
            </a:r>
            <a:r>
              <a:rPr lang="en-US" altLang="ko-KR"/>
              <a:t> </a:t>
            </a:r>
            <a:r>
              <a:rPr lang="ko-KR" altLang="en-US"/>
              <a:t>제거</a:t>
            </a:r>
            <a:r>
              <a:rPr lang="en-US" altLang="ko-KR"/>
              <a:t>!</a:t>
            </a:r>
          </a:p>
          <a:p>
            <a:r>
              <a:rPr lang="ko-KR" altLang="en-US"/>
              <a:t>스프링</a:t>
            </a:r>
            <a:r>
              <a:rPr lang="en-US" altLang="ko-KR"/>
              <a:t> DI </a:t>
            </a:r>
            <a:r>
              <a:rPr lang="ko-KR" altLang="en-US"/>
              <a:t>사용</a:t>
            </a:r>
            <a:r>
              <a:rPr lang="en-US" altLang="ko-KR"/>
              <a:t> </a:t>
            </a:r>
            <a:r>
              <a:rPr lang="ko-KR" altLang="en-US"/>
              <a:t>가능</a:t>
            </a:r>
            <a:r>
              <a:rPr lang="en-US" altLang="ko-KR"/>
              <a:t>!</a:t>
            </a:r>
          </a:p>
          <a:p>
            <a:endParaRPr lang="en-US"/>
          </a:p>
          <a:p>
            <a:r>
              <a:rPr lang="ko-KR" altLang="en-US"/>
              <a:t>하지만</a:t>
            </a:r>
            <a:r>
              <a:rPr lang="en-US" altLang="ko-KR"/>
              <a:t>…</a:t>
            </a:r>
          </a:p>
          <a:p>
            <a:endParaRPr lang="en-US"/>
          </a:p>
          <a:p>
            <a:r>
              <a:rPr lang="en-US"/>
              <a:t>한번에 여러 타겟에 공통적인 부가기능 부여하기 불가능!</a:t>
            </a:r>
          </a:p>
          <a:p>
            <a:r>
              <a:rPr lang="en-US"/>
              <a:t>하나의 타겟에 여러 개의 부가기능 추가하기 불가능!</a:t>
            </a:r>
          </a:p>
          <a:p>
            <a:r>
              <a:rPr lang="en-US"/>
              <a:t>TransactionHandler 객체가 프록시 팩토리 빈의 갯수만큼 만들어 짐.</a:t>
            </a:r>
          </a:p>
        </p:txBody>
      </p:sp>
    </p:spTree>
    <p:extLst>
      <p:ext uri="{BB962C8B-B14F-4D97-AF65-F5344CB8AC3E}">
        <p14:creationId xmlns:p14="http://schemas.microsoft.com/office/powerpoint/2010/main" val="339846993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Callout 34"/>
          <p:cNvSpPr/>
          <p:nvPr/>
        </p:nvSpPr>
        <p:spPr>
          <a:xfrm>
            <a:off x="3886200" y="2713038"/>
            <a:ext cx="2667000" cy="1173162"/>
          </a:xfrm>
          <a:prstGeom prst="wedgeEllipseCallout">
            <a:avLst>
              <a:gd name="adj1" fmla="val 55695"/>
              <a:gd name="adj2" fmla="val -103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난</a:t>
            </a:r>
            <a:r>
              <a:rPr lang="en-US" altLang="ko-KR"/>
              <a:t> </a:t>
            </a:r>
            <a:r>
              <a:rPr lang="ko-KR" altLang="en-US"/>
              <a:t>타겟을</a:t>
            </a:r>
            <a:r>
              <a:rPr lang="en-US" altLang="ko-KR"/>
              <a:t> </a:t>
            </a:r>
            <a:r>
              <a:rPr lang="ko-KR" altLang="en-US"/>
              <a:t>몰라</a:t>
            </a:r>
            <a:r>
              <a:rPr lang="en-US" altLang="ko-KR"/>
              <a:t>. </a:t>
            </a:r>
            <a:r>
              <a:rPr lang="ko-KR" altLang="en-US"/>
              <a:t>그래도</a:t>
            </a:r>
            <a:r>
              <a:rPr lang="en-US" altLang="ko-KR"/>
              <a:t> </a:t>
            </a:r>
            <a:r>
              <a:rPr lang="ko-KR" altLang="en-US"/>
              <a:t>괜찮아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34" name="Oval Callout 33"/>
          <p:cNvSpPr/>
          <p:nvPr/>
        </p:nvSpPr>
        <p:spPr>
          <a:xfrm>
            <a:off x="4419600" y="1173956"/>
            <a:ext cx="2133600" cy="1310481"/>
          </a:xfrm>
          <a:prstGeom prst="wedgeEllipseCallout">
            <a:avLst>
              <a:gd name="adj1" fmla="val 60655"/>
              <a:gd name="adj2" fmla="val -181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MI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적요할</a:t>
            </a:r>
            <a:r>
              <a:rPr lang="en-US" altLang="ko-KR"/>
              <a:t> </a:t>
            </a:r>
            <a:r>
              <a:rPr lang="ko-KR" altLang="en-US"/>
              <a:t>대상인지</a:t>
            </a:r>
            <a:r>
              <a:rPr lang="en-US" altLang="ko-KR"/>
              <a:t> </a:t>
            </a:r>
            <a:r>
              <a:rPr lang="ko-KR" altLang="en-US"/>
              <a:t>확인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ProxyFactoryBean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0" y="4495800"/>
            <a:ext cx="22098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ProxyFactoryBean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81800" y="2971800"/>
            <a:ext cx="2209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MethodInterceptor</a:t>
            </a:r>
          </a:p>
          <a:p>
            <a:pPr algn="ctr"/>
            <a:r>
              <a:rPr lang="en-US" sz="1600" dirty="0"/>
              <a:t>(Advice)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81800" y="4495800"/>
            <a:ext cx="2209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971800"/>
            <a:ext cx="2209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다이나믹</a:t>
            </a:r>
            <a:r>
              <a:rPr lang="en-US" altLang="ko-KR"/>
              <a:t> </a:t>
            </a:r>
            <a:r>
              <a:rPr lang="ko-KR" altLang="en-US"/>
              <a:t>프록시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781800" y="1417638"/>
            <a:ext cx="2209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Pointcut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4495800"/>
            <a:ext cx="2209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클라이언트</a:t>
            </a:r>
            <a:endParaRPr lang="en-US"/>
          </a:p>
        </p:txBody>
      </p:sp>
      <p:cxnSp>
        <p:nvCxnSpPr>
          <p:cNvPr id="11" name="Straight Arrow Connector 10"/>
          <p:cNvCxnSpPr>
            <a:stCxn id="9" idx="3"/>
            <a:endCxn id="4" idx="1"/>
          </p:cNvCxnSpPr>
          <p:nvPr/>
        </p:nvCxnSpPr>
        <p:spPr>
          <a:xfrm>
            <a:off x="2667000" y="4838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5867400" y="48387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5867400" y="3314700"/>
            <a:ext cx="9144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 flipV="1">
            <a:off x="5867400" y="1760538"/>
            <a:ext cx="914400" cy="3078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2667000" y="3657600"/>
            <a:ext cx="990600" cy="8382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1"/>
          </p:cNvCxnSpPr>
          <p:nvPr/>
        </p:nvCxnSpPr>
        <p:spPr>
          <a:xfrm flipV="1">
            <a:off x="2666999" y="1760538"/>
            <a:ext cx="4114801" cy="1554162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5" idx="1"/>
          </p:cNvCxnSpPr>
          <p:nvPr/>
        </p:nvCxnSpPr>
        <p:spPr>
          <a:xfrm>
            <a:off x="2667000" y="3314700"/>
            <a:ext cx="4114800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2667000" y="3314700"/>
            <a:ext cx="4114800" cy="1525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11269" y="37660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</a:t>
            </a:r>
            <a:endParaRPr lang="en-US"/>
          </a:p>
        </p:txBody>
      </p:sp>
      <p:cxnSp>
        <p:nvCxnSpPr>
          <p:cNvPr id="31" name="Straight Arrow Connector 30"/>
          <p:cNvCxnSpPr>
            <a:stCxn id="9" idx="0"/>
            <a:endCxn id="7" idx="2"/>
          </p:cNvCxnSpPr>
          <p:nvPr/>
        </p:nvCxnSpPr>
        <p:spPr>
          <a:xfrm rot="5400000" flipH="1" flipV="1">
            <a:off x="1143000" y="4076700"/>
            <a:ext cx="838200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Callout 35"/>
          <p:cNvSpPr/>
          <p:nvPr/>
        </p:nvSpPr>
        <p:spPr>
          <a:xfrm>
            <a:off x="2705100" y="5181600"/>
            <a:ext cx="2857500" cy="1447800"/>
          </a:xfrm>
          <a:prstGeom prst="wedgeEllipseCallout">
            <a:avLst>
              <a:gd name="adj1" fmla="val 17310"/>
              <a:gd name="adj2" fmla="val -589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어디</a:t>
            </a:r>
            <a:r>
              <a:rPr lang="en-US" altLang="ko-KR"/>
              <a:t>(</a:t>
            </a:r>
            <a:r>
              <a:rPr lang="ko-KR" altLang="en-US"/>
              <a:t>타겟</a:t>
            </a:r>
            <a:r>
              <a:rPr lang="en-US" altLang="ko-KR"/>
              <a:t>)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적용할지는</a:t>
            </a:r>
            <a:r>
              <a:rPr lang="en-US" altLang="ko-KR"/>
              <a:t> </a:t>
            </a:r>
            <a:r>
              <a:rPr lang="ko-KR" altLang="en-US"/>
              <a:t>내가</a:t>
            </a:r>
            <a:r>
              <a:rPr lang="en-US" altLang="ko-KR"/>
              <a:t> </a:t>
            </a:r>
            <a:r>
              <a:rPr lang="ko-KR" altLang="en-US"/>
              <a:t>알아봐줄께</a:t>
            </a:r>
            <a:r>
              <a:rPr lang="en-US" altLang="ko-KR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02454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Dynamic Proxy VS </a:t>
            </a:r>
            <a:r>
              <a:rPr lang="en-US" altLang="ko-KR" dirty="0" err="1"/>
              <a:t>ProxyFactoryBean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TxProxyFactoryBean</a:t>
            </a:r>
            <a:r>
              <a:rPr lang="ko-KR" altLang="en-US" dirty="0"/>
              <a:t>과의</a:t>
            </a:r>
            <a:r>
              <a:rPr lang="en-US" altLang="ko-KR" dirty="0"/>
              <a:t> </a:t>
            </a:r>
            <a:r>
              <a:rPr lang="ko-KR" altLang="en-US" dirty="0"/>
              <a:t>차이점</a:t>
            </a:r>
            <a:endParaRPr lang="en-US" altLang="ko-KR" dirty="0"/>
          </a:p>
          <a:p>
            <a:pPr lvl="1"/>
            <a:r>
              <a:rPr lang="ko-KR" altLang="en-US" dirty="0"/>
              <a:t>순수하게</a:t>
            </a:r>
            <a:r>
              <a:rPr lang="en-US" altLang="ko-KR" dirty="0"/>
              <a:t> </a:t>
            </a:r>
            <a:r>
              <a:rPr lang="ko-KR" altLang="en-US" dirty="0" err="1"/>
              <a:t>프록시</a:t>
            </a:r>
            <a:r>
              <a:rPr lang="en-US" altLang="ko-KR" dirty="0"/>
              <a:t> </a:t>
            </a:r>
            <a:r>
              <a:rPr lang="ko-KR" altLang="en-US" dirty="0"/>
              <a:t>생성만</a:t>
            </a:r>
            <a:r>
              <a:rPr lang="en-US" altLang="ko-KR" dirty="0"/>
              <a:t> </a:t>
            </a:r>
            <a:r>
              <a:rPr lang="ko-KR" altLang="en-US" dirty="0"/>
              <a:t>책임진다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부가기능</a:t>
            </a:r>
            <a:r>
              <a:rPr lang="en-US" altLang="ko-KR" dirty="0"/>
              <a:t>(MethodInterceptor)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별도의</a:t>
            </a:r>
            <a:r>
              <a:rPr lang="en-US" altLang="ko-KR" dirty="0"/>
              <a:t> </a:t>
            </a:r>
            <a:r>
              <a:rPr lang="ko-KR" altLang="en-US" dirty="0"/>
              <a:t>빈으로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endParaRPr lang="en-US" dirty="0"/>
          </a:p>
          <a:p>
            <a:r>
              <a:rPr lang="en-US" dirty="0"/>
              <a:t>MethodInterceptor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InvocationHandler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차이점</a:t>
            </a:r>
            <a:endParaRPr lang="en-US" altLang="ko-KR" dirty="0"/>
          </a:p>
          <a:p>
            <a:pPr lvl="1"/>
            <a:r>
              <a:rPr lang="en-US" dirty="0" err="1"/>
              <a:t>ProxyFactoryBean</a:t>
            </a:r>
            <a:r>
              <a:rPr lang="ko-KR" altLang="en-US" dirty="0"/>
              <a:t>으로부터</a:t>
            </a:r>
            <a:r>
              <a:rPr lang="en-US" altLang="ko-KR" dirty="0"/>
              <a:t> </a:t>
            </a:r>
            <a:r>
              <a:rPr lang="en-US" dirty="0"/>
              <a:t>target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</a:t>
            </a:r>
            <a:r>
              <a:rPr lang="en-US" altLang="ko-KR" dirty="0"/>
              <a:t> </a:t>
            </a:r>
            <a:r>
              <a:rPr lang="ko-KR" altLang="en-US" dirty="0"/>
              <a:t>정보를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r>
              <a:rPr lang="en-US" altLang="ko-KR" dirty="0"/>
              <a:t> </a:t>
            </a:r>
            <a:r>
              <a:rPr lang="ko-KR" altLang="en-US" dirty="0"/>
              <a:t>받는다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수작업으로</a:t>
            </a:r>
            <a:r>
              <a:rPr lang="en-US" altLang="ko-KR" dirty="0"/>
              <a:t> </a:t>
            </a:r>
            <a:r>
              <a:rPr lang="ko-KR" altLang="en-US" dirty="0" err="1"/>
              <a:t>타겟</a:t>
            </a:r>
            <a:r>
              <a:rPr lang="en-US" altLang="ko-KR" dirty="0"/>
              <a:t> </a:t>
            </a:r>
            <a:r>
              <a:rPr lang="ko-KR" altLang="en-US" dirty="0"/>
              <a:t>정보를</a:t>
            </a:r>
            <a:r>
              <a:rPr lang="en-US" altLang="ko-KR" dirty="0"/>
              <a:t> </a:t>
            </a:r>
            <a:r>
              <a:rPr lang="ko-KR" altLang="en-US" dirty="0"/>
              <a:t>제공받을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r>
              <a:rPr lang="en-US" altLang="ko-KR" dirty="0"/>
              <a:t> </a:t>
            </a:r>
            <a:r>
              <a:rPr lang="ko-KR" altLang="en-US" dirty="0"/>
              <a:t>없다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7918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/>
              <a:t>4</a:t>
            </a:r>
            <a:r>
              <a:rPr lang="en-US" altLang="ko-KR"/>
              <a:t>. </a:t>
            </a:r>
            <a:r>
              <a:rPr lang="ko-KR" altLang="en-US"/>
              <a:t>스프링</a:t>
            </a:r>
            <a:r>
              <a:rPr lang="en-US" altLang="ko-KR"/>
              <a:t> </a:t>
            </a:r>
            <a:r>
              <a:rPr lang="ko-KR" altLang="en-US"/>
              <a:t>프록시</a:t>
            </a:r>
            <a:r>
              <a:rPr lang="en-US" altLang="ko-KR"/>
              <a:t> </a:t>
            </a:r>
            <a:r>
              <a:rPr lang="ko-KR" altLang="en-US"/>
              <a:t>팩토리</a:t>
            </a:r>
            <a:r>
              <a:rPr lang="en-US" altLang="ko-KR"/>
              <a:t> </a:t>
            </a:r>
            <a:r>
              <a:rPr lang="ko-KR" altLang="en-US"/>
              <a:t>적용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MethodInterceptor </a:t>
            </a:r>
            <a:r>
              <a:rPr lang="en-US" dirty="0" err="1" smtClean="0"/>
              <a:t>인터페이스</a:t>
            </a:r>
            <a:r>
              <a:rPr lang="en-US" dirty="0" smtClean="0"/>
              <a:t> </a:t>
            </a:r>
            <a:r>
              <a:rPr lang="en-US" dirty="0" err="1" smtClean="0"/>
              <a:t>구현체</a:t>
            </a:r>
            <a:r>
              <a:rPr lang="en-US" dirty="0" smtClean="0"/>
              <a:t> </a:t>
            </a:r>
            <a:r>
              <a:rPr lang="en-US" dirty="0" err="1" smtClean="0"/>
              <a:t>TransactionAdvice</a:t>
            </a:r>
            <a:r>
              <a:rPr lang="en-US" dirty="0" smtClean="0"/>
              <a:t> </a:t>
            </a:r>
            <a:r>
              <a:rPr lang="en-US" dirty="0" err="1" smtClean="0"/>
              <a:t>구현</a:t>
            </a:r>
            <a:endParaRPr lang="en-US" dirty="0" smtClean="0"/>
          </a:p>
          <a:p>
            <a:endParaRPr lang="en-US" dirty="0" smtClean="0"/>
          </a:p>
          <a:p>
            <a:r>
              <a:rPr lang="ko-KR" altLang="en-US" dirty="0"/>
              <a:t>빈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ko-KR" altLang="en-US" dirty="0" err="1"/>
              <a:t>포인트컷</a:t>
            </a:r>
            <a:endParaRPr lang="en-US" altLang="ko-KR" dirty="0"/>
          </a:p>
          <a:p>
            <a:pPr lvl="1"/>
            <a:r>
              <a:rPr lang="ko-KR" altLang="en-US" dirty="0" err="1"/>
              <a:t>어드바이스</a:t>
            </a:r>
            <a:endParaRPr lang="en-US" altLang="ko-KR" dirty="0"/>
          </a:p>
          <a:p>
            <a:pPr lvl="1"/>
            <a:r>
              <a:rPr lang="ko-KR" altLang="en-US" dirty="0" err="1"/>
              <a:t>어드바이저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테스트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0796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프록시</a:t>
            </a:r>
            <a:r>
              <a:rPr lang="en-US" altLang="ko-KR"/>
              <a:t> </a:t>
            </a:r>
            <a:r>
              <a:rPr lang="ko-KR" altLang="en-US"/>
              <a:t>팩토리</a:t>
            </a:r>
            <a:r>
              <a:rPr lang="en-US" altLang="ko-KR"/>
              <a:t> </a:t>
            </a:r>
            <a:r>
              <a:rPr lang="ko-KR" altLang="en-US"/>
              <a:t>빈</a:t>
            </a:r>
            <a:r>
              <a:rPr lang="en-US" altLang="ko-KR"/>
              <a:t> </a:t>
            </a:r>
            <a:r>
              <a:rPr lang="ko-KR" altLang="en-US"/>
              <a:t>적용</a:t>
            </a:r>
            <a:r>
              <a:rPr lang="en-US" altLang="ko-KR"/>
              <a:t> </a:t>
            </a:r>
            <a:r>
              <a:rPr lang="ko-KR" altLang="en-US"/>
              <a:t>결과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하나의</a:t>
            </a:r>
            <a:r>
              <a:rPr lang="en-US" altLang="ko-KR"/>
              <a:t> </a:t>
            </a:r>
            <a:r>
              <a:rPr lang="ko-KR" altLang="en-US"/>
              <a:t>타겟에</a:t>
            </a:r>
            <a:r>
              <a:rPr lang="en-US" altLang="ko-KR"/>
              <a:t> </a:t>
            </a:r>
            <a:r>
              <a:rPr lang="ko-KR" altLang="en-US"/>
              <a:t>여러</a:t>
            </a:r>
            <a:r>
              <a:rPr lang="en-US" altLang="ko-KR"/>
              <a:t> </a:t>
            </a:r>
            <a:r>
              <a:rPr lang="ko-KR" altLang="en-US"/>
              <a:t>부가</a:t>
            </a:r>
            <a:r>
              <a:rPr lang="en-US" altLang="ko-KR"/>
              <a:t>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적용</a:t>
            </a:r>
            <a:r>
              <a:rPr lang="en-US" altLang="ko-KR"/>
              <a:t> </a:t>
            </a:r>
            <a:r>
              <a:rPr lang="ko-KR" altLang="en-US"/>
              <a:t>가능</a:t>
            </a:r>
            <a:r>
              <a:rPr lang="ko-KR" altLang="ko-KR"/>
              <a:t>!</a:t>
            </a:r>
            <a:endParaRPr lang="en-US" altLang="ko-KR"/>
          </a:p>
          <a:p>
            <a:r>
              <a:rPr lang="ko-KR" altLang="en-US"/>
              <a:t>부가</a:t>
            </a:r>
            <a:r>
              <a:rPr lang="en-US" altLang="ko-KR"/>
              <a:t> </a:t>
            </a:r>
            <a:r>
              <a:rPr lang="ko-KR" altLang="en-US"/>
              <a:t>기능을</a:t>
            </a:r>
            <a:r>
              <a:rPr lang="en-US" altLang="ko-KR"/>
              <a:t> </a:t>
            </a:r>
            <a:r>
              <a:rPr lang="ko-KR" altLang="en-US"/>
              <a:t>별도의</a:t>
            </a:r>
            <a:r>
              <a:rPr lang="en-US" altLang="ko-KR"/>
              <a:t> </a:t>
            </a:r>
            <a:r>
              <a:rPr lang="ko-KR" altLang="en-US"/>
              <a:t>빈으로</a:t>
            </a:r>
            <a:r>
              <a:rPr lang="en-US" altLang="ko-KR"/>
              <a:t> </a:t>
            </a:r>
            <a:r>
              <a:rPr lang="ko-KR" altLang="en-US"/>
              <a:t>등록</a:t>
            </a:r>
            <a:r>
              <a:rPr lang="en-US" altLang="ko-KR"/>
              <a:t> </a:t>
            </a:r>
            <a:r>
              <a:rPr lang="ko-KR" altLang="en-US"/>
              <a:t>가능</a:t>
            </a:r>
            <a:r>
              <a:rPr lang="en-US" altLang="ko-KR"/>
              <a:t>!</a:t>
            </a:r>
          </a:p>
          <a:p>
            <a:endParaRPr lang="en-US"/>
          </a:p>
          <a:p>
            <a:r>
              <a:rPr lang="ko-KR" altLang="en-US"/>
              <a:t>하지만</a:t>
            </a:r>
            <a:r>
              <a:rPr lang="en-US" altLang="ko-KR"/>
              <a:t>…</a:t>
            </a:r>
          </a:p>
          <a:p>
            <a:endParaRPr lang="en-US"/>
          </a:p>
          <a:p>
            <a:r>
              <a:rPr lang="en-US"/>
              <a:t>타겟 마다 ProxyFactoryBean 설정이 늘어나는 문제는 여전하다.</a:t>
            </a:r>
          </a:p>
        </p:txBody>
      </p:sp>
    </p:spTree>
    <p:extLst>
      <p:ext uri="{BB962C8B-B14F-4D97-AF65-F5344CB8AC3E}">
        <p14:creationId xmlns:p14="http://schemas.microsoft.com/office/powerpoint/2010/main" val="36026247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빈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 </a:t>
            </a:r>
            <a:r>
              <a:rPr lang="ko-KR" altLang="en-US"/>
              <a:t>처리기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BeanPostProcessor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빈</a:t>
            </a:r>
            <a:r>
              <a:rPr lang="en-US" altLang="ko-KR"/>
              <a:t> </a:t>
            </a:r>
            <a:r>
              <a:rPr lang="ko-KR" altLang="en-US"/>
              <a:t>오브젝트를</a:t>
            </a:r>
            <a:r>
              <a:rPr lang="en-US" altLang="ko-KR"/>
              <a:t> </a:t>
            </a:r>
            <a:r>
              <a:rPr lang="ko-KR" altLang="en-US"/>
              <a:t>만든</a:t>
            </a:r>
            <a:r>
              <a:rPr lang="en-US" altLang="ko-KR"/>
              <a:t> </a:t>
            </a:r>
            <a:r>
              <a:rPr lang="ko-KR" altLang="en-US"/>
              <a:t>뒤</a:t>
            </a:r>
            <a:r>
              <a:rPr lang="en-US" altLang="ko-KR"/>
              <a:t> </a:t>
            </a:r>
            <a:r>
              <a:rPr lang="ko-KR" altLang="en-US"/>
              <a:t>해당</a:t>
            </a:r>
            <a:r>
              <a:rPr lang="en-US" altLang="ko-KR"/>
              <a:t> </a:t>
            </a:r>
            <a:r>
              <a:rPr lang="ko-KR" altLang="en-US"/>
              <a:t>빈</a:t>
            </a:r>
            <a:r>
              <a:rPr lang="en-US" altLang="ko-KR"/>
              <a:t> </a:t>
            </a:r>
            <a:r>
              <a:rPr lang="ko-KR" altLang="en-US"/>
              <a:t>오브젝트를</a:t>
            </a:r>
            <a:r>
              <a:rPr lang="en-US" altLang="ko-KR"/>
              <a:t> </a:t>
            </a:r>
            <a:r>
              <a:rPr lang="ko-KR" altLang="en-US"/>
              <a:t>가공할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있게</a:t>
            </a:r>
            <a:r>
              <a:rPr lang="en-US" altLang="ko-KR"/>
              <a:t> </a:t>
            </a:r>
            <a:r>
              <a:rPr lang="ko-KR" altLang="en-US"/>
              <a:t>해주는</a:t>
            </a:r>
            <a:r>
              <a:rPr lang="en-US" altLang="ko-KR"/>
              <a:t> </a:t>
            </a:r>
            <a:r>
              <a:rPr lang="ko-KR" altLang="en-US"/>
              <a:t>라이브사이클</a:t>
            </a:r>
            <a:r>
              <a:rPr lang="en-US" altLang="ko-KR"/>
              <a:t> </a:t>
            </a:r>
            <a:r>
              <a:rPr lang="ko-KR" altLang="en-US"/>
              <a:t>인터페이스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사용처</a:t>
            </a:r>
            <a:endParaRPr lang="en-US" altLang="ko-KR"/>
          </a:p>
          <a:p>
            <a:pPr lvl="1"/>
            <a:r>
              <a:rPr lang="ko-KR" altLang="en-US"/>
              <a:t>빈</a:t>
            </a:r>
            <a:r>
              <a:rPr lang="en-US" altLang="ko-KR"/>
              <a:t> </a:t>
            </a:r>
            <a:r>
              <a:rPr lang="ko-KR" altLang="en-US"/>
              <a:t>속성</a:t>
            </a:r>
            <a:r>
              <a:rPr lang="en-US" altLang="ko-KR"/>
              <a:t> </a:t>
            </a:r>
            <a:r>
              <a:rPr lang="ko-KR" altLang="en-US"/>
              <a:t>변경</a:t>
            </a:r>
            <a:endParaRPr lang="en-US" altLang="ko-KR"/>
          </a:p>
          <a:p>
            <a:pPr lvl="1"/>
            <a:r>
              <a:rPr lang="ko-KR" altLang="en-US"/>
              <a:t>별도의</a:t>
            </a:r>
            <a:r>
              <a:rPr lang="en-US" altLang="ko-KR"/>
              <a:t> </a:t>
            </a:r>
            <a:r>
              <a:rPr lang="ko-KR" altLang="en-US"/>
              <a:t>초기화</a:t>
            </a:r>
            <a:r>
              <a:rPr lang="en-US" altLang="ko-KR"/>
              <a:t> </a:t>
            </a:r>
            <a:r>
              <a:rPr lang="ko-KR" altLang="en-US"/>
              <a:t>작업</a:t>
            </a:r>
            <a:endParaRPr lang="en-US" altLang="ko-KR"/>
          </a:p>
          <a:p>
            <a:pPr lvl="1"/>
            <a:r>
              <a:rPr lang="ko-KR" altLang="en-US"/>
              <a:t>빈</a:t>
            </a:r>
            <a:r>
              <a:rPr lang="en-US" altLang="ko-KR"/>
              <a:t> </a:t>
            </a:r>
            <a:r>
              <a:rPr lang="ko-KR" altLang="en-US"/>
              <a:t>오브젝트</a:t>
            </a:r>
            <a:r>
              <a:rPr lang="en-US" altLang="ko-KR"/>
              <a:t> </a:t>
            </a:r>
            <a:r>
              <a:rPr lang="ko-KR" altLang="en-US"/>
              <a:t>바꿔치기</a:t>
            </a:r>
            <a:endParaRPr lang="en-US" altLang="ko-KR"/>
          </a:p>
          <a:p>
            <a:pPr lvl="1"/>
            <a:r>
              <a:rPr lang="en-US" altLang="ko-KR"/>
              <a:t>…</a:t>
            </a:r>
          </a:p>
          <a:p>
            <a:endParaRPr lang="en-US" altLang="ko-KR"/>
          </a:p>
          <a:p>
            <a:r>
              <a:rPr lang="ko-KR" altLang="en-US"/>
              <a:t>그</a:t>
            </a:r>
            <a:r>
              <a:rPr lang="en-US" altLang="ko-KR"/>
              <a:t> </a:t>
            </a:r>
            <a:r>
              <a:rPr lang="ko-KR" altLang="en-US"/>
              <a:t>중</a:t>
            </a:r>
            <a:r>
              <a:rPr lang="en-US" altLang="ko-KR"/>
              <a:t> </a:t>
            </a:r>
            <a:r>
              <a:rPr lang="ko-KR" altLang="en-US"/>
              <a:t>하나로</a:t>
            </a:r>
            <a:r>
              <a:rPr lang="en-US" altLang="ko-KR"/>
              <a:t> DefaultAdvisorAutoProxyCreator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있습니다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905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자동</a:t>
            </a:r>
            <a:r>
              <a:rPr lang="en-US" altLang="ko-KR"/>
              <a:t> </a:t>
            </a:r>
            <a:r>
              <a:rPr lang="ko-KR" altLang="en-US"/>
              <a:t>프록시</a:t>
            </a:r>
            <a:r>
              <a:rPr lang="en-US" altLang="ko-KR"/>
              <a:t> </a:t>
            </a:r>
            <a:r>
              <a:rPr lang="ko-KR" altLang="en-US"/>
              <a:t>생성기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DefaultAdvisorAutoProxyCreator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2000" y="2362200"/>
            <a:ext cx="8382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빈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71800" y="2362200"/>
            <a:ext cx="2133600" cy="571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DAAPC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04131" y="2140982"/>
            <a:ext cx="2858869" cy="1028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어드바이저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포인트컷</a:t>
            </a:r>
            <a:r>
              <a:rPr lang="en-US" altLang="ko-KR"/>
              <a:t> + </a:t>
            </a:r>
            <a:r>
              <a:rPr lang="ko-KR" altLang="en-US"/>
              <a:t>어드바이스</a:t>
            </a:r>
            <a:r>
              <a:rPr lang="en-US" altLang="ko-KR"/>
              <a:t>)</a:t>
            </a:r>
            <a:endParaRPr lang="en-US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5105400" y="2647950"/>
            <a:ext cx="798731" cy="7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1600" y="2209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확인</a:t>
            </a:r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1600200" y="2647950"/>
            <a:ext cx="1371600" cy="2857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2221468"/>
            <a:ext cx="141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만들고</a:t>
            </a:r>
            <a:r>
              <a:rPr lang="en-US" altLang="ko-KR"/>
              <a:t> </a:t>
            </a:r>
            <a:r>
              <a:rPr lang="ko-KR" altLang="en-US"/>
              <a:t>나서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943980" y="3876675"/>
            <a:ext cx="2133600" cy="781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DAAPC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내장된</a:t>
            </a:r>
            <a:r>
              <a:rPr lang="en-US" altLang="ko-KR"/>
              <a:t> </a:t>
            </a:r>
          </a:p>
          <a:p>
            <a:pPr algn="ctr"/>
            <a:r>
              <a:rPr lang="ko-KR" altLang="en-US"/>
              <a:t>프록시</a:t>
            </a:r>
            <a:r>
              <a:rPr lang="en-US" altLang="ko-KR"/>
              <a:t> </a:t>
            </a:r>
            <a:r>
              <a:rPr lang="ko-KR" altLang="en-US"/>
              <a:t>생성기</a:t>
            </a:r>
            <a:endParaRPr lang="en-US"/>
          </a:p>
        </p:txBody>
      </p:sp>
      <p:cxnSp>
        <p:nvCxnSpPr>
          <p:cNvPr id="16" name="Shape 15"/>
          <p:cNvCxnSpPr>
            <a:stCxn id="13" idx="3"/>
            <a:endCxn id="6" idx="2"/>
          </p:cNvCxnSpPr>
          <p:nvPr/>
        </p:nvCxnSpPr>
        <p:spPr>
          <a:xfrm flipV="1">
            <a:off x="5077580" y="3169682"/>
            <a:ext cx="2255986" cy="109751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3" idx="0"/>
          </p:cNvCxnSpPr>
          <p:nvPr/>
        </p:nvCxnSpPr>
        <p:spPr>
          <a:xfrm rot="5400000">
            <a:off x="3553203" y="3391277"/>
            <a:ext cx="942975" cy="27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00" y="3876675"/>
            <a:ext cx="8382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빈</a:t>
            </a:r>
            <a:endParaRPr lang="en-US"/>
          </a:p>
        </p:txBody>
      </p:sp>
      <p:cxnSp>
        <p:nvCxnSpPr>
          <p:cNvPr id="21" name="Curved Connector 20"/>
          <p:cNvCxnSpPr>
            <a:stCxn id="13" idx="1"/>
          </p:cNvCxnSpPr>
          <p:nvPr/>
        </p:nvCxnSpPr>
        <p:spPr>
          <a:xfrm rot="10800000" flipV="1">
            <a:off x="1600200" y="4267200"/>
            <a:ext cx="134378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0200" y="3897868"/>
            <a:ext cx="118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만들어</a:t>
            </a:r>
            <a:r>
              <a:rPr lang="en-US" altLang="ko-KR"/>
              <a:t> </a:t>
            </a:r>
            <a:r>
              <a:rPr lang="ko-KR" altLang="en-US"/>
              <a:t>줌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62000" y="4736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프록시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32120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타겟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오호</a:t>
            </a:r>
            <a:r>
              <a:rPr lang="en-US" altLang="ko-KR" sz="2400"/>
              <a:t>.. </a:t>
            </a:r>
            <a:r>
              <a:rPr lang="ko-KR" altLang="en-US" sz="2400"/>
              <a:t>이런걸</a:t>
            </a:r>
            <a:r>
              <a:rPr lang="en-US" altLang="ko-KR" sz="2400"/>
              <a:t> </a:t>
            </a:r>
            <a:r>
              <a:rPr lang="ko-KR" altLang="en-US" sz="2400"/>
              <a:t>템플릿</a:t>
            </a:r>
            <a:r>
              <a:rPr lang="en-US" altLang="ko-KR" sz="2400"/>
              <a:t> </a:t>
            </a:r>
            <a:r>
              <a:rPr lang="ko-KR" altLang="en-US" sz="2400"/>
              <a:t>메소드</a:t>
            </a:r>
            <a:r>
              <a:rPr lang="en-US" altLang="ko-KR" sz="2400"/>
              <a:t> </a:t>
            </a:r>
            <a:r>
              <a:rPr lang="ko-KR" altLang="en-US" sz="2400"/>
              <a:t>패턴이라고</a:t>
            </a:r>
            <a:r>
              <a:rPr lang="en-US" altLang="ko-KR" sz="2400"/>
              <a:t> </a:t>
            </a:r>
            <a:r>
              <a:rPr lang="ko-KR" altLang="en-US" sz="2400"/>
              <a:t>하던가</a:t>
            </a:r>
            <a:r>
              <a:rPr lang="en-US" altLang="ko-KR" sz="2400"/>
              <a:t>…</a:t>
            </a:r>
          </a:p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그런데</a:t>
            </a:r>
            <a:r>
              <a:rPr lang="en-US" altLang="ko-KR" sz="2400"/>
              <a:t> </a:t>
            </a:r>
            <a:r>
              <a:rPr lang="ko-KR" altLang="en-US" sz="2400"/>
              <a:t>상속보다</a:t>
            </a:r>
            <a:r>
              <a:rPr lang="en-US" altLang="ko-KR" sz="2400"/>
              <a:t> </a:t>
            </a:r>
            <a:r>
              <a:rPr lang="ko-KR" altLang="en-US" sz="2400"/>
              <a:t>좀더</a:t>
            </a:r>
            <a:r>
              <a:rPr lang="en-US" altLang="ko-KR" sz="2400"/>
              <a:t> </a:t>
            </a:r>
            <a:r>
              <a:rPr lang="ko-KR" altLang="en-US" sz="2400"/>
              <a:t>화끈하게</a:t>
            </a:r>
            <a:r>
              <a:rPr lang="en-US" altLang="ko-KR" sz="2400"/>
              <a:t> </a:t>
            </a:r>
            <a:r>
              <a:rPr lang="ko-KR" altLang="en-US" sz="2400"/>
              <a:t>분리했으면</a:t>
            </a:r>
            <a:r>
              <a:rPr lang="en-US" altLang="ko-KR" sz="2400"/>
              <a:t> </a:t>
            </a:r>
            <a:r>
              <a:rPr lang="ko-KR" altLang="en-US" sz="2400"/>
              <a:t>좋겠어</a:t>
            </a:r>
            <a:r>
              <a:rPr lang="en-US" altLang="ko-KR" sz="240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1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포인트컷</a:t>
            </a:r>
            <a:r>
              <a:rPr lang="en-US" altLang="ko-KR" dirty="0"/>
              <a:t>(</a:t>
            </a:r>
            <a:r>
              <a:rPr lang="en-US" altLang="ko-KR" dirty="0" err="1" smtClean="0"/>
              <a:t>Pointcut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클래스</a:t>
            </a:r>
            <a:r>
              <a:rPr lang="en-US" altLang="ko-KR"/>
              <a:t> </a:t>
            </a:r>
            <a:r>
              <a:rPr lang="ko-KR" altLang="en-US"/>
              <a:t>필터</a:t>
            </a:r>
            <a:endParaRPr lang="en-US" altLang="ko-KR"/>
          </a:p>
          <a:p>
            <a:pPr lvl="1"/>
            <a:r>
              <a:rPr lang="ko-KR" altLang="en-US"/>
              <a:t>프록시를</a:t>
            </a:r>
            <a:r>
              <a:rPr lang="en-US" altLang="ko-KR"/>
              <a:t> </a:t>
            </a:r>
            <a:r>
              <a:rPr lang="ko-KR" altLang="en-US"/>
              <a:t>적용할</a:t>
            </a:r>
            <a:r>
              <a:rPr lang="en-US" altLang="ko-KR"/>
              <a:t> </a:t>
            </a:r>
            <a:r>
              <a:rPr lang="ko-KR" altLang="en-US"/>
              <a:t>대상</a:t>
            </a:r>
            <a:r>
              <a:rPr lang="en-US" altLang="ko-KR"/>
              <a:t> </a:t>
            </a:r>
            <a:r>
              <a:rPr lang="ko-KR" altLang="en-US"/>
              <a:t>클래스인지</a:t>
            </a:r>
            <a:r>
              <a:rPr lang="en-US" altLang="ko-KR"/>
              <a:t> </a:t>
            </a:r>
            <a:r>
              <a:rPr lang="ko-KR" altLang="en-US"/>
              <a:t>확인</a:t>
            </a:r>
            <a:endParaRPr lang="en-US" altLang="ko-KR"/>
          </a:p>
          <a:p>
            <a:r>
              <a:rPr lang="ko-KR" altLang="en-US"/>
              <a:t>메서드</a:t>
            </a:r>
            <a:r>
              <a:rPr lang="en-US" altLang="ko-KR"/>
              <a:t> </a:t>
            </a:r>
            <a:r>
              <a:rPr lang="ko-KR" altLang="en-US"/>
              <a:t>필터</a:t>
            </a:r>
            <a:endParaRPr lang="en-US" altLang="ko-KR"/>
          </a:p>
          <a:p>
            <a:pPr lvl="1"/>
            <a:r>
              <a:rPr lang="ko-KR" altLang="en-US"/>
              <a:t>어드바이스를</a:t>
            </a:r>
            <a:r>
              <a:rPr lang="en-US" altLang="ko-KR"/>
              <a:t> </a:t>
            </a:r>
            <a:r>
              <a:rPr lang="ko-KR" altLang="en-US"/>
              <a:t>적용할</a:t>
            </a:r>
            <a:r>
              <a:rPr lang="en-US" altLang="ko-KR"/>
              <a:t> </a:t>
            </a:r>
            <a:r>
              <a:rPr lang="ko-KR" altLang="en-US"/>
              <a:t>메서드인지</a:t>
            </a:r>
            <a:r>
              <a:rPr lang="en-US" altLang="ko-KR"/>
              <a:t> </a:t>
            </a:r>
            <a:r>
              <a:rPr lang="ko-KR" altLang="en-US"/>
              <a:t>확인</a:t>
            </a:r>
            <a:endParaRPr lang="en-US" altLang="ko-KR"/>
          </a:p>
          <a:p>
            <a:pPr lvl="1"/>
            <a:endParaRPr lang="en-US"/>
          </a:p>
          <a:p>
            <a:r>
              <a:rPr lang="ko-KR" altLang="en-US"/>
              <a:t>갑자기</a:t>
            </a:r>
            <a:r>
              <a:rPr lang="en-US" altLang="ko-KR"/>
              <a:t> </a:t>
            </a:r>
            <a:r>
              <a:rPr lang="ko-KR" altLang="en-US"/>
              <a:t>클래스</a:t>
            </a:r>
            <a:r>
              <a:rPr lang="en-US" altLang="ko-KR"/>
              <a:t> </a:t>
            </a:r>
            <a:r>
              <a:rPr lang="ko-KR" altLang="en-US"/>
              <a:t>확인은</a:t>
            </a:r>
            <a:r>
              <a:rPr lang="en-US" altLang="ko-KR"/>
              <a:t> </a:t>
            </a:r>
            <a:r>
              <a:rPr lang="ko-KR" altLang="en-US"/>
              <a:t>왜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모든</a:t>
            </a:r>
            <a:r>
              <a:rPr lang="en-US" altLang="ko-KR"/>
              <a:t> </a:t>
            </a:r>
            <a:r>
              <a:rPr lang="ko-KR" altLang="en-US"/>
              <a:t>빈</a:t>
            </a:r>
            <a:r>
              <a:rPr lang="en-US" altLang="ko-KR"/>
              <a:t> </a:t>
            </a:r>
            <a:r>
              <a:rPr lang="ko-KR" altLang="en-US"/>
              <a:t>생성한</a:t>
            </a:r>
            <a:r>
              <a:rPr lang="en-US" altLang="ko-KR"/>
              <a:t> </a:t>
            </a:r>
            <a:r>
              <a:rPr lang="ko-KR" altLang="en-US"/>
              <a:t>다음</a:t>
            </a:r>
            <a:r>
              <a:rPr lang="en-US" altLang="ko-KR"/>
              <a:t> </a:t>
            </a:r>
            <a:r>
              <a:rPr lang="ko-KR" altLang="en-US"/>
              <a:t>빈</a:t>
            </a:r>
            <a:r>
              <a:rPr lang="en-US" altLang="ko-KR"/>
              <a:t> </a:t>
            </a:r>
            <a:r>
              <a:rPr lang="ko-KR" altLang="en-US"/>
              <a:t>후처리기가</a:t>
            </a:r>
            <a:r>
              <a:rPr lang="en-US" altLang="ko-KR"/>
              <a:t> </a:t>
            </a:r>
            <a:r>
              <a:rPr lang="ko-KR" altLang="en-US"/>
              <a:t>해당</a:t>
            </a:r>
            <a:r>
              <a:rPr lang="en-US" altLang="ko-KR"/>
              <a:t> </a:t>
            </a:r>
            <a:r>
              <a:rPr lang="ko-KR" altLang="en-US"/>
              <a:t>빈의</a:t>
            </a:r>
            <a:r>
              <a:rPr lang="en-US" altLang="ko-KR"/>
              <a:t> </a:t>
            </a:r>
            <a:r>
              <a:rPr lang="ko-KR" altLang="en-US"/>
              <a:t>프록시를</a:t>
            </a:r>
            <a:r>
              <a:rPr lang="en-US" altLang="ko-KR"/>
              <a:t> </a:t>
            </a:r>
            <a:r>
              <a:rPr lang="ko-KR" altLang="en-US"/>
              <a:t>만들어야</a:t>
            </a:r>
            <a:r>
              <a:rPr lang="en-US" altLang="ko-KR"/>
              <a:t> </a:t>
            </a:r>
            <a:r>
              <a:rPr lang="ko-KR" altLang="en-US"/>
              <a:t>하는지</a:t>
            </a:r>
            <a:r>
              <a:rPr lang="en-US" altLang="ko-KR"/>
              <a:t> </a:t>
            </a:r>
            <a:r>
              <a:rPr lang="ko-KR" altLang="en-US"/>
              <a:t>확인할</a:t>
            </a:r>
            <a:r>
              <a:rPr lang="en-US" altLang="ko-KR"/>
              <a:t> </a:t>
            </a:r>
            <a:r>
              <a:rPr lang="ko-KR" altLang="en-US"/>
              <a:t>필요가</a:t>
            </a:r>
            <a:r>
              <a:rPr lang="en-US" altLang="ko-KR"/>
              <a:t> </a:t>
            </a:r>
            <a:r>
              <a:rPr lang="ko-KR" altLang="en-US"/>
              <a:t>생김</a:t>
            </a:r>
            <a:r>
              <a:rPr lang="en-US" altLang="ko-KR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5823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스프링 자동 </a:t>
            </a:r>
            <a:r>
              <a:rPr lang="ko-KR" altLang="en-US" dirty="0" err="1" smtClean="0"/>
              <a:t>프록시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생성기</a:t>
            </a:r>
            <a:r>
              <a:rPr lang="ko-KR" altLang="en-US" dirty="0" smtClean="0"/>
              <a:t> 적용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DAAPC </a:t>
            </a:r>
            <a:r>
              <a:rPr lang="ko-KR" altLang="en-US"/>
              <a:t>빈</a:t>
            </a:r>
            <a:r>
              <a:rPr lang="en-US" altLang="ko-KR"/>
              <a:t> </a:t>
            </a:r>
            <a:r>
              <a:rPr lang="ko-KR" altLang="en-US"/>
              <a:t>설정</a:t>
            </a:r>
            <a:r>
              <a:rPr lang="en-US" altLang="ko-KR"/>
              <a:t> </a:t>
            </a:r>
            <a:r>
              <a:rPr lang="ko-KR" altLang="en-US"/>
              <a:t>추가</a:t>
            </a:r>
            <a:endParaRPr lang="en-US" altLang="ko-KR"/>
          </a:p>
          <a:p>
            <a:endParaRPr lang="en-US"/>
          </a:p>
          <a:p>
            <a:r>
              <a:rPr lang="en-US" altLang="ko-KR"/>
              <a:t>NameMatchClassMethodPointcut </a:t>
            </a:r>
            <a:r>
              <a:rPr lang="ko-KR" altLang="en-US"/>
              <a:t>구현</a:t>
            </a:r>
            <a:r>
              <a:rPr lang="en-US" altLang="ko-KR"/>
              <a:t> </a:t>
            </a:r>
            <a:r>
              <a:rPr lang="ko-KR" altLang="en-US"/>
              <a:t>및</a:t>
            </a:r>
            <a:r>
              <a:rPr lang="en-US" altLang="ko-KR"/>
              <a:t> </a:t>
            </a:r>
            <a:r>
              <a:rPr lang="ko-KR" altLang="en-US"/>
              <a:t>빈</a:t>
            </a:r>
            <a:r>
              <a:rPr lang="en-US" altLang="ko-KR"/>
              <a:t> </a:t>
            </a:r>
            <a:r>
              <a:rPr lang="ko-KR" altLang="en-US"/>
              <a:t>등록</a:t>
            </a:r>
            <a:endParaRPr lang="en-US" altLang="ko-KR"/>
          </a:p>
          <a:p>
            <a:endParaRPr lang="en-US"/>
          </a:p>
          <a:p>
            <a:r>
              <a:rPr lang="en-US"/>
              <a:t>ProxyFactoryBean </a:t>
            </a:r>
            <a:r>
              <a:rPr lang="ko-KR" altLang="en-US"/>
              <a:t>설정</a:t>
            </a:r>
            <a:r>
              <a:rPr lang="en-US" altLang="ko-KR"/>
              <a:t> </a:t>
            </a:r>
            <a:r>
              <a:rPr lang="ko-KR" altLang="en-US"/>
              <a:t>제거</a:t>
            </a:r>
            <a:endParaRPr lang="en-US" altLang="ko-KR"/>
          </a:p>
          <a:p>
            <a:endParaRPr lang="en-US"/>
          </a:p>
          <a:p>
            <a:r>
              <a:rPr lang="ko-KR" altLang="en-US"/>
              <a:t>테스트용</a:t>
            </a:r>
            <a:r>
              <a:rPr lang="en-US" altLang="ko-KR"/>
              <a:t> </a:t>
            </a:r>
            <a:r>
              <a:rPr lang="ko-KR" altLang="en-US"/>
              <a:t>서비스</a:t>
            </a:r>
            <a:r>
              <a:rPr lang="en-US" altLang="ko-KR"/>
              <a:t> </a:t>
            </a:r>
            <a:r>
              <a:rPr lang="ko-KR" altLang="en-US"/>
              <a:t>구현체</a:t>
            </a:r>
            <a:r>
              <a:rPr lang="en-US" altLang="ko-KR"/>
              <a:t> </a:t>
            </a:r>
            <a:r>
              <a:rPr lang="ko-KR" altLang="en-US"/>
              <a:t>이름</a:t>
            </a:r>
            <a:r>
              <a:rPr lang="en-US" altLang="ko-KR"/>
              <a:t> </a:t>
            </a:r>
            <a:r>
              <a:rPr lang="ko-KR" altLang="en-US"/>
              <a:t>변경</a:t>
            </a:r>
            <a:r>
              <a:rPr lang="en-US" altLang="ko-KR"/>
              <a:t> </a:t>
            </a:r>
            <a:r>
              <a:rPr lang="ko-KR" altLang="en-US"/>
              <a:t>및</a:t>
            </a:r>
            <a:r>
              <a:rPr lang="en-US" altLang="ko-KR"/>
              <a:t> </a:t>
            </a:r>
            <a:r>
              <a:rPr lang="ko-KR" altLang="en-US"/>
              <a:t>빈으로</a:t>
            </a:r>
            <a:r>
              <a:rPr lang="en-US" altLang="ko-KR"/>
              <a:t> </a:t>
            </a:r>
            <a:r>
              <a:rPr lang="ko-KR" altLang="en-US"/>
              <a:t>등록</a:t>
            </a:r>
            <a:endParaRPr lang="en-US" altLang="ko-KR"/>
          </a:p>
          <a:p>
            <a:pPr lvl="1"/>
            <a:r>
              <a:rPr lang="ko-KR" altLang="en-US"/>
              <a:t>왜</a:t>
            </a:r>
            <a:r>
              <a:rPr lang="en-US" altLang="ko-KR"/>
              <a:t> </a:t>
            </a:r>
            <a:r>
              <a:rPr lang="ko-KR" altLang="en-US"/>
              <a:t>빈으로</a:t>
            </a:r>
            <a:r>
              <a:rPr lang="en-US" altLang="ko-KR"/>
              <a:t> </a:t>
            </a:r>
            <a:r>
              <a:rPr lang="ko-KR" altLang="en-US"/>
              <a:t>등록해야</a:t>
            </a:r>
            <a:r>
              <a:rPr lang="en-US" altLang="ko-KR"/>
              <a:t> </a:t>
            </a:r>
            <a:r>
              <a:rPr lang="ko-KR" altLang="en-US"/>
              <a:t>할까요</a:t>
            </a:r>
            <a:r>
              <a:rPr lang="en-US" altLang="ko-KR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944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포인트컷</a:t>
            </a:r>
            <a:r>
              <a:rPr lang="en-US" altLang="ko-KR"/>
              <a:t> </a:t>
            </a:r>
            <a:r>
              <a:rPr lang="ko-KR" altLang="en-US"/>
              <a:t>표현식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AspectJ</a:t>
            </a:r>
            <a:r>
              <a:rPr lang="ko-KR" altLang="en-US"/>
              <a:t>의</a:t>
            </a:r>
            <a:r>
              <a:rPr lang="en-US" altLang="ko-KR"/>
              <a:t> execution() </a:t>
            </a:r>
            <a:r>
              <a:rPr lang="ko-KR" altLang="en-US"/>
              <a:t>표현식</a:t>
            </a:r>
            <a:endParaRPr lang="en-US" altLang="ko-KR"/>
          </a:p>
          <a:p>
            <a:endParaRPr lang="en-US"/>
          </a:p>
          <a:p>
            <a:r>
              <a:rPr lang="en-US" sz="1400"/>
              <a:t>execution( [</a:t>
            </a:r>
            <a:r>
              <a:rPr lang="ko-KR" altLang="en-US" sz="1400"/>
              <a:t>접근제한자패턴</a:t>
            </a:r>
            <a:r>
              <a:rPr lang="ko-KR" altLang="ko-KR" sz="1400"/>
              <a:t>]</a:t>
            </a:r>
            <a:r>
              <a:rPr lang="en-US" altLang="ko-KR" sz="1400"/>
              <a:t> </a:t>
            </a:r>
            <a:r>
              <a:rPr lang="ko-KR" altLang="en-US" sz="1400"/>
              <a:t>타입패턴</a:t>
            </a:r>
            <a:r>
              <a:rPr lang="en-US" altLang="ko-KR" sz="1400"/>
              <a:t> [</a:t>
            </a:r>
            <a:r>
              <a:rPr lang="ko-KR" altLang="en-US" sz="1400"/>
              <a:t>타입패턴</a:t>
            </a:r>
            <a:r>
              <a:rPr lang="en-US" altLang="ko-KR" sz="1400"/>
              <a:t>.] </a:t>
            </a:r>
            <a:r>
              <a:rPr lang="ko-KR" altLang="en-US" sz="1400"/>
              <a:t>이름패턴</a:t>
            </a:r>
            <a:r>
              <a:rPr lang="en-US" altLang="ko-KR" sz="1400"/>
              <a:t>(</a:t>
            </a:r>
            <a:r>
              <a:rPr lang="ko-KR" altLang="en-US" sz="1400"/>
              <a:t>타입패턴</a:t>
            </a:r>
            <a:r>
              <a:rPr lang="en-US" altLang="ko-KR" sz="1400"/>
              <a:t> | “..”, …) [throws </a:t>
            </a:r>
            <a:r>
              <a:rPr lang="ko-KR" altLang="en-US" sz="1400"/>
              <a:t>예외패턴</a:t>
            </a:r>
            <a:r>
              <a:rPr lang="en-US" altLang="ko-KR" sz="1400"/>
              <a:t>])</a:t>
            </a:r>
          </a:p>
          <a:p>
            <a:endParaRPr lang="en-US" sz="1400"/>
          </a:p>
          <a:p>
            <a:r>
              <a:rPr lang="en-US"/>
              <a:t>execution(* hello(..))</a:t>
            </a:r>
          </a:p>
          <a:p>
            <a:r>
              <a:rPr lang="en-US"/>
              <a:t>execution(* com..*.*(..))</a:t>
            </a:r>
          </a:p>
          <a:p>
            <a:r>
              <a:rPr lang="en-US"/>
              <a:t>execution(* *..Target*.*(..))</a:t>
            </a:r>
          </a:p>
        </p:txBody>
      </p:sp>
    </p:spTree>
    <p:extLst>
      <p:ext uri="{BB962C8B-B14F-4D97-AF65-F5344CB8AC3E}">
        <p14:creationId xmlns:p14="http://schemas.microsoft.com/office/powerpoint/2010/main" val="174157904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en-US" altLang="ko-KR" dirty="0" err="1" smtClean="0"/>
              <a:t>AspectJ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포인트컷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포인트컷</a:t>
            </a:r>
            <a:r>
              <a:rPr lang="ko-KR" altLang="en-US" dirty="0" smtClean="0"/>
              <a:t> 빈을 </a:t>
            </a:r>
            <a:r>
              <a:rPr lang="en-US" altLang="ko-KR" dirty="0" err="1" smtClean="0"/>
              <a:t>AspectJExpressionPointcut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빈으로 교체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execution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설정하기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execution(* *..*</a:t>
            </a:r>
            <a:r>
              <a:rPr lang="en-US" altLang="ko-KR" dirty="0" err="1" smtClean="0"/>
              <a:t>ServiceImpl.upgrade</a:t>
            </a:r>
            <a:r>
              <a:rPr lang="en-US" altLang="ko-KR" dirty="0" smtClean="0"/>
              <a:t>*(..))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73017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AOP </a:t>
            </a:r>
            <a:r>
              <a:rPr lang="ko-KR" altLang="en-US"/>
              <a:t>네임스페이스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aop:config</a:t>
            </a:r>
            <a:r>
              <a:rPr lang="en-US" altLang="ko-KR" dirty="0"/>
              <a:t>&gt;</a:t>
            </a:r>
          </a:p>
          <a:p>
            <a:pPr lvl="1"/>
            <a:r>
              <a:rPr lang="en-US" dirty="0" err="1"/>
              <a:t>AspectJAdvisorAutoProxyCreator</a:t>
            </a:r>
            <a:r>
              <a:rPr lang="en-US" dirty="0"/>
              <a:t> </a:t>
            </a:r>
            <a:r>
              <a:rPr lang="ko-KR" altLang="en-US" dirty="0"/>
              <a:t>빈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r>
              <a:rPr lang="en-US" altLang="ko-KR" dirty="0"/>
              <a:t> </a:t>
            </a:r>
            <a:r>
              <a:rPr lang="ko-KR" altLang="en-US" dirty="0"/>
              <a:t>해줌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aop:pointcut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AspectJExpressionPointcut</a:t>
            </a:r>
            <a:r>
              <a:rPr lang="en-US" dirty="0"/>
              <a:t> </a:t>
            </a:r>
            <a:r>
              <a:rPr lang="ko-KR" altLang="en-US" dirty="0"/>
              <a:t>빈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r>
              <a:rPr lang="en-US" altLang="ko-KR" dirty="0"/>
              <a:t> </a:t>
            </a:r>
            <a:r>
              <a:rPr lang="ko-KR" altLang="en-US" dirty="0"/>
              <a:t>해줌</a:t>
            </a:r>
            <a:endParaRPr lang="en-US" altLang="ko-KR" dirty="0"/>
          </a:p>
          <a:p>
            <a:pPr lvl="1"/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aop:advisor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DefaultBeanFactoryPointcutAdvisor</a:t>
            </a:r>
            <a:r>
              <a:rPr lang="en-US" dirty="0"/>
              <a:t> </a:t>
            </a:r>
            <a:r>
              <a:rPr lang="ko-KR" altLang="en-US" dirty="0"/>
              <a:t>빈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r>
              <a:rPr lang="en-US" altLang="ko-KR" dirty="0"/>
              <a:t> </a:t>
            </a:r>
            <a:r>
              <a:rPr lang="ko-KR" altLang="en-US" dirty="0"/>
              <a:t>해줌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6462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aop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 추가</a:t>
            </a:r>
            <a:r>
              <a:rPr lang="en-US" altLang="ko-KR" dirty="0" smtClean="0"/>
              <a:t>(STS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aop:config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aop:pointcut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aop:advisor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aop:pointcut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생략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24312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트랜잭션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전파</a:t>
            </a:r>
            <a:r>
              <a:rPr lang="en-US" altLang="ko-KR"/>
              <a:t>(propagation)</a:t>
            </a:r>
          </a:p>
          <a:p>
            <a:endParaRPr lang="en-US"/>
          </a:p>
          <a:p>
            <a:r>
              <a:rPr lang="ko-KR" altLang="en-US"/>
              <a:t>고립</a:t>
            </a:r>
            <a:r>
              <a:rPr lang="en-US" altLang="ko-KR"/>
              <a:t> </a:t>
            </a:r>
            <a:r>
              <a:rPr lang="ko-KR" altLang="en-US"/>
              <a:t>수준</a:t>
            </a:r>
            <a:r>
              <a:rPr lang="en-US" altLang="ko-KR"/>
              <a:t>(isolation level)</a:t>
            </a:r>
          </a:p>
          <a:p>
            <a:endParaRPr lang="en-US"/>
          </a:p>
          <a:p>
            <a:r>
              <a:rPr lang="ko-KR" altLang="en-US"/>
              <a:t>제한시간</a:t>
            </a:r>
            <a:r>
              <a:rPr lang="en-US" altLang="ko-KR"/>
              <a:t>(timeout)</a:t>
            </a:r>
          </a:p>
          <a:p>
            <a:endParaRPr lang="en-US"/>
          </a:p>
          <a:p>
            <a:r>
              <a:rPr lang="ko-KR" altLang="en-US"/>
              <a:t>읽기전용</a:t>
            </a:r>
            <a:r>
              <a:rPr lang="en-US" altLang="ko-KR"/>
              <a:t>(read only)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47794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스프링</a:t>
            </a:r>
            <a:r>
              <a:rPr lang="en-US" altLang="ko-KR"/>
              <a:t> </a:t>
            </a:r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인터셉터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TransactionInterceptor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TransactionHandler</a:t>
            </a:r>
            <a:r>
              <a:rPr lang="ko-KR" altLang="en-US"/>
              <a:t>와의</a:t>
            </a:r>
            <a:r>
              <a:rPr lang="en-US" altLang="ko-KR"/>
              <a:t> </a:t>
            </a:r>
            <a:r>
              <a:rPr lang="ko-KR" altLang="en-US"/>
              <a:t>차이점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4가지</a:t>
            </a:r>
            <a:r>
              <a:rPr lang="en-US" altLang="ko-KR"/>
              <a:t> </a:t>
            </a:r>
            <a:r>
              <a:rPr lang="ko-KR" altLang="en-US"/>
              <a:t>속성</a:t>
            </a:r>
            <a:r>
              <a:rPr lang="en-US" altLang="ko-KR"/>
              <a:t> </a:t>
            </a:r>
            <a:r>
              <a:rPr lang="ko-KR" altLang="en-US"/>
              <a:t>설정</a:t>
            </a:r>
            <a:r>
              <a:rPr lang="en-US" altLang="ko-KR"/>
              <a:t> </a:t>
            </a:r>
            <a:r>
              <a:rPr lang="ko-KR" altLang="en-US"/>
              <a:t>가능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롤백할</a:t>
            </a:r>
            <a:r>
              <a:rPr lang="en-US" altLang="ko-KR"/>
              <a:t> </a:t>
            </a:r>
            <a:r>
              <a:rPr lang="ko-KR" altLang="en-US"/>
              <a:t>예외</a:t>
            </a:r>
            <a:r>
              <a:rPr lang="en-US" altLang="ko-KR"/>
              <a:t> </a:t>
            </a:r>
            <a:r>
              <a:rPr lang="ko-KR" altLang="en-US"/>
              <a:t>설정</a:t>
            </a:r>
            <a:r>
              <a:rPr lang="en-US" altLang="ko-KR"/>
              <a:t> </a:t>
            </a:r>
            <a:r>
              <a:rPr lang="ko-KR" altLang="en-US"/>
              <a:t>가능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41403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en-US" altLang="ko-KR" dirty="0" err="1" smtClean="0"/>
              <a:t>TransactionInterceptor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TransactionInterceptor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빈 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bean </a:t>
            </a:r>
            <a:r>
              <a:rPr lang="ko-KR" altLang="en-US" dirty="0" err="1" smtClean="0"/>
              <a:t>포인트컷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55036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tx </a:t>
            </a:r>
            <a:r>
              <a:rPr lang="ko-KR" altLang="en-US"/>
              <a:t>네임스페이스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TransactionInterceptor </a:t>
            </a:r>
            <a:r>
              <a:rPr lang="ko-KR" altLang="en-US"/>
              <a:t>빈</a:t>
            </a:r>
            <a:r>
              <a:rPr lang="en-US" altLang="ko-KR"/>
              <a:t> </a:t>
            </a:r>
            <a:r>
              <a:rPr lang="ko-KR" altLang="en-US"/>
              <a:t>설정</a:t>
            </a:r>
            <a:r>
              <a:rPr lang="en-US" altLang="ko-KR"/>
              <a:t> </a:t>
            </a:r>
            <a:r>
              <a:rPr lang="ko-KR" altLang="en-US"/>
              <a:t>간편화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1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상속</a:t>
            </a:r>
            <a:r>
              <a:rPr lang="en-US" altLang="ko-KR"/>
              <a:t> </a:t>
            </a:r>
            <a:r>
              <a:rPr lang="ko-KR" altLang="en-US"/>
              <a:t>제약</a:t>
            </a:r>
            <a:r>
              <a:rPr lang="en-US" altLang="ko-KR"/>
              <a:t> </a:t>
            </a:r>
            <a:r>
              <a:rPr lang="ko-KR" altLang="en-US"/>
              <a:t>사항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상위</a:t>
            </a:r>
            <a:r>
              <a:rPr lang="en-US" altLang="ko-KR"/>
              <a:t> </a:t>
            </a:r>
            <a:r>
              <a:rPr lang="ko-KR" altLang="en-US"/>
              <a:t>클래스와</a:t>
            </a:r>
            <a:r>
              <a:rPr lang="en-US" altLang="ko-KR"/>
              <a:t> </a:t>
            </a:r>
            <a:r>
              <a:rPr lang="ko-KR" altLang="en-US"/>
              <a:t>하위</a:t>
            </a:r>
            <a:r>
              <a:rPr lang="en-US" altLang="ko-KR"/>
              <a:t> </a:t>
            </a:r>
            <a:r>
              <a:rPr lang="ko-KR" altLang="en-US"/>
              <a:t>클래스</a:t>
            </a:r>
            <a:r>
              <a:rPr lang="en-US" altLang="ko-KR"/>
              <a:t> </a:t>
            </a:r>
            <a:r>
              <a:rPr lang="ko-KR" altLang="en-US"/>
              <a:t>간에</a:t>
            </a:r>
            <a:r>
              <a:rPr lang="en-US" altLang="ko-KR"/>
              <a:t> </a:t>
            </a:r>
            <a:r>
              <a:rPr lang="ko-KR" altLang="en-US"/>
              <a:t>강한</a:t>
            </a:r>
            <a:r>
              <a:rPr lang="en-US" altLang="ko-KR"/>
              <a:t> </a:t>
            </a:r>
            <a:r>
              <a:rPr lang="ko-KR" altLang="en-US"/>
              <a:t>결합이</a:t>
            </a:r>
            <a:r>
              <a:rPr lang="en-US" altLang="ko-KR"/>
              <a:t> </a:t>
            </a:r>
            <a:r>
              <a:rPr lang="ko-KR" altLang="en-US"/>
              <a:t>생긴다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컴파일</a:t>
            </a:r>
            <a:r>
              <a:rPr lang="en-US" altLang="ko-KR"/>
              <a:t> </a:t>
            </a:r>
            <a:r>
              <a:rPr lang="ko-KR" altLang="en-US"/>
              <a:t>시점에</a:t>
            </a:r>
            <a:r>
              <a:rPr lang="en-US" altLang="ko-KR"/>
              <a:t> </a:t>
            </a:r>
            <a:r>
              <a:rPr lang="ko-KR" altLang="en-US"/>
              <a:t>이미</a:t>
            </a:r>
            <a:r>
              <a:rPr lang="en-US" altLang="ko-KR"/>
              <a:t> </a:t>
            </a:r>
            <a:r>
              <a:rPr lang="ko-KR" altLang="en-US"/>
              <a:t>관계가</a:t>
            </a:r>
            <a:r>
              <a:rPr lang="en-US" altLang="ko-KR"/>
              <a:t> </a:t>
            </a:r>
            <a:r>
              <a:rPr lang="ko-KR" altLang="en-US"/>
              <a:t>굳어져버림</a:t>
            </a:r>
            <a:endParaRPr lang="en-US" altLang="ko-KR"/>
          </a:p>
          <a:p>
            <a:pPr lvl="1"/>
            <a:endParaRPr lang="en-US"/>
          </a:p>
          <a:p>
            <a:r>
              <a:rPr lang="ko-KR" altLang="en-US"/>
              <a:t>단일</a:t>
            </a:r>
            <a:r>
              <a:rPr lang="en-US" altLang="ko-KR"/>
              <a:t> </a:t>
            </a:r>
            <a:r>
              <a:rPr lang="ko-KR" altLang="en-US"/>
              <a:t>상속</a:t>
            </a:r>
            <a:endParaRPr lang="en-US" altLang="ko-KR"/>
          </a:p>
          <a:p>
            <a:pPr lvl="1"/>
            <a:r>
              <a:rPr lang="ko-KR" altLang="en-US"/>
              <a:t>따라서</a:t>
            </a:r>
            <a:r>
              <a:rPr lang="en-US" altLang="ko-KR"/>
              <a:t> </a:t>
            </a:r>
            <a:r>
              <a:rPr lang="ko-KR" altLang="en-US"/>
              <a:t>진짜</a:t>
            </a:r>
            <a:r>
              <a:rPr lang="en-US" altLang="ko-KR"/>
              <a:t> </a:t>
            </a:r>
            <a:r>
              <a:rPr lang="ko-KR" altLang="en-US"/>
              <a:t>정말로</a:t>
            </a:r>
            <a:r>
              <a:rPr lang="en-US" altLang="ko-KR"/>
              <a:t> </a:t>
            </a:r>
            <a:r>
              <a:rPr lang="ko-KR" altLang="en-US"/>
              <a:t>꼭</a:t>
            </a:r>
            <a:r>
              <a:rPr lang="en-US" altLang="ko-KR"/>
              <a:t> </a:t>
            </a:r>
            <a:r>
              <a:rPr lang="ko-KR" altLang="en-US"/>
              <a:t>‘상속</a:t>
            </a:r>
            <a:r>
              <a:rPr lang="en-US" altLang="ko-KR"/>
              <a:t>’ </a:t>
            </a:r>
            <a:r>
              <a:rPr lang="ko-KR" altLang="en-US"/>
              <a:t>해야</a:t>
            </a:r>
            <a:r>
              <a:rPr lang="en-US" altLang="ko-KR"/>
              <a:t> </a:t>
            </a:r>
            <a:r>
              <a:rPr lang="ko-KR" altLang="en-US"/>
              <a:t>할</a:t>
            </a:r>
            <a:r>
              <a:rPr lang="en-US" altLang="ko-KR"/>
              <a:t> </a:t>
            </a:r>
            <a:r>
              <a:rPr lang="ko-KR" altLang="en-US"/>
              <a:t>것만</a:t>
            </a:r>
            <a:r>
              <a:rPr lang="en-US" altLang="ko-KR"/>
              <a:t> </a:t>
            </a:r>
            <a:r>
              <a:rPr lang="ko-KR" altLang="en-US"/>
              <a:t>상속해야</a:t>
            </a:r>
            <a:r>
              <a:rPr lang="en-US" altLang="ko-KR"/>
              <a:t> </a:t>
            </a:r>
            <a:r>
              <a:rPr lang="ko-KR" altLang="en-US"/>
              <a:t>함</a:t>
            </a:r>
            <a:r>
              <a:rPr lang="en-US" altLang="ko-KR"/>
              <a:t>.</a:t>
            </a:r>
          </a:p>
          <a:p>
            <a:pPr lvl="1"/>
            <a:r>
              <a:rPr lang="en-US"/>
              <a:t>is-a </a:t>
            </a:r>
            <a:r>
              <a:rPr lang="ko-KR" altLang="en-US"/>
              <a:t>관계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59802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 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transactionAdvice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51514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 적용 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기본값 활용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tx:advice</a:t>
            </a:r>
            <a:endParaRPr lang="en-US" altLang="ko-KR" dirty="0" smtClean="0"/>
          </a:p>
          <a:p>
            <a:pPr lvl="2"/>
            <a:r>
              <a:rPr lang="en-US" altLang="ko-KR" sz="2000" dirty="0" smtClean="0"/>
              <a:t>transaction-manager </a:t>
            </a:r>
            <a:r>
              <a:rPr lang="ko-KR" altLang="en-US" sz="2000" dirty="0" smtClean="0"/>
              <a:t>기본값 </a:t>
            </a:r>
            <a:r>
              <a:rPr lang="en-US" altLang="ko-KR" sz="2000" dirty="0" smtClean="0"/>
              <a:t>“</a:t>
            </a:r>
            <a:r>
              <a:rPr lang="en-US" altLang="ko-KR" sz="2000" b="1" dirty="0" err="1" smtClean="0"/>
              <a:t>transactionManager</a:t>
            </a:r>
            <a:r>
              <a:rPr lang="en-US" altLang="ko-KR" sz="2000" dirty="0" smtClean="0"/>
              <a:t>”</a:t>
            </a:r>
          </a:p>
          <a:p>
            <a:pPr lvl="1"/>
            <a:r>
              <a:rPr lang="en-US" altLang="ko-KR" dirty="0" err="1" smtClean="0"/>
              <a:t>tx:method</a:t>
            </a:r>
            <a:endParaRPr lang="en-US" altLang="ko-KR" dirty="0" smtClean="0"/>
          </a:p>
          <a:p>
            <a:pPr lvl="2"/>
            <a:r>
              <a:rPr lang="en-US" altLang="ko-KR" sz="2000" dirty="0" smtClean="0"/>
              <a:t>propagation </a:t>
            </a:r>
            <a:r>
              <a:rPr lang="ko-KR" altLang="en-US" sz="2000" dirty="0" smtClean="0"/>
              <a:t>기본값 </a:t>
            </a:r>
            <a:r>
              <a:rPr lang="en-US" altLang="ko-KR" sz="2000" dirty="0" smtClean="0"/>
              <a:t>“</a:t>
            </a:r>
            <a:r>
              <a:rPr lang="en-US" altLang="ko-KR" sz="2000" b="1" dirty="0" smtClean="0"/>
              <a:t>REQUIRED</a:t>
            </a:r>
            <a:r>
              <a:rPr lang="en-US" altLang="ko-KR" sz="2000" dirty="0" smtClean="0"/>
              <a:t>”</a:t>
            </a:r>
          </a:p>
          <a:p>
            <a:pPr lvl="1"/>
            <a:endParaRPr lang="en-US" altLang="ko-KR" sz="2400" dirty="0" smtClean="0"/>
          </a:p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이름 패턴에 따라 </a:t>
            </a:r>
            <a:r>
              <a:rPr lang="en-US" altLang="ko-KR" dirty="0" smtClean="0"/>
              <a:t>read-only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412442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트랜잭션 설정 전략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UserService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기능 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tx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 간편화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트랜잭션 설정 전략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015597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@Transactional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애노테이션으로</a:t>
            </a:r>
            <a:r>
              <a:rPr lang="en-US" altLang="ko-KR"/>
              <a:t> </a:t>
            </a:r>
            <a:r>
              <a:rPr lang="ko-KR" altLang="en-US"/>
              <a:t>트랜잭션</a:t>
            </a:r>
            <a:r>
              <a:rPr lang="en-US" altLang="ko-KR"/>
              <a:t> </a:t>
            </a:r>
            <a:r>
              <a:rPr lang="ko-KR" altLang="en-US"/>
              <a:t>스코프와</a:t>
            </a:r>
            <a:r>
              <a:rPr lang="en-US" altLang="ko-KR"/>
              <a:t> </a:t>
            </a:r>
            <a:r>
              <a:rPr lang="ko-KR" altLang="en-US"/>
              <a:t>속성</a:t>
            </a:r>
            <a:r>
              <a:rPr lang="en-US" altLang="ko-KR"/>
              <a:t> </a:t>
            </a:r>
            <a:r>
              <a:rPr lang="ko-KR" altLang="en-US"/>
              <a:t>설정</a:t>
            </a:r>
            <a:r>
              <a:rPr lang="en-US" altLang="ko-KR"/>
              <a:t> </a:t>
            </a:r>
            <a:r>
              <a:rPr lang="ko-KR" altLang="en-US"/>
              <a:t>가능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애노테이션</a:t>
            </a:r>
            <a:r>
              <a:rPr lang="en-US" altLang="ko-KR"/>
              <a:t> </a:t>
            </a:r>
            <a:r>
              <a:rPr lang="ko-KR" altLang="en-US"/>
              <a:t>인식</a:t>
            </a:r>
            <a:r>
              <a:rPr lang="en-US" altLang="ko-KR"/>
              <a:t> </a:t>
            </a:r>
            <a:r>
              <a:rPr lang="ko-KR" altLang="en-US"/>
              <a:t>순서</a:t>
            </a:r>
            <a:endParaRPr lang="en-US" altLang="ko-KR"/>
          </a:p>
          <a:p>
            <a:pPr lvl="1"/>
            <a:r>
              <a:rPr lang="ko-KR" altLang="en-US"/>
              <a:t>구체</a:t>
            </a:r>
            <a:r>
              <a:rPr lang="en-US" altLang="ko-KR"/>
              <a:t> </a:t>
            </a:r>
            <a:r>
              <a:rPr lang="ko-KR" altLang="en-US"/>
              <a:t>클래스의</a:t>
            </a:r>
            <a:r>
              <a:rPr lang="en-US" altLang="ko-KR"/>
              <a:t> </a:t>
            </a:r>
            <a:r>
              <a:rPr lang="ko-KR" altLang="en-US"/>
              <a:t>메서드</a:t>
            </a:r>
            <a:endParaRPr lang="en-US" altLang="ko-KR"/>
          </a:p>
          <a:p>
            <a:pPr lvl="1"/>
            <a:r>
              <a:rPr lang="ko-KR" altLang="en-US"/>
              <a:t>구체</a:t>
            </a:r>
            <a:r>
              <a:rPr lang="en-US" altLang="ko-KR"/>
              <a:t> </a:t>
            </a:r>
            <a:r>
              <a:rPr lang="ko-KR" altLang="en-US"/>
              <a:t>클래스</a:t>
            </a:r>
            <a:endParaRPr lang="en-US" altLang="ko-KR"/>
          </a:p>
          <a:p>
            <a:pPr lvl="1"/>
            <a:r>
              <a:rPr lang="ko-KR" altLang="en-US"/>
              <a:t>인터페이스의</a:t>
            </a:r>
            <a:r>
              <a:rPr lang="en-US" altLang="ko-KR"/>
              <a:t> </a:t>
            </a:r>
            <a:r>
              <a:rPr lang="ko-KR" altLang="en-US"/>
              <a:t>메서드</a:t>
            </a:r>
            <a:endParaRPr lang="en-US" altLang="ko-KR"/>
          </a:p>
          <a:p>
            <a:pPr lvl="1"/>
            <a:r>
              <a:rPr lang="ko-KR" altLang="en-US"/>
              <a:t>인터페이스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5483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@Transactional </a:t>
            </a:r>
            <a:r>
              <a:rPr lang="ko-KR" altLang="en-US" dirty="0" smtClean="0"/>
              <a:t>도입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aop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삭제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tx:annotation</a:t>
            </a:r>
            <a:r>
              <a:rPr lang="en-US" dirty="0" smtClean="0"/>
              <a:t>-driven/&gt;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UserService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@Transactional </a:t>
            </a:r>
            <a:r>
              <a:rPr lang="ko-KR" altLang="en-US" dirty="0" smtClean="0"/>
              <a:t>추가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1529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주요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r>
              <a:rPr lang="ko-KR" altLang="en-US" dirty="0" err="1" smtClean="0"/>
              <a:t>다이나믹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빈</a:t>
            </a:r>
            <a:endParaRPr lang="en-US" altLang="ko-KR" dirty="0" smtClean="0"/>
          </a:p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빈</a:t>
            </a:r>
            <a:endParaRPr lang="en-US" altLang="ko-KR" dirty="0" smtClean="0"/>
          </a:p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프록시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후 처리기</a:t>
            </a:r>
            <a:endParaRPr lang="en-US" altLang="ko-KR" dirty="0" smtClean="0"/>
          </a:p>
          <a:p>
            <a:r>
              <a:rPr lang="ko-KR" altLang="en-US" dirty="0" err="1" smtClean="0"/>
              <a:t>타겟</a:t>
            </a:r>
            <a:endParaRPr lang="en-US" altLang="ko-KR" dirty="0" smtClean="0"/>
          </a:p>
          <a:p>
            <a:r>
              <a:rPr lang="ko-KR" altLang="en-US" dirty="0" err="1" smtClean="0"/>
              <a:t>어드바이스</a:t>
            </a:r>
            <a:endParaRPr lang="en-US" altLang="ko-KR" dirty="0" smtClean="0"/>
          </a:p>
          <a:p>
            <a:r>
              <a:rPr lang="ko-KR" altLang="en-US" dirty="0" err="1" smtClean="0"/>
              <a:t>포인트컷</a:t>
            </a:r>
            <a:endParaRPr lang="en-US" altLang="ko-KR" dirty="0" smtClean="0"/>
          </a:p>
          <a:p>
            <a:r>
              <a:rPr lang="ko-KR" altLang="en-US" dirty="0" err="1" smtClean="0"/>
              <a:t>어드바이저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516112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 Proxy (</a:t>
            </a:r>
            <a:r>
              <a:rPr lang="ko-KR" altLang="en-US" dirty="0" smtClean="0"/>
              <a:t>인터페이스 기반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구현 사용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CGLib</a:t>
            </a:r>
            <a:r>
              <a:rPr lang="en-US" altLang="ko-KR" dirty="0" smtClean="0"/>
              <a:t> (</a:t>
            </a:r>
            <a:r>
              <a:rPr lang="ko-KR" altLang="en-US" dirty="0" smtClean="0"/>
              <a:t>클래스 기반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상속 사용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빈에만 적용 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간단하게 사용 할 수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549734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AspectJ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위빙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파일 로딩 시점에 바이트코드 조작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별도의 컴파일 과정을 걸쳐서 바이트코드 조작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스프링 컨테이너에 들어있는 빈이 아니어도 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다양한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기능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17460473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770" y="2181216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5400" b="1" dirty="0" smtClean="0">
                <a:latin typeface="나눔고딕" pitchFamily="50" charset="-127"/>
                <a:ea typeface="나눔고딕" pitchFamily="50" charset="-127"/>
              </a:rPr>
              <a:t>Thank you.</a:t>
            </a:r>
            <a:endParaRPr lang="ko-KR" altLang="en-US" sz="54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생각해</a:t>
            </a:r>
            <a:r>
              <a:rPr lang="en-US" altLang="ko-KR"/>
              <a:t> </a:t>
            </a:r>
            <a:r>
              <a:rPr lang="ko-KR" altLang="en-US"/>
              <a:t>봅시다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좋은</a:t>
            </a:r>
            <a:r>
              <a:rPr lang="en-US" altLang="ko-KR" dirty="0"/>
              <a:t> </a:t>
            </a:r>
            <a:r>
              <a:rPr lang="ko-KR" altLang="en-US" dirty="0"/>
              <a:t>코드란</a:t>
            </a:r>
            <a:r>
              <a:rPr lang="en-US" altLang="ko-KR" dirty="0"/>
              <a:t> </a:t>
            </a:r>
            <a:r>
              <a:rPr lang="ko-KR" altLang="en-US" dirty="0"/>
              <a:t>어떤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인가요</a:t>
            </a:r>
            <a:r>
              <a:rPr lang="en-US" altLang="ko-KR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://whiteship.me/?p=11904</a:t>
            </a:r>
          </a:p>
        </p:txBody>
      </p:sp>
    </p:spTree>
    <p:extLst>
      <p:ext uri="{BB962C8B-B14F-4D97-AF65-F5344CB8AC3E}">
        <p14:creationId xmlns:p14="http://schemas.microsoft.com/office/powerpoint/2010/main" val="222108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정리해</a:t>
            </a:r>
            <a:r>
              <a:rPr lang="en-US" altLang="ko-KR"/>
              <a:t> </a:t>
            </a:r>
            <a:r>
              <a:rPr lang="ko-KR" altLang="en-US"/>
              <a:t>봅시다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초난감</a:t>
            </a:r>
            <a:r>
              <a:rPr lang="en-US" altLang="ko-KR"/>
              <a:t> DAO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만들었습니다</a:t>
            </a:r>
            <a:r>
              <a:rPr lang="en-US" altLang="ko-KR"/>
              <a:t>.</a:t>
            </a:r>
          </a:p>
          <a:p>
            <a:r>
              <a:rPr lang="ko-KR" altLang="en-US"/>
              <a:t>그것을</a:t>
            </a:r>
            <a:r>
              <a:rPr lang="en-US" altLang="ko-KR"/>
              <a:t> </a:t>
            </a:r>
            <a:r>
              <a:rPr lang="ko-KR" altLang="en-US"/>
              <a:t>테스트</a:t>
            </a:r>
            <a:r>
              <a:rPr lang="en-US" altLang="ko-KR"/>
              <a:t> </a:t>
            </a:r>
            <a:r>
              <a:rPr lang="ko-KR" altLang="en-US"/>
              <a:t>했습니다</a:t>
            </a:r>
            <a:r>
              <a:rPr lang="ko-KR" altLang="ko-KR"/>
              <a:t>.</a:t>
            </a:r>
            <a:endParaRPr lang="en-US" altLang="ko-KR"/>
          </a:p>
          <a:p>
            <a:r>
              <a:rPr lang="ko-KR" altLang="en-US"/>
              <a:t>중복</a:t>
            </a:r>
            <a:r>
              <a:rPr lang="en-US" altLang="ko-KR"/>
              <a:t> </a:t>
            </a:r>
            <a:r>
              <a:rPr lang="ko-KR" altLang="en-US"/>
              <a:t>코드를</a:t>
            </a:r>
            <a:r>
              <a:rPr lang="en-US" altLang="ko-KR"/>
              <a:t> </a:t>
            </a:r>
            <a:r>
              <a:rPr lang="ko-KR" altLang="en-US"/>
              <a:t>별도의</a:t>
            </a:r>
            <a:r>
              <a:rPr lang="en-US" altLang="ko-KR"/>
              <a:t> </a:t>
            </a:r>
            <a:r>
              <a:rPr lang="ko-KR" altLang="en-US"/>
              <a:t>메서드로</a:t>
            </a:r>
            <a:r>
              <a:rPr lang="en-US" altLang="ko-KR"/>
              <a:t> </a:t>
            </a:r>
            <a:r>
              <a:rPr lang="ko-KR" altLang="en-US"/>
              <a:t>분리</a:t>
            </a:r>
            <a:r>
              <a:rPr lang="en-US" altLang="ko-KR"/>
              <a:t> </a:t>
            </a:r>
            <a:r>
              <a:rPr lang="ko-KR" altLang="en-US"/>
              <a:t>했습니다</a:t>
            </a:r>
            <a:r>
              <a:rPr lang="en-US" altLang="ko-KR"/>
              <a:t>.</a:t>
            </a:r>
          </a:p>
          <a:p>
            <a:r>
              <a:rPr lang="ko-KR" altLang="en-US"/>
              <a:t>상속을</a:t>
            </a:r>
            <a:r>
              <a:rPr lang="en-US" altLang="ko-KR"/>
              <a:t> </a:t>
            </a:r>
            <a:r>
              <a:rPr lang="ko-KR" altLang="en-US"/>
              <a:t>사용하여</a:t>
            </a:r>
            <a:r>
              <a:rPr lang="en-US" altLang="ko-KR"/>
              <a:t> </a:t>
            </a:r>
            <a:r>
              <a:rPr lang="ko-KR" altLang="en-US"/>
              <a:t>확장을</a:t>
            </a:r>
            <a:r>
              <a:rPr lang="en-US" altLang="ko-KR"/>
              <a:t> </a:t>
            </a:r>
            <a:r>
              <a:rPr lang="ko-KR" altLang="en-US"/>
              <a:t>꽤했습니다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… </a:t>
            </a:r>
            <a:r>
              <a:rPr lang="ko-KR" altLang="en-US"/>
              <a:t>상속은</a:t>
            </a:r>
            <a:r>
              <a:rPr lang="en-US" altLang="ko-KR"/>
              <a:t> </a:t>
            </a:r>
            <a:r>
              <a:rPr lang="ko-KR" altLang="en-US"/>
              <a:t>상당히</a:t>
            </a:r>
            <a:r>
              <a:rPr lang="en-US" altLang="ko-KR"/>
              <a:t> </a:t>
            </a:r>
            <a:r>
              <a:rPr lang="ko-KR" altLang="en-US"/>
              <a:t>강한</a:t>
            </a:r>
            <a:r>
              <a:rPr lang="en-US" altLang="ko-KR"/>
              <a:t> </a:t>
            </a:r>
            <a:r>
              <a:rPr lang="ko-KR" altLang="en-US"/>
              <a:t>결합을</a:t>
            </a:r>
            <a:r>
              <a:rPr lang="en-US" altLang="ko-KR"/>
              <a:t> </a:t>
            </a:r>
            <a:r>
              <a:rPr lang="ko-KR" altLang="en-US"/>
              <a:t>만들어</a:t>
            </a:r>
            <a:r>
              <a:rPr lang="en-US" altLang="ko-KR"/>
              <a:t> </a:t>
            </a:r>
            <a:r>
              <a:rPr lang="ko-KR" altLang="en-US"/>
              <a:t>내는군요</a:t>
            </a:r>
            <a:r>
              <a:rPr lang="en-US" altLang="ko-KR"/>
              <a:t>. </a:t>
            </a:r>
          </a:p>
          <a:p>
            <a:r>
              <a:rPr lang="ko-KR" altLang="en-US"/>
              <a:t>좀</a:t>
            </a:r>
            <a:r>
              <a:rPr lang="en-US" altLang="ko-KR"/>
              <a:t> </a:t>
            </a:r>
            <a:r>
              <a:rPr lang="ko-KR" altLang="en-US"/>
              <a:t>더</a:t>
            </a:r>
            <a:r>
              <a:rPr lang="en-US" altLang="ko-KR"/>
              <a:t> </a:t>
            </a:r>
            <a:r>
              <a:rPr lang="ko-KR" altLang="en-US"/>
              <a:t>유연해지고</a:t>
            </a:r>
            <a:r>
              <a:rPr lang="en-US" altLang="ko-KR"/>
              <a:t> </a:t>
            </a:r>
            <a:r>
              <a:rPr lang="ko-KR" altLang="en-US"/>
              <a:t>싶어요</a:t>
            </a:r>
            <a:r>
              <a:rPr lang="en-US" altLang="ko-KR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>
            <a:normAutofit/>
          </a:bodyPr>
          <a:lstStyle/>
          <a:p>
            <a:r>
              <a:rPr lang="en-US" smtClean="0"/>
              <a:t>위임을 사용한 확장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5532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SimpleConnectionMaker </a:t>
            </a:r>
            <a:r>
              <a:rPr lang="en-US" dirty="0" err="1" smtClean="0"/>
              <a:t>클래스를</a:t>
            </a:r>
            <a:r>
              <a:rPr lang="en-US" dirty="0" smtClean="0"/>
              <a:t> </a:t>
            </a:r>
            <a:r>
              <a:rPr lang="en-US" dirty="0" err="1" smtClean="0"/>
              <a:t>만들고</a:t>
            </a:r>
            <a:r>
              <a:rPr lang="en-US" dirty="0" smtClean="0"/>
              <a:t> </a:t>
            </a:r>
            <a:r>
              <a:rPr lang="en-US" dirty="0" err="1" smtClean="0"/>
              <a:t>makeConnection</a:t>
            </a:r>
            <a:r>
              <a:rPr lang="en-US" dirty="0" smtClean="0"/>
              <a:t>() 메서드를 만든다.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UserDao에서</a:t>
            </a:r>
            <a:r>
              <a:rPr lang="en-US" dirty="0" smtClean="0"/>
              <a:t> </a:t>
            </a:r>
            <a:r>
              <a:rPr lang="en-US" dirty="0" err="1" smtClean="0"/>
              <a:t>SimpleConnectionMaker를</a:t>
            </a:r>
            <a:r>
              <a:rPr lang="en-US" dirty="0" smtClean="0"/>
              <a:t> </a:t>
            </a:r>
            <a:r>
              <a:rPr lang="en-US" dirty="0" err="1" smtClean="0"/>
              <a:t>사용하도록</a:t>
            </a:r>
            <a:r>
              <a:rPr lang="en-US" dirty="0" smtClean="0"/>
              <a:t> </a:t>
            </a:r>
            <a:r>
              <a:rPr lang="en-US" dirty="0" err="1" smtClean="0"/>
              <a:t>코드를</a:t>
            </a:r>
            <a:r>
              <a:rPr lang="en-US" dirty="0" smtClean="0"/>
              <a:t> </a:t>
            </a:r>
            <a:r>
              <a:rPr lang="en-US" dirty="0" err="1" smtClean="0"/>
              <a:t>수정한다</a:t>
            </a:r>
            <a:r>
              <a:rPr lang="en-US" dirty="0" smtClean="0"/>
              <a:t>.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dirty="0"/>
                <a:t>5</a:t>
              </a:r>
              <a:r>
                <a:rPr lang="en-US" altLang="ko-KR" dirty="0"/>
                <a:t> </a:t>
              </a:r>
              <a:r>
                <a:rPr lang="ko-KR" altLang="en-US" dirty="0"/>
                <a:t>단계</a:t>
              </a:r>
              <a:endParaRPr lang="en-US" dirty="0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3" name="Process 12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4" name="Process 13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235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그래</a:t>
            </a:r>
            <a:r>
              <a:rPr lang="en-US" altLang="ko-KR" sz="2400"/>
              <a:t> </a:t>
            </a:r>
            <a:r>
              <a:rPr lang="ko-KR" altLang="en-US" sz="2400"/>
              <a:t>바로</a:t>
            </a:r>
            <a:r>
              <a:rPr lang="en-US" altLang="ko-KR" sz="2400"/>
              <a:t> </a:t>
            </a:r>
            <a:r>
              <a:rPr lang="ko-KR" altLang="en-US" sz="2400"/>
              <a:t>이거야</a:t>
            </a:r>
            <a:r>
              <a:rPr lang="en-US" altLang="ko-KR" sz="2400"/>
              <a:t>.</a:t>
            </a:r>
          </a:p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그런데</a:t>
            </a:r>
            <a:r>
              <a:rPr lang="en-US" altLang="ko-KR" sz="2400"/>
              <a:t> </a:t>
            </a:r>
            <a:r>
              <a:rPr lang="ko-KR" altLang="en-US" sz="2400"/>
              <a:t>객체</a:t>
            </a:r>
            <a:r>
              <a:rPr lang="en-US" altLang="ko-KR" sz="2400"/>
              <a:t> </a:t>
            </a:r>
            <a:r>
              <a:rPr lang="ko-KR" altLang="en-US" sz="2400"/>
              <a:t>생성</a:t>
            </a:r>
            <a:r>
              <a:rPr lang="en-US" altLang="ko-KR" sz="2400"/>
              <a:t> </a:t>
            </a:r>
            <a:r>
              <a:rPr lang="ko-KR" altLang="en-US" sz="2400"/>
              <a:t>코드를</a:t>
            </a:r>
            <a:r>
              <a:rPr lang="en-US" altLang="ko-KR" sz="2400"/>
              <a:t> </a:t>
            </a:r>
            <a:r>
              <a:rPr lang="ko-KR" altLang="en-US" sz="2400"/>
              <a:t>보니</a:t>
            </a:r>
            <a:r>
              <a:rPr lang="en-US" altLang="ko-KR" sz="2400"/>
              <a:t> </a:t>
            </a:r>
          </a:p>
          <a:p>
            <a:pPr algn="ctr"/>
            <a:r>
              <a:rPr lang="ko-KR" altLang="en-US" sz="2400"/>
              <a:t>아직도</a:t>
            </a:r>
            <a:r>
              <a:rPr lang="en-US" altLang="ko-KR" sz="2400"/>
              <a:t> </a:t>
            </a:r>
            <a:r>
              <a:rPr lang="ko-KR" altLang="en-US" sz="2400"/>
              <a:t>너무</a:t>
            </a:r>
            <a:r>
              <a:rPr lang="en-US" altLang="ko-KR" sz="2400"/>
              <a:t> </a:t>
            </a:r>
            <a:r>
              <a:rPr lang="ko-KR" altLang="en-US" sz="2400"/>
              <a:t>끈적한</a:t>
            </a:r>
            <a:r>
              <a:rPr lang="en-US" altLang="ko-KR" sz="2400"/>
              <a:t> </a:t>
            </a:r>
            <a:r>
              <a:rPr lang="ko-KR" altLang="en-US" sz="2400"/>
              <a:t>코드같아</a:t>
            </a:r>
            <a:r>
              <a:rPr lang="en-US" altLang="ko-KR" sz="240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7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어디가</a:t>
            </a:r>
            <a:r>
              <a:rPr lang="en-US" altLang="ko-KR"/>
              <a:t> </a:t>
            </a:r>
            <a:r>
              <a:rPr lang="ko-KR" altLang="en-US"/>
              <a:t>끈적한</a:t>
            </a:r>
            <a:r>
              <a:rPr lang="en-US" altLang="ko-KR"/>
              <a:t> </a:t>
            </a:r>
            <a:r>
              <a:rPr lang="ko-KR" altLang="en-US"/>
              <a:t>걸까요</a:t>
            </a:r>
            <a:r>
              <a:rPr lang="en-US" altLang="ko-KR"/>
              <a:t>?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46079"/>
              </p:ext>
            </p:extLst>
          </p:nvPr>
        </p:nvGraphicFramePr>
        <p:xfrm>
          <a:off x="457200" y="2133600"/>
          <a:ext cx="8229600" cy="88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public UserDao(){</a:t>
                      </a:r>
                    </a:p>
                    <a:p>
                      <a:r>
                        <a:rPr lang="en-US" sz="1600" kern="1200" dirty="0" smtClean="0"/>
                        <a:t>    </a:t>
                      </a:r>
                      <a:r>
                        <a:rPr lang="en-US" sz="1600" kern="1200" dirty="0" err="1" smtClean="0"/>
                        <a:t>SimplConnectionMaker</a:t>
                      </a:r>
                      <a:r>
                        <a:rPr lang="en-US" sz="1600" kern="1200" baseline="0" dirty="0" smtClean="0"/>
                        <a:t> </a:t>
                      </a:r>
                      <a:r>
                        <a:rPr lang="en-US" sz="1600" kern="1200" dirty="0" err="1" smtClean="0"/>
                        <a:t>connectionMaker</a:t>
                      </a:r>
                      <a:r>
                        <a:rPr lang="en-US" sz="1600" kern="1200" dirty="0" smtClean="0"/>
                        <a:t> = new SimpleConnectionMaker();</a:t>
                      </a:r>
                    </a:p>
                    <a:p>
                      <a:r>
                        <a:rPr lang="en-US" sz="1800" kern="1200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447800" y="3810000"/>
            <a:ext cx="16002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UserDao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76800" y="3810000"/>
            <a:ext cx="3007568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SimpleConnectionMaker</a:t>
            </a:r>
          </a:p>
        </p:txBody>
      </p:sp>
      <p:cxnSp>
        <p:nvCxnSpPr>
          <p:cNvPr id="8" name="Elbow Connector 7"/>
          <p:cNvCxnSpPr>
            <a:stCxn id="5" idx="3"/>
            <a:endCxn id="6" idx="1"/>
          </p:cNvCxnSpPr>
          <p:nvPr/>
        </p:nvCxnSpPr>
        <p:spPr>
          <a:xfrm>
            <a:off x="3048000" y="4152900"/>
            <a:ext cx="18288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721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인터페이스가</a:t>
            </a:r>
            <a:r>
              <a:rPr lang="en-US" altLang="ko-KR" sz="2400"/>
              <a:t> </a:t>
            </a:r>
            <a:r>
              <a:rPr lang="ko-KR" altLang="en-US" sz="2400"/>
              <a:t>필요한</a:t>
            </a:r>
            <a:r>
              <a:rPr lang="en-US" altLang="ko-KR" sz="2400"/>
              <a:t> </a:t>
            </a:r>
            <a:r>
              <a:rPr lang="ko-KR" altLang="en-US" sz="2400"/>
              <a:t>시점이군</a:t>
            </a:r>
            <a:r>
              <a:rPr lang="en-US" altLang="ko-KR" sz="2400"/>
              <a:t>.</a:t>
            </a:r>
          </a:p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구체</a:t>
            </a:r>
            <a:r>
              <a:rPr lang="en-US" altLang="ko-KR" sz="2400"/>
              <a:t> </a:t>
            </a:r>
            <a:r>
              <a:rPr lang="ko-KR" altLang="en-US" sz="2400"/>
              <a:t>클래스에</a:t>
            </a:r>
            <a:r>
              <a:rPr lang="en-US" altLang="ko-KR" sz="2400"/>
              <a:t> </a:t>
            </a:r>
            <a:r>
              <a:rPr lang="ko-KR" altLang="en-US" sz="2400"/>
              <a:t>의존할</a:t>
            </a:r>
            <a:r>
              <a:rPr lang="en-US" altLang="ko-KR" sz="2400"/>
              <a:t> </a:t>
            </a:r>
            <a:r>
              <a:rPr lang="ko-KR" altLang="en-US" sz="2400"/>
              <a:t>필요</a:t>
            </a:r>
            <a:r>
              <a:rPr lang="en-US" altLang="ko-KR" sz="2400"/>
              <a:t> </a:t>
            </a:r>
            <a:r>
              <a:rPr lang="ko-KR" altLang="en-US" sz="2400"/>
              <a:t>없고</a:t>
            </a:r>
            <a:endParaRPr lang="en-US" altLang="ko-KR" sz="2400"/>
          </a:p>
          <a:p>
            <a:pPr algn="ctr"/>
            <a:r>
              <a:rPr lang="ko-KR" altLang="en-US" sz="2400"/>
              <a:t>어떤</a:t>
            </a:r>
            <a:r>
              <a:rPr lang="en-US" altLang="ko-KR" sz="2400"/>
              <a:t> </a:t>
            </a:r>
            <a:r>
              <a:rPr lang="ko-KR" altLang="en-US" sz="2400"/>
              <a:t>메서드를</a:t>
            </a:r>
            <a:r>
              <a:rPr lang="en-US" altLang="ko-KR" sz="2400"/>
              <a:t> </a:t>
            </a:r>
            <a:r>
              <a:rPr lang="ko-KR" altLang="en-US" sz="2400"/>
              <a:t>사용하면</a:t>
            </a:r>
            <a:r>
              <a:rPr lang="en-US" altLang="ko-KR" sz="2400"/>
              <a:t> </a:t>
            </a:r>
            <a:r>
              <a:rPr lang="ko-KR" altLang="en-US" sz="2400"/>
              <a:t>되는지</a:t>
            </a:r>
            <a:r>
              <a:rPr lang="en-US" altLang="ko-KR" sz="2400"/>
              <a:t> </a:t>
            </a:r>
            <a:r>
              <a:rPr lang="ko-KR" altLang="en-US" sz="2400"/>
              <a:t>알</a:t>
            </a:r>
            <a:r>
              <a:rPr lang="en-US" altLang="ko-KR" sz="2400"/>
              <a:t> </a:t>
            </a:r>
            <a:r>
              <a:rPr lang="ko-KR" altLang="en-US" sz="2400"/>
              <a:t>수</a:t>
            </a:r>
            <a:r>
              <a:rPr lang="en-US" altLang="ko-KR" sz="2400"/>
              <a:t> </a:t>
            </a:r>
            <a:r>
              <a:rPr lang="ko-KR" altLang="en-US" sz="2400"/>
              <a:t>있으니깐</a:t>
            </a:r>
            <a:r>
              <a:rPr lang="en-US" altLang="ko-KR" sz="240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44876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>
            <a:normAutofit/>
          </a:bodyPr>
          <a:lstStyle/>
          <a:p>
            <a:r>
              <a:rPr lang="en-US" smtClean="0"/>
              <a:t>인터페이스 도입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5532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ConnectionMaker 인터페이스를 만든다.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ConnectionMaker 인터페이스 구현체 NConnectionMaker를 만든다.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UserDao에서 ConnectionMaker 인터페이스를 사용하도록 코드를 수정한다.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3" name="Process 12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4" name="Process 13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476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37" y="2344094"/>
            <a:ext cx="707236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4000" b="1" spc="-100" dirty="0" smtClean="0">
                <a:latin typeface="나눔고딕" pitchFamily="50" charset="-127"/>
                <a:ea typeface="나눔고딕" pitchFamily="50" charset="-127"/>
              </a:rPr>
              <a:t>스프링 소</a:t>
            </a:r>
            <a:r>
              <a:rPr lang="ko-KR" altLang="en-US" sz="4000" b="1" spc="-100" dirty="0">
                <a:latin typeface="나눔고딕" pitchFamily="50" charset="-127"/>
                <a:ea typeface="나눔고딕" pitchFamily="50" charset="-127"/>
              </a:rPr>
              <a:t>개</a:t>
            </a:r>
            <a:endParaRPr lang="en-US" altLang="ko-KR" sz="4000" b="1" spc="-1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구체</a:t>
            </a:r>
            <a:r>
              <a:rPr lang="en-US" altLang="ko-KR"/>
              <a:t> </a:t>
            </a:r>
            <a:r>
              <a:rPr lang="ko-KR" altLang="en-US"/>
              <a:t>클래스</a:t>
            </a:r>
            <a:r>
              <a:rPr lang="en-US" altLang="ko-KR"/>
              <a:t> </a:t>
            </a:r>
            <a:r>
              <a:rPr lang="ko-KR" altLang="en-US"/>
              <a:t>보다</a:t>
            </a:r>
            <a:r>
              <a:rPr lang="en-US" altLang="ko-KR"/>
              <a:t> </a:t>
            </a:r>
            <a:br>
              <a:rPr lang="en-US" altLang="ko-KR"/>
            </a:br>
            <a:r>
              <a:rPr lang="ko-KR" altLang="en-US"/>
              <a:t>인터페이스를</a:t>
            </a:r>
            <a:r>
              <a:rPr lang="en-US" altLang="ko-KR"/>
              <a:t> </a:t>
            </a:r>
            <a:r>
              <a:rPr lang="ko-KR" altLang="en-US"/>
              <a:t>사용하자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Loosely Coupled</a:t>
            </a:r>
          </a:p>
          <a:p>
            <a:pPr lvl="1"/>
            <a:r>
              <a:rPr lang="ko-KR" altLang="en-US"/>
              <a:t>결합도를</a:t>
            </a:r>
            <a:r>
              <a:rPr lang="en-US" altLang="ko-KR"/>
              <a:t> </a:t>
            </a:r>
            <a:r>
              <a:rPr lang="ko-KR" altLang="en-US"/>
              <a:t>낮출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있다</a:t>
            </a:r>
            <a:r>
              <a:rPr lang="en-US" altLang="ko-KR"/>
              <a:t>.</a:t>
            </a:r>
          </a:p>
          <a:p>
            <a:pPr lvl="1"/>
            <a:endParaRPr lang="en-US"/>
          </a:p>
          <a:p>
            <a:r>
              <a:rPr lang="ko-KR" altLang="en-US"/>
              <a:t>결합도를</a:t>
            </a:r>
            <a:r>
              <a:rPr lang="en-US" altLang="ko-KR"/>
              <a:t> </a:t>
            </a:r>
            <a:r>
              <a:rPr lang="ko-KR" altLang="en-US"/>
              <a:t>낮추면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변경에</a:t>
            </a:r>
            <a:r>
              <a:rPr lang="en-US" altLang="ko-KR"/>
              <a:t> </a:t>
            </a:r>
            <a:r>
              <a:rPr lang="ko-KR" altLang="en-US"/>
              <a:t>유연하게</a:t>
            </a:r>
            <a:r>
              <a:rPr lang="en-US" altLang="ko-KR"/>
              <a:t> </a:t>
            </a:r>
            <a:r>
              <a:rPr lang="ko-KR" altLang="en-US"/>
              <a:t>대처할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테스트에</a:t>
            </a:r>
            <a:r>
              <a:rPr lang="en-US" altLang="ko-KR"/>
              <a:t> </a:t>
            </a:r>
            <a:r>
              <a:rPr lang="ko-KR" altLang="en-US"/>
              <a:t>용이하다</a:t>
            </a:r>
            <a:r>
              <a:rPr lang="en-US" altLang="ko-KR"/>
              <a:t>.</a:t>
            </a:r>
          </a:p>
          <a:p>
            <a:pPr lvl="1"/>
            <a:endParaRPr lang="en-US"/>
          </a:p>
          <a:p>
            <a:r>
              <a:rPr lang="ko-KR" altLang="en-US"/>
              <a:t>변경에</a:t>
            </a:r>
            <a:r>
              <a:rPr lang="en-US" altLang="ko-KR"/>
              <a:t> </a:t>
            </a:r>
            <a:r>
              <a:rPr lang="ko-KR" altLang="en-US"/>
              <a:t>유연하게</a:t>
            </a:r>
            <a:r>
              <a:rPr lang="en-US" altLang="ko-KR"/>
              <a:t> </a:t>
            </a:r>
            <a:r>
              <a:rPr lang="ko-KR" altLang="en-US"/>
              <a:t>대처할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있으면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좋은</a:t>
            </a:r>
            <a:r>
              <a:rPr lang="en-US" altLang="ko-KR"/>
              <a:t> </a:t>
            </a:r>
            <a:r>
              <a:rPr lang="ko-KR" altLang="en-US"/>
              <a:t>코드</a:t>
            </a:r>
            <a:r>
              <a:rPr lang="en-US" altLang="ko-KR"/>
              <a:t>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5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Inversion Principal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구체적인 것에 의존하지 말고 추상적인 것을 사용하자.</a:t>
            </a:r>
          </a:p>
          <a:p>
            <a:pPr lvl="1"/>
            <a:r>
              <a:rPr lang="en-US"/>
              <a:t>즉 인터페이스를 사용하라는 이야기.</a:t>
            </a:r>
          </a:p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1000" y="3733800"/>
            <a:ext cx="16002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Something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19400" y="3735388"/>
            <a:ext cx="16002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ServiceImpl</a:t>
            </a:r>
          </a:p>
        </p:txBody>
      </p:sp>
      <p:cxnSp>
        <p:nvCxnSpPr>
          <p:cNvPr id="8" name="Elbow Connector 7"/>
          <p:cNvCxnSpPr>
            <a:stCxn id="4" idx="3"/>
          </p:cNvCxnSpPr>
          <p:nvPr/>
        </p:nvCxnSpPr>
        <p:spPr>
          <a:xfrm>
            <a:off x="1981200" y="4114800"/>
            <a:ext cx="838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859088" y="5066506"/>
            <a:ext cx="3581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76800" y="3733800"/>
            <a:ext cx="16002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Something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5200" y="3733800"/>
            <a:ext cx="1600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15200" y="5105400"/>
            <a:ext cx="16002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ServiceImpl</a:t>
            </a:r>
          </a:p>
        </p:txBody>
      </p:sp>
      <p:cxnSp>
        <p:nvCxnSpPr>
          <p:cNvPr id="17" name="Elbow Connector 16"/>
          <p:cNvCxnSpPr>
            <a:stCxn id="14" idx="3"/>
            <a:endCxn id="15" idx="1"/>
          </p:cNvCxnSpPr>
          <p:nvPr/>
        </p:nvCxnSpPr>
        <p:spPr>
          <a:xfrm>
            <a:off x="6477000" y="4114800"/>
            <a:ext cx="838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15" idx="2"/>
          </p:cNvCxnSpPr>
          <p:nvPr/>
        </p:nvCxnSpPr>
        <p:spPr>
          <a:xfrm rot="5400000" flipH="1" flipV="1">
            <a:off x="7810500" y="4800600"/>
            <a:ext cx="609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Donut 18"/>
          <p:cNvSpPr/>
          <p:nvPr/>
        </p:nvSpPr>
        <p:spPr>
          <a:xfrm>
            <a:off x="7543800" y="4267200"/>
            <a:ext cx="1143000" cy="1143000"/>
          </a:xfrm>
          <a:prstGeom prst="donut">
            <a:avLst>
              <a:gd name="adj" fmla="val 3720"/>
            </a:avLst>
          </a:prstGeom>
          <a:ln w="31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84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어떤</a:t>
            </a:r>
            <a:r>
              <a:rPr lang="en-US" altLang="ko-KR" sz="2400"/>
              <a:t> </a:t>
            </a:r>
            <a:r>
              <a:rPr lang="ko-KR" altLang="en-US" sz="2400"/>
              <a:t>메서드를</a:t>
            </a:r>
            <a:r>
              <a:rPr lang="en-US" altLang="ko-KR" sz="2400"/>
              <a:t> </a:t>
            </a:r>
            <a:r>
              <a:rPr lang="ko-KR" altLang="en-US" sz="2400"/>
              <a:t>사용하면</a:t>
            </a:r>
            <a:r>
              <a:rPr lang="en-US" altLang="ko-KR" sz="2400"/>
              <a:t> </a:t>
            </a:r>
            <a:r>
              <a:rPr lang="ko-KR" altLang="en-US" sz="2400"/>
              <a:t>되는지</a:t>
            </a:r>
            <a:r>
              <a:rPr lang="en-US" altLang="ko-KR" sz="2400"/>
              <a:t> </a:t>
            </a:r>
            <a:r>
              <a:rPr lang="ko-KR" altLang="en-US" sz="2400"/>
              <a:t>규약을</a:t>
            </a:r>
            <a:r>
              <a:rPr lang="en-US" altLang="ko-KR" sz="2400"/>
              <a:t> </a:t>
            </a:r>
            <a:r>
              <a:rPr lang="ko-KR" altLang="en-US" sz="2400"/>
              <a:t>정한건</a:t>
            </a:r>
            <a:r>
              <a:rPr lang="en-US" altLang="ko-KR" sz="2400"/>
              <a:t> </a:t>
            </a:r>
            <a:r>
              <a:rPr lang="ko-KR" altLang="en-US" sz="2400"/>
              <a:t>좋은데</a:t>
            </a:r>
            <a:r>
              <a:rPr lang="en-US" altLang="ko-KR" sz="2400"/>
              <a:t>…</a:t>
            </a:r>
          </a:p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여전히</a:t>
            </a:r>
            <a:r>
              <a:rPr lang="en-US" altLang="ko-KR" sz="2400"/>
              <a:t> </a:t>
            </a:r>
            <a:r>
              <a:rPr lang="ko-KR" altLang="en-US" sz="2400"/>
              <a:t>구체</a:t>
            </a:r>
            <a:r>
              <a:rPr lang="en-US" altLang="ko-KR" sz="2400"/>
              <a:t> </a:t>
            </a:r>
            <a:r>
              <a:rPr lang="ko-KR" altLang="en-US" sz="2400"/>
              <a:t>클래스에</a:t>
            </a:r>
            <a:r>
              <a:rPr lang="en-US" altLang="ko-KR" sz="2400"/>
              <a:t> </a:t>
            </a:r>
            <a:r>
              <a:rPr lang="ko-KR" altLang="en-US" sz="2400"/>
              <a:t>의존하고</a:t>
            </a:r>
            <a:r>
              <a:rPr lang="en-US" altLang="ko-KR" sz="2400"/>
              <a:t> </a:t>
            </a:r>
            <a:r>
              <a:rPr lang="ko-KR" altLang="en-US" sz="2400"/>
              <a:t>있는</a:t>
            </a:r>
            <a:r>
              <a:rPr lang="en-US" altLang="ko-KR" sz="2400"/>
              <a:t> </a:t>
            </a:r>
            <a:r>
              <a:rPr lang="ko-KR" altLang="en-US" sz="2400"/>
              <a:t>것</a:t>
            </a:r>
            <a:r>
              <a:rPr lang="en-US" altLang="ko-KR" sz="2400"/>
              <a:t> </a:t>
            </a:r>
            <a:r>
              <a:rPr lang="ko-KR" altLang="en-US" sz="2400"/>
              <a:t>같아</a:t>
            </a:r>
            <a:r>
              <a:rPr lang="en-US" altLang="ko-KR" sz="240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0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아직도</a:t>
            </a:r>
            <a:r>
              <a:rPr lang="en-US" altLang="ko-KR"/>
              <a:t> </a:t>
            </a:r>
            <a:r>
              <a:rPr lang="ko-KR" altLang="en-US"/>
              <a:t>끈적하단</a:t>
            </a:r>
            <a:r>
              <a:rPr lang="en-US" altLang="ko-KR"/>
              <a:t> </a:t>
            </a:r>
            <a:r>
              <a:rPr lang="ko-KR" altLang="en-US"/>
              <a:t>말인가</a:t>
            </a:r>
            <a:r>
              <a:rPr lang="ko-KR" altLang="ko-KR"/>
              <a:t>?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133600"/>
          <a:ext cx="8229600" cy="9143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UserDao(){</a:t>
                      </a:r>
                    </a:p>
                    <a:p>
                      <a:r>
                        <a:rPr lang="en-US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ConnectionMaker connectionMaker = new NConnectionMaker();</a:t>
                      </a:r>
                    </a:p>
                    <a:p>
                      <a:r>
                        <a:rPr lang="en-US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447800" y="4572000"/>
            <a:ext cx="16002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UserDao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76800" y="4572000"/>
            <a:ext cx="2590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NConnectionMaker</a:t>
            </a:r>
          </a:p>
        </p:txBody>
      </p:sp>
      <p:cxnSp>
        <p:nvCxnSpPr>
          <p:cNvPr id="8" name="Elbow Connector 7"/>
          <p:cNvCxnSpPr>
            <a:stCxn id="6" idx="3"/>
            <a:endCxn id="7" idx="1"/>
          </p:cNvCxnSpPr>
          <p:nvPr/>
        </p:nvCxnSpPr>
        <p:spPr>
          <a:xfrm>
            <a:off x="3048000" y="4914900"/>
            <a:ext cx="1828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876800" y="3352800"/>
            <a:ext cx="2590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ConnectionMaker</a:t>
            </a:r>
          </a:p>
        </p:txBody>
      </p:sp>
      <p:cxnSp>
        <p:nvCxnSpPr>
          <p:cNvPr id="10" name="Elbow Connector 9"/>
          <p:cNvCxnSpPr>
            <a:stCxn id="7" idx="0"/>
            <a:endCxn id="9" idx="2"/>
          </p:cNvCxnSpPr>
          <p:nvPr/>
        </p:nvCxnSpPr>
        <p:spPr>
          <a:xfrm rot="5400000" flipH="1" flipV="1">
            <a:off x="5905500" y="43053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9" idx="1"/>
          </p:cNvCxnSpPr>
          <p:nvPr/>
        </p:nvCxnSpPr>
        <p:spPr>
          <a:xfrm flipV="1">
            <a:off x="3048000" y="3695700"/>
            <a:ext cx="18288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29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>
            <a:normAutofit/>
          </a:bodyPr>
          <a:lstStyle/>
          <a:p>
            <a:r>
              <a:rPr lang="en-US" smtClean="0"/>
              <a:t>관계 설정 책임 분리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553200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UserDao에서 ConnectionMaker 타입 객체 생성 부분을 삭제한다.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UserDao 생성자에 ConnectionMaker 타입 인자를 추가하고 그것을 사용하도록 수정한다.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UserDaoTest 클래스를 만든다.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UserDaoTest로 UserDao의 main() 메서드를 옮긴다.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UserDaoTest에서 UserDao와 ConnectionMaker 객체의 관계를 설정한뒤 사용한다.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 </a:t>
              </a:r>
              <a:r>
                <a:rPr lang="ko-KR" altLang="en-US" dirty="0"/>
                <a:t>단계</a:t>
              </a:r>
              <a:endParaRPr lang="en-US" dirty="0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3" name="Process 12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4" name="Process 13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9052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이제는</a:t>
            </a:r>
            <a:r>
              <a:rPr lang="en-US" altLang="ko-KR"/>
              <a:t> </a:t>
            </a:r>
            <a:r>
              <a:rPr lang="ko-KR" altLang="en-US"/>
              <a:t>유연해</a:t>
            </a:r>
            <a:r>
              <a:rPr lang="en-US" altLang="ko-KR"/>
              <a:t> </a:t>
            </a:r>
            <a:r>
              <a:rPr lang="ko-KR" altLang="en-US"/>
              <a:t>졌는가</a:t>
            </a:r>
            <a:r>
              <a:rPr lang="en-US" altLang="ko-KR"/>
              <a:t>?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133600"/>
          <a:ext cx="8229600" cy="173735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UserDao(){</a:t>
                      </a:r>
                    </a:p>
                    <a:p>
                      <a:r>
                        <a:rPr lang="en-US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ConnectionMaker connectionMaker;</a:t>
                      </a:r>
                    </a:p>
                    <a:p>
                      <a:r>
                        <a:rPr lang="en-US" sz="1800" b="1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UserDao(ConnectionMaker newCM){</a:t>
                      </a:r>
                    </a:p>
                    <a:p>
                      <a:r>
                        <a:rPr lang="en-US" sz="1800" b="1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connectionMaker = newCM;  </a:t>
                      </a:r>
                    </a:p>
                    <a:p>
                      <a:r>
                        <a:rPr lang="en-US" sz="1800" b="1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  <a:endParaRPr lang="en-US" sz="1800" b="1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447800" y="5410200"/>
            <a:ext cx="16002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UserDao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6800" y="5410200"/>
            <a:ext cx="2590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???</a:t>
            </a:r>
          </a:p>
        </p:txBody>
      </p:sp>
      <p:cxnSp>
        <p:nvCxnSpPr>
          <p:cNvPr id="10" name="Elbow Connector 9"/>
          <p:cNvCxnSpPr>
            <a:stCxn id="8" idx="3"/>
            <a:endCxn id="9" idx="1"/>
          </p:cNvCxnSpPr>
          <p:nvPr/>
        </p:nvCxnSpPr>
        <p:spPr>
          <a:xfrm>
            <a:off x="3048000" y="5753100"/>
            <a:ext cx="1828800" cy="158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876800" y="4191000"/>
            <a:ext cx="2590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ConnectionMaker</a:t>
            </a:r>
          </a:p>
        </p:txBody>
      </p:sp>
      <p:cxnSp>
        <p:nvCxnSpPr>
          <p:cNvPr id="12" name="Elbow Connector 11"/>
          <p:cNvCxnSpPr>
            <a:stCxn id="9" idx="0"/>
            <a:endCxn id="11" idx="2"/>
          </p:cNvCxnSpPr>
          <p:nvPr/>
        </p:nvCxnSpPr>
        <p:spPr>
          <a:xfrm rot="5400000" flipH="1" flipV="1">
            <a:off x="5905500" y="51435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11" idx="1"/>
          </p:cNvCxnSpPr>
          <p:nvPr/>
        </p:nvCxnSpPr>
        <p:spPr>
          <a:xfrm flipV="1">
            <a:off x="3048000" y="4533900"/>
            <a:ext cx="18288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42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어때</a:t>
            </a:r>
            <a:r>
              <a:rPr lang="ko-KR" altLang="ko-KR" sz="2400" dirty="0"/>
              <a:t>?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관계</a:t>
            </a:r>
            <a:r>
              <a:rPr lang="en-US" altLang="ko-KR" sz="2400" dirty="0"/>
              <a:t> </a:t>
            </a:r>
            <a:r>
              <a:rPr lang="ko-KR" altLang="en-US" sz="2400" dirty="0"/>
              <a:t>설정을</a:t>
            </a:r>
            <a:r>
              <a:rPr lang="en-US" altLang="ko-KR" sz="2400" dirty="0"/>
              <a:t> </a:t>
            </a:r>
            <a:r>
              <a:rPr lang="ko-KR" altLang="en-US" sz="2400" dirty="0"/>
              <a:t>클라이언트</a:t>
            </a:r>
            <a:r>
              <a:rPr lang="en-US" altLang="ko-KR" sz="2400" dirty="0"/>
              <a:t> </a:t>
            </a:r>
            <a:r>
              <a:rPr lang="ko-KR" altLang="en-US" sz="2400" dirty="0"/>
              <a:t>코드가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해주니깐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구체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클래스에</a:t>
            </a:r>
            <a:r>
              <a:rPr lang="en-US" altLang="ko-KR" sz="2400" dirty="0"/>
              <a:t> </a:t>
            </a:r>
            <a:r>
              <a:rPr lang="ko-KR" altLang="en-US" sz="2400" dirty="0"/>
              <a:t>대한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의존성이 사라졌어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0288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멋지군</a:t>
            </a:r>
            <a:r>
              <a:rPr lang="en-US" altLang="ko-KR" sz="2400" dirty="0"/>
              <a:t>!!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하지만</a:t>
            </a:r>
            <a:r>
              <a:rPr lang="en-US" altLang="ko-KR" sz="2400" dirty="0"/>
              <a:t> ‘</a:t>
            </a:r>
            <a:r>
              <a:rPr lang="ko-KR" altLang="en-US" sz="2400" dirty="0"/>
              <a:t>객체</a:t>
            </a:r>
            <a:r>
              <a:rPr lang="en-US" altLang="ko-KR" sz="2400" dirty="0"/>
              <a:t> </a:t>
            </a:r>
            <a:r>
              <a:rPr lang="ko-KR" altLang="en-US" sz="2400" dirty="0"/>
              <a:t>생성</a:t>
            </a:r>
            <a:r>
              <a:rPr lang="en-US" altLang="ko-KR" sz="2400" dirty="0"/>
              <a:t>’ </a:t>
            </a:r>
            <a:r>
              <a:rPr lang="ko-KR" altLang="en-US" sz="2400" dirty="0"/>
              <a:t>이라는</a:t>
            </a:r>
            <a:r>
              <a:rPr lang="en-US" altLang="ko-KR" sz="2400" dirty="0"/>
              <a:t> </a:t>
            </a:r>
            <a:r>
              <a:rPr lang="ko-KR" altLang="en-US" sz="2400" dirty="0"/>
              <a:t>책임을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클라이언트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코드가</a:t>
            </a:r>
            <a:r>
              <a:rPr lang="en-US" altLang="ko-KR" sz="2400" dirty="0"/>
              <a:t> </a:t>
            </a:r>
            <a:r>
              <a:rPr lang="ko-KR" altLang="en-US" sz="2400" dirty="0"/>
              <a:t>담당하기</a:t>
            </a:r>
            <a:r>
              <a:rPr lang="en-US" altLang="ko-KR" sz="2400" dirty="0"/>
              <a:t> </a:t>
            </a:r>
            <a:r>
              <a:rPr lang="ko-KR" altLang="en-US" sz="2400" dirty="0"/>
              <a:t>보단</a:t>
            </a:r>
            <a:r>
              <a:rPr lang="en-US" altLang="ko-KR" sz="2400" dirty="0"/>
              <a:t> </a:t>
            </a:r>
            <a:r>
              <a:rPr lang="ko-KR" altLang="en-US" sz="2400" dirty="0"/>
              <a:t>팩토리가</a:t>
            </a:r>
            <a:r>
              <a:rPr lang="en-US" altLang="ko-KR" sz="2400" dirty="0"/>
              <a:t> </a:t>
            </a:r>
            <a:r>
              <a:rPr lang="ko-KR" altLang="en-US" sz="2400" dirty="0"/>
              <a:t>담당하는게</a:t>
            </a:r>
            <a:r>
              <a:rPr lang="en-US" altLang="ko-KR" sz="2400" dirty="0"/>
              <a:t> </a:t>
            </a:r>
            <a:r>
              <a:rPr lang="ko-KR" altLang="en-US" sz="2400" dirty="0"/>
              <a:t>어떨까</a:t>
            </a:r>
            <a:r>
              <a:rPr lang="en-US" altLang="ko-KR" sz="2400" dirty="0"/>
              <a:t>?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9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어떤</a:t>
            </a:r>
            <a:r>
              <a:rPr lang="en-US" altLang="ko-KR"/>
              <a:t> </a:t>
            </a:r>
            <a:r>
              <a:rPr lang="ko-KR" altLang="en-US"/>
              <a:t>책임을</a:t>
            </a:r>
            <a:r>
              <a:rPr lang="en-US" altLang="ko-KR"/>
              <a:t> </a:t>
            </a:r>
            <a:r>
              <a:rPr lang="ko-KR" altLang="en-US"/>
              <a:t>가지고</a:t>
            </a:r>
            <a:r>
              <a:rPr lang="en-US" altLang="ko-KR"/>
              <a:t> </a:t>
            </a:r>
            <a:r>
              <a:rPr lang="ko-KR" altLang="en-US"/>
              <a:t>있는걸까</a:t>
            </a:r>
            <a:r>
              <a:rPr lang="en-US" altLang="ko-KR"/>
              <a:t>?</a:t>
            </a:r>
            <a:endParaRPr lang="en-US"/>
          </a:p>
        </p:txBody>
      </p:sp>
      <p:pic>
        <p:nvPicPr>
          <p:cNvPr id="4" name="Content Placeholder 3" descr="그림 1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1062" b="-11062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  <p:cxnSp>
        <p:nvCxnSpPr>
          <p:cNvPr id="7" name="Elbow Connector 6"/>
          <p:cNvCxnSpPr/>
          <p:nvPr/>
        </p:nvCxnSpPr>
        <p:spPr>
          <a:xfrm rot="5400000">
            <a:off x="6210300" y="2323306"/>
            <a:ext cx="381000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4381897" y="4077097"/>
            <a:ext cx="2818606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6400006" y="2361406"/>
            <a:ext cx="534194" cy="1531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90406" y="3810000"/>
            <a:ext cx="4579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2209800"/>
            <a:ext cx="165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객체</a:t>
            </a:r>
            <a:r>
              <a:rPr lang="en-US" altLang="ko-KR"/>
              <a:t> </a:t>
            </a:r>
            <a:r>
              <a:rPr lang="ko-KR" altLang="en-US"/>
              <a:t>생성</a:t>
            </a:r>
            <a:r>
              <a:rPr lang="en-US" altLang="ko-KR"/>
              <a:t> </a:t>
            </a:r>
            <a:r>
              <a:rPr lang="ko-KR" altLang="en-US"/>
              <a:t>및</a:t>
            </a:r>
            <a:r>
              <a:rPr lang="en-US" altLang="ko-KR"/>
              <a:t> </a:t>
            </a:r>
          </a:p>
          <a:p>
            <a:r>
              <a:rPr lang="ko-KR" altLang="en-US"/>
              <a:t>의존관계</a:t>
            </a:r>
            <a:r>
              <a:rPr lang="en-US" altLang="ko-KR"/>
              <a:t> </a:t>
            </a:r>
            <a:r>
              <a:rPr lang="ko-KR" altLang="en-US"/>
              <a:t>설정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24600" y="3581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테스트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74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단일</a:t>
            </a:r>
            <a:r>
              <a:rPr lang="en-US" altLang="ko-KR"/>
              <a:t> </a:t>
            </a:r>
            <a:r>
              <a:rPr lang="ko-KR" altLang="en-US"/>
              <a:t>책임</a:t>
            </a:r>
            <a:r>
              <a:rPr lang="en-US" altLang="ko-KR"/>
              <a:t> </a:t>
            </a:r>
            <a:r>
              <a:rPr lang="ko-KR" altLang="en-US"/>
              <a:t>원칙</a:t>
            </a:r>
            <a:endParaRPr lang="en-US" altLang="ko-KR"/>
          </a:p>
          <a:p>
            <a:pPr lvl="1"/>
            <a:r>
              <a:rPr lang="ko-KR" altLang="en-US"/>
              <a:t>제목만</a:t>
            </a:r>
            <a:r>
              <a:rPr lang="en-US" altLang="ko-KR"/>
              <a:t> </a:t>
            </a:r>
            <a:r>
              <a:rPr lang="ko-KR" altLang="en-US"/>
              <a:t>봐도</a:t>
            </a:r>
            <a:r>
              <a:rPr lang="en-US" altLang="ko-KR"/>
              <a:t> </a:t>
            </a:r>
            <a:r>
              <a:rPr lang="ko-KR" altLang="en-US"/>
              <a:t>무슨</a:t>
            </a:r>
            <a:r>
              <a:rPr lang="en-US" altLang="ko-KR"/>
              <a:t> </a:t>
            </a:r>
            <a:r>
              <a:rPr lang="ko-KR" altLang="en-US"/>
              <a:t>이야긴지</a:t>
            </a:r>
            <a:r>
              <a:rPr lang="en-US" altLang="ko-KR"/>
              <a:t> </a:t>
            </a:r>
            <a:r>
              <a:rPr lang="ko-KR" altLang="en-US"/>
              <a:t>알겠죠</a:t>
            </a:r>
            <a:r>
              <a:rPr lang="ko-KR" altLang="ko-KR"/>
              <a:t>.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그럼</a:t>
            </a:r>
            <a:r>
              <a:rPr lang="en-US" altLang="ko-KR"/>
              <a:t> </a:t>
            </a:r>
            <a:r>
              <a:rPr lang="ko-KR" altLang="en-US">
                <a:solidFill>
                  <a:srgbClr val="FF0000"/>
                </a:solidFill>
              </a:rPr>
              <a:t>책임</a:t>
            </a:r>
            <a:r>
              <a:rPr lang="ko-KR" altLang="en-US"/>
              <a:t>이라는</a:t>
            </a:r>
            <a:r>
              <a:rPr lang="en-US" altLang="ko-KR"/>
              <a:t> </a:t>
            </a:r>
            <a:r>
              <a:rPr lang="ko-KR" altLang="en-US"/>
              <a:t>것은</a:t>
            </a:r>
            <a:r>
              <a:rPr lang="en-US" altLang="ko-KR"/>
              <a:t> </a:t>
            </a:r>
            <a:r>
              <a:rPr lang="ko-KR" altLang="en-US"/>
              <a:t>무엇인가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변경</a:t>
            </a:r>
            <a:r>
              <a:rPr lang="en-US" altLang="ko-KR"/>
              <a:t> </a:t>
            </a:r>
            <a:r>
              <a:rPr lang="ko-KR" altLang="en-US"/>
              <a:t>사유</a:t>
            </a:r>
          </a:p>
          <a:p>
            <a:pPr lvl="1"/>
            <a:r>
              <a:rPr lang="ko-KR" altLang="en-US"/>
              <a:t>어떤</a:t>
            </a:r>
            <a:r>
              <a:rPr lang="en-US" altLang="ko-KR"/>
              <a:t> </a:t>
            </a:r>
            <a:r>
              <a:rPr lang="ko-KR" altLang="en-US"/>
              <a:t>클래스는</a:t>
            </a:r>
            <a:r>
              <a:rPr lang="en-US" altLang="ko-KR"/>
              <a:t> </a:t>
            </a:r>
            <a:r>
              <a:rPr lang="ko-KR" altLang="en-US"/>
              <a:t>한</a:t>
            </a:r>
            <a:r>
              <a:rPr lang="en-US" altLang="ko-KR"/>
              <a:t> </a:t>
            </a:r>
            <a:r>
              <a:rPr lang="ko-KR" altLang="en-US"/>
              <a:t>가지</a:t>
            </a:r>
            <a:r>
              <a:rPr lang="en-US" altLang="ko-KR"/>
              <a:t> </a:t>
            </a:r>
            <a:r>
              <a:rPr lang="ko-KR" altLang="en-US"/>
              <a:t>이유로만</a:t>
            </a:r>
            <a:r>
              <a:rPr lang="en-US" altLang="ko-KR"/>
              <a:t> </a:t>
            </a:r>
            <a:r>
              <a:rPr lang="ko-KR" altLang="en-US"/>
              <a:t>변경되야</a:t>
            </a:r>
            <a:r>
              <a:rPr lang="en-US" altLang="ko-KR"/>
              <a:t> </a:t>
            </a:r>
            <a:r>
              <a:rPr lang="ko-KR" altLang="en-US"/>
              <a:t>합니다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514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1.1  </a:t>
            </a:r>
            <a:r>
              <a:rPr lang="ko-KR" altLang="en-US" sz="1600" b="1" spc="-20" dirty="0" smtClean="0">
                <a:latin typeface="나눔고딕" pitchFamily="50" charset="-127"/>
                <a:ea typeface="나눔고딕" pitchFamily="50" charset="-127"/>
              </a:rPr>
              <a:t>스프링이란</a:t>
            </a: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083184" y="1988840"/>
            <a:ext cx="2784960" cy="2329569"/>
            <a:chOff x="995870" y="1988840"/>
            <a:chExt cx="2784960" cy="2329569"/>
          </a:xfrm>
        </p:grpSpPr>
        <p:sp>
          <p:nvSpPr>
            <p:cNvPr id="7" name="타원 6"/>
            <p:cNvSpPr/>
            <p:nvPr/>
          </p:nvSpPr>
          <p:spPr>
            <a:xfrm>
              <a:off x="1979712" y="1988840"/>
              <a:ext cx="792088" cy="7920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IoC</a:t>
              </a:r>
              <a:endParaRPr lang="ko-KR" altLang="en-US" sz="1400" b="1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995870" y="3526321"/>
              <a:ext cx="792088" cy="7920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2988742" y="3526321"/>
              <a:ext cx="792088" cy="7920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PSA</a:t>
              </a:r>
              <a:endParaRPr lang="ko-KR" altLang="en-US" sz="1400" b="1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1979712" y="2996952"/>
              <a:ext cx="792088" cy="7920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cxnSp>
          <p:nvCxnSpPr>
            <p:cNvPr id="13" name="직선 연결선 12"/>
            <p:cNvCxnSpPr>
              <a:stCxn id="7" idx="3"/>
              <a:endCxn id="8" idx="7"/>
            </p:cNvCxnSpPr>
            <p:nvPr/>
          </p:nvCxnSpPr>
          <p:spPr>
            <a:xfrm flipH="1">
              <a:off x="1671959" y="2664929"/>
              <a:ext cx="423752" cy="97739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7" idx="5"/>
              <a:endCxn id="11" idx="1"/>
            </p:cNvCxnSpPr>
            <p:nvPr/>
          </p:nvCxnSpPr>
          <p:spPr>
            <a:xfrm>
              <a:off x="2655801" y="2664929"/>
              <a:ext cx="448940" cy="97739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1" idx="2"/>
              <a:endCxn id="8" idx="6"/>
            </p:cNvCxnSpPr>
            <p:nvPr/>
          </p:nvCxnSpPr>
          <p:spPr>
            <a:xfrm flipH="1">
              <a:off x="1787958" y="3922365"/>
              <a:ext cx="120078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17812" y="3234462"/>
              <a:ext cx="7008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POJO</a:t>
              </a:r>
              <a:endParaRPr lang="ko-KR" altLang="en-US" sz="16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4640" y="899428"/>
            <a:ext cx="827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엔터프라이즈 개발을 편하게 해주는 오픈소스 경량급 애플리케이션 프레임워크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78448" y="3750940"/>
            <a:ext cx="625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AOP</a:t>
            </a:r>
            <a:endParaRPr lang="ko-KR" altLang="en-US" sz="1600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도입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5532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DaoFactory</a:t>
            </a:r>
            <a:r>
              <a:rPr lang="en-US" dirty="0" smtClean="0"/>
              <a:t> </a:t>
            </a:r>
            <a:r>
              <a:rPr lang="en-US" dirty="0" err="1" smtClean="0"/>
              <a:t>클래스</a:t>
            </a:r>
            <a:r>
              <a:rPr lang="ko-KR" altLang="en-US" dirty="0" smtClean="0"/>
              <a:t>를</a:t>
            </a:r>
            <a:r>
              <a:rPr lang="en-US" dirty="0" smtClean="0"/>
              <a:t> </a:t>
            </a:r>
            <a:r>
              <a:rPr lang="en-US" dirty="0" err="1" smtClean="0"/>
              <a:t>만든다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DaoFactory에</a:t>
            </a:r>
            <a:r>
              <a:rPr lang="en-US" dirty="0" smtClean="0"/>
              <a:t> </a:t>
            </a:r>
            <a:r>
              <a:rPr lang="en-US" dirty="0" err="1" smtClean="0"/>
              <a:t>userDao</a:t>
            </a:r>
            <a:r>
              <a:rPr lang="en-US" dirty="0" smtClean="0"/>
              <a:t>() </a:t>
            </a:r>
            <a:r>
              <a:rPr lang="en-US" dirty="0" err="1" smtClean="0"/>
              <a:t>메소드를</a:t>
            </a:r>
            <a:r>
              <a:rPr lang="en-US" dirty="0" smtClean="0"/>
              <a:t> </a:t>
            </a:r>
            <a:r>
              <a:rPr lang="en-US" dirty="0" err="1" smtClean="0"/>
              <a:t>만들고</a:t>
            </a:r>
            <a:r>
              <a:rPr lang="en-US" dirty="0" smtClean="0"/>
              <a:t> 그 </a:t>
            </a:r>
            <a:r>
              <a:rPr lang="en-US" dirty="0" err="1" smtClean="0"/>
              <a:t>안에서</a:t>
            </a:r>
            <a:r>
              <a:rPr lang="en-US" dirty="0" smtClean="0"/>
              <a:t> </a:t>
            </a:r>
            <a:r>
              <a:rPr lang="en-US" dirty="0" err="1" smtClean="0"/>
              <a:t>UserDao객체를</a:t>
            </a:r>
            <a:r>
              <a:rPr lang="en-US" dirty="0" smtClean="0"/>
              <a:t> </a:t>
            </a:r>
            <a:r>
              <a:rPr lang="en-US" dirty="0" err="1" smtClean="0"/>
              <a:t>생성하고</a:t>
            </a:r>
            <a:r>
              <a:rPr lang="en-US" dirty="0" smtClean="0"/>
              <a:t> </a:t>
            </a:r>
            <a:r>
              <a:rPr lang="en-US" dirty="0" err="1" smtClean="0"/>
              <a:t>ConnectionFacotry와</a:t>
            </a:r>
            <a:r>
              <a:rPr lang="en-US" dirty="0" smtClean="0"/>
              <a:t> </a:t>
            </a:r>
            <a:r>
              <a:rPr lang="en-US" dirty="0" err="1" smtClean="0"/>
              <a:t>관계를</a:t>
            </a:r>
            <a:r>
              <a:rPr lang="en-US" dirty="0" smtClean="0"/>
              <a:t> </a:t>
            </a:r>
            <a:r>
              <a:rPr lang="en-US" dirty="0" err="1" smtClean="0"/>
              <a:t>설정한</a:t>
            </a:r>
            <a:r>
              <a:rPr lang="en-US" dirty="0" smtClean="0"/>
              <a:t> 뒤 </a:t>
            </a:r>
            <a:r>
              <a:rPr lang="en-US" dirty="0" err="1" smtClean="0"/>
              <a:t>객체를</a:t>
            </a:r>
            <a:r>
              <a:rPr lang="en-US" dirty="0" smtClean="0"/>
              <a:t> </a:t>
            </a:r>
            <a:r>
              <a:rPr lang="en-US" dirty="0" err="1" smtClean="0"/>
              <a:t>돌려주도록</a:t>
            </a:r>
            <a:r>
              <a:rPr lang="en-US" dirty="0" smtClean="0"/>
              <a:t> </a:t>
            </a:r>
            <a:r>
              <a:rPr lang="en-US" dirty="0" err="1" smtClean="0"/>
              <a:t>한다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UserDaoTest가</a:t>
            </a:r>
            <a:r>
              <a:rPr lang="en-US" dirty="0" smtClean="0"/>
              <a:t> </a:t>
            </a:r>
            <a:r>
              <a:rPr lang="en-US" dirty="0" err="1" smtClean="0"/>
              <a:t>DaoFactory를</a:t>
            </a:r>
            <a:r>
              <a:rPr lang="en-US" dirty="0" smtClean="0"/>
              <a:t> </a:t>
            </a:r>
            <a:r>
              <a:rPr lang="en-US" dirty="0" err="1" smtClean="0"/>
              <a:t>사용하도록</a:t>
            </a:r>
            <a:r>
              <a:rPr lang="en-US" dirty="0" smtClean="0"/>
              <a:t> </a:t>
            </a:r>
            <a:r>
              <a:rPr lang="en-US" dirty="0" err="1" smtClean="0"/>
              <a:t>코드를</a:t>
            </a:r>
            <a:r>
              <a:rPr lang="en-US" dirty="0" smtClean="0"/>
              <a:t> </a:t>
            </a:r>
            <a:r>
              <a:rPr lang="en-US" dirty="0" err="1" smtClean="0"/>
              <a:t>수정한다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DaoFactory에</a:t>
            </a:r>
            <a:r>
              <a:rPr lang="en-US" dirty="0" smtClean="0"/>
              <a:t> </a:t>
            </a:r>
            <a:r>
              <a:rPr lang="en-US" dirty="0" err="1" smtClean="0"/>
              <a:t>connectionMaker</a:t>
            </a:r>
            <a:r>
              <a:rPr lang="en-US" dirty="0" smtClean="0"/>
              <a:t>()를 </a:t>
            </a:r>
            <a:r>
              <a:rPr lang="en-US" dirty="0" err="1" smtClean="0"/>
              <a:t>추가하고</a:t>
            </a:r>
            <a:r>
              <a:rPr lang="en-US" dirty="0" smtClean="0"/>
              <a:t> </a:t>
            </a:r>
            <a:r>
              <a:rPr lang="en-US" dirty="0" err="1" smtClean="0"/>
              <a:t>userDao</a:t>
            </a:r>
            <a:r>
              <a:rPr lang="en-US" dirty="0" smtClean="0"/>
              <a:t>()</a:t>
            </a:r>
            <a:r>
              <a:rPr lang="en-US" dirty="0" err="1" smtClean="0"/>
              <a:t>에서</a:t>
            </a:r>
            <a:r>
              <a:rPr lang="en-US" dirty="0" smtClean="0"/>
              <a:t> </a:t>
            </a:r>
            <a:r>
              <a:rPr lang="en-US" dirty="0" err="1" smtClean="0"/>
              <a:t>사용하도록</a:t>
            </a:r>
            <a:r>
              <a:rPr lang="en-US" dirty="0" smtClean="0"/>
              <a:t> </a:t>
            </a:r>
            <a:r>
              <a:rPr lang="en-US" dirty="0" err="1" smtClean="0"/>
              <a:t>수정한다</a:t>
            </a:r>
            <a:r>
              <a:rPr lang="en-US" dirty="0" smtClean="0"/>
              <a:t>.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 </a:t>
              </a:r>
              <a:r>
                <a:rPr lang="ko-KR" altLang="en-US" dirty="0"/>
                <a:t>단계</a:t>
              </a:r>
              <a:endParaRPr lang="en-US" dirty="0"/>
            </a:p>
          </p:txBody>
        </p:sp>
        <p:sp>
          <p:nvSpPr>
            <p:cNvPr id="13" name="Process 12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4" name="Process 13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4525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이제</a:t>
            </a:r>
            <a:r>
              <a:rPr lang="en-US" altLang="ko-KR" sz="2400" dirty="0"/>
              <a:t> </a:t>
            </a:r>
            <a:r>
              <a:rPr lang="ko-KR" altLang="en-US" sz="2400" dirty="0"/>
              <a:t>클라이언트는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팩토리에서</a:t>
            </a:r>
            <a:r>
              <a:rPr lang="en-US" altLang="ko-KR" sz="2400" dirty="0"/>
              <a:t> </a:t>
            </a:r>
          </a:p>
          <a:p>
            <a:pPr algn="ctr"/>
            <a:r>
              <a:rPr lang="ko-KR" altLang="en-US" sz="2400" dirty="0"/>
              <a:t>원하는</a:t>
            </a:r>
            <a:r>
              <a:rPr lang="en-US" altLang="ko-KR" sz="2400" dirty="0"/>
              <a:t> </a:t>
            </a:r>
            <a:r>
              <a:rPr lang="ko-KR" altLang="en-US" sz="2400" dirty="0"/>
              <a:t>객체를</a:t>
            </a:r>
            <a:r>
              <a:rPr lang="en-US" altLang="ko-KR" sz="2400" dirty="0"/>
              <a:t> </a:t>
            </a:r>
            <a:r>
              <a:rPr lang="ko-KR" altLang="en-US" sz="2400" dirty="0"/>
              <a:t>가져오면</a:t>
            </a:r>
            <a:r>
              <a:rPr lang="en-US" altLang="ko-KR" sz="2400" dirty="0"/>
              <a:t> </a:t>
            </a:r>
            <a:r>
              <a:rPr lang="ko-KR" altLang="en-US" sz="2400" dirty="0"/>
              <a:t>돼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객체</a:t>
            </a:r>
            <a:r>
              <a:rPr lang="en-US" altLang="ko-KR" sz="2400" dirty="0"/>
              <a:t> </a:t>
            </a:r>
            <a:r>
              <a:rPr lang="ko-KR" altLang="en-US" sz="2400" dirty="0"/>
              <a:t>생성과</a:t>
            </a:r>
            <a:r>
              <a:rPr lang="en-US" altLang="ko-KR" sz="2400" dirty="0"/>
              <a:t> </a:t>
            </a:r>
            <a:r>
              <a:rPr lang="ko-KR" altLang="en-US" sz="2400" dirty="0"/>
              <a:t>조합은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팩토리에서</a:t>
            </a:r>
            <a:r>
              <a:rPr lang="en-US" altLang="ko-KR" sz="2400" dirty="0"/>
              <a:t> </a:t>
            </a:r>
            <a:r>
              <a:rPr lang="ko-KR" altLang="en-US" sz="2400" dirty="0"/>
              <a:t>하고</a:t>
            </a:r>
            <a:r>
              <a:rPr lang="en-US" altLang="ko-KR" sz="2400" dirty="0"/>
              <a:t> </a:t>
            </a:r>
            <a:r>
              <a:rPr lang="ko-KR" altLang="en-US" sz="2400" dirty="0"/>
              <a:t>있지</a:t>
            </a:r>
            <a:r>
              <a:rPr lang="en-US" altLang="ko-KR" sz="2400" dirty="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1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지금까지</a:t>
            </a:r>
            <a:r>
              <a:rPr lang="en-US" altLang="ko-KR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/>
              <a:t>위임을</a:t>
            </a:r>
            <a:r>
              <a:rPr lang="en-US" altLang="ko-KR"/>
              <a:t> </a:t>
            </a:r>
            <a:r>
              <a:rPr lang="ko-KR" altLang="en-US"/>
              <a:t>적용했으나</a:t>
            </a:r>
            <a:r>
              <a:rPr lang="en-US" altLang="ko-KR"/>
              <a:t>…</a:t>
            </a:r>
          </a:p>
          <a:p>
            <a:r>
              <a:rPr lang="ko-KR" altLang="en-US"/>
              <a:t>여전히</a:t>
            </a:r>
            <a:r>
              <a:rPr lang="en-US" altLang="ko-KR"/>
              <a:t> </a:t>
            </a:r>
            <a:r>
              <a:rPr lang="ko-KR" altLang="en-US"/>
              <a:t>컴파일</a:t>
            </a:r>
            <a:r>
              <a:rPr lang="en-US" altLang="ko-KR"/>
              <a:t> </a:t>
            </a:r>
            <a:r>
              <a:rPr lang="ko-KR" altLang="en-US"/>
              <a:t>시점에</a:t>
            </a:r>
            <a:r>
              <a:rPr lang="en-US" altLang="ko-KR"/>
              <a:t> </a:t>
            </a:r>
            <a:r>
              <a:rPr lang="ko-KR" altLang="en-US"/>
              <a:t>강한</a:t>
            </a:r>
            <a:r>
              <a:rPr lang="en-US" altLang="ko-KR"/>
              <a:t> </a:t>
            </a:r>
            <a:r>
              <a:rPr lang="ko-KR" altLang="en-US"/>
              <a:t>결합이</a:t>
            </a:r>
            <a:r>
              <a:rPr lang="en-US" altLang="ko-KR"/>
              <a:t> </a:t>
            </a:r>
            <a:r>
              <a:rPr lang="ko-KR" altLang="en-US"/>
              <a:t>생겼고</a:t>
            </a:r>
            <a:r>
              <a:rPr lang="en-US" altLang="ko-KR"/>
              <a:t>…</a:t>
            </a:r>
          </a:p>
          <a:p>
            <a:r>
              <a:rPr lang="ko-KR" altLang="en-US"/>
              <a:t>인터페이스를</a:t>
            </a:r>
            <a:r>
              <a:rPr lang="en-US" altLang="ko-KR"/>
              <a:t> </a:t>
            </a:r>
            <a:r>
              <a:rPr lang="ko-KR" altLang="en-US"/>
              <a:t>도입했으나</a:t>
            </a:r>
            <a:r>
              <a:rPr lang="en-US" altLang="ko-KR"/>
              <a:t>...</a:t>
            </a:r>
          </a:p>
          <a:p>
            <a:r>
              <a:rPr lang="ko-KR" altLang="en-US"/>
              <a:t>여전히</a:t>
            </a:r>
            <a:r>
              <a:rPr lang="en-US" altLang="ko-KR"/>
              <a:t> </a:t>
            </a:r>
            <a:r>
              <a:rPr lang="ko-KR" altLang="en-US"/>
              <a:t>컴파일</a:t>
            </a:r>
            <a:r>
              <a:rPr lang="en-US" altLang="ko-KR"/>
              <a:t> </a:t>
            </a:r>
            <a:r>
              <a:rPr lang="ko-KR" altLang="en-US"/>
              <a:t>시점에</a:t>
            </a:r>
            <a:r>
              <a:rPr lang="en-US" altLang="ko-KR"/>
              <a:t> </a:t>
            </a:r>
            <a:r>
              <a:rPr lang="ko-KR" altLang="en-US"/>
              <a:t>강한</a:t>
            </a:r>
            <a:r>
              <a:rPr lang="en-US" altLang="ko-KR"/>
              <a:t> </a:t>
            </a:r>
            <a:r>
              <a:rPr lang="ko-KR" altLang="en-US"/>
              <a:t>결합이</a:t>
            </a:r>
            <a:r>
              <a:rPr lang="en-US" altLang="ko-KR"/>
              <a:t> </a:t>
            </a:r>
            <a:r>
              <a:rPr lang="ko-KR" altLang="en-US"/>
              <a:t>생김</a:t>
            </a:r>
            <a:r>
              <a:rPr lang="en-US" altLang="ko-KR"/>
              <a:t>.</a:t>
            </a:r>
          </a:p>
          <a:p>
            <a:r>
              <a:rPr lang="ko-KR" altLang="en-US"/>
              <a:t>그래서</a:t>
            </a:r>
            <a:r>
              <a:rPr lang="en-US" altLang="ko-KR"/>
              <a:t>.. </a:t>
            </a:r>
            <a:r>
              <a:rPr lang="ko-KR" altLang="en-US"/>
              <a:t>관계</a:t>
            </a:r>
            <a:r>
              <a:rPr lang="en-US" altLang="ko-KR"/>
              <a:t> </a:t>
            </a:r>
            <a:r>
              <a:rPr lang="ko-KR" altLang="en-US"/>
              <a:t>설정하는</a:t>
            </a:r>
            <a:r>
              <a:rPr lang="en-US" altLang="ko-KR"/>
              <a:t> </a:t>
            </a:r>
            <a:r>
              <a:rPr lang="ko-KR" altLang="en-US"/>
              <a:t>부분을</a:t>
            </a:r>
            <a:r>
              <a:rPr lang="en-US" altLang="ko-KR"/>
              <a:t>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테스트</a:t>
            </a:r>
            <a:r>
              <a:rPr lang="en-US" altLang="ko-KR"/>
              <a:t>)</a:t>
            </a:r>
            <a:r>
              <a:rPr lang="ko-KR" altLang="en-US"/>
              <a:t>쪽으로</a:t>
            </a:r>
            <a:r>
              <a:rPr lang="en-US" altLang="ko-KR"/>
              <a:t> </a:t>
            </a:r>
            <a:r>
              <a:rPr lang="ko-KR" altLang="en-US"/>
              <a:t>옮겨서</a:t>
            </a:r>
            <a:r>
              <a:rPr lang="en-US" altLang="ko-KR"/>
              <a:t> </a:t>
            </a:r>
            <a:r>
              <a:rPr lang="ko-KR" altLang="en-US"/>
              <a:t>런타임시에</a:t>
            </a:r>
            <a:r>
              <a:rPr lang="en-US" altLang="ko-KR"/>
              <a:t> </a:t>
            </a:r>
            <a:r>
              <a:rPr lang="ko-KR" altLang="en-US"/>
              <a:t>연결해</a:t>
            </a:r>
            <a:r>
              <a:rPr lang="en-US" altLang="ko-KR"/>
              <a:t> </a:t>
            </a:r>
            <a:r>
              <a:rPr lang="ko-KR" altLang="en-US"/>
              <a:t>주도록</a:t>
            </a:r>
            <a:r>
              <a:rPr lang="en-US" altLang="ko-KR"/>
              <a:t> </a:t>
            </a:r>
            <a:r>
              <a:rPr lang="ko-KR" altLang="en-US"/>
              <a:t>코딩했습니다</a:t>
            </a:r>
            <a:r>
              <a:rPr lang="en-US" altLang="ko-KR"/>
              <a:t>.</a:t>
            </a:r>
          </a:p>
          <a:p>
            <a:r>
              <a:rPr lang="ko-KR" altLang="en-US"/>
              <a:t>하지만</a:t>
            </a:r>
            <a:r>
              <a:rPr lang="en-US" altLang="ko-KR"/>
              <a:t> </a:t>
            </a:r>
            <a:r>
              <a:rPr lang="ko-KR" altLang="en-US"/>
              <a:t>객체</a:t>
            </a:r>
            <a:r>
              <a:rPr lang="en-US" altLang="ko-KR"/>
              <a:t> </a:t>
            </a:r>
            <a:r>
              <a:rPr lang="ko-KR" altLang="en-US"/>
              <a:t>생성과</a:t>
            </a:r>
            <a:r>
              <a:rPr lang="en-US" altLang="ko-KR"/>
              <a:t> </a:t>
            </a:r>
            <a:r>
              <a:rPr lang="ko-KR" altLang="en-US"/>
              <a:t>조합이라는</a:t>
            </a:r>
            <a:r>
              <a:rPr lang="en-US" altLang="ko-KR"/>
              <a:t> </a:t>
            </a:r>
            <a:r>
              <a:rPr lang="ko-KR" altLang="en-US"/>
              <a:t>책임이</a:t>
            </a:r>
            <a:r>
              <a:rPr lang="en-US" altLang="ko-KR"/>
              <a:t> </a:t>
            </a:r>
            <a:r>
              <a:rPr lang="ko-KR" altLang="en-US"/>
              <a:t>부과되어</a:t>
            </a:r>
            <a:r>
              <a:rPr lang="en-US" altLang="ko-KR"/>
              <a:t> </a:t>
            </a:r>
            <a:r>
              <a:rPr lang="ko-KR" altLang="en-US"/>
              <a:t>해당</a:t>
            </a:r>
            <a:r>
              <a:rPr lang="en-US" altLang="ko-KR"/>
              <a:t> </a:t>
            </a:r>
            <a:r>
              <a:rPr lang="ko-KR" altLang="en-US"/>
              <a:t>책임을</a:t>
            </a:r>
            <a:r>
              <a:rPr lang="en-US" altLang="ko-KR"/>
              <a:t> </a:t>
            </a:r>
            <a:r>
              <a:rPr lang="ko-KR" altLang="en-US"/>
              <a:t>팩토리로</a:t>
            </a:r>
            <a:r>
              <a:rPr lang="en-US" altLang="ko-KR"/>
              <a:t> </a:t>
            </a:r>
            <a:r>
              <a:rPr lang="ko-KR" altLang="en-US"/>
              <a:t>분리</a:t>
            </a:r>
            <a:r>
              <a:rPr lang="en-US" altLang="ko-KR"/>
              <a:t> </a:t>
            </a:r>
            <a:r>
              <a:rPr lang="ko-KR" altLang="en-US"/>
              <a:t>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휴</a:t>
            </a:r>
            <a:r>
              <a:rPr lang="en-US" altLang="ko-KR"/>
              <a:t>.. </a:t>
            </a:r>
            <a:r>
              <a:rPr lang="ko-KR" altLang="en-US"/>
              <a:t>이제</a:t>
            </a:r>
            <a:r>
              <a:rPr lang="en-US" altLang="ko-KR"/>
              <a:t> </a:t>
            </a:r>
            <a:r>
              <a:rPr lang="ko-KR" altLang="en-US"/>
              <a:t>거의</a:t>
            </a:r>
            <a:r>
              <a:rPr lang="en-US" altLang="ko-KR"/>
              <a:t> </a:t>
            </a:r>
            <a:r>
              <a:rPr lang="ko-KR" altLang="en-US"/>
              <a:t>다</a:t>
            </a:r>
            <a:r>
              <a:rPr lang="en-US" altLang="ko-KR"/>
              <a:t> </a:t>
            </a:r>
            <a:r>
              <a:rPr lang="ko-KR" altLang="en-US"/>
              <a:t>왔습니다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929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도대체</a:t>
            </a:r>
            <a:r>
              <a:rPr lang="en-US" altLang="ko-KR" sz="2400" dirty="0"/>
              <a:t> </a:t>
            </a:r>
            <a:r>
              <a:rPr lang="ko-KR" altLang="en-US" sz="2400" dirty="0"/>
              <a:t>스프링은</a:t>
            </a:r>
            <a:r>
              <a:rPr lang="en-US" altLang="ko-KR" sz="2400" dirty="0"/>
              <a:t> </a:t>
            </a:r>
            <a:r>
              <a:rPr lang="ko-KR" altLang="en-US" sz="2400" dirty="0"/>
              <a:t>언제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보는거야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8836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>
            <a:normAutofit/>
          </a:bodyPr>
          <a:lstStyle/>
          <a:p>
            <a:r>
              <a:rPr lang="en-US" smtClean="0"/>
              <a:t>스프링 @IoC 도입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5532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DaoFactory 클래스에 @Configuration을 추가한다.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userDao()와 connectionMaker()에 @Bean을 추가한다.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UserDaoTest에서 스프링 ApplicationContext를 사용하도록 수정한다.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3" name="Process 12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 </a:t>
              </a:r>
              <a:r>
                <a:rPr lang="ko-KR" altLang="en-US" dirty="0"/>
                <a:t>단계</a:t>
              </a:r>
              <a:endParaRPr lang="en-US" dirty="0"/>
            </a:p>
          </p:txBody>
        </p:sp>
        <p:sp>
          <p:nvSpPr>
            <p:cNvPr id="14" name="Process 13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1588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자</a:t>
            </a:r>
            <a:r>
              <a:rPr lang="en-US" altLang="ko-KR" sz="2400" dirty="0"/>
              <a:t>. </a:t>
            </a:r>
            <a:r>
              <a:rPr lang="ko-KR" altLang="en-US" sz="2400" dirty="0"/>
              <a:t>간단하지</a:t>
            </a:r>
            <a:r>
              <a:rPr lang="en-US" altLang="ko-KR" sz="2400" dirty="0"/>
              <a:t>?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사실</a:t>
            </a:r>
            <a:r>
              <a:rPr lang="en-US" altLang="ko-KR" sz="2400" dirty="0"/>
              <a:t> </a:t>
            </a:r>
            <a:r>
              <a:rPr lang="ko-KR" altLang="en-US" sz="2400" dirty="0"/>
              <a:t>스프링에서</a:t>
            </a:r>
            <a:r>
              <a:rPr lang="en-US" altLang="ko-KR" sz="2400" dirty="0"/>
              <a:t> </a:t>
            </a:r>
            <a:r>
              <a:rPr lang="ko-KR" altLang="en-US" sz="2400" dirty="0"/>
              <a:t>객체를</a:t>
            </a:r>
            <a:r>
              <a:rPr lang="en-US" altLang="ko-KR" sz="2400" dirty="0"/>
              <a:t> </a:t>
            </a:r>
            <a:r>
              <a:rPr lang="ko-KR" altLang="en-US" sz="2400" dirty="0"/>
              <a:t>조합하는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방법은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다양해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8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@IoC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@Configuration</a:t>
            </a:r>
          </a:p>
          <a:p>
            <a:pPr lvl="1">
              <a:buNone/>
            </a:pPr>
            <a:endParaRPr lang="en-US"/>
          </a:p>
          <a:p>
            <a:r>
              <a:rPr lang="en-US"/>
              <a:t>@Bean</a:t>
            </a:r>
          </a:p>
          <a:p>
            <a:endParaRPr lang="en-US"/>
          </a:p>
          <a:p>
            <a:r>
              <a:rPr lang="en-US"/>
              <a:t>@Scope</a:t>
            </a:r>
          </a:p>
        </p:txBody>
      </p:sp>
    </p:spTree>
    <p:extLst>
      <p:ext uri="{BB962C8B-B14F-4D97-AF65-F5344CB8AC3E}">
        <p14:creationId xmlns:p14="http://schemas.microsoft.com/office/powerpoint/2010/main" val="3945655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setter </a:t>
            </a:r>
            <a:r>
              <a:rPr lang="ko-KR" altLang="en-US" dirty="0" smtClean="0"/>
              <a:t>주입 적용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5532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UserDao 생성자를 삭제한다.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UserDao에 ConnectionFacotry에 대한 세터를 추가한다.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DaoFactory에서 객체를 주입할 때 세터를 사용하도록 수정한다.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3" name="Process 12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4" name="Process 13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0736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애노테이션</a:t>
            </a:r>
            <a:r>
              <a:rPr lang="en-US" altLang="ko-KR" sz="2400"/>
              <a:t> </a:t>
            </a:r>
            <a:r>
              <a:rPr lang="ko-KR" altLang="en-US" sz="2400"/>
              <a:t>말고</a:t>
            </a:r>
            <a:r>
              <a:rPr lang="en-US" altLang="ko-KR" sz="2400"/>
              <a:t> XML</a:t>
            </a:r>
            <a:r>
              <a:rPr lang="ko-KR" altLang="en-US" sz="2400"/>
              <a:t>로도</a:t>
            </a:r>
            <a:r>
              <a:rPr lang="en-US" altLang="ko-KR" sz="2400"/>
              <a:t> </a:t>
            </a:r>
          </a:p>
          <a:p>
            <a:pPr algn="ctr"/>
            <a:r>
              <a:rPr lang="ko-KR" altLang="en-US" sz="2400"/>
              <a:t>설정할</a:t>
            </a:r>
            <a:r>
              <a:rPr lang="en-US" altLang="ko-KR" sz="2400"/>
              <a:t> </a:t>
            </a:r>
            <a:r>
              <a:rPr lang="ko-KR" altLang="en-US" sz="2400"/>
              <a:t>수</a:t>
            </a:r>
            <a:r>
              <a:rPr lang="en-US" altLang="ko-KR" sz="2400"/>
              <a:t> </a:t>
            </a:r>
            <a:r>
              <a:rPr lang="ko-KR" altLang="en-US" sz="2400"/>
              <a:t>있는거지</a:t>
            </a:r>
            <a:r>
              <a:rPr lang="en-US" altLang="ko-KR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0195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물론이지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스프링</a:t>
            </a:r>
            <a:r>
              <a:rPr lang="en-US" altLang="ko-KR" sz="2400" dirty="0"/>
              <a:t> 3.0</a:t>
            </a:r>
            <a:r>
              <a:rPr lang="ko-KR" altLang="en-US" sz="2400" dirty="0"/>
              <a:t>부터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애노테이션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빈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설정을</a:t>
            </a:r>
            <a:r>
              <a:rPr lang="en-US" altLang="ko-KR" sz="2400" dirty="0"/>
              <a:t> </a:t>
            </a:r>
            <a:r>
              <a:rPr lang="ko-KR" altLang="en-US" sz="2400" dirty="0"/>
              <a:t>지원하기</a:t>
            </a:r>
            <a:r>
              <a:rPr lang="en-US" altLang="ko-KR" sz="2400" dirty="0"/>
              <a:t> </a:t>
            </a:r>
            <a:r>
              <a:rPr lang="ko-KR" altLang="en-US" sz="2400" dirty="0"/>
              <a:t>시작했지만</a:t>
            </a:r>
            <a:r>
              <a:rPr lang="en-US" altLang="ko-KR" sz="2400" dirty="0"/>
              <a:t> </a:t>
            </a:r>
            <a:r>
              <a:rPr lang="ko-KR" altLang="en-US" sz="2400" dirty="0"/>
              <a:t>이전에는</a:t>
            </a:r>
            <a:r>
              <a:rPr lang="en-US" altLang="ko-KR" sz="2400" dirty="0"/>
              <a:t> XML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많이</a:t>
            </a:r>
            <a:r>
              <a:rPr lang="en-US" altLang="ko-KR" sz="2400" dirty="0"/>
              <a:t> </a:t>
            </a:r>
            <a:r>
              <a:rPr lang="ko-KR" altLang="en-US" sz="2400" dirty="0"/>
              <a:t>사용했어</a:t>
            </a:r>
            <a:r>
              <a:rPr lang="en-US" altLang="ko-KR" sz="2400" dirty="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1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나눔고딕" pitchFamily="50" charset="-127"/>
                <a:ea typeface="나눔고딕" pitchFamily="50" charset="-127"/>
              </a:rPr>
              <a:t>1.2  </a:t>
            </a:r>
            <a:r>
              <a:rPr lang="ko-KR" altLang="en-US" sz="1600" b="1" spc="-20" dirty="0" smtClean="0">
                <a:latin typeface="나눔고딕" pitchFamily="50" charset="-127"/>
                <a:ea typeface="나눔고딕" pitchFamily="50" charset="-127"/>
              </a:rPr>
              <a:t>실습 준비</a:t>
            </a:r>
            <a:endParaRPr lang="en-US" altLang="ko-KR" sz="16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980728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Java 6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Maven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maven.apache.org/download.html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개발환경 설치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Spring Tool </a:t>
            </a:r>
            <a:r>
              <a:rPr lang="en-US" altLang="ko-KR" dirty="0" smtClean="0"/>
              <a:t>Suite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www.springsource.com/developer/sts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프로젝트 다운로드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spring-basic.zip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devcafe.nhncorp.com/spring/478366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92427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>
            <a:normAutofit/>
          </a:bodyPr>
          <a:lstStyle/>
          <a:p>
            <a:r>
              <a:rPr lang="en-US" dirty="0"/>
              <a:t>XML </a:t>
            </a:r>
            <a:r>
              <a:rPr lang="ko-KR" altLang="en-US" dirty="0"/>
              <a:t>빈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5532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daoContext.xml 파일을 만든다.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daoContext.xml 파일에 빈 설정정보를 XML 형태로 설정한다.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UserDaoTest에서 XML 설정정보를 사용하는 ApplicationContext를 사용하도록 수정한다.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3" name="Process 12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4" name="Process 13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4963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20688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그런데</a:t>
            </a:r>
            <a:r>
              <a:rPr lang="en-US" altLang="ko-KR" sz="2400" dirty="0"/>
              <a:t> </a:t>
            </a:r>
            <a:r>
              <a:rPr lang="ko-KR" altLang="en-US" sz="2400" dirty="0"/>
              <a:t>도대체</a:t>
            </a:r>
            <a:r>
              <a:rPr lang="en-US" altLang="ko-KR" sz="2400" dirty="0"/>
              <a:t> </a:t>
            </a:r>
            <a:r>
              <a:rPr lang="ko-KR" altLang="en-US" sz="2400" dirty="0"/>
              <a:t>일반적인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팩토리랑</a:t>
            </a:r>
            <a:r>
              <a:rPr lang="en-US" altLang="ko-KR" sz="2400" dirty="0"/>
              <a:t> </a:t>
            </a:r>
            <a:r>
              <a:rPr lang="ko-KR" altLang="en-US" sz="2400" dirty="0"/>
              <a:t>스프링</a:t>
            </a:r>
            <a:r>
              <a:rPr lang="en-US" altLang="ko-KR" sz="2400" dirty="0"/>
              <a:t> IoC </a:t>
            </a:r>
            <a:r>
              <a:rPr lang="ko-KR" altLang="en-US" sz="2400" dirty="0"/>
              <a:t>컨테이너는</a:t>
            </a:r>
            <a:r>
              <a:rPr lang="en-US" altLang="ko-KR" sz="2400" dirty="0"/>
              <a:t> </a:t>
            </a:r>
            <a:r>
              <a:rPr lang="ko-KR" altLang="en-US" sz="2400" dirty="0"/>
              <a:t>뭐가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다른거지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6404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그걸</a:t>
            </a:r>
            <a:r>
              <a:rPr lang="en-US" altLang="ko-KR" sz="2400" dirty="0"/>
              <a:t> </a:t>
            </a:r>
            <a:r>
              <a:rPr lang="ko-KR" altLang="en-US" sz="2400" dirty="0"/>
              <a:t>알려면</a:t>
            </a:r>
            <a:r>
              <a:rPr lang="en-US" altLang="ko-KR" sz="2400" dirty="0"/>
              <a:t>.. </a:t>
            </a:r>
            <a:r>
              <a:rPr lang="ko-KR" altLang="en-US" sz="2400" dirty="0"/>
              <a:t>우선</a:t>
            </a:r>
            <a:r>
              <a:rPr lang="en-US" altLang="ko-KR" sz="2400" dirty="0"/>
              <a:t>..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err="1"/>
              <a:t>팩토리와</a:t>
            </a:r>
            <a:r>
              <a:rPr lang="en-US" altLang="ko-KR" sz="2400" dirty="0"/>
              <a:t> </a:t>
            </a:r>
            <a:r>
              <a:rPr lang="ko-KR" altLang="en-US" sz="2400" dirty="0"/>
              <a:t>스프링</a:t>
            </a:r>
            <a:r>
              <a:rPr lang="en-US" altLang="ko-KR" sz="2400" dirty="0"/>
              <a:t> IoC </a:t>
            </a:r>
            <a:r>
              <a:rPr lang="ko-KR" altLang="en-US" sz="2400" dirty="0"/>
              <a:t>컨테이너에서</a:t>
            </a:r>
            <a:r>
              <a:rPr lang="en-US" altLang="ko-KR" sz="2400" dirty="0"/>
              <a:t> </a:t>
            </a:r>
            <a:r>
              <a:rPr lang="ko-KR" altLang="en-US" sz="2400" dirty="0"/>
              <a:t>각각</a:t>
            </a:r>
            <a:r>
              <a:rPr lang="en-US" altLang="ko-KR" sz="2400" dirty="0"/>
              <a:t> </a:t>
            </a:r>
            <a:r>
              <a:rPr lang="ko-KR" altLang="en-US" sz="2400" dirty="0"/>
              <a:t>객체를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여러번</a:t>
            </a:r>
            <a:r>
              <a:rPr lang="en-US" altLang="ko-KR" sz="2400" dirty="0"/>
              <a:t> </a:t>
            </a:r>
            <a:r>
              <a:rPr lang="ko-KR" altLang="en-US" sz="2400" dirty="0"/>
              <a:t>꺼내서</a:t>
            </a:r>
            <a:r>
              <a:rPr lang="en-US" altLang="ko-KR" sz="2400" dirty="0"/>
              <a:t> </a:t>
            </a:r>
            <a:r>
              <a:rPr lang="ko-KR" altLang="en-US" sz="2400" dirty="0"/>
              <a:t>비교해봐</a:t>
            </a:r>
            <a:r>
              <a:rPr lang="en-US" altLang="ko-KR" sz="2400" dirty="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2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하나만 쓰자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new () </a:t>
            </a:r>
            <a:r>
              <a:rPr lang="ko-KR" altLang="en-US" dirty="0" smtClean="0"/>
              <a:t>방지</a:t>
            </a:r>
            <a:r>
              <a:rPr lang="en-US" altLang="ko-KR" dirty="0" smtClean="0"/>
              <a:t>: private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인스턴스</a:t>
            </a:r>
            <a:r>
              <a:rPr lang="ko-KR" altLang="en-US" dirty="0" smtClean="0"/>
              <a:t> 가져오기</a:t>
            </a:r>
            <a:r>
              <a:rPr lang="en-US" altLang="ko-KR" dirty="0" smtClean="0"/>
              <a:t>: static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pic>
        <p:nvPicPr>
          <p:cNvPr id="1026" name="Picture 2" descr="Singleton UML class diagram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429000"/>
            <a:ext cx="3808425" cy="2285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48761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싱글톤</a:t>
            </a:r>
            <a:r>
              <a:rPr lang="en-US" altLang="ko-KR"/>
              <a:t> </a:t>
            </a:r>
            <a:r>
              <a:rPr lang="ko-KR" altLang="en-US"/>
              <a:t>레지스트리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싱글톤</a:t>
            </a:r>
            <a:r>
              <a:rPr lang="en-US" altLang="ko-KR"/>
              <a:t> </a:t>
            </a:r>
            <a:r>
              <a:rPr lang="ko-KR" altLang="en-US"/>
              <a:t>패턴</a:t>
            </a:r>
            <a:r>
              <a:rPr lang="en-US" altLang="ko-KR"/>
              <a:t> </a:t>
            </a:r>
            <a:r>
              <a:rPr lang="ko-KR" altLang="en-US"/>
              <a:t>구현</a:t>
            </a:r>
            <a:r>
              <a:rPr lang="en-US" altLang="ko-KR"/>
              <a:t> </a:t>
            </a:r>
            <a:r>
              <a:rPr lang="ko-KR" altLang="en-US"/>
              <a:t>방식의</a:t>
            </a:r>
            <a:r>
              <a:rPr lang="en-US" altLang="ko-KR"/>
              <a:t> </a:t>
            </a:r>
            <a:r>
              <a:rPr lang="ko-KR" altLang="en-US"/>
              <a:t>문제점</a:t>
            </a:r>
            <a:endParaRPr lang="en-US" altLang="ko-KR"/>
          </a:p>
          <a:p>
            <a:pPr lvl="1"/>
            <a:r>
              <a:rPr lang="en-US"/>
              <a:t>private </a:t>
            </a:r>
            <a:r>
              <a:rPr lang="ko-KR" altLang="en-US"/>
              <a:t>생성자로</a:t>
            </a:r>
            <a:r>
              <a:rPr lang="en-US" altLang="ko-KR"/>
              <a:t> </a:t>
            </a:r>
            <a:r>
              <a:rPr lang="ko-KR" altLang="en-US"/>
              <a:t>인해</a:t>
            </a:r>
            <a:r>
              <a:rPr lang="en-US" altLang="ko-KR"/>
              <a:t> </a:t>
            </a:r>
            <a:r>
              <a:rPr lang="ko-KR" altLang="en-US"/>
              <a:t>객체</a:t>
            </a:r>
            <a:r>
              <a:rPr lang="en-US" altLang="ko-KR"/>
              <a:t> </a:t>
            </a:r>
            <a:r>
              <a:rPr lang="ko-KR" altLang="en-US"/>
              <a:t>지향의</a:t>
            </a:r>
            <a:r>
              <a:rPr lang="en-US" altLang="ko-KR"/>
              <a:t> </a:t>
            </a:r>
            <a:r>
              <a:rPr lang="ko-KR" altLang="en-US"/>
              <a:t>특징</a:t>
            </a:r>
            <a:r>
              <a:rPr lang="en-US" altLang="ko-KR"/>
              <a:t> </a:t>
            </a:r>
            <a:r>
              <a:rPr lang="ko-KR" altLang="en-US"/>
              <a:t>중</a:t>
            </a:r>
            <a:r>
              <a:rPr lang="en-US" altLang="ko-KR"/>
              <a:t> </a:t>
            </a:r>
            <a:r>
              <a:rPr lang="ko-KR" altLang="en-US"/>
              <a:t>하나인</a:t>
            </a:r>
            <a:r>
              <a:rPr lang="en-US" altLang="ko-KR"/>
              <a:t> </a:t>
            </a:r>
            <a:r>
              <a:rPr lang="ko-KR" altLang="en-US"/>
              <a:t>상속을</a:t>
            </a:r>
            <a:r>
              <a:rPr lang="en-US" altLang="ko-KR"/>
              <a:t> </a:t>
            </a:r>
            <a:r>
              <a:rPr lang="ko-KR" altLang="en-US"/>
              <a:t>사용하지</a:t>
            </a:r>
            <a:r>
              <a:rPr lang="en-US" altLang="ko-KR"/>
              <a:t> </a:t>
            </a:r>
            <a:r>
              <a:rPr lang="ko-KR" altLang="en-US"/>
              <a:t>못하게</a:t>
            </a:r>
            <a:r>
              <a:rPr lang="en-US" altLang="ko-KR"/>
              <a:t> </a:t>
            </a:r>
            <a:r>
              <a:rPr lang="ko-KR" altLang="en-US"/>
              <a:t>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멀티</a:t>
            </a:r>
            <a:r>
              <a:rPr lang="en-US" altLang="ko-KR"/>
              <a:t> </a:t>
            </a:r>
            <a:r>
              <a:rPr lang="ko-KR" altLang="en-US"/>
              <a:t>쓰레드</a:t>
            </a:r>
            <a:r>
              <a:rPr lang="en-US" altLang="ko-KR"/>
              <a:t> </a:t>
            </a:r>
            <a:r>
              <a:rPr lang="ko-KR" altLang="en-US"/>
              <a:t>환경에서</a:t>
            </a:r>
            <a:r>
              <a:rPr lang="en-US" altLang="ko-KR"/>
              <a:t> </a:t>
            </a:r>
            <a:r>
              <a:rPr lang="ko-KR" altLang="en-US"/>
              <a:t>안정성</a:t>
            </a:r>
            <a:r>
              <a:rPr lang="en-US" altLang="ko-KR"/>
              <a:t> </a:t>
            </a:r>
            <a:r>
              <a:rPr lang="ko-KR" altLang="en-US"/>
              <a:t>보장하기</a:t>
            </a:r>
            <a:r>
              <a:rPr lang="en-US" altLang="ko-KR"/>
              <a:t> </a:t>
            </a:r>
            <a:r>
              <a:rPr lang="ko-KR" altLang="en-US"/>
              <a:t>힘듬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static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인해</a:t>
            </a:r>
            <a:r>
              <a:rPr lang="en-US" altLang="ko-KR"/>
              <a:t> </a:t>
            </a:r>
            <a:r>
              <a:rPr lang="ko-KR" altLang="en-US"/>
              <a:t>전역적으로</a:t>
            </a:r>
            <a:r>
              <a:rPr lang="en-US" altLang="ko-KR"/>
              <a:t> </a:t>
            </a:r>
            <a:r>
              <a:rPr lang="ko-KR" altLang="en-US"/>
              <a:t>접근할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있기</a:t>
            </a:r>
            <a:r>
              <a:rPr lang="en-US" altLang="ko-KR"/>
              <a:t> </a:t>
            </a:r>
            <a:r>
              <a:rPr lang="ko-KR" altLang="en-US"/>
              <a:t>때문에</a:t>
            </a:r>
            <a:r>
              <a:rPr lang="en-US" altLang="ko-KR"/>
              <a:t> </a:t>
            </a:r>
            <a:r>
              <a:rPr lang="ko-KR" altLang="en-US"/>
              <a:t>안전하게</a:t>
            </a:r>
            <a:r>
              <a:rPr lang="en-US" altLang="ko-KR"/>
              <a:t> </a:t>
            </a:r>
            <a:r>
              <a:rPr lang="ko-KR" altLang="en-US"/>
              <a:t>관리하기</a:t>
            </a:r>
            <a:r>
              <a:rPr lang="en-US" altLang="ko-KR"/>
              <a:t> </a:t>
            </a:r>
            <a:r>
              <a:rPr lang="ko-KR" altLang="en-US"/>
              <a:t>힘듬</a:t>
            </a:r>
            <a:r>
              <a:rPr lang="en-US" altLang="ko-KR"/>
              <a:t>.</a:t>
            </a:r>
          </a:p>
          <a:p>
            <a:r>
              <a:rPr lang="ko-KR" altLang="en-US"/>
              <a:t>싱글톤</a:t>
            </a:r>
            <a:r>
              <a:rPr lang="en-US" altLang="ko-KR"/>
              <a:t> </a:t>
            </a:r>
            <a:r>
              <a:rPr lang="ko-KR" altLang="en-US"/>
              <a:t>레지스트리</a:t>
            </a:r>
            <a:endParaRPr lang="en-US" altLang="ko-KR"/>
          </a:p>
          <a:p>
            <a:pPr lvl="1"/>
            <a:r>
              <a:rPr lang="ko-KR" altLang="en-US"/>
              <a:t>싱글톤</a:t>
            </a:r>
            <a:r>
              <a:rPr lang="en-US" altLang="ko-KR"/>
              <a:t> </a:t>
            </a:r>
            <a:r>
              <a:rPr lang="ko-KR" altLang="en-US"/>
              <a:t>관리용</a:t>
            </a:r>
            <a:r>
              <a:rPr lang="en-US" altLang="ko-KR"/>
              <a:t> </a:t>
            </a:r>
            <a:r>
              <a:rPr lang="ko-KR" altLang="en-US"/>
              <a:t>컨테이너</a:t>
            </a:r>
            <a:r>
              <a:rPr lang="en-US" altLang="ko-KR"/>
              <a:t> </a:t>
            </a:r>
            <a:r>
              <a:rPr lang="ko-KR" altLang="en-US"/>
              <a:t>사용함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별도의</a:t>
            </a:r>
            <a:r>
              <a:rPr lang="en-US" altLang="ko-KR"/>
              <a:t> </a:t>
            </a:r>
            <a:r>
              <a:rPr lang="ko-KR" altLang="en-US"/>
              <a:t>컨테이너가</a:t>
            </a:r>
            <a:r>
              <a:rPr lang="en-US" altLang="ko-KR"/>
              <a:t> POJO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싱글톤</a:t>
            </a:r>
            <a:r>
              <a:rPr lang="en-US" altLang="ko-KR"/>
              <a:t> </a:t>
            </a:r>
            <a:r>
              <a:rPr lang="ko-KR" altLang="en-US"/>
              <a:t>객체로</a:t>
            </a:r>
            <a:r>
              <a:rPr lang="en-US" altLang="ko-KR"/>
              <a:t> </a:t>
            </a:r>
            <a:r>
              <a:rPr lang="ko-KR" altLang="en-US"/>
              <a:t>만들어</a:t>
            </a:r>
            <a:r>
              <a:rPr lang="en-US" altLang="ko-KR"/>
              <a:t> </a:t>
            </a:r>
            <a:r>
              <a:rPr lang="ko-KR" altLang="en-US"/>
              <a:t>줌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47607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의존관계</a:t>
            </a:r>
            <a:r>
              <a:rPr lang="en-US" altLang="ko-KR"/>
              <a:t> </a:t>
            </a:r>
            <a:r>
              <a:rPr lang="ko-KR" altLang="en-US"/>
              <a:t>주입과</a:t>
            </a:r>
            <a:r>
              <a:rPr lang="en-US" altLang="ko-KR"/>
              <a:t> </a:t>
            </a:r>
            <a:r>
              <a:rPr lang="ko-KR" altLang="en-US"/>
              <a:t>의존관계</a:t>
            </a:r>
            <a:r>
              <a:rPr lang="en-US" altLang="ko-KR"/>
              <a:t> </a:t>
            </a:r>
            <a:r>
              <a:rPr lang="ko-KR" altLang="en-US"/>
              <a:t>검색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의존관계</a:t>
            </a:r>
            <a:r>
              <a:rPr lang="en-US" altLang="ko-KR"/>
              <a:t> </a:t>
            </a:r>
            <a:r>
              <a:rPr lang="ko-KR" altLang="en-US"/>
              <a:t>주입</a:t>
            </a:r>
            <a:r>
              <a:rPr lang="en-US" altLang="ko-KR"/>
              <a:t>(Injection)</a:t>
            </a:r>
          </a:p>
          <a:p>
            <a:endParaRPr lang="en-US"/>
          </a:p>
          <a:p>
            <a:endParaRPr lang="en-US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의존관계</a:t>
            </a:r>
            <a:r>
              <a:rPr lang="en-US" altLang="ko-KR"/>
              <a:t> </a:t>
            </a:r>
            <a:r>
              <a:rPr lang="ko-KR" altLang="en-US"/>
              <a:t>검색</a:t>
            </a:r>
            <a:r>
              <a:rPr lang="en-US" altLang="ko-KR"/>
              <a:t>(lookup)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562600"/>
          <a:ext cx="82296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UserDao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userDao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applicationContext.getBean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userDao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UserDao.class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590800"/>
          <a:ext cx="8229600" cy="173735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&lt;bean id=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userDao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class="chapter1.exercise.dao11.UserDao"&gt;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&lt;property name=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connectionmaker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ref="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connectionMaker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&lt;/bean&gt;</a:t>
                      </a:r>
                    </a:p>
                    <a:p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&lt;bean id=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connectionMaker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class="chapter1.exercise.dao11.NConnectionMaker"/&gt;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5218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생각해</a:t>
            </a:r>
            <a:r>
              <a:rPr lang="en-US" altLang="ko-KR"/>
              <a:t> </a:t>
            </a:r>
            <a:r>
              <a:rPr lang="ko-KR" altLang="en-US"/>
              <a:t>봅시다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의존성</a:t>
            </a:r>
            <a:r>
              <a:rPr lang="en-US" altLang="ko-KR"/>
              <a:t> </a:t>
            </a:r>
            <a:r>
              <a:rPr lang="ko-KR" altLang="en-US"/>
              <a:t>주입은</a:t>
            </a:r>
            <a:r>
              <a:rPr lang="en-US" altLang="ko-KR"/>
              <a:t> IoC </a:t>
            </a:r>
            <a:r>
              <a:rPr lang="ko-KR" altLang="en-US"/>
              <a:t>컨테이너가</a:t>
            </a:r>
            <a:r>
              <a:rPr lang="en-US" altLang="ko-KR"/>
              <a:t> </a:t>
            </a:r>
            <a:r>
              <a:rPr lang="ko-KR" altLang="en-US"/>
              <a:t>있어야지만</a:t>
            </a:r>
            <a:r>
              <a:rPr lang="en-US" altLang="ko-KR"/>
              <a:t> </a:t>
            </a:r>
            <a:r>
              <a:rPr lang="ko-KR" altLang="en-US"/>
              <a:t>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있는것이다</a:t>
            </a:r>
            <a:r>
              <a:rPr lang="en-US" altLang="ko-KR"/>
              <a:t>.</a:t>
            </a:r>
          </a:p>
          <a:p>
            <a:pPr lvl="1"/>
            <a:r>
              <a:rPr lang="en-US"/>
              <a:t>O</a:t>
            </a:r>
          </a:p>
          <a:p>
            <a:pPr lvl="1"/>
            <a:r>
              <a:rPr 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63288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+mn-ea"/>
              </a:rPr>
              <a:t>이미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err="1">
                <a:latin typeface="+mn-ea"/>
              </a:rPr>
              <a:t>DataSource</a:t>
            </a:r>
            <a:r>
              <a:rPr lang="ko-KR" altLang="en-US" sz="2400" dirty="0">
                <a:latin typeface="+mn-ea"/>
              </a:rPr>
              <a:t>라는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인터페이스가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있다면서요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algn="ctr"/>
            <a:endParaRPr lang="en-US" altLang="ko-KR" sz="2400" dirty="0">
              <a:latin typeface="+mn-ea"/>
            </a:endParaRPr>
          </a:p>
          <a:p>
            <a:pPr algn="ctr"/>
            <a:r>
              <a:rPr lang="en-US" altLang="ko-KR" sz="2400" dirty="0" err="1">
                <a:latin typeface="+mn-ea"/>
              </a:rPr>
              <a:t>ConnectionMaker</a:t>
            </a:r>
            <a:r>
              <a:rPr lang="ko-KR" altLang="en-US" sz="2400" dirty="0">
                <a:latin typeface="+mn-ea"/>
              </a:rPr>
              <a:t>를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err="1">
                <a:latin typeface="+mn-ea"/>
              </a:rPr>
              <a:t>DataSource</a:t>
            </a:r>
            <a:r>
              <a:rPr lang="ko-KR" altLang="en-US" sz="2400" dirty="0">
                <a:latin typeface="+mn-ea"/>
              </a:rPr>
              <a:t>로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바꿔야겠어요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08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DataSource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factory for connections … (API)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밴더들이</a:t>
            </a:r>
            <a:r>
              <a:rPr lang="ko-KR" altLang="en-US" dirty="0" smtClean="0"/>
              <a:t> 이 인터페이스 구현체를 제공해줌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sz="1900" dirty="0" smtClean="0"/>
              <a:t>com.mchange.v2.c3p0.ComboPooledDataSource</a:t>
            </a:r>
          </a:p>
          <a:p>
            <a:pPr lvl="1"/>
            <a:r>
              <a:rPr lang="en-US" altLang="ko-KR" sz="1900" dirty="0" err="1" smtClean="0"/>
              <a:t>oracle.jdbc.pool.OracleDataSource</a:t>
            </a:r>
            <a:endParaRPr lang="en-US" altLang="ko-KR" sz="1900" dirty="0" smtClean="0"/>
          </a:p>
          <a:p>
            <a:pPr lvl="1"/>
            <a:r>
              <a:rPr lang="en-US" altLang="ko-KR" sz="1900" dirty="0" err="1" smtClean="0"/>
              <a:t>org.springframework.jdbc.datasource.DriverManagerDataSource</a:t>
            </a:r>
            <a:endParaRPr lang="en-US" altLang="ko-KR" sz="1900" dirty="0" smtClean="0"/>
          </a:p>
          <a:p>
            <a:pPr lvl="1"/>
            <a:r>
              <a:rPr lang="en-US" altLang="ko-KR" sz="1900" dirty="0" err="1" smtClean="0"/>
              <a:t>org.springframework.jdbc.datasource.SimpleDriverDataSource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37921612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>
            <a:normAutofit/>
          </a:bodyPr>
          <a:lstStyle/>
          <a:p>
            <a:r>
              <a:rPr lang="en-US" smtClean="0"/>
              <a:t>DataSource 도입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5532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UserDao에서</a:t>
            </a:r>
            <a:r>
              <a:rPr lang="en-US" dirty="0" smtClean="0"/>
              <a:t> </a:t>
            </a:r>
            <a:r>
              <a:rPr lang="en-US" dirty="0" err="1" smtClean="0"/>
              <a:t>ConnectionMaker를</a:t>
            </a:r>
            <a:r>
              <a:rPr lang="en-US" dirty="0" smtClean="0"/>
              <a:t> </a:t>
            </a:r>
            <a:r>
              <a:rPr lang="en-US" dirty="0" err="1" smtClean="0"/>
              <a:t>빼고</a:t>
            </a:r>
            <a:r>
              <a:rPr lang="en-US" dirty="0" smtClean="0"/>
              <a:t> </a:t>
            </a:r>
            <a:r>
              <a:rPr lang="en-US" dirty="0" err="1" smtClean="0"/>
              <a:t>DataSource를</a:t>
            </a:r>
            <a:r>
              <a:rPr lang="en-US" dirty="0" smtClean="0"/>
              <a:t> </a:t>
            </a:r>
            <a:r>
              <a:rPr lang="en-US" dirty="0" err="1" smtClean="0"/>
              <a:t>사용하도록</a:t>
            </a:r>
            <a:r>
              <a:rPr lang="en-US" dirty="0" smtClean="0"/>
              <a:t> </a:t>
            </a:r>
            <a:r>
              <a:rPr lang="en-US" dirty="0" err="1" smtClean="0"/>
              <a:t>수정한다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빈 </a:t>
            </a:r>
            <a:r>
              <a:rPr lang="en-US" dirty="0" err="1" smtClean="0"/>
              <a:t>설정정보를</a:t>
            </a:r>
            <a:r>
              <a:rPr lang="en-US" dirty="0" smtClean="0"/>
              <a:t> </a:t>
            </a:r>
            <a:r>
              <a:rPr lang="en-US" dirty="0" err="1" smtClean="0"/>
              <a:t>수정한다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UserDaoTest에서</a:t>
            </a:r>
            <a:r>
              <a:rPr lang="en-US" dirty="0" smtClean="0"/>
              <a:t> </a:t>
            </a:r>
            <a:r>
              <a:rPr lang="en-US" dirty="0" err="1" smtClean="0"/>
              <a:t>애노테이션</a:t>
            </a:r>
            <a:r>
              <a:rPr lang="en-US" dirty="0" smtClean="0"/>
              <a:t> </a:t>
            </a:r>
            <a:r>
              <a:rPr lang="en-US" dirty="0" err="1" smtClean="0"/>
              <a:t>또는</a:t>
            </a:r>
            <a:r>
              <a:rPr lang="en-US" dirty="0" smtClean="0"/>
              <a:t> XML </a:t>
            </a:r>
            <a:r>
              <a:rPr lang="en-US" dirty="0" err="1" smtClean="0"/>
              <a:t>설정정보를</a:t>
            </a:r>
            <a:r>
              <a:rPr lang="en-US" dirty="0" smtClean="0"/>
              <a:t> </a:t>
            </a:r>
            <a:r>
              <a:rPr lang="en-US" dirty="0" err="1" smtClean="0"/>
              <a:t>사용하는</a:t>
            </a:r>
            <a:r>
              <a:rPr lang="en-US" dirty="0" smtClean="0"/>
              <a:t> </a:t>
            </a:r>
            <a:r>
              <a:rPr lang="en-US" dirty="0" err="1" smtClean="0"/>
              <a:t>ApplicationContext를</a:t>
            </a:r>
            <a:r>
              <a:rPr lang="en-US" dirty="0" smtClean="0"/>
              <a:t> </a:t>
            </a:r>
            <a:r>
              <a:rPr lang="en-US" dirty="0" err="1" smtClean="0"/>
              <a:t>사용하도록</a:t>
            </a:r>
            <a:r>
              <a:rPr lang="en-US" dirty="0" smtClean="0"/>
              <a:t> </a:t>
            </a:r>
            <a:r>
              <a:rPr lang="en-US" dirty="0" err="1" smtClean="0"/>
              <a:t>수정한다</a:t>
            </a:r>
            <a:r>
              <a:rPr lang="en-US" dirty="0" smtClean="0"/>
              <a:t>.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3" name="Process 12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4" name="Process 13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52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37" y="2344094"/>
            <a:ext cx="707236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4000" b="1" spc="-100" dirty="0" smtClean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IoC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370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자</a:t>
            </a:r>
            <a:r>
              <a:rPr lang="en-US" altLang="ko-KR" sz="2400"/>
              <a:t> </a:t>
            </a:r>
            <a:r>
              <a:rPr lang="ko-KR" altLang="en-US" sz="2400"/>
              <a:t>이제</a:t>
            </a:r>
            <a:r>
              <a:rPr lang="en-US" altLang="ko-KR" sz="2400"/>
              <a:t> </a:t>
            </a:r>
            <a:r>
              <a:rPr lang="ko-KR" altLang="en-US" sz="2400"/>
              <a:t>스프링</a:t>
            </a:r>
            <a:r>
              <a:rPr lang="en-US" altLang="ko-KR" sz="2400"/>
              <a:t> IoC </a:t>
            </a:r>
            <a:r>
              <a:rPr lang="ko-KR" altLang="en-US" sz="2400"/>
              <a:t>컨테이너에</a:t>
            </a:r>
            <a:r>
              <a:rPr lang="en-US" altLang="ko-KR" sz="2400"/>
              <a:t> </a:t>
            </a:r>
            <a:r>
              <a:rPr lang="ko-KR" altLang="en-US" sz="2400"/>
              <a:t>대해서</a:t>
            </a:r>
            <a:r>
              <a:rPr lang="en-US" altLang="ko-KR" sz="2400"/>
              <a:t> </a:t>
            </a:r>
            <a:r>
              <a:rPr lang="ko-KR" altLang="en-US" sz="2400"/>
              <a:t>감이</a:t>
            </a:r>
            <a:r>
              <a:rPr lang="en-US" altLang="ko-KR" sz="2400"/>
              <a:t> </a:t>
            </a:r>
            <a:r>
              <a:rPr lang="ko-KR" altLang="en-US" sz="2400"/>
              <a:t>잡히시나요</a:t>
            </a:r>
            <a:r>
              <a:rPr lang="en-US" altLang="ko-KR" sz="2400"/>
              <a:t>?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7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오브젝트와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의존관계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/>
              <a:t>관심사</a:t>
            </a:r>
            <a:r>
              <a:rPr lang="en-US" altLang="ko-KR"/>
              <a:t> </a:t>
            </a:r>
            <a:r>
              <a:rPr lang="ko-KR" altLang="en-US"/>
              <a:t>분리</a:t>
            </a:r>
            <a:r>
              <a:rPr lang="en-US" altLang="ko-KR"/>
              <a:t>(Seperation of Concerns)</a:t>
            </a:r>
          </a:p>
          <a:p>
            <a:r>
              <a:rPr lang="ko-KR" altLang="en-US"/>
              <a:t>리팩토링</a:t>
            </a:r>
            <a:endParaRPr lang="en-US" altLang="ko-KR"/>
          </a:p>
          <a:p>
            <a:r>
              <a:rPr lang="ko-KR" altLang="en-US"/>
              <a:t>디자인</a:t>
            </a:r>
            <a:r>
              <a:rPr lang="en-US" altLang="ko-KR"/>
              <a:t> </a:t>
            </a:r>
            <a:r>
              <a:rPr lang="ko-KR" altLang="en-US"/>
              <a:t>패턴</a:t>
            </a:r>
            <a:endParaRPr lang="en-US" altLang="ko-KR"/>
          </a:p>
          <a:p>
            <a:pPr lvl="1"/>
            <a:r>
              <a:rPr lang="ko-KR" altLang="en-US"/>
              <a:t>템프릿</a:t>
            </a:r>
            <a:r>
              <a:rPr lang="en-US" altLang="ko-KR"/>
              <a:t> </a:t>
            </a:r>
            <a:r>
              <a:rPr lang="ko-KR" altLang="en-US"/>
              <a:t>메소드</a:t>
            </a:r>
            <a:r>
              <a:rPr lang="en-US" altLang="ko-KR"/>
              <a:t> </a:t>
            </a:r>
            <a:r>
              <a:rPr lang="ko-KR" altLang="en-US"/>
              <a:t>패턴</a:t>
            </a:r>
            <a:endParaRPr lang="en-US" altLang="ko-KR"/>
          </a:p>
          <a:p>
            <a:pPr lvl="1"/>
            <a:r>
              <a:rPr lang="ko-KR" altLang="en-US"/>
              <a:t>팩토리</a:t>
            </a:r>
            <a:r>
              <a:rPr lang="en-US" altLang="ko-KR"/>
              <a:t> </a:t>
            </a:r>
            <a:r>
              <a:rPr lang="ko-KR" altLang="en-US"/>
              <a:t>메소드</a:t>
            </a:r>
            <a:r>
              <a:rPr lang="en-US" altLang="ko-KR"/>
              <a:t> </a:t>
            </a:r>
            <a:r>
              <a:rPr lang="ko-KR" altLang="en-US"/>
              <a:t>패턴</a:t>
            </a:r>
            <a:endParaRPr lang="en-US" altLang="ko-KR"/>
          </a:p>
          <a:p>
            <a:pPr lvl="1"/>
            <a:r>
              <a:rPr lang="ko-KR" altLang="en-US"/>
              <a:t>전략</a:t>
            </a:r>
            <a:r>
              <a:rPr lang="en-US" altLang="ko-KR"/>
              <a:t> </a:t>
            </a:r>
            <a:r>
              <a:rPr lang="ko-KR" altLang="en-US"/>
              <a:t>패턴</a:t>
            </a:r>
            <a:endParaRPr lang="en-US" altLang="ko-KR"/>
          </a:p>
          <a:p>
            <a:pPr lvl="1"/>
            <a:r>
              <a:rPr lang="ko-KR" altLang="en-US"/>
              <a:t>싱글톤</a:t>
            </a:r>
            <a:r>
              <a:rPr lang="en-US" altLang="ko-KR"/>
              <a:t> </a:t>
            </a:r>
            <a:r>
              <a:rPr lang="ko-KR" altLang="en-US"/>
              <a:t>패턴</a:t>
            </a:r>
            <a:endParaRPr lang="en-US" altLang="ko-KR"/>
          </a:p>
          <a:p>
            <a:r>
              <a:rPr lang="ko-KR" altLang="en-US"/>
              <a:t>상속</a:t>
            </a:r>
            <a:r>
              <a:rPr lang="en-US" altLang="ko-KR"/>
              <a:t> VS </a:t>
            </a:r>
            <a:r>
              <a:rPr lang="ko-KR" altLang="en-US"/>
              <a:t>위임</a:t>
            </a:r>
            <a:endParaRPr lang="en-US" altLang="ko-KR"/>
          </a:p>
          <a:p>
            <a:r>
              <a:rPr lang="ko-KR" altLang="en-US"/>
              <a:t>클래스</a:t>
            </a:r>
            <a:r>
              <a:rPr lang="en-US" altLang="ko-KR"/>
              <a:t> VS </a:t>
            </a:r>
            <a:r>
              <a:rPr lang="ko-KR" altLang="en-US"/>
              <a:t>인터페이스</a:t>
            </a:r>
            <a:endParaRPr lang="en-US" altLang="ko-KR"/>
          </a:p>
          <a:p>
            <a:r>
              <a:rPr lang="ko-KR" altLang="en-US"/>
              <a:t>느슨한</a:t>
            </a:r>
            <a:r>
              <a:rPr lang="en-US" altLang="ko-KR"/>
              <a:t> </a:t>
            </a:r>
            <a:r>
              <a:rPr lang="ko-KR" altLang="en-US"/>
              <a:t>결합</a:t>
            </a:r>
            <a:r>
              <a:rPr lang="en-US" altLang="ko-KR"/>
              <a:t>(loosely coupled)</a:t>
            </a:r>
          </a:p>
          <a:p>
            <a:r>
              <a:rPr lang="ko-KR" altLang="en-US"/>
              <a:t>개방</a:t>
            </a:r>
            <a:r>
              <a:rPr lang="en-US" altLang="ko-KR"/>
              <a:t> </a:t>
            </a:r>
            <a:r>
              <a:rPr lang="ko-KR" altLang="en-US"/>
              <a:t>폐쇄</a:t>
            </a:r>
            <a:r>
              <a:rPr lang="en-US" altLang="ko-KR"/>
              <a:t> </a:t>
            </a:r>
            <a:r>
              <a:rPr lang="ko-KR" altLang="en-US"/>
              <a:t>원칙</a:t>
            </a:r>
            <a:r>
              <a:rPr lang="en-US" altLang="ko-KR"/>
              <a:t>(Open-Closed Principal)</a:t>
            </a:r>
          </a:p>
          <a:p>
            <a:r>
              <a:rPr lang="ko-KR" altLang="en-US"/>
              <a:t>높은</a:t>
            </a:r>
            <a:r>
              <a:rPr lang="en-US" altLang="ko-KR"/>
              <a:t> </a:t>
            </a:r>
            <a:r>
              <a:rPr lang="ko-KR" altLang="en-US"/>
              <a:t>응집도와</a:t>
            </a:r>
            <a:r>
              <a:rPr lang="en-US" altLang="ko-KR"/>
              <a:t> </a:t>
            </a:r>
            <a:r>
              <a:rPr lang="ko-KR" altLang="en-US"/>
              <a:t>낮은</a:t>
            </a:r>
            <a:r>
              <a:rPr lang="en-US" altLang="ko-KR"/>
              <a:t> </a:t>
            </a:r>
            <a:r>
              <a:rPr lang="ko-KR" altLang="en-US"/>
              <a:t>결합도</a:t>
            </a:r>
            <a:endParaRPr lang="en-US" altLang="ko-KR"/>
          </a:p>
          <a:p>
            <a:r>
              <a:rPr lang="ko-KR" altLang="en-US"/>
              <a:t>제어</a:t>
            </a:r>
            <a:r>
              <a:rPr lang="en-US" altLang="ko-KR"/>
              <a:t> </a:t>
            </a:r>
            <a:r>
              <a:rPr lang="ko-KR" altLang="en-US"/>
              <a:t>역전</a:t>
            </a:r>
            <a:r>
              <a:rPr lang="en-US" altLang="ko-KR"/>
              <a:t>(Inversion of Control)</a:t>
            </a:r>
          </a:p>
          <a:p>
            <a:pPr lvl="1"/>
            <a:r>
              <a:rPr lang="ko-KR" altLang="en-US"/>
              <a:t>서블릿</a:t>
            </a:r>
            <a:endParaRPr lang="en-US" altLang="ko-KR"/>
          </a:p>
          <a:p>
            <a:pPr lvl="1"/>
            <a:r>
              <a:rPr lang="ko-KR" altLang="en-US"/>
              <a:t>템플릿</a:t>
            </a:r>
            <a:r>
              <a:rPr lang="en-US" altLang="ko-KR"/>
              <a:t> </a:t>
            </a:r>
            <a:r>
              <a:rPr lang="ko-KR" altLang="en-US"/>
              <a:t>메소드</a:t>
            </a:r>
            <a:r>
              <a:rPr lang="en-US" altLang="ko-KR"/>
              <a:t> </a:t>
            </a:r>
            <a:r>
              <a:rPr lang="ko-KR" altLang="en-US"/>
              <a:t>패턴</a:t>
            </a:r>
            <a:endParaRPr lang="en-US" altLang="ko-KR"/>
          </a:p>
          <a:p>
            <a:pPr lvl="1"/>
            <a:r>
              <a:rPr lang="ko-KR" altLang="en-US"/>
              <a:t>프레임워크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099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의존관계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스프링</a:t>
            </a:r>
            <a:r>
              <a:rPr lang="en-US" altLang="ko-KR" dirty="0"/>
              <a:t> </a:t>
            </a:r>
            <a:r>
              <a:rPr lang="en-US" altLang="ko-KR" dirty="0" err="1"/>
              <a:t>IoC</a:t>
            </a:r>
            <a:endParaRPr lang="en-US" altLang="ko-KR" dirty="0"/>
          </a:p>
          <a:p>
            <a:pPr lvl="1"/>
            <a:r>
              <a:rPr lang="ko-KR" altLang="en-US" dirty="0"/>
              <a:t>빈</a:t>
            </a:r>
            <a:endParaRPr lang="en-US" altLang="ko-KR" dirty="0"/>
          </a:p>
          <a:p>
            <a:pPr lvl="1"/>
            <a:r>
              <a:rPr lang="ko-KR" altLang="en-US" dirty="0"/>
              <a:t>빈</a:t>
            </a:r>
            <a:r>
              <a:rPr lang="en-US" altLang="ko-KR" dirty="0"/>
              <a:t> </a:t>
            </a:r>
            <a:r>
              <a:rPr lang="ko-KR" altLang="en-US" dirty="0" err="1"/>
              <a:t>팩토리</a:t>
            </a:r>
            <a:endParaRPr lang="en-US" altLang="ko-KR" dirty="0"/>
          </a:p>
          <a:p>
            <a:pPr lvl="1"/>
            <a:r>
              <a:rPr lang="ko-KR" altLang="en-US" dirty="0"/>
              <a:t>애플리케이션</a:t>
            </a:r>
            <a:r>
              <a:rPr lang="en-US" altLang="ko-KR" dirty="0"/>
              <a:t> </a:t>
            </a:r>
            <a:r>
              <a:rPr lang="ko-KR" altLang="en-US" dirty="0" err="1"/>
              <a:t>컨텍스트</a:t>
            </a:r>
            <a:endParaRPr lang="en-US" altLang="ko-KR" dirty="0"/>
          </a:p>
          <a:p>
            <a:pPr lvl="1"/>
            <a:r>
              <a:rPr lang="ko-KR" altLang="en-US" dirty="0"/>
              <a:t>설정정보</a:t>
            </a:r>
            <a:endParaRPr lang="en-US" altLang="ko-KR" dirty="0"/>
          </a:p>
          <a:p>
            <a:pPr lvl="1"/>
            <a:r>
              <a:rPr lang="en-US" altLang="ko-KR" dirty="0" err="1"/>
              <a:t>IoC</a:t>
            </a:r>
            <a:r>
              <a:rPr lang="en-US" altLang="ko-KR" dirty="0"/>
              <a:t> </a:t>
            </a:r>
            <a:r>
              <a:rPr lang="ko-KR" altLang="en-US" dirty="0"/>
              <a:t>컨테이너</a:t>
            </a:r>
            <a:endParaRPr lang="en-US" altLang="ko-KR" dirty="0"/>
          </a:p>
          <a:p>
            <a:r>
              <a:rPr lang="ko-KR" altLang="en-US" dirty="0" err="1"/>
              <a:t>싱글톤</a:t>
            </a:r>
            <a:r>
              <a:rPr lang="en-US" altLang="ko-KR" dirty="0"/>
              <a:t> </a:t>
            </a:r>
            <a:r>
              <a:rPr lang="ko-KR" altLang="en-US" dirty="0" err="1"/>
              <a:t>레지스트리와</a:t>
            </a:r>
            <a:r>
              <a:rPr lang="en-US" altLang="ko-KR" dirty="0"/>
              <a:t> </a:t>
            </a:r>
            <a:r>
              <a:rPr lang="ko-KR" altLang="en-US" dirty="0"/>
              <a:t>오브젝트</a:t>
            </a:r>
            <a:r>
              <a:rPr lang="en-US" altLang="ko-KR" dirty="0"/>
              <a:t> </a:t>
            </a:r>
            <a:r>
              <a:rPr lang="ko-KR" altLang="en-US" dirty="0" err="1"/>
              <a:t>스코프</a:t>
            </a:r>
            <a:endParaRPr lang="en-US" altLang="ko-KR" dirty="0"/>
          </a:p>
          <a:p>
            <a:pPr lvl="1"/>
            <a:r>
              <a:rPr lang="ko-KR" altLang="en-US" dirty="0" err="1"/>
              <a:t>싱글톤</a:t>
            </a:r>
            <a:r>
              <a:rPr lang="en-US" altLang="ko-KR" dirty="0"/>
              <a:t> </a:t>
            </a:r>
            <a:r>
              <a:rPr lang="ko-KR" altLang="en-US" dirty="0"/>
              <a:t>패턴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방법의</a:t>
            </a:r>
            <a:r>
              <a:rPr lang="en-US" altLang="ko-KR" dirty="0"/>
              <a:t> </a:t>
            </a:r>
            <a:r>
              <a:rPr lang="ko-KR" altLang="en-US" dirty="0"/>
              <a:t>문제점</a:t>
            </a:r>
            <a:endParaRPr lang="en-US" altLang="ko-KR" dirty="0"/>
          </a:p>
          <a:p>
            <a:pPr lvl="1"/>
            <a:r>
              <a:rPr lang="ko-KR" altLang="en-US" dirty="0" err="1"/>
              <a:t>싱글톤과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endParaRPr lang="en-US" altLang="ko-KR" dirty="0"/>
          </a:p>
          <a:p>
            <a:pPr lvl="1"/>
            <a:r>
              <a:rPr lang="ko-KR" altLang="en-US" dirty="0"/>
              <a:t>스프링</a:t>
            </a:r>
            <a:r>
              <a:rPr lang="en-US" altLang="ko-KR" dirty="0"/>
              <a:t> </a:t>
            </a:r>
            <a:r>
              <a:rPr lang="ko-KR" altLang="en-US" dirty="0"/>
              <a:t>빈</a:t>
            </a:r>
            <a:r>
              <a:rPr lang="en-US" altLang="ko-KR" dirty="0"/>
              <a:t> </a:t>
            </a:r>
            <a:r>
              <a:rPr lang="ko-KR" altLang="en-US" dirty="0" err="1"/>
              <a:t>스코프</a:t>
            </a:r>
            <a:endParaRPr lang="en-US" altLang="ko-KR" dirty="0"/>
          </a:p>
          <a:p>
            <a:r>
              <a:rPr lang="ko-KR" altLang="en-US" dirty="0"/>
              <a:t>의존관계</a:t>
            </a:r>
            <a:r>
              <a:rPr lang="en-US" altLang="ko-KR" dirty="0"/>
              <a:t> </a:t>
            </a:r>
            <a:r>
              <a:rPr lang="ko-KR" altLang="en-US" dirty="0"/>
              <a:t>주입</a:t>
            </a:r>
            <a:r>
              <a:rPr lang="en-US" altLang="ko-KR" dirty="0"/>
              <a:t>(Dependency Injection)</a:t>
            </a:r>
          </a:p>
          <a:p>
            <a:r>
              <a:rPr lang="ko-KR" altLang="en-US" dirty="0"/>
              <a:t>의존관계</a:t>
            </a:r>
            <a:r>
              <a:rPr lang="en-US" altLang="ko-KR" dirty="0"/>
              <a:t> </a:t>
            </a:r>
            <a:r>
              <a:rPr lang="ko-KR" altLang="en-US" dirty="0"/>
              <a:t>검색</a:t>
            </a:r>
            <a:r>
              <a:rPr lang="en-US" altLang="ko-KR" dirty="0"/>
              <a:t>(Dependency Lookup)</a:t>
            </a:r>
          </a:p>
          <a:p>
            <a:r>
              <a:rPr lang="ko-KR" altLang="en-US" dirty="0" err="1"/>
              <a:t>수정자</a:t>
            </a:r>
            <a:r>
              <a:rPr lang="en-US" altLang="ko-KR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 DI</a:t>
            </a:r>
          </a:p>
          <a:p>
            <a:r>
              <a:rPr lang="en-US" altLang="ko-KR" dirty="0"/>
              <a:t>XML </a:t>
            </a:r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  <a:endParaRPr lang="en-US" altLang="ko-KR" dirty="0"/>
          </a:p>
          <a:p>
            <a:r>
              <a:rPr lang="ko-KR" altLang="en-US" dirty="0"/>
              <a:t>스프링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03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오브젝트와</a:t>
            </a:r>
            <a:r>
              <a:rPr lang="en-US" altLang="ko-KR" dirty="0"/>
              <a:t> </a:t>
            </a:r>
            <a:r>
              <a:rPr lang="ko-KR" altLang="en-US" dirty="0"/>
              <a:t>의존관계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초난감</a:t>
            </a:r>
            <a:r>
              <a:rPr lang="en-US" altLang="ko-KR"/>
              <a:t> DAO </a:t>
            </a:r>
            <a:r>
              <a:rPr lang="ko-KR" altLang="en-US"/>
              <a:t>만들기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초난감 DAO 테스트 만들기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Connection 생성 코드 분리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상속을 사용한 확장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mtClean="0"/>
              <a:t>위임을</a:t>
            </a:r>
            <a:r>
              <a:rPr lang="en-US" altLang="ko-KR" smtClean="0"/>
              <a:t> </a:t>
            </a:r>
            <a:r>
              <a:rPr lang="ko-KR" altLang="en-US" smtClean="0"/>
              <a:t>사용한</a:t>
            </a:r>
            <a:r>
              <a:rPr lang="en-US" altLang="ko-KR" smtClean="0"/>
              <a:t> </a:t>
            </a:r>
            <a:r>
              <a:rPr lang="ko-KR" altLang="en-US" smtClean="0"/>
              <a:t>확장</a:t>
            </a:r>
            <a:endParaRPr lang="en-US" altLang="ko-KR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mtClean="0"/>
              <a:t>인터페이스</a:t>
            </a:r>
            <a:r>
              <a:rPr lang="en-US" altLang="ko-KR" smtClean="0"/>
              <a:t> </a:t>
            </a:r>
            <a:r>
              <a:rPr lang="ko-KR" altLang="en-US" smtClean="0"/>
              <a:t>도입</a:t>
            </a:r>
            <a:endParaRPr lang="en-US" altLang="ko-KR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관계 설정 책임 분리</a:t>
            </a:r>
            <a:endParaRPr lang="en-US" altLang="ko-KR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mtClean="0"/>
              <a:t>팩토리</a:t>
            </a:r>
            <a:r>
              <a:rPr lang="en-US" altLang="ko-KR" smtClean="0"/>
              <a:t> </a:t>
            </a:r>
            <a:r>
              <a:rPr lang="ko-KR" altLang="en-US" smtClean="0"/>
              <a:t>도입</a:t>
            </a:r>
            <a:endParaRPr lang="en-US" altLang="ko-KR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mtClean="0"/>
              <a:t>스프링</a:t>
            </a:r>
            <a:r>
              <a:rPr lang="en-US" altLang="ko-KR" smtClean="0"/>
              <a:t> @IoC </a:t>
            </a:r>
            <a:r>
              <a:rPr lang="ko-KR" altLang="en-US" smtClean="0"/>
              <a:t>도입</a:t>
            </a:r>
            <a:endParaRPr lang="en-US" altLang="ko-KR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mtClean="0"/>
              <a:t>setter </a:t>
            </a:r>
            <a:r>
              <a:rPr lang="ko-KR" altLang="en-US" smtClean="0"/>
              <a:t>주입</a:t>
            </a:r>
            <a:r>
              <a:rPr lang="en-US" altLang="ko-KR" smtClean="0"/>
              <a:t> </a:t>
            </a:r>
            <a:r>
              <a:rPr lang="ko-KR" altLang="en-US" smtClean="0"/>
              <a:t>사용하기</a:t>
            </a:r>
            <a:endParaRPr lang="en-US" altLang="ko-KR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mtClean="0"/>
              <a:t> XML </a:t>
            </a:r>
            <a:r>
              <a:rPr lang="ko-KR" altLang="en-US" smtClean="0"/>
              <a:t>빈</a:t>
            </a:r>
            <a:r>
              <a:rPr lang="en-US" altLang="ko-KR" smtClean="0"/>
              <a:t> </a:t>
            </a:r>
            <a:r>
              <a:rPr lang="ko-KR" altLang="en-US" smtClean="0"/>
              <a:t>설정정보</a:t>
            </a:r>
            <a:r>
              <a:rPr lang="en-US" altLang="ko-KR" smtClean="0"/>
              <a:t> </a:t>
            </a:r>
            <a:r>
              <a:rPr lang="ko-KR" altLang="en-US" smtClean="0"/>
              <a:t>사용하기</a:t>
            </a:r>
            <a:endParaRPr lang="en-US" altLang="ko-KR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mtClean="0"/>
              <a:t>DataSource </a:t>
            </a:r>
            <a:r>
              <a:rPr lang="ko-KR" altLang="en-US" smtClean="0"/>
              <a:t>도입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endParaRPr lang="en-US" altLang="ko-KR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65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37" y="2344094"/>
            <a:ext cx="7072362" cy="686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4000" b="1" spc="-100" dirty="0" smtClean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Test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3949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지난 번에 만든 </a:t>
            </a:r>
            <a:r>
              <a:rPr lang="en-US" altLang="ko-KR" sz="2400" dirty="0" smtClean="0"/>
              <a:t>DAO</a:t>
            </a:r>
            <a:r>
              <a:rPr lang="ko-KR" altLang="en-US" sz="2400" dirty="0"/>
              <a:t>가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쓸만해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졌다는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건</a:t>
            </a:r>
            <a:r>
              <a:rPr lang="en-US" altLang="ko-KR" sz="2400" dirty="0"/>
              <a:t> </a:t>
            </a:r>
            <a:r>
              <a:rPr lang="ko-KR" altLang="en-US" sz="2400" dirty="0"/>
              <a:t>알겠는데</a:t>
            </a:r>
            <a:r>
              <a:rPr lang="en-US" altLang="ko-KR" sz="2400" dirty="0"/>
              <a:t> </a:t>
            </a:r>
            <a:r>
              <a:rPr lang="ko-KR" altLang="en-US" sz="2400" dirty="0"/>
              <a:t>솔직히</a:t>
            </a:r>
            <a:r>
              <a:rPr lang="en-US" altLang="ko-KR" sz="2400" dirty="0"/>
              <a:t> </a:t>
            </a:r>
            <a:r>
              <a:rPr lang="ko-KR" altLang="en-US" sz="2400" dirty="0"/>
              <a:t>테스트를</a:t>
            </a:r>
            <a:r>
              <a:rPr lang="en-US" altLang="ko-KR" sz="2400" dirty="0"/>
              <a:t> </a:t>
            </a:r>
            <a:r>
              <a:rPr lang="ko-KR" altLang="en-US" sz="2400" dirty="0"/>
              <a:t>자주</a:t>
            </a:r>
            <a:r>
              <a:rPr lang="en-US" altLang="ko-KR" sz="2400" dirty="0"/>
              <a:t> </a:t>
            </a:r>
            <a:r>
              <a:rPr lang="ko-KR" altLang="en-US" sz="2400" dirty="0"/>
              <a:t>돌릴</a:t>
            </a:r>
            <a:r>
              <a:rPr lang="en-US" altLang="ko-KR" sz="2400" dirty="0"/>
              <a:t> </a:t>
            </a:r>
            <a:r>
              <a:rPr lang="ko-KR" altLang="en-US" sz="2400" dirty="0"/>
              <a:t>만큼</a:t>
            </a:r>
            <a:r>
              <a:rPr lang="en-US" altLang="ko-KR" sz="2400" dirty="0"/>
              <a:t> </a:t>
            </a:r>
            <a:r>
              <a:rPr lang="ko-KR" altLang="en-US" sz="2400" dirty="0"/>
              <a:t>테스트하기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편하진 </a:t>
            </a:r>
            <a:r>
              <a:rPr lang="ko-KR" altLang="en-US" sz="2400" dirty="0" err="1" smtClean="0"/>
              <a:t>않은것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같아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699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/>
              <a:t>UserDaoTest </a:t>
            </a:r>
            <a:r>
              <a:rPr lang="ko-KR" altLang="en-US"/>
              <a:t>다시</a:t>
            </a:r>
            <a:r>
              <a:rPr lang="en-US" altLang="ko-KR"/>
              <a:t> </a:t>
            </a:r>
            <a:r>
              <a:rPr lang="ko-KR" altLang="en-US"/>
              <a:t>보기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수동 확인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테스트 실행하기 불편함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91400" y="476672"/>
            <a:ext cx="1371600" cy="4438352"/>
            <a:chOff x="7391400" y="76200"/>
            <a:chExt cx="1371600" cy="4438352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40885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매번</a:t>
            </a:r>
            <a:r>
              <a:rPr lang="en-US" altLang="ko-KR" sz="2400"/>
              <a:t> </a:t>
            </a:r>
            <a:r>
              <a:rPr lang="ko-KR" altLang="en-US" sz="2400"/>
              <a:t>콘솔창에</a:t>
            </a:r>
            <a:r>
              <a:rPr lang="en-US" altLang="ko-KR" sz="2400"/>
              <a:t> </a:t>
            </a:r>
            <a:r>
              <a:rPr lang="ko-KR" altLang="en-US" sz="2400"/>
              <a:t>찍히는</a:t>
            </a:r>
            <a:r>
              <a:rPr lang="en-US" altLang="ko-KR" sz="2400"/>
              <a:t> </a:t>
            </a:r>
            <a:r>
              <a:rPr lang="ko-KR" altLang="en-US" sz="2400"/>
              <a:t>메시지로</a:t>
            </a:r>
            <a:r>
              <a:rPr lang="en-US" altLang="ko-KR" sz="2400"/>
              <a:t> </a:t>
            </a:r>
            <a:r>
              <a:rPr lang="ko-KR" altLang="en-US" sz="2400"/>
              <a:t>테스트</a:t>
            </a:r>
            <a:r>
              <a:rPr lang="en-US" altLang="ko-KR" sz="2400"/>
              <a:t> </a:t>
            </a:r>
            <a:r>
              <a:rPr lang="ko-KR" altLang="en-US" sz="2400"/>
              <a:t>결과를</a:t>
            </a:r>
            <a:r>
              <a:rPr lang="en-US" altLang="ko-KR" sz="2400"/>
              <a:t> </a:t>
            </a:r>
            <a:r>
              <a:rPr lang="ko-KR" altLang="en-US" sz="2400"/>
              <a:t>확인해야</a:t>
            </a:r>
            <a:r>
              <a:rPr lang="en-US" altLang="ko-KR" sz="2400"/>
              <a:t> </a:t>
            </a:r>
            <a:r>
              <a:rPr lang="ko-KR" altLang="en-US" sz="2400"/>
              <a:t>하다니</a:t>
            </a:r>
            <a:r>
              <a:rPr lang="en-US" altLang="ko-KR" sz="2400"/>
              <a:t>…</a:t>
            </a:r>
          </a:p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그건</a:t>
            </a:r>
            <a:r>
              <a:rPr lang="en-US" altLang="ko-KR" sz="2400"/>
              <a:t> </a:t>
            </a:r>
            <a:r>
              <a:rPr lang="ko-KR" altLang="en-US" sz="2400"/>
              <a:t>좀</a:t>
            </a:r>
            <a:r>
              <a:rPr lang="en-US" altLang="ko-KR" sz="2400"/>
              <a:t>… </a:t>
            </a:r>
          </a:p>
        </p:txBody>
      </p:sp>
      <p:pic>
        <p:nvPicPr>
          <p:cNvPr id="7" name="Picture 6" descr="MD0006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685800"/>
            <a:ext cx="2209800" cy="53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1979712" y="609600"/>
            <a:ext cx="6912768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JUnit</a:t>
            </a:r>
            <a:r>
              <a:rPr lang="en-US" altLang="ko-KR" sz="2400" dirty="0"/>
              <a:t> </a:t>
            </a:r>
            <a:r>
              <a:rPr lang="ko-KR" altLang="en-US" sz="2400" dirty="0"/>
              <a:t>이라고</a:t>
            </a:r>
            <a:r>
              <a:rPr lang="en-US" altLang="ko-KR" sz="2400" dirty="0"/>
              <a:t> </a:t>
            </a:r>
            <a:r>
              <a:rPr lang="ko-KR" altLang="en-US" sz="2400" dirty="0"/>
              <a:t>들어보셨죠</a:t>
            </a:r>
            <a:r>
              <a:rPr lang="en-US" altLang="ko-KR" sz="2400" dirty="0"/>
              <a:t>?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Erich Gamma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Kent </a:t>
            </a:r>
            <a:r>
              <a:rPr lang="en-US" altLang="ko-KR" sz="2400" dirty="0"/>
              <a:t>Beck</a:t>
            </a:r>
            <a:r>
              <a:rPr lang="ko-KR" altLang="en-US" sz="2400" dirty="0"/>
              <a:t>이</a:t>
            </a:r>
            <a:r>
              <a:rPr lang="en-US" altLang="ko-KR" sz="2400" dirty="0"/>
              <a:t> </a:t>
            </a:r>
            <a:r>
              <a:rPr lang="ko-KR" altLang="en-US" sz="2400" dirty="0"/>
              <a:t>만든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테스트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프레임워크라는데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한번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써볼까요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7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@Test</a:t>
            </a:r>
          </a:p>
          <a:p>
            <a:endParaRPr lang="en-US" dirty="0"/>
          </a:p>
          <a:p>
            <a:r>
              <a:rPr lang="en-US" dirty="0"/>
              <a:t>@Test(expected=</a:t>
            </a:r>
            <a:r>
              <a:rPr lang="ko-KR" altLang="en-US" dirty="0"/>
              <a:t>원하는</a:t>
            </a:r>
            <a:r>
              <a:rPr lang="en-US" altLang="ko-KR" dirty="0"/>
              <a:t> </a:t>
            </a:r>
            <a:r>
              <a:rPr lang="ko-KR" altLang="en-US" dirty="0"/>
              <a:t>예외</a:t>
            </a:r>
            <a:r>
              <a:rPr lang="en-US" dirty="0"/>
              <a:t>.class)</a:t>
            </a:r>
          </a:p>
          <a:p>
            <a:endParaRPr lang="en-US" dirty="0"/>
          </a:p>
          <a:p>
            <a:r>
              <a:rPr lang="en-US" dirty="0" err="1"/>
              <a:t>assertThat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024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어이</a:t>
            </a:r>
            <a:r>
              <a:rPr lang="en-US" altLang="ko-KR" sz="2400" dirty="0"/>
              <a:t> </a:t>
            </a:r>
            <a:r>
              <a:rPr lang="ko-KR" altLang="en-US" sz="2400" dirty="0"/>
              <a:t>기선</a:t>
            </a:r>
            <a:r>
              <a:rPr lang="en-US" altLang="ko-KR" sz="2400" dirty="0"/>
              <a:t>!</a:t>
            </a:r>
          </a:p>
          <a:p>
            <a:pPr algn="ctr"/>
            <a:r>
              <a:rPr lang="ko-KR" altLang="en-US" sz="2400" dirty="0"/>
              <a:t>스프링</a:t>
            </a:r>
            <a:r>
              <a:rPr lang="en-US" altLang="ko-KR" sz="2400" dirty="0"/>
              <a:t> IoC </a:t>
            </a:r>
            <a:r>
              <a:rPr lang="ko-KR" altLang="en-US" sz="2400" dirty="0"/>
              <a:t>컨테이너라는게</a:t>
            </a:r>
            <a:r>
              <a:rPr lang="en-US" altLang="ko-KR" sz="2400" dirty="0"/>
              <a:t> </a:t>
            </a:r>
            <a:r>
              <a:rPr lang="ko-KR" altLang="en-US" sz="2400" dirty="0"/>
              <a:t>있던데</a:t>
            </a:r>
            <a:endParaRPr lang="en-US" altLang="ko-KR" sz="2400" dirty="0"/>
          </a:p>
          <a:p>
            <a:pPr algn="ctr"/>
            <a:endParaRPr lang="en-US" sz="2400" dirty="0"/>
          </a:p>
          <a:p>
            <a:pPr algn="ctr"/>
            <a:r>
              <a:rPr lang="ko-KR" altLang="en-US" sz="2400" dirty="0"/>
              <a:t>그게</a:t>
            </a:r>
            <a:r>
              <a:rPr lang="en-US" altLang="ko-KR" sz="2400" dirty="0"/>
              <a:t> </a:t>
            </a:r>
            <a:r>
              <a:rPr lang="ko-KR" altLang="en-US" sz="2400" dirty="0"/>
              <a:t>뭐야</a:t>
            </a:r>
            <a:r>
              <a:rPr lang="en-US" altLang="ko-KR" sz="2400" dirty="0"/>
              <a:t>?</a:t>
            </a:r>
          </a:p>
          <a:p>
            <a:pPr algn="ctr"/>
            <a:r>
              <a:rPr lang="ko-KR" altLang="en-US" sz="2400" dirty="0"/>
              <a:t>코딩하고</a:t>
            </a:r>
            <a:r>
              <a:rPr lang="en-US" altLang="ko-KR" sz="2400" dirty="0"/>
              <a:t> </a:t>
            </a:r>
            <a:r>
              <a:rPr lang="ko-KR" altLang="en-US" sz="2400" dirty="0"/>
              <a:t>무슨</a:t>
            </a:r>
            <a:r>
              <a:rPr lang="en-US" altLang="ko-KR" sz="2400" dirty="0"/>
              <a:t> </a:t>
            </a:r>
            <a:r>
              <a:rPr lang="ko-KR" altLang="en-US" sz="2400" dirty="0"/>
              <a:t>상관이야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293604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Hamcrest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import static org.hamcrest.CoreMatcher.*;</a:t>
            </a:r>
          </a:p>
          <a:p>
            <a:endParaRPr lang="en-US"/>
          </a:p>
          <a:p>
            <a:r>
              <a:rPr lang="en-US"/>
              <a:t>is()</a:t>
            </a:r>
          </a:p>
          <a:p>
            <a:endParaRPr lang="en-US"/>
          </a:p>
          <a:p>
            <a:r>
              <a:rPr lang="en-US"/>
              <a:t>notNullValue(), nullValue()</a:t>
            </a:r>
          </a:p>
          <a:p>
            <a:endParaRPr lang="en-US"/>
          </a:p>
          <a:p>
            <a:r>
              <a:rPr lang="en-US"/>
              <a:t>contains()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718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/>
              <a:t>JUnit </a:t>
            </a:r>
            <a:r>
              <a:rPr lang="ko-KR" altLang="en-US"/>
              <a:t>도입</a:t>
            </a:r>
            <a:r>
              <a:rPr lang="en-US" altLang="ko-KR"/>
              <a:t> (</a:t>
            </a:r>
            <a:r>
              <a:rPr lang="ko-KR" altLang="en-US"/>
              <a:t>검증</a:t>
            </a:r>
            <a:r>
              <a:rPr lang="en-US" altLang="ko-KR"/>
              <a:t> </a:t>
            </a:r>
            <a:r>
              <a:rPr lang="ko-KR" altLang="en-US"/>
              <a:t>자동화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main</a:t>
            </a:r>
            <a:r>
              <a:rPr lang="ko-KR" altLang="en-US" smtClean="0"/>
              <a:t>을</a:t>
            </a:r>
            <a:r>
              <a:rPr lang="en-US" altLang="ko-KR" smtClean="0"/>
              <a:t> @Test</a:t>
            </a:r>
            <a:r>
              <a:rPr lang="ko-KR" altLang="en-US" smtClean="0"/>
              <a:t>로</a:t>
            </a:r>
            <a:r>
              <a:rPr lang="en-US" altLang="ko-KR" smtClean="0"/>
              <a:t> </a:t>
            </a:r>
            <a:r>
              <a:rPr lang="ko-KR" altLang="en-US" smtClean="0"/>
              <a:t>대체</a:t>
            </a:r>
            <a:endParaRPr lang="en-US" smtClean="0"/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assertThat() </a:t>
            </a:r>
            <a:r>
              <a:rPr lang="ko-KR" altLang="en-US" smtClean="0"/>
              <a:t>적용</a:t>
            </a:r>
            <a:endParaRPr lang="en-US" altLang="ko-KR" smtClean="0"/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JUnitCode.main()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테스트</a:t>
            </a:r>
            <a:r>
              <a:rPr lang="en-US" altLang="ko-KR" smtClean="0"/>
              <a:t>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IDE</a:t>
            </a:r>
            <a:r>
              <a:rPr lang="ko-KR" altLang="en-US" smtClean="0"/>
              <a:t>를</a:t>
            </a:r>
            <a:r>
              <a:rPr lang="en-US" altLang="ko-KR" smtClean="0"/>
              <a:t> </a:t>
            </a:r>
            <a:r>
              <a:rPr lang="ko-KR" altLang="en-US" smtClean="0"/>
              <a:t>사용하여</a:t>
            </a:r>
            <a:r>
              <a:rPr lang="en-US" altLang="ko-KR" smtClean="0"/>
              <a:t> JUnit </a:t>
            </a:r>
            <a:r>
              <a:rPr lang="ko-KR" altLang="en-US" smtClean="0"/>
              <a:t>테스트</a:t>
            </a:r>
            <a:r>
              <a:rPr lang="en-US" altLang="ko-KR" smtClean="0"/>
              <a:t> </a:t>
            </a:r>
            <a:r>
              <a:rPr lang="ko-KR" altLang="en-US" smtClean="0"/>
              <a:t>실행</a:t>
            </a:r>
            <a:endParaRPr lang="en-US" smtClean="0"/>
          </a:p>
        </p:txBody>
      </p:sp>
      <p:grpSp>
        <p:nvGrpSpPr>
          <p:cNvPr id="4" name="Group 16"/>
          <p:cNvGrpSpPr/>
          <p:nvPr/>
        </p:nvGrpSpPr>
        <p:grpSpPr>
          <a:xfrm>
            <a:off x="7391400" y="430808"/>
            <a:ext cx="1371600" cy="4438352"/>
            <a:chOff x="7391400" y="76200"/>
            <a:chExt cx="1371600" cy="4438352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38055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어때요</a:t>
            </a:r>
            <a:r>
              <a:rPr lang="en-US" altLang="ko-KR" sz="2400"/>
              <a:t>? </a:t>
            </a:r>
            <a:r>
              <a:rPr lang="ko-KR" altLang="en-US" sz="2400"/>
              <a:t>이제</a:t>
            </a:r>
            <a:r>
              <a:rPr lang="en-US" altLang="ko-KR" sz="2400"/>
              <a:t> </a:t>
            </a:r>
            <a:r>
              <a:rPr lang="ko-KR" altLang="en-US" sz="2400"/>
              <a:t>테스트</a:t>
            </a:r>
            <a:r>
              <a:rPr lang="en-US" altLang="ko-KR" sz="2400"/>
              <a:t> </a:t>
            </a:r>
            <a:r>
              <a:rPr lang="ko-KR" altLang="en-US" sz="2400"/>
              <a:t>결과</a:t>
            </a:r>
            <a:r>
              <a:rPr lang="en-US" altLang="ko-KR" sz="2400"/>
              <a:t> </a:t>
            </a:r>
            <a:r>
              <a:rPr lang="ko-KR" altLang="en-US" sz="2400"/>
              <a:t>확인하기가</a:t>
            </a:r>
            <a:r>
              <a:rPr lang="en-US" altLang="ko-KR" sz="2400"/>
              <a:t> </a:t>
            </a:r>
            <a:r>
              <a:rPr lang="ko-KR" altLang="en-US" sz="2400"/>
              <a:t>한결</a:t>
            </a:r>
            <a:r>
              <a:rPr lang="en-US" altLang="ko-KR" sz="2400"/>
              <a:t> </a:t>
            </a:r>
            <a:r>
              <a:rPr lang="ko-KR" altLang="en-US" sz="2400"/>
              <a:t>편해졌죠</a:t>
            </a:r>
            <a:r>
              <a:rPr lang="en-US" altLang="ko-KR" sz="2400"/>
              <a:t>?</a:t>
            </a:r>
          </a:p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실행하기도</a:t>
            </a:r>
            <a:r>
              <a:rPr lang="en-US" altLang="ko-KR" sz="2400"/>
              <a:t> </a:t>
            </a:r>
            <a:r>
              <a:rPr lang="ko-KR" altLang="en-US" sz="2400"/>
              <a:t>편하구요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619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네</a:t>
            </a:r>
            <a:r>
              <a:rPr lang="en-US" altLang="ko-KR" sz="2400" dirty="0"/>
              <a:t>. </a:t>
            </a:r>
            <a:r>
              <a:rPr lang="ko-KR" altLang="en-US" sz="2400" dirty="0"/>
              <a:t>정말</a:t>
            </a:r>
            <a:r>
              <a:rPr lang="en-US" altLang="ko-KR" sz="2400" dirty="0"/>
              <a:t> </a:t>
            </a:r>
            <a:r>
              <a:rPr lang="ko-KR" altLang="en-US" sz="2400" dirty="0"/>
              <a:t>좋네요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그런데</a:t>
            </a:r>
            <a:r>
              <a:rPr lang="en-US" altLang="ko-KR" sz="2400" dirty="0"/>
              <a:t>.. 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아직도</a:t>
            </a:r>
            <a:r>
              <a:rPr lang="en-US" altLang="ko-KR" sz="2400" dirty="0"/>
              <a:t> </a:t>
            </a:r>
            <a:r>
              <a:rPr lang="ko-KR" altLang="en-US" sz="2400" dirty="0"/>
              <a:t>테스트를</a:t>
            </a:r>
            <a:r>
              <a:rPr lang="en-US" altLang="ko-KR" sz="2400" dirty="0"/>
              <a:t> </a:t>
            </a:r>
            <a:r>
              <a:rPr lang="ko-KR" altLang="en-US" sz="2400" dirty="0"/>
              <a:t>실행하기</a:t>
            </a:r>
            <a:r>
              <a:rPr lang="en-US" altLang="ko-KR" sz="2400" dirty="0"/>
              <a:t> </a:t>
            </a:r>
            <a:r>
              <a:rPr lang="ko-KR" altLang="en-US" sz="2400" dirty="0"/>
              <a:t>전에</a:t>
            </a:r>
            <a:r>
              <a:rPr lang="en-US" altLang="ko-KR" sz="2400" dirty="0"/>
              <a:t> DB</a:t>
            </a:r>
            <a:r>
              <a:rPr lang="ko-KR" altLang="en-US" sz="2400" dirty="0"/>
              <a:t>에서</a:t>
            </a:r>
            <a:r>
              <a:rPr lang="en-US" altLang="ko-KR" sz="2400" dirty="0"/>
              <a:t>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 </a:t>
            </a:r>
            <a:r>
              <a:rPr lang="ko-KR" altLang="en-US" sz="2400" dirty="0"/>
              <a:t>정보를</a:t>
            </a:r>
            <a:r>
              <a:rPr lang="en-US" altLang="ko-KR" sz="2400" dirty="0"/>
              <a:t> </a:t>
            </a:r>
            <a:r>
              <a:rPr lang="ko-KR" altLang="en-US" sz="2400" dirty="0"/>
              <a:t>삭제해야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하는게</a:t>
            </a:r>
            <a:r>
              <a:rPr lang="en-US" altLang="ko-KR" sz="2400" dirty="0"/>
              <a:t> </a:t>
            </a:r>
            <a:r>
              <a:rPr lang="ko-KR" altLang="en-US" sz="2400" dirty="0"/>
              <a:t>너무</a:t>
            </a:r>
            <a:r>
              <a:rPr lang="en-US" altLang="ko-KR" sz="2400" dirty="0"/>
              <a:t> </a:t>
            </a:r>
            <a:r>
              <a:rPr lang="ko-KR" altLang="en-US" sz="2400" dirty="0"/>
              <a:t>불편하군요</a:t>
            </a:r>
            <a:r>
              <a:rPr lang="en-US" altLang="ko-KR" sz="2400" dirty="0"/>
              <a:t>.</a:t>
            </a:r>
          </a:p>
        </p:txBody>
      </p:sp>
      <p:pic>
        <p:nvPicPr>
          <p:cNvPr id="7" name="Picture 6" descr="MD0006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685800"/>
            <a:ext cx="2209800" cy="53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4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deleteAll()과 getCount() 추가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deleteAll() </a:t>
            </a:r>
            <a:r>
              <a:rPr lang="ko-KR" altLang="en-US" smtClean="0"/>
              <a:t>기능</a:t>
            </a:r>
            <a:r>
              <a:rPr lang="en-US" altLang="ko-KR" smtClean="0"/>
              <a:t> </a:t>
            </a:r>
            <a:r>
              <a:rPr lang="ko-KR" altLang="en-US" smtClean="0"/>
              <a:t>추가</a:t>
            </a:r>
            <a:endParaRPr lang="en-US" altLang="ko-KR" smtClean="0"/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getCount() </a:t>
            </a:r>
            <a:r>
              <a:rPr lang="ko-KR" altLang="en-US" smtClean="0"/>
              <a:t>기능</a:t>
            </a:r>
            <a:r>
              <a:rPr lang="en-US" altLang="ko-KR" smtClean="0"/>
              <a:t> </a:t>
            </a:r>
            <a:r>
              <a:rPr lang="ko-KR" altLang="en-US" smtClean="0"/>
              <a:t>추가</a:t>
            </a:r>
            <a:endParaRPr lang="en-US" altLang="ko-KR" smtClean="0"/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ko-KR" altLang="en-US" smtClean="0"/>
              <a:t>새</a:t>
            </a:r>
            <a:r>
              <a:rPr lang="en-US" altLang="ko-KR" smtClean="0"/>
              <a:t> </a:t>
            </a:r>
            <a:r>
              <a:rPr lang="ko-KR" altLang="en-US" smtClean="0"/>
              <a:t>기능</a:t>
            </a:r>
            <a:r>
              <a:rPr lang="en-US" altLang="ko-KR" smtClean="0"/>
              <a:t> </a:t>
            </a:r>
            <a:r>
              <a:rPr lang="ko-KR" altLang="en-US" smtClean="0"/>
              <a:t>테스트</a:t>
            </a:r>
            <a:endParaRPr lang="en-US" smtClean="0"/>
          </a:p>
        </p:txBody>
      </p:sp>
      <p:grpSp>
        <p:nvGrpSpPr>
          <p:cNvPr id="4" name="Group 16"/>
          <p:cNvGrpSpPr/>
          <p:nvPr/>
        </p:nvGrpSpPr>
        <p:grpSpPr>
          <a:xfrm>
            <a:off x="7391400" y="430808"/>
            <a:ext cx="1371600" cy="4438352"/>
            <a:chOff x="7391400" y="76200"/>
            <a:chExt cx="1371600" cy="4438352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1450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테스트하기</a:t>
            </a:r>
            <a:r>
              <a:rPr lang="en-US" altLang="ko-KR"/>
              <a:t> </a:t>
            </a:r>
            <a:r>
              <a:rPr lang="ko-KR" altLang="en-US"/>
              <a:t>편한</a:t>
            </a:r>
            <a:r>
              <a:rPr lang="en-US" altLang="ko-KR"/>
              <a:t> </a:t>
            </a:r>
            <a:r>
              <a:rPr lang="ko-KR" altLang="en-US"/>
              <a:t>테스트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빠르게</a:t>
            </a:r>
            <a:r>
              <a:rPr lang="en-US" altLang="ko-KR"/>
              <a:t> </a:t>
            </a:r>
            <a:r>
              <a:rPr lang="ko-KR" altLang="en-US"/>
              <a:t>자주</a:t>
            </a:r>
            <a:r>
              <a:rPr lang="en-US" altLang="ko-KR"/>
              <a:t> </a:t>
            </a:r>
            <a:r>
              <a:rPr lang="ko-KR" altLang="en-US"/>
              <a:t>실행할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있어야</a:t>
            </a:r>
            <a:r>
              <a:rPr lang="en-US" altLang="ko-KR"/>
              <a:t> </a:t>
            </a:r>
            <a:r>
              <a:rPr lang="ko-KR" altLang="en-US"/>
              <a:t>함</a:t>
            </a:r>
            <a:endParaRPr lang="en-US" altLang="ko-KR"/>
          </a:p>
          <a:p>
            <a:endParaRPr lang="en-US"/>
          </a:p>
          <a:p>
            <a:r>
              <a:rPr lang="ko-KR" altLang="en-US"/>
              <a:t>그럴려면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어떤</a:t>
            </a:r>
            <a:r>
              <a:rPr lang="en-US" altLang="ko-KR"/>
              <a:t> </a:t>
            </a:r>
            <a:r>
              <a:rPr lang="ko-KR" altLang="en-US"/>
              <a:t>테스트가</a:t>
            </a:r>
            <a:r>
              <a:rPr lang="en-US" altLang="ko-KR"/>
              <a:t> </a:t>
            </a:r>
            <a:r>
              <a:rPr lang="ko-KR" altLang="en-US"/>
              <a:t>다른</a:t>
            </a:r>
            <a:r>
              <a:rPr lang="en-US" altLang="ko-KR"/>
              <a:t> </a:t>
            </a:r>
            <a:r>
              <a:rPr lang="ko-KR" altLang="en-US"/>
              <a:t>테스트에</a:t>
            </a:r>
            <a:r>
              <a:rPr lang="en-US" altLang="ko-KR"/>
              <a:t> </a:t>
            </a:r>
            <a:r>
              <a:rPr lang="ko-KR" altLang="en-US"/>
              <a:t>영향을</a:t>
            </a:r>
            <a:r>
              <a:rPr lang="en-US" altLang="ko-KR"/>
              <a:t> </a:t>
            </a:r>
            <a:r>
              <a:rPr lang="ko-KR" altLang="en-US"/>
              <a:t>주면</a:t>
            </a:r>
            <a:r>
              <a:rPr lang="en-US" altLang="ko-KR"/>
              <a:t> </a:t>
            </a:r>
            <a:r>
              <a:rPr lang="ko-KR" altLang="en-US"/>
              <a:t>안</a:t>
            </a:r>
            <a:r>
              <a:rPr lang="en-US" altLang="ko-KR"/>
              <a:t> </a:t>
            </a:r>
            <a:r>
              <a:rPr lang="ko-KR" altLang="en-US"/>
              <a:t>됨</a:t>
            </a:r>
            <a:r>
              <a:rPr lang="en-US" altLang="ko-KR"/>
              <a:t>. =&gt; </a:t>
            </a:r>
            <a:r>
              <a:rPr lang="ko-KR" altLang="en-US"/>
              <a:t>독립적인</a:t>
            </a:r>
            <a:r>
              <a:rPr lang="en-US" altLang="ko-KR"/>
              <a:t> </a:t>
            </a:r>
            <a:r>
              <a:rPr lang="ko-KR" altLang="en-US"/>
              <a:t>테스트</a:t>
            </a:r>
            <a:endParaRPr lang="en-US" altLang="ko-KR"/>
          </a:p>
          <a:p>
            <a:pPr lvl="1"/>
            <a:r>
              <a:rPr lang="ko-KR" altLang="en-US"/>
              <a:t>테스트</a:t>
            </a:r>
            <a:r>
              <a:rPr lang="en-US" altLang="ko-KR"/>
              <a:t> </a:t>
            </a:r>
            <a:r>
              <a:rPr lang="ko-KR" altLang="en-US"/>
              <a:t>결과</a:t>
            </a:r>
            <a:r>
              <a:rPr lang="en-US" altLang="ko-KR"/>
              <a:t> </a:t>
            </a:r>
            <a:r>
              <a:rPr lang="ko-KR" altLang="en-US"/>
              <a:t>확인</a:t>
            </a:r>
            <a:r>
              <a:rPr lang="en-US" altLang="ko-KR"/>
              <a:t> </a:t>
            </a:r>
            <a:r>
              <a:rPr lang="ko-KR" altLang="en-US"/>
              <a:t>및</a:t>
            </a:r>
            <a:r>
              <a:rPr lang="en-US" altLang="ko-KR"/>
              <a:t> </a:t>
            </a:r>
            <a:r>
              <a:rPr lang="ko-KR" altLang="en-US"/>
              <a:t>실행</a:t>
            </a:r>
            <a:r>
              <a:rPr lang="en-US" altLang="ko-KR"/>
              <a:t> </a:t>
            </a:r>
            <a:r>
              <a:rPr lang="ko-KR" altLang="en-US"/>
              <a:t>방법이</a:t>
            </a:r>
            <a:r>
              <a:rPr lang="en-US" altLang="ko-KR"/>
              <a:t> </a:t>
            </a:r>
            <a:r>
              <a:rPr lang="ko-KR" altLang="en-US"/>
              <a:t>편리해야함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22474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테스트하기가</a:t>
            </a:r>
            <a:r>
              <a:rPr lang="en-US" altLang="ko-KR" sz="2400"/>
              <a:t> </a:t>
            </a:r>
            <a:r>
              <a:rPr lang="ko-KR" altLang="en-US" sz="2400"/>
              <a:t>많이</a:t>
            </a:r>
            <a:r>
              <a:rPr lang="en-US" altLang="ko-KR" sz="2400"/>
              <a:t> </a:t>
            </a:r>
            <a:r>
              <a:rPr lang="ko-KR" altLang="en-US" sz="2400"/>
              <a:t>편해졌군요</a:t>
            </a:r>
            <a:r>
              <a:rPr lang="en-US" altLang="ko-KR" sz="2400"/>
              <a:t>.</a:t>
            </a:r>
          </a:p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그런데</a:t>
            </a:r>
            <a:r>
              <a:rPr lang="en-US" altLang="ko-KR" sz="2400"/>
              <a:t> </a:t>
            </a:r>
            <a:r>
              <a:rPr lang="ko-KR" altLang="en-US" sz="2400"/>
              <a:t>테스트가</a:t>
            </a:r>
            <a:r>
              <a:rPr lang="en-US" altLang="ko-KR" sz="2400"/>
              <a:t> </a:t>
            </a:r>
            <a:r>
              <a:rPr lang="ko-KR" altLang="en-US" sz="2400"/>
              <a:t>좀</a:t>
            </a:r>
            <a:r>
              <a:rPr lang="en-US" altLang="ko-KR" sz="2400"/>
              <a:t> </a:t>
            </a:r>
            <a:r>
              <a:rPr lang="ko-KR" altLang="en-US" sz="2400"/>
              <a:t>허술해</a:t>
            </a:r>
            <a:r>
              <a:rPr lang="en-US" altLang="ko-KR" sz="2400"/>
              <a:t> </a:t>
            </a:r>
            <a:r>
              <a:rPr lang="ko-KR" altLang="en-US" sz="2400"/>
              <a:t>보입니다</a:t>
            </a:r>
            <a:r>
              <a:rPr lang="en-US" altLang="ko-KR" sz="240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/>
              <a:t>테스트 보완 (삼각층량)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User(id, name, password) 생성자 추가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addAndGet() 테스트에서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getCount() 테스트 작성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addAndGet() 테스트 보완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91400" y="274638"/>
            <a:ext cx="1371600" cy="4438352"/>
            <a:chOff x="7391400" y="76200"/>
            <a:chExt cx="1371600" cy="4438352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8981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좋아요</a:t>
            </a:r>
            <a:r>
              <a:rPr lang="en-US" altLang="ko-KR" sz="2400" dirty="0"/>
              <a:t>. </a:t>
            </a:r>
            <a:r>
              <a:rPr lang="ko-KR" altLang="en-US" sz="2400" dirty="0"/>
              <a:t>이제</a:t>
            </a:r>
            <a:r>
              <a:rPr lang="en-US" altLang="ko-KR" sz="2400" dirty="0"/>
              <a:t> </a:t>
            </a:r>
            <a:r>
              <a:rPr lang="ko-KR" altLang="en-US" sz="2400" dirty="0"/>
              <a:t>좀</a:t>
            </a:r>
            <a:r>
              <a:rPr lang="en-US" altLang="ko-KR" sz="2400" dirty="0"/>
              <a:t> </a:t>
            </a:r>
            <a:r>
              <a:rPr lang="ko-KR" altLang="en-US" sz="2400" dirty="0"/>
              <a:t>안심이</a:t>
            </a:r>
            <a:r>
              <a:rPr lang="en-US" altLang="ko-KR" sz="2400" dirty="0"/>
              <a:t> </a:t>
            </a:r>
            <a:r>
              <a:rPr lang="ko-KR" altLang="en-US" sz="2400" dirty="0"/>
              <a:t>되는군요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그런데</a:t>
            </a:r>
            <a:r>
              <a:rPr lang="en-US" altLang="ko-KR" sz="2400" dirty="0"/>
              <a:t> </a:t>
            </a:r>
            <a:r>
              <a:rPr lang="ko-KR" altLang="en-US" sz="2400" dirty="0"/>
              <a:t>만약</a:t>
            </a:r>
            <a:r>
              <a:rPr lang="en-US" altLang="ko-KR" sz="2400" dirty="0"/>
              <a:t> DB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ko-KR" altLang="en-US" sz="2400" dirty="0"/>
              <a:t>들어있지</a:t>
            </a:r>
            <a:r>
              <a:rPr lang="en-US" altLang="ko-KR" sz="2400" dirty="0"/>
              <a:t> </a:t>
            </a:r>
            <a:r>
              <a:rPr lang="ko-KR" altLang="en-US" sz="2400" dirty="0"/>
              <a:t>않은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데이터를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요구하면</a:t>
            </a:r>
            <a:r>
              <a:rPr lang="en-US" altLang="ko-KR" sz="2400" dirty="0"/>
              <a:t> </a:t>
            </a:r>
            <a:r>
              <a:rPr lang="ko-KR" altLang="en-US" sz="2400" dirty="0"/>
              <a:t>어떻게</a:t>
            </a:r>
            <a:r>
              <a:rPr lang="en-US" altLang="ko-KR" sz="2400" dirty="0"/>
              <a:t> </a:t>
            </a:r>
            <a:r>
              <a:rPr lang="ko-KR" altLang="en-US" sz="2400" dirty="0"/>
              <a:t>하죠</a:t>
            </a:r>
            <a:r>
              <a:rPr lang="en-US" altLang="ko-KR" sz="2400" dirty="0"/>
              <a:t>?</a:t>
            </a:r>
          </a:p>
          <a:p>
            <a:pPr algn="ctr"/>
            <a:endParaRPr lang="en-US" altLang="ko-KR" sz="2400" dirty="0"/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5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그 부분은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고객이</a:t>
            </a:r>
            <a:r>
              <a:rPr lang="en-US" altLang="ko-KR" sz="2400" dirty="0"/>
              <a:t> </a:t>
            </a:r>
            <a:r>
              <a:rPr lang="ko-KR" altLang="en-US" sz="2400" dirty="0"/>
              <a:t>정하기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나름인 것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같아요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우리는</a:t>
            </a:r>
            <a:r>
              <a:rPr lang="en-US" altLang="ko-KR" sz="2400" dirty="0"/>
              <a:t> </a:t>
            </a:r>
            <a:r>
              <a:rPr lang="ko-KR" altLang="en-US" sz="2400" dirty="0"/>
              <a:t>예외를</a:t>
            </a:r>
            <a:r>
              <a:rPr lang="en-US" altLang="ko-KR" sz="2400" dirty="0"/>
              <a:t> </a:t>
            </a:r>
            <a:r>
              <a:rPr lang="ko-KR" altLang="en-US" sz="2400" dirty="0"/>
              <a:t>던지도록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할께요</a:t>
            </a:r>
            <a:r>
              <a:rPr lang="en-US" altLang="ko-KR" sz="2400" dirty="0" smtClean="0"/>
              <a:t>.</a:t>
            </a:r>
          </a:p>
          <a:p>
            <a:pPr algn="ctr"/>
            <a:r>
              <a:rPr lang="ko-KR" altLang="en-US" sz="2400" dirty="0" smtClean="0"/>
              <a:t>테스트로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작성해본다면</a:t>
            </a:r>
            <a:r>
              <a:rPr lang="en-US" altLang="ko-KR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8655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초난감</a:t>
            </a:r>
            <a:r>
              <a:rPr lang="en-US" dirty="0" smtClean="0"/>
              <a:t> DAO </a:t>
            </a:r>
            <a:r>
              <a:rPr lang="en-US" dirty="0" err="1" smtClean="0"/>
              <a:t>만들기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User </a:t>
            </a:r>
            <a:r>
              <a:rPr lang="en-US" dirty="0" err="1" smtClean="0"/>
              <a:t>클래스</a:t>
            </a:r>
            <a:r>
              <a:rPr lang="en-US" dirty="0" smtClean="0"/>
              <a:t> </a:t>
            </a:r>
            <a:r>
              <a:rPr lang="en-US" dirty="0" err="1" smtClean="0"/>
              <a:t>만들기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users </a:t>
            </a:r>
            <a:r>
              <a:rPr lang="en-US" dirty="0" err="1" smtClean="0"/>
              <a:t>테이블</a:t>
            </a:r>
            <a:r>
              <a:rPr lang="en-US" dirty="0" smtClean="0"/>
              <a:t> </a:t>
            </a:r>
            <a:r>
              <a:rPr lang="en-US" dirty="0" err="1" smtClean="0"/>
              <a:t>만들기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UserDao </a:t>
            </a:r>
            <a:r>
              <a:rPr lang="en-US" dirty="0" err="1" smtClean="0"/>
              <a:t>클래스</a:t>
            </a:r>
            <a:r>
              <a:rPr lang="en-US" dirty="0" smtClean="0"/>
              <a:t> </a:t>
            </a:r>
            <a:r>
              <a:rPr lang="en-US" dirty="0" err="1" smtClean="0"/>
              <a:t>만들기</a:t>
            </a:r>
            <a:endParaRPr lang="en-US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3" name="Process 12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4" name="Process 13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91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/>
              <a:t>예외 상황 테스트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getUserFailure() 테스트 작성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get() 코드 수정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91400" y="274638"/>
            <a:ext cx="1371600" cy="4438352"/>
            <a:chOff x="7391400" y="76200"/>
            <a:chExt cx="1371600" cy="4438352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1106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지금까지</a:t>
            </a:r>
            <a:r>
              <a:rPr lang="en-US" altLang="ko-KR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초난감</a:t>
            </a:r>
            <a:r>
              <a:rPr lang="en-US" altLang="ko-KR"/>
              <a:t> DAO </a:t>
            </a:r>
            <a:r>
              <a:rPr lang="ko-KR" altLang="en-US"/>
              <a:t>테스트를</a:t>
            </a:r>
            <a:r>
              <a:rPr lang="en-US" altLang="ko-KR"/>
              <a:t> </a:t>
            </a:r>
            <a:r>
              <a:rPr lang="ko-KR" altLang="en-US"/>
              <a:t>봤더니</a:t>
            </a:r>
            <a:r>
              <a:rPr lang="en-US" altLang="ko-KR"/>
              <a:t> </a:t>
            </a:r>
            <a:r>
              <a:rPr lang="ko-KR" altLang="en-US"/>
              <a:t>너무</a:t>
            </a:r>
            <a:r>
              <a:rPr lang="en-US" altLang="ko-KR"/>
              <a:t> </a:t>
            </a:r>
            <a:r>
              <a:rPr lang="ko-KR" altLang="en-US"/>
              <a:t>불편해서</a:t>
            </a:r>
            <a:r>
              <a:rPr lang="en-US" altLang="ko-KR"/>
              <a:t>..</a:t>
            </a:r>
          </a:p>
          <a:p>
            <a:r>
              <a:rPr lang="en-US"/>
              <a:t>JUnit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도입하여</a:t>
            </a:r>
            <a:r>
              <a:rPr lang="en-US" altLang="ko-KR"/>
              <a:t> </a:t>
            </a:r>
            <a:r>
              <a:rPr lang="ko-KR" altLang="en-US"/>
              <a:t>자동화</a:t>
            </a:r>
            <a:r>
              <a:rPr lang="en-US" altLang="ko-KR"/>
              <a:t> </a:t>
            </a:r>
            <a:r>
              <a:rPr lang="ko-KR" altLang="en-US"/>
              <a:t>테스트를</a:t>
            </a:r>
            <a:r>
              <a:rPr lang="en-US" altLang="ko-KR"/>
              <a:t> </a:t>
            </a:r>
            <a:r>
              <a:rPr lang="ko-KR" altLang="en-US"/>
              <a:t>만들었습니다</a:t>
            </a:r>
            <a:r>
              <a:rPr lang="en-US" altLang="ko-KR"/>
              <a:t>.</a:t>
            </a:r>
          </a:p>
          <a:p>
            <a:r>
              <a:rPr lang="ko-KR" altLang="en-US"/>
              <a:t>또한</a:t>
            </a:r>
            <a:r>
              <a:rPr lang="en-US" altLang="ko-KR"/>
              <a:t> </a:t>
            </a:r>
            <a:r>
              <a:rPr lang="ko-KR" altLang="en-US"/>
              <a:t>몇가지</a:t>
            </a:r>
            <a:r>
              <a:rPr lang="en-US" altLang="ko-KR"/>
              <a:t> </a:t>
            </a:r>
            <a:r>
              <a:rPr lang="ko-KR" altLang="en-US"/>
              <a:t>기능을</a:t>
            </a:r>
            <a:r>
              <a:rPr lang="en-US" altLang="ko-KR"/>
              <a:t> </a:t>
            </a:r>
            <a:r>
              <a:rPr lang="ko-KR" altLang="en-US"/>
              <a:t>추가하여</a:t>
            </a:r>
            <a:r>
              <a:rPr lang="en-US" altLang="ko-KR"/>
              <a:t> </a:t>
            </a:r>
            <a:r>
              <a:rPr lang="ko-KR" altLang="en-US"/>
              <a:t>반복</a:t>
            </a:r>
            <a:r>
              <a:rPr lang="en-US" altLang="ko-KR"/>
              <a:t> </a:t>
            </a:r>
            <a:r>
              <a:rPr lang="ko-KR" altLang="en-US"/>
              <a:t>가능한</a:t>
            </a:r>
            <a:r>
              <a:rPr lang="en-US" altLang="ko-KR"/>
              <a:t> </a:t>
            </a:r>
            <a:r>
              <a:rPr lang="ko-KR" altLang="en-US"/>
              <a:t>테스트를</a:t>
            </a:r>
            <a:r>
              <a:rPr lang="en-US" altLang="ko-KR"/>
              <a:t> </a:t>
            </a:r>
            <a:r>
              <a:rPr lang="ko-KR" altLang="en-US"/>
              <a:t>만들었습니다</a:t>
            </a:r>
            <a:r>
              <a:rPr lang="en-US" altLang="ko-KR"/>
              <a:t>.</a:t>
            </a:r>
          </a:p>
          <a:p>
            <a:r>
              <a:rPr lang="ko-KR" altLang="en-US"/>
              <a:t>새로</a:t>
            </a:r>
            <a:r>
              <a:rPr lang="en-US" altLang="ko-KR"/>
              <a:t> </a:t>
            </a:r>
            <a:r>
              <a:rPr lang="ko-KR" altLang="en-US"/>
              <a:t>추가한</a:t>
            </a:r>
            <a:r>
              <a:rPr lang="en-US" altLang="ko-KR"/>
              <a:t> </a:t>
            </a:r>
            <a:r>
              <a:rPr lang="ko-KR" altLang="en-US"/>
              <a:t>기능에</a:t>
            </a:r>
            <a:r>
              <a:rPr lang="en-US" altLang="ko-KR"/>
              <a:t> </a:t>
            </a:r>
            <a:r>
              <a:rPr lang="ko-KR" altLang="en-US"/>
              <a:t>대한</a:t>
            </a:r>
            <a:r>
              <a:rPr lang="en-US" altLang="ko-KR"/>
              <a:t> </a:t>
            </a:r>
            <a:r>
              <a:rPr lang="ko-KR" altLang="en-US"/>
              <a:t>테스트와</a:t>
            </a:r>
            <a:r>
              <a:rPr lang="en-US" altLang="ko-KR"/>
              <a:t> </a:t>
            </a:r>
            <a:r>
              <a:rPr lang="ko-KR" altLang="en-US"/>
              <a:t>이전에</a:t>
            </a:r>
            <a:r>
              <a:rPr lang="en-US" altLang="ko-KR"/>
              <a:t> </a:t>
            </a:r>
            <a:r>
              <a:rPr lang="ko-KR" altLang="en-US"/>
              <a:t>작성한</a:t>
            </a:r>
            <a:r>
              <a:rPr lang="en-US" altLang="ko-KR"/>
              <a:t> </a:t>
            </a:r>
            <a:r>
              <a:rPr lang="ko-KR" altLang="en-US"/>
              <a:t>테스트를</a:t>
            </a:r>
            <a:r>
              <a:rPr lang="en-US" altLang="ko-KR"/>
              <a:t> </a:t>
            </a:r>
            <a:r>
              <a:rPr lang="ko-KR" altLang="en-US"/>
              <a:t>보완했습니다</a:t>
            </a:r>
            <a:r>
              <a:rPr lang="en-US" altLang="ko-KR"/>
              <a:t>.</a:t>
            </a:r>
          </a:p>
          <a:p>
            <a:r>
              <a:rPr lang="ko-KR" altLang="en-US"/>
              <a:t>예외</a:t>
            </a:r>
            <a:r>
              <a:rPr lang="en-US" altLang="ko-KR"/>
              <a:t> </a:t>
            </a:r>
            <a:r>
              <a:rPr lang="ko-KR" altLang="en-US"/>
              <a:t>처리</a:t>
            </a:r>
            <a:r>
              <a:rPr lang="en-US" altLang="ko-KR"/>
              <a:t> </a:t>
            </a:r>
            <a:r>
              <a:rPr lang="ko-KR" altLang="en-US"/>
              <a:t>관련</a:t>
            </a:r>
            <a:r>
              <a:rPr lang="en-US" altLang="ko-KR"/>
              <a:t> </a:t>
            </a:r>
            <a:r>
              <a:rPr lang="ko-KR" altLang="en-US"/>
              <a:t>요구사항이</a:t>
            </a:r>
            <a:r>
              <a:rPr lang="en-US" altLang="ko-KR"/>
              <a:t> </a:t>
            </a:r>
            <a:r>
              <a:rPr lang="ko-KR" altLang="en-US"/>
              <a:t>추가</a:t>
            </a:r>
            <a:r>
              <a:rPr lang="en-US" altLang="ko-KR"/>
              <a:t> </a:t>
            </a:r>
            <a:r>
              <a:rPr lang="ko-KR" altLang="en-US"/>
              <a:t>됐군요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</a:t>
            </a:r>
            <a:r>
              <a:rPr lang="en-US" altLang="ko-KR"/>
              <a:t>.. </a:t>
            </a:r>
            <a:r>
              <a:rPr lang="ko-KR" altLang="en-US"/>
              <a:t>계속</a:t>
            </a:r>
            <a:r>
              <a:rPr lang="en-US" altLang="ko-KR"/>
              <a:t> 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봅시다</a:t>
            </a:r>
            <a:r>
              <a:rPr lang="en-US" altLang="ko-KR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193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테스트에</a:t>
            </a:r>
            <a:r>
              <a:rPr lang="en-US" altLang="ko-KR" sz="2400"/>
              <a:t> </a:t>
            </a:r>
            <a:r>
              <a:rPr lang="ko-KR" altLang="en-US" sz="2400"/>
              <a:t>중복</a:t>
            </a:r>
            <a:r>
              <a:rPr lang="en-US" altLang="ko-KR" sz="2400"/>
              <a:t> </a:t>
            </a:r>
            <a:r>
              <a:rPr lang="ko-KR" altLang="en-US" sz="2400"/>
              <a:t>코드가</a:t>
            </a:r>
            <a:r>
              <a:rPr lang="en-US" altLang="ko-KR" sz="2400"/>
              <a:t> </a:t>
            </a:r>
            <a:r>
              <a:rPr lang="ko-KR" altLang="en-US" sz="2400"/>
              <a:t>있군요</a:t>
            </a:r>
            <a:r>
              <a:rPr lang="en-US" altLang="ko-KR" sz="2400"/>
              <a:t>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2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smtClean="0"/>
              <a:t>테스트 코드 개선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JUnit @Before 도입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테스트 픽스처 도입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91400" y="274638"/>
            <a:ext cx="1371600" cy="4438352"/>
            <a:chOff x="7391400" y="76200"/>
            <a:chExt cx="1371600" cy="4438352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08417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그런데</a:t>
            </a:r>
            <a:r>
              <a:rPr lang="en-US" altLang="ko-KR" sz="2400"/>
              <a:t>…</a:t>
            </a:r>
          </a:p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스프링은</a:t>
            </a:r>
            <a:r>
              <a:rPr lang="en-US" altLang="ko-KR" sz="2400"/>
              <a:t> </a:t>
            </a:r>
            <a:r>
              <a:rPr lang="ko-KR" altLang="en-US" sz="2400"/>
              <a:t>테스트랑</a:t>
            </a:r>
            <a:r>
              <a:rPr lang="en-US" altLang="ko-KR" sz="2400"/>
              <a:t> </a:t>
            </a:r>
            <a:r>
              <a:rPr lang="ko-KR" altLang="en-US" sz="2400"/>
              <a:t>무슨</a:t>
            </a:r>
            <a:r>
              <a:rPr lang="en-US" altLang="ko-KR" sz="2400"/>
              <a:t> </a:t>
            </a:r>
            <a:r>
              <a:rPr lang="ko-KR" altLang="en-US" sz="2400"/>
              <a:t>관련이</a:t>
            </a:r>
            <a:r>
              <a:rPr lang="en-US" altLang="ko-KR" sz="2400"/>
              <a:t> </a:t>
            </a:r>
            <a:r>
              <a:rPr lang="ko-KR" altLang="en-US" sz="2400"/>
              <a:t>있나요</a:t>
            </a:r>
            <a:r>
              <a:rPr lang="en-US" altLang="ko-KR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75579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smtClean="0"/>
              <a:t>스프링 테스트 도입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ApplicationContext 생성 코드 제거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@RunWith(SpringJUnit4ClassRunner.class) 추가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@ContextConfiguration() 추가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@Autowired 도입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91400" y="206266"/>
            <a:ext cx="1371600" cy="4438352"/>
            <a:chOff x="7391400" y="76200"/>
            <a:chExt cx="1371600" cy="4438352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1217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스프링</a:t>
            </a:r>
            <a:r>
              <a:rPr lang="en-US" altLang="ko-KR" sz="2400" dirty="0"/>
              <a:t> </a:t>
            </a:r>
            <a:r>
              <a:rPr lang="ko-KR" altLang="en-US" sz="2400" dirty="0"/>
              <a:t>테스트</a:t>
            </a:r>
            <a:r>
              <a:rPr lang="en-US" altLang="ko-KR" sz="2400" dirty="0"/>
              <a:t> </a:t>
            </a:r>
            <a:r>
              <a:rPr lang="ko-KR" altLang="en-US" sz="2400" dirty="0"/>
              <a:t>기능을</a:t>
            </a:r>
            <a:r>
              <a:rPr lang="en-US" altLang="ko-KR" sz="2400" dirty="0"/>
              <a:t> </a:t>
            </a:r>
            <a:r>
              <a:rPr lang="ko-KR" altLang="en-US" sz="2400" dirty="0"/>
              <a:t>사용하면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테스트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할</a:t>
            </a:r>
            <a:r>
              <a:rPr lang="en-US" altLang="ko-KR" sz="2400" dirty="0"/>
              <a:t> </a:t>
            </a:r>
            <a:r>
              <a:rPr lang="ko-KR" altLang="en-US" sz="2400" dirty="0"/>
              <a:t>객체를</a:t>
            </a:r>
            <a:r>
              <a:rPr lang="en-US" altLang="ko-KR" sz="2400" dirty="0"/>
              <a:t> </a:t>
            </a:r>
            <a:r>
              <a:rPr lang="ko-KR" altLang="en-US" sz="2400" dirty="0"/>
              <a:t>가져오기가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편하군요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그런데</a:t>
            </a:r>
            <a:r>
              <a:rPr lang="en-US" altLang="ko-KR" sz="2400" dirty="0"/>
              <a:t> </a:t>
            </a:r>
            <a:r>
              <a:rPr lang="ko-KR" altLang="en-US" sz="2400" dirty="0"/>
              <a:t>그것뿐인가요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80314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</a:rPr>
              <a:t>스프링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콘텍스트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공유</a:t>
            </a:r>
            <a:r>
              <a:rPr lang="en-US" altLang="ko-KR" sz="2400" b="1" dirty="0">
                <a:solidFill>
                  <a:srgbClr val="FF0000"/>
                </a:solidFill>
              </a:rPr>
              <a:t>”</a:t>
            </a:r>
            <a:r>
              <a:rPr lang="ko-KR" altLang="en-US" sz="2400" dirty="0"/>
              <a:t>라는</a:t>
            </a:r>
            <a:r>
              <a:rPr lang="en-US" altLang="ko-KR" sz="2400" dirty="0"/>
              <a:t> </a:t>
            </a:r>
            <a:r>
              <a:rPr lang="ko-KR" altLang="en-US" sz="2400" dirty="0"/>
              <a:t>아주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멋진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기능을</a:t>
            </a:r>
            <a:r>
              <a:rPr lang="en-US" altLang="ko-KR" sz="2400" dirty="0"/>
              <a:t> </a:t>
            </a:r>
            <a:r>
              <a:rPr lang="ko-KR" altLang="en-US" sz="2400" dirty="0"/>
              <a:t>제공해</a:t>
            </a:r>
            <a:r>
              <a:rPr lang="en-US" altLang="ko-KR" sz="2400" dirty="0"/>
              <a:t> </a:t>
            </a:r>
            <a:r>
              <a:rPr lang="ko-KR" altLang="en-US" sz="2400" dirty="0"/>
              <a:t>준답니다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397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</a:t>
            </a:r>
            <a:r>
              <a:rPr lang="en-US" altLang="ko-KR"/>
              <a:t> </a:t>
            </a:r>
            <a:r>
              <a:rPr lang="ko-KR" altLang="en-US"/>
              <a:t>테스트</a:t>
            </a:r>
            <a:r>
              <a:rPr lang="en-US" altLang="ko-KR"/>
              <a:t> </a:t>
            </a:r>
            <a:r>
              <a:rPr lang="ko-KR" altLang="en-US"/>
              <a:t>사용하기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@</a:t>
            </a:r>
            <a:r>
              <a:rPr lang="en-US" sz="3000" dirty="0" err="1" smtClean="0"/>
              <a:t>RunWith</a:t>
            </a:r>
            <a:r>
              <a:rPr lang="en-US" sz="3000" dirty="0" smtClean="0"/>
              <a:t>(SpringJUnit4ClassRunner.class)</a:t>
            </a:r>
          </a:p>
          <a:p>
            <a:endParaRPr lang="en-US" sz="3000" dirty="0" smtClean="0"/>
          </a:p>
          <a:p>
            <a:r>
              <a:rPr lang="en-US" sz="3000" dirty="0" smtClean="0"/>
              <a:t>@</a:t>
            </a:r>
            <a:r>
              <a:rPr lang="en-US" sz="3000" dirty="0" err="1" smtClean="0"/>
              <a:t>ContextConfiguration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177797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</a:t>
            </a:r>
            <a:r>
              <a:rPr lang="ko-KR" altLang="en-US"/>
              <a:t>특징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모든</a:t>
            </a:r>
            <a:r>
              <a:rPr lang="en-US" altLang="ko-KR"/>
              <a:t> </a:t>
            </a:r>
            <a:r>
              <a:rPr lang="ko-KR" altLang="en-US"/>
              <a:t>테스트</a:t>
            </a:r>
            <a:r>
              <a:rPr lang="en-US" altLang="ko-KR"/>
              <a:t> </a:t>
            </a:r>
            <a:r>
              <a:rPr lang="ko-KR" altLang="en-US"/>
              <a:t>마다</a:t>
            </a:r>
            <a:r>
              <a:rPr lang="en-US" altLang="ko-KR"/>
              <a:t> </a:t>
            </a:r>
            <a:r>
              <a:rPr lang="ko-KR" altLang="en-US"/>
              <a:t>새로</a:t>
            </a:r>
            <a:r>
              <a:rPr lang="en-US" altLang="ko-KR"/>
              <a:t> </a:t>
            </a:r>
            <a:r>
              <a:rPr lang="ko-KR" altLang="en-US"/>
              <a:t>인스턴스</a:t>
            </a:r>
            <a:r>
              <a:rPr lang="en-US" altLang="ko-KR"/>
              <a:t> </a:t>
            </a:r>
            <a:r>
              <a:rPr lang="ko-KR" altLang="en-US"/>
              <a:t>만들기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왜</a:t>
            </a:r>
            <a:r>
              <a:rPr lang="en-US" altLang="ko-KR"/>
              <a:t>?</a:t>
            </a:r>
          </a:p>
          <a:p>
            <a:r>
              <a:rPr lang="ko-KR" altLang="en-US"/>
              <a:t>테스트</a:t>
            </a:r>
            <a:r>
              <a:rPr lang="en-US" altLang="ko-KR"/>
              <a:t> </a:t>
            </a:r>
            <a:r>
              <a:rPr lang="ko-KR" altLang="en-US"/>
              <a:t>독립성</a:t>
            </a:r>
            <a:r>
              <a:rPr lang="en-US" altLang="ko-KR"/>
              <a:t> </a:t>
            </a:r>
            <a:r>
              <a:rPr lang="ko-KR" altLang="en-US"/>
              <a:t>보장하기</a:t>
            </a:r>
            <a:r>
              <a:rPr lang="en-US" altLang="ko-KR"/>
              <a:t> </a:t>
            </a:r>
            <a:r>
              <a:rPr lang="ko-KR" altLang="en-US"/>
              <a:t>위해서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ko-KR" altLang="en-US"/>
              <a:t>그런데</a:t>
            </a:r>
            <a:r>
              <a:rPr lang="en-US" altLang="ko-KR"/>
              <a:t>…</a:t>
            </a:r>
          </a:p>
          <a:p>
            <a:pPr lvl="1"/>
            <a:r>
              <a:rPr lang="ko-KR" altLang="en-US"/>
              <a:t>스프링</a:t>
            </a:r>
            <a:r>
              <a:rPr lang="en-US" altLang="ko-KR"/>
              <a:t> ApplicationContext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그럼</a:t>
            </a:r>
            <a:r>
              <a:rPr lang="en-US" altLang="ko-KR"/>
              <a:t> </a:t>
            </a:r>
            <a:r>
              <a:rPr lang="ko-KR" altLang="en-US"/>
              <a:t>매번</a:t>
            </a:r>
            <a:r>
              <a:rPr lang="en-US" altLang="ko-KR"/>
              <a:t> </a:t>
            </a:r>
            <a:r>
              <a:rPr lang="ko-KR" altLang="en-US"/>
              <a:t>만드는건가</a:t>
            </a:r>
            <a:r>
              <a:rPr lang="en-US" altLang="ko-KR"/>
              <a:t>????</a:t>
            </a:r>
          </a:p>
          <a:p>
            <a:r>
              <a:rPr lang="ko-KR" altLang="en-US"/>
              <a:t>그렇습니다</a:t>
            </a:r>
            <a:r>
              <a:rPr lang="en-US" altLang="ko-KR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9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498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609600"/>
            <a:ext cx="1817688" cy="570858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근데</a:t>
            </a:r>
            <a:r>
              <a:rPr lang="en-US" altLang="ko-KR" sz="2400"/>
              <a:t> </a:t>
            </a:r>
            <a:r>
              <a:rPr lang="ko-KR" altLang="en-US" sz="2400"/>
              <a:t>이</a:t>
            </a:r>
            <a:r>
              <a:rPr lang="en-US" altLang="ko-KR" sz="2400"/>
              <a:t> DAO</a:t>
            </a:r>
            <a:r>
              <a:rPr lang="ko-KR" altLang="en-US" sz="2400"/>
              <a:t>가</a:t>
            </a:r>
            <a:r>
              <a:rPr lang="en-US" altLang="ko-KR" sz="2400"/>
              <a:t> </a:t>
            </a:r>
            <a:r>
              <a:rPr lang="ko-KR" altLang="en-US" sz="2400"/>
              <a:t>제대로</a:t>
            </a:r>
            <a:r>
              <a:rPr lang="en-US" altLang="ko-KR" sz="2400"/>
              <a:t> </a:t>
            </a:r>
            <a:r>
              <a:rPr lang="ko-KR" altLang="en-US" sz="2400"/>
              <a:t>동작하는지</a:t>
            </a:r>
            <a:r>
              <a:rPr lang="en-US" altLang="ko-KR" sz="2400"/>
              <a:t> </a:t>
            </a:r>
            <a:r>
              <a:rPr lang="ko-KR" altLang="en-US" sz="2400"/>
              <a:t>어떻게</a:t>
            </a:r>
            <a:r>
              <a:rPr lang="en-US" altLang="ko-KR" sz="2400"/>
              <a:t> </a:t>
            </a:r>
            <a:r>
              <a:rPr lang="ko-KR" altLang="en-US" sz="2400"/>
              <a:t>믿을</a:t>
            </a:r>
            <a:r>
              <a:rPr lang="en-US" altLang="ko-KR" sz="2400"/>
              <a:t> </a:t>
            </a:r>
            <a:r>
              <a:rPr lang="ko-KR" altLang="en-US" sz="2400"/>
              <a:t>수</a:t>
            </a:r>
            <a:r>
              <a:rPr lang="en-US" altLang="ko-KR" sz="2400"/>
              <a:t> </a:t>
            </a:r>
            <a:r>
              <a:rPr lang="ko-KR" altLang="en-US" sz="2400"/>
              <a:t>있지</a:t>
            </a:r>
            <a:r>
              <a:rPr lang="en-US" altLang="ko-KR" sz="2400"/>
              <a:t>?</a:t>
            </a:r>
          </a:p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정말</a:t>
            </a:r>
            <a:r>
              <a:rPr lang="en-US" altLang="ko-KR" sz="2400"/>
              <a:t> </a:t>
            </a:r>
            <a:r>
              <a:rPr lang="ko-KR" altLang="en-US" sz="2400"/>
              <a:t>이</a:t>
            </a:r>
            <a:r>
              <a:rPr lang="en-US" altLang="ko-KR" sz="2400"/>
              <a:t> DAO</a:t>
            </a:r>
            <a:r>
              <a:rPr lang="ko-KR" altLang="en-US" sz="2400"/>
              <a:t>를</a:t>
            </a:r>
            <a:r>
              <a:rPr lang="en-US" altLang="ko-KR" sz="2400"/>
              <a:t> </a:t>
            </a:r>
            <a:r>
              <a:rPr lang="ko-KR" altLang="en-US" sz="2400"/>
              <a:t>써도</a:t>
            </a:r>
            <a:r>
              <a:rPr lang="en-US" altLang="ko-KR" sz="2400"/>
              <a:t> </a:t>
            </a:r>
            <a:r>
              <a:rPr lang="ko-KR" altLang="en-US" sz="2400"/>
              <a:t>되는거야</a:t>
            </a:r>
            <a:r>
              <a:rPr lang="en-US" altLang="ko-KR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220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그래서</a:t>
            </a:r>
            <a:r>
              <a:rPr lang="en-US" altLang="ko-KR"/>
              <a:t> </a:t>
            </a:r>
            <a:r>
              <a:rPr lang="ko-KR" altLang="en-US"/>
              <a:t>스프링</a:t>
            </a:r>
            <a:r>
              <a:rPr lang="en-US" altLang="ko-KR"/>
              <a:t> </a:t>
            </a:r>
            <a:r>
              <a:rPr lang="ko-KR" altLang="en-US"/>
              <a:t>테스트</a:t>
            </a:r>
            <a:r>
              <a:rPr lang="en-US" altLang="ko-KR"/>
              <a:t> </a:t>
            </a:r>
            <a:r>
              <a:rPr lang="ko-KR" altLang="en-US"/>
              <a:t>콘텍스트는</a:t>
            </a:r>
            <a:r>
              <a:rPr lang="en-US" altLang="ko-KR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동일한</a:t>
            </a:r>
            <a:r>
              <a:rPr lang="en-US" altLang="ko-KR"/>
              <a:t> </a:t>
            </a:r>
            <a:r>
              <a:rPr lang="ko-KR" altLang="en-US"/>
              <a:t>빈</a:t>
            </a:r>
            <a:r>
              <a:rPr lang="en-US" altLang="ko-KR"/>
              <a:t> </a:t>
            </a:r>
            <a:r>
              <a:rPr lang="ko-KR" altLang="en-US"/>
              <a:t>설정을</a:t>
            </a:r>
            <a:r>
              <a:rPr lang="en-US" altLang="ko-KR"/>
              <a:t> </a:t>
            </a:r>
            <a:r>
              <a:rPr lang="ko-KR" altLang="en-US"/>
              <a:t>사용하는</a:t>
            </a:r>
            <a:r>
              <a:rPr lang="en-US" altLang="ko-KR"/>
              <a:t> </a:t>
            </a:r>
            <a:r>
              <a:rPr lang="ko-KR" altLang="en-US"/>
              <a:t>애플리케이션</a:t>
            </a:r>
            <a:r>
              <a:rPr lang="en-US" altLang="ko-KR"/>
              <a:t> </a:t>
            </a:r>
            <a:r>
              <a:rPr lang="ko-KR" altLang="en-US"/>
              <a:t>콘텍스트를</a:t>
            </a:r>
            <a:r>
              <a:rPr lang="en-US" altLang="ko-KR"/>
              <a:t> </a:t>
            </a:r>
            <a:r>
              <a:rPr lang="ko-KR" altLang="en-US"/>
              <a:t>공유합니다</a:t>
            </a:r>
            <a:r>
              <a:rPr lang="en-US" altLang="ko-KR"/>
              <a:t>.</a:t>
            </a:r>
          </a:p>
          <a:p>
            <a:pPr lvl="1">
              <a:buNone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086600" y="3086099"/>
            <a:ext cx="1600200" cy="2620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빈</a:t>
            </a:r>
            <a:r>
              <a:rPr lang="en-US" altLang="ko-KR"/>
              <a:t> </a:t>
            </a:r>
            <a:r>
              <a:rPr lang="ko-KR" altLang="en-US"/>
              <a:t>설정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3086100"/>
            <a:ext cx="19050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스프링</a:t>
            </a:r>
            <a:r>
              <a:rPr lang="en-US" altLang="ko-KR"/>
              <a:t> </a:t>
            </a:r>
            <a:r>
              <a:rPr lang="ko-KR" altLang="en-US"/>
              <a:t>테스트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3962400"/>
            <a:ext cx="19050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스프링</a:t>
            </a:r>
            <a:r>
              <a:rPr lang="en-US" altLang="ko-KR"/>
              <a:t> </a:t>
            </a:r>
            <a:r>
              <a:rPr lang="ko-KR" altLang="en-US"/>
              <a:t>테스트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" y="4868863"/>
            <a:ext cx="19050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스프링</a:t>
            </a:r>
            <a:r>
              <a:rPr lang="en-US" altLang="ko-KR"/>
              <a:t> </a:t>
            </a:r>
            <a:r>
              <a:rPr lang="ko-KR" altLang="en-US"/>
              <a:t>테스트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05200" y="3924300"/>
            <a:ext cx="2438400" cy="8763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ApplicationContext</a:t>
            </a:r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>
            <a:off x="2362200" y="3505200"/>
            <a:ext cx="1143000" cy="857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2362200" y="4362450"/>
            <a:ext cx="1143000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 flipV="1">
            <a:off x="2362200" y="4362450"/>
            <a:ext cx="1143000" cy="925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4" idx="1"/>
          </p:cNvCxnSpPr>
          <p:nvPr/>
        </p:nvCxnSpPr>
        <p:spPr>
          <a:xfrm>
            <a:off x="5943600" y="4362450"/>
            <a:ext cx="1143000" cy="34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319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그런데</a:t>
            </a:r>
            <a:r>
              <a:rPr lang="en-US" altLang="ko-KR" sz="2400" dirty="0"/>
              <a:t> </a:t>
            </a:r>
            <a:r>
              <a:rPr lang="ko-KR" altLang="en-US" sz="2400" dirty="0"/>
              <a:t>우리</a:t>
            </a:r>
            <a:r>
              <a:rPr lang="en-US" altLang="ko-KR" sz="2400" dirty="0"/>
              <a:t> </a:t>
            </a:r>
            <a:r>
              <a:rPr lang="ko-KR" altLang="en-US" sz="2400" dirty="0"/>
              <a:t>여태까지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운영 </a:t>
            </a:r>
            <a:r>
              <a:rPr lang="en-US" altLang="ko-KR" sz="2400" dirty="0" smtClean="0"/>
              <a:t>DB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사용해서</a:t>
            </a:r>
            <a:r>
              <a:rPr lang="en-US" altLang="ko-KR" sz="2400" dirty="0"/>
              <a:t> </a:t>
            </a:r>
            <a:r>
              <a:rPr lang="ko-KR" altLang="en-US" sz="2400" dirty="0"/>
              <a:t>테스트</a:t>
            </a:r>
            <a:r>
              <a:rPr lang="en-US" altLang="ko-KR" sz="2400" dirty="0"/>
              <a:t> </a:t>
            </a:r>
            <a:r>
              <a:rPr lang="ko-KR" altLang="en-US" sz="2400" dirty="0"/>
              <a:t>해왔나요</a:t>
            </a:r>
            <a:r>
              <a:rPr lang="en-US" altLang="ko-KR" sz="2400" dirty="0"/>
              <a:t>?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이런</a:t>
            </a:r>
            <a:r>
              <a:rPr lang="en-US" altLang="ko-KR" sz="2400" dirty="0"/>
              <a:t>…. @_@....</a:t>
            </a:r>
          </a:p>
        </p:txBody>
      </p:sp>
      <p:pic>
        <p:nvPicPr>
          <p:cNvPr id="4" name="Picture 3" descr="AA053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63" y="891719"/>
            <a:ext cx="1849437" cy="55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테스트용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 </a:t>
            </a:r>
            <a:r>
              <a:rPr lang="en-US" dirty="0" err="1" smtClean="0"/>
              <a:t>적용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mtClean="0"/>
              <a:t>테스트용 DB/테이블 만들기</a:t>
            </a:r>
          </a:p>
          <a:p>
            <a:pPr marL="514350" indent="-514350">
              <a:buFont typeface="+mj-lt"/>
              <a:buAutoNum type="arabicParenR"/>
            </a:pPr>
            <a:endParaRPr lang="en-US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테스트에서 DI 활용 방법 세 가지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mtClean="0"/>
              <a:t>테스트 코드에 의한 DI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mtClean="0"/>
              <a:t>테스트용 별도 설정 DI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mtClean="0"/>
              <a:t>컨테이너 없는 DI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7391400" y="358800"/>
            <a:ext cx="1371600" cy="4438352"/>
            <a:chOff x="7391400" y="76200"/>
            <a:chExt cx="1371600" cy="4438352"/>
          </a:xfrm>
        </p:grpSpPr>
        <p:sp>
          <p:nvSpPr>
            <p:cNvPr id="5" name="Process 4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6" name="Process 5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7" name="Process 6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8" name="Process 7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9" name="Process 8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0" name="Process 9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1" name="Process 10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2" name="Process 11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3973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@DirtiesContext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 콘텍스트 정보를 변경했다고 표시합니다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그래야 다른 테스트에 영향을 주지 않도록 별도 스프링 </a:t>
            </a:r>
            <a:r>
              <a:rPr lang="ko-KR" altLang="en-US" dirty="0" err="1" smtClean="0"/>
              <a:t>콘텍스트를</a:t>
            </a:r>
            <a:r>
              <a:rPr lang="ko-KR" altLang="en-US" dirty="0" smtClean="0"/>
              <a:t> 만들어 사용합니다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02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228600" y="1295400"/>
            <a:ext cx="6781800" cy="3200400"/>
          </a:xfrm>
          <a:prstGeom prst="wedgeEllipseCallout">
            <a:avLst>
              <a:gd name="adj1" fmla="val 44600"/>
              <a:gd name="adj2" fmla="val -419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헐</a:t>
            </a:r>
            <a:r>
              <a:rPr lang="en-US" altLang="ko-KR" sz="2400" dirty="0"/>
              <a:t>! </a:t>
            </a:r>
            <a:r>
              <a:rPr lang="ko-KR" altLang="en-US" sz="2400" dirty="0"/>
              <a:t>이게</a:t>
            </a:r>
            <a:r>
              <a:rPr lang="en-US" altLang="ko-KR" sz="2400" dirty="0"/>
              <a:t> </a:t>
            </a:r>
            <a:r>
              <a:rPr lang="ko-KR" altLang="en-US" sz="2400" dirty="0"/>
              <a:t>뭐죠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이</a:t>
            </a:r>
            <a:r>
              <a:rPr lang="en-US" altLang="ko-KR" sz="2400" dirty="0"/>
              <a:t> DAO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쓰다가</a:t>
            </a:r>
            <a:r>
              <a:rPr lang="en-US" altLang="ko-KR" sz="2400" dirty="0"/>
              <a:t> </a:t>
            </a:r>
            <a:r>
              <a:rPr lang="ko-KR" altLang="en-US" sz="2400" dirty="0"/>
              <a:t>시스템이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뻗어버렸어요</a:t>
            </a:r>
            <a:r>
              <a:rPr lang="en-US" altLang="ko-KR" sz="2400" dirty="0"/>
              <a:t>!!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책임지세요</a:t>
            </a:r>
            <a:r>
              <a:rPr lang="en-US" altLang="ko-KR" sz="2400" dirty="0" smtClean="0"/>
              <a:t>!!</a:t>
            </a:r>
            <a:endParaRPr lang="en-US" altLang="ko-KR" sz="2400" dirty="0"/>
          </a:p>
        </p:txBody>
      </p:sp>
      <p:pic>
        <p:nvPicPr>
          <p:cNvPr id="7" name="Picture 6" descr="MD0006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685800"/>
            <a:ext cx="2209800" cy="53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1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A053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2087562" cy="58132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133600" y="609600"/>
            <a:ext cx="6781800" cy="3200400"/>
          </a:xfrm>
          <a:prstGeom prst="wedgeEllipseCallout">
            <a:avLst>
              <a:gd name="adj1" fmla="val -55144"/>
              <a:gd name="adj2" fmla="val -355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 DAO </a:t>
            </a:r>
            <a:r>
              <a:rPr lang="ko-KR" altLang="en-US" sz="2400" dirty="0"/>
              <a:t>코드에</a:t>
            </a:r>
            <a:r>
              <a:rPr lang="en-US" altLang="ko-KR" sz="2400" dirty="0"/>
              <a:t> </a:t>
            </a:r>
            <a:r>
              <a:rPr lang="ko-KR" altLang="en-US" sz="2400" dirty="0"/>
              <a:t>심각한</a:t>
            </a:r>
            <a:r>
              <a:rPr lang="en-US" altLang="ko-KR" sz="2400" dirty="0"/>
              <a:t> </a:t>
            </a:r>
            <a:r>
              <a:rPr lang="ko-KR" altLang="en-US" sz="2400" dirty="0"/>
              <a:t>문제가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있는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것</a:t>
            </a:r>
            <a:r>
              <a:rPr lang="en-US" altLang="ko-KR" sz="2400" dirty="0"/>
              <a:t> </a:t>
            </a:r>
            <a:r>
              <a:rPr lang="ko-KR" altLang="en-US" sz="2400" dirty="0"/>
              <a:t>같군요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흠</a:t>
            </a:r>
            <a:r>
              <a:rPr lang="en-US" altLang="ko-KR" sz="2400" dirty="0"/>
              <a:t>…. (</a:t>
            </a:r>
            <a:r>
              <a:rPr lang="ko-KR" altLang="en-US" sz="2400" dirty="0"/>
              <a:t>무슨</a:t>
            </a:r>
            <a:r>
              <a:rPr lang="en-US" altLang="ko-KR" sz="2400" dirty="0"/>
              <a:t> </a:t>
            </a:r>
            <a:r>
              <a:rPr lang="ko-KR" altLang="en-US" sz="2400" dirty="0"/>
              <a:t>문제일까요</a:t>
            </a:r>
            <a:r>
              <a:rPr lang="en-US" altLang="ko-KR" sz="2400" dirty="0"/>
              <a:t>??)</a:t>
            </a:r>
          </a:p>
        </p:txBody>
      </p:sp>
    </p:spTree>
    <p:extLst>
      <p:ext uri="{BB962C8B-B14F-4D97-AF65-F5344CB8AC3E}">
        <p14:creationId xmlns:p14="http://schemas.microsoft.com/office/powerpoint/2010/main" val="3479691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학습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개발자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  <a:endParaRPr lang="en-US" altLang="ko-KR" dirty="0"/>
          </a:p>
          <a:p>
            <a:r>
              <a:rPr lang="en-US" dirty="0" err="1"/>
              <a:t>JUnit</a:t>
            </a:r>
            <a:endParaRPr lang="en-US" dirty="0"/>
          </a:p>
          <a:p>
            <a:pPr lvl="1"/>
            <a:r>
              <a:rPr lang="ko-KR" altLang="en-US" dirty="0"/>
              <a:t>테스트</a:t>
            </a:r>
            <a:r>
              <a:rPr lang="en-US" altLang="ko-KR" dirty="0"/>
              <a:t> </a:t>
            </a:r>
            <a:r>
              <a:rPr lang="ko-KR" altLang="en-US" dirty="0"/>
              <a:t>오브젝트</a:t>
            </a:r>
            <a:endParaRPr lang="en-US" dirty="0"/>
          </a:p>
          <a:p>
            <a:r>
              <a:rPr lang="en-US" dirty="0"/>
              <a:t>TDD</a:t>
            </a:r>
          </a:p>
          <a:p>
            <a:r>
              <a:rPr lang="ko-KR" altLang="en-US" dirty="0"/>
              <a:t>스프링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lvl="1"/>
            <a:r>
              <a:rPr lang="ko-KR" altLang="en-US" dirty="0"/>
              <a:t>콘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 </a:t>
            </a:r>
            <a:r>
              <a:rPr lang="ko-KR" altLang="en-US" dirty="0"/>
              <a:t>공유</a:t>
            </a:r>
            <a:endParaRPr lang="en-US" altLang="ko-KR" dirty="0"/>
          </a:p>
          <a:p>
            <a:pPr lvl="1"/>
            <a:r>
              <a:rPr lang="ko-KR" altLang="ko-KR" dirty="0"/>
              <a:t>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DirtiesContext</a:t>
            </a:r>
            <a:endParaRPr lang="en-US" altLang="ko-KR" dirty="0"/>
          </a:p>
          <a:p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348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</a:t>
            </a:r>
            <a:r>
              <a:rPr lang="en-US" altLang="ko-KR"/>
              <a:t> </a:t>
            </a:r>
            <a:r>
              <a:rPr lang="ko-KR" altLang="en-US"/>
              <a:t>실습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초난감</a:t>
            </a:r>
            <a:r>
              <a:rPr lang="en-US" altLang="ko-KR"/>
              <a:t> DaoTest </a:t>
            </a:r>
            <a:r>
              <a:rPr lang="ko-KR" altLang="en-US"/>
              <a:t>다시</a:t>
            </a:r>
            <a:r>
              <a:rPr lang="en-US" altLang="ko-KR"/>
              <a:t> </a:t>
            </a:r>
            <a:r>
              <a:rPr lang="ko-KR" altLang="en-US"/>
              <a:t>보기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JUnit 도입 (검증 자동화)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deleteAll()과 getCount() 기능 추가 (테스트 결과 일관성 보장하기)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테스트 보완하기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예외 상황 테스트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테스트 코드 개선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스프링 테스트 도입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테스트용 DataSource 사용하기 (DI와 테스트)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05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37" y="2344094"/>
            <a:ext cx="7072362" cy="686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4000" b="1" spc="-100" dirty="0" smtClean="0">
                <a:latin typeface="나눔고딕" pitchFamily="50" charset="-127"/>
                <a:ea typeface="나눔고딕" pitchFamily="50" charset="-127"/>
              </a:rPr>
              <a:t>스프링 </a:t>
            </a:r>
            <a:r>
              <a:rPr lang="en-US" altLang="ko-KR" sz="4000" b="1" spc="-100" dirty="0" smtClean="0">
                <a:latin typeface="나눔고딕" pitchFamily="50" charset="-127"/>
                <a:ea typeface="나눔고딕" pitchFamily="50" charset="-127"/>
              </a:rPr>
              <a:t>Template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9505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smtClean="0"/>
              <a:t>다시 보는 초난감 DAO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ko-KR" altLang="en-US" smtClean="0"/>
              <a:t>문제점을</a:t>
            </a:r>
            <a:r>
              <a:rPr lang="en-US" altLang="ko-KR" smtClean="0"/>
              <a:t> </a:t>
            </a:r>
            <a:r>
              <a:rPr lang="ko-KR" altLang="en-US" smtClean="0"/>
              <a:t>찾아봅시다</a:t>
            </a:r>
            <a:r>
              <a:rPr lang="en-US" altLang="ko-KR" smtClean="0"/>
              <a:t>.</a:t>
            </a:r>
            <a:endParaRPr lang="en-US" smtClean="0"/>
          </a:p>
        </p:txBody>
      </p:sp>
      <p:grpSp>
        <p:nvGrpSpPr>
          <p:cNvPr id="13" name="Group 16"/>
          <p:cNvGrpSpPr/>
          <p:nvPr/>
        </p:nvGrpSpPr>
        <p:grpSpPr>
          <a:xfrm>
            <a:off x="7378441" y="76200"/>
            <a:ext cx="1384559" cy="6674068"/>
            <a:chOff x="7378441" y="76200"/>
            <a:chExt cx="1384559" cy="6674068"/>
          </a:xfrm>
        </p:grpSpPr>
        <p:sp>
          <p:nvSpPr>
            <p:cNvPr id="14" name="Process 13"/>
            <p:cNvSpPr/>
            <p:nvPr/>
          </p:nvSpPr>
          <p:spPr>
            <a:xfrm>
              <a:off x="7391400" y="7620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5" name="Process 14"/>
            <p:cNvSpPr/>
            <p:nvPr/>
          </p:nvSpPr>
          <p:spPr>
            <a:xfrm>
              <a:off x="7391400" y="639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2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6" name="Process 15"/>
            <p:cNvSpPr/>
            <p:nvPr/>
          </p:nvSpPr>
          <p:spPr>
            <a:xfrm>
              <a:off x="7391400" y="120624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7" name="Process 16"/>
            <p:cNvSpPr/>
            <p:nvPr/>
          </p:nvSpPr>
          <p:spPr>
            <a:xfrm>
              <a:off x="7391400" y="1769804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8" name="Process 17"/>
            <p:cNvSpPr/>
            <p:nvPr/>
          </p:nvSpPr>
          <p:spPr>
            <a:xfrm>
              <a:off x="7391400" y="235348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/>
                <a:t>5</a:t>
              </a:r>
              <a:r>
                <a:rPr lang="en-US" altLang="ko-KR"/>
                <a:t>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19" name="Process 18"/>
            <p:cNvSpPr/>
            <p:nvPr/>
          </p:nvSpPr>
          <p:spPr>
            <a:xfrm>
              <a:off x="7391400" y="292576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0" name="Process 19"/>
            <p:cNvSpPr/>
            <p:nvPr/>
          </p:nvSpPr>
          <p:spPr>
            <a:xfrm>
              <a:off x="7391400" y="348353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1" name="Process 20"/>
            <p:cNvSpPr/>
            <p:nvPr/>
          </p:nvSpPr>
          <p:spPr>
            <a:xfrm>
              <a:off x="7391400" y="4057352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2" name="Process 21"/>
            <p:cNvSpPr/>
            <p:nvPr/>
          </p:nvSpPr>
          <p:spPr>
            <a:xfrm>
              <a:off x="7391400" y="4615120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9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3" name="Process 22"/>
            <p:cNvSpPr/>
            <p:nvPr/>
          </p:nvSpPr>
          <p:spPr>
            <a:xfrm>
              <a:off x="7391400" y="5163026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10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4" name="Process 23"/>
            <p:cNvSpPr/>
            <p:nvPr/>
          </p:nvSpPr>
          <p:spPr>
            <a:xfrm>
              <a:off x="7378441" y="5725041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11 </a:t>
              </a:r>
              <a:r>
                <a:rPr lang="ko-KR" altLang="en-US"/>
                <a:t>단계</a:t>
              </a:r>
              <a:endParaRPr lang="en-US"/>
            </a:p>
          </p:txBody>
        </p:sp>
        <p:sp>
          <p:nvSpPr>
            <p:cNvPr id="25" name="Process 24"/>
            <p:cNvSpPr/>
            <p:nvPr/>
          </p:nvSpPr>
          <p:spPr>
            <a:xfrm>
              <a:off x="7391400" y="6293068"/>
              <a:ext cx="1371600" cy="457200"/>
            </a:xfrm>
            <a:prstGeom prst="flowChartProcess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12 </a:t>
              </a:r>
              <a:r>
                <a:rPr lang="ko-KR" altLang="en-US"/>
                <a:t>단계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858717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대외비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일반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4944</TotalTime>
  <Words>5419</Words>
  <Application>Microsoft Macintosh PowerPoint</Application>
  <PresentationFormat>On-screen Show (4:3)</PresentationFormat>
  <Paragraphs>1617</Paragraphs>
  <Slides>228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228</vt:i4>
      </vt:variant>
    </vt:vector>
  </HeadingPairs>
  <TitlesOfParts>
    <vt:vector size="232" baseType="lpstr">
      <vt:lpstr>표지</vt:lpstr>
      <vt:lpstr>대외비</vt:lpstr>
      <vt:lpstr>기밀</vt:lpstr>
      <vt:lpstr>일반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초난감 DAO 만들기</vt:lpstr>
      <vt:lpstr>PowerPoint Presentation</vt:lpstr>
      <vt:lpstr>초난감 DAO 테스트 만들기</vt:lpstr>
      <vt:lpstr>PowerPoint Presentation</vt:lpstr>
      <vt:lpstr>PowerPoint Presentation</vt:lpstr>
      <vt:lpstr>Connection 생성 코드 분리</vt:lpstr>
      <vt:lpstr>PowerPoint Presentation</vt:lpstr>
      <vt:lpstr>PowerPoint Presentation</vt:lpstr>
      <vt:lpstr>변경되는 것과 변경되지 않는 코드 분리</vt:lpstr>
      <vt:lpstr>상속을 사용한 확장</vt:lpstr>
      <vt:lpstr>Template Method 패턴</vt:lpstr>
      <vt:lpstr>Inversion of Control</vt:lpstr>
      <vt:lpstr>Open-Closed Principal</vt:lpstr>
      <vt:lpstr>PowerPoint Presentation</vt:lpstr>
      <vt:lpstr>상속 제약 사항</vt:lpstr>
      <vt:lpstr>생각해 봅시다.</vt:lpstr>
      <vt:lpstr>정리해 봅시다.</vt:lpstr>
      <vt:lpstr>위임을 사용한 확장</vt:lpstr>
      <vt:lpstr>PowerPoint Presentation</vt:lpstr>
      <vt:lpstr>어디가 끈적한 걸까요?</vt:lpstr>
      <vt:lpstr>PowerPoint Presentation</vt:lpstr>
      <vt:lpstr>인터페이스 도입</vt:lpstr>
      <vt:lpstr>구체 클래스 보다  인터페이스를 사용하자.</vt:lpstr>
      <vt:lpstr>Dependency Inversion Principal</vt:lpstr>
      <vt:lpstr>PowerPoint Presentation</vt:lpstr>
      <vt:lpstr>아직도 끈적하단 말인가?</vt:lpstr>
      <vt:lpstr>관계 설정 책임 분리</vt:lpstr>
      <vt:lpstr>이제는 유연해 졌는가?</vt:lpstr>
      <vt:lpstr>PowerPoint Presentation</vt:lpstr>
      <vt:lpstr>PowerPoint Presentation</vt:lpstr>
      <vt:lpstr>어떤 책임을 가지고 있는걸까?</vt:lpstr>
      <vt:lpstr>Single Responsibility Principal</vt:lpstr>
      <vt:lpstr>팩토리 도입</vt:lpstr>
      <vt:lpstr>PowerPoint Presentation</vt:lpstr>
      <vt:lpstr>지금까지…</vt:lpstr>
      <vt:lpstr>PowerPoint Presentation</vt:lpstr>
      <vt:lpstr>스프링 @IoC 도입</vt:lpstr>
      <vt:lpstr>PowerPoint Presentation</vt:lpstr>
      <vt:lpstr>Spring @IoC</vt:lpstr>
      <vt:lpstr>setter 주입 적용</vt:lpstr>
      <vt:lpstr>PowerPoint Presentation</vt:lpstr>
      <vt:lpstr>PowerPoint Presentation</vt:lpstr>
      <vt:lpstr>XML 빈 설정 사용하기</vt:lpstr>
      <vt:lpstr>PowerPoint Presentation</vt:lpstr>
      <vt:lpstr>PowerPoint Presentation</vt:lpstr>
      <vt:lpstr>Singleton 패턴</vt:lpstr>
      <vt:lpstr>싱글톤 레지스트리</vt:lpstr>
      <vt:lpstr>의존관계 주입과 의존관계 검색</vt:lpstr>
      <vt:lpstr>생각해 봅시다.</vt:lpstr>
      <vt:lpstr>PowerPoint Presentation</vt:lpstr>
      <vt:lpstr>DataSource</vt:lpstr>
      <vt:lpstr>DataSource 도입</vt:lpstr>
      <vt:lpstr>PowerPoint Presentation</vt:lpstr>
      <vt:lpstr>오브젝트와 의존관계 학습</vt:lpstr>
      <vt:lpstr>오브젝트와 의존관계 학습</vt:lpstr>
      <vt:lpstr>오브젝트와 의존관계 실습</vt:lpstr>
      <vt:lpstr>PowerPoint Presentation</vt:lpstr>
      <vt:lpstr>PowerPoint Presentation</vt:lpstr>
      <vt:lpstr>UserDaoTest 다시 보기</vt:lpstr>
      <vt:lpstr>PowerPoint Presentation</vt:lpstr>
      <vt:lpstr>PowerPoint Presentation</vt:lpstr>
      <vt:lpstr>JUnit</vt:lpstr>
      <vt:lpstr>Hamcrest</vt:lpstr>
      <vt:lpstr>JUnit 도입 (검증 자동화)</vt:lpstr>
      <vt:lpstr>PowerPoint Presentation</vt:lpstr>
      <vt:lpstr>PowerPoint Presentation</vt:lpstr>
      <vt:lpstr>deleteAll()과 getCount() 추가</vt:lpstr>
      <vt:lpstr>테스트하기 편한 테스트</vt:lpstr>
      <vt:lpstr>PowerPoint Presentation</vt:lpstr>
      <vt:lpstr>테스트 보완 (삼각층량)</vt:lpstr>
      <vt:lpstr>PowerPoint Presentation</vt:lpstr>
      <vt:lpstr>PowerPoint Presentation</vt:lpstr>
      <vt:lpstr>예외 상황 테스트</vt:lpstr>
      <vt:lpstr>지금까지…</vt:lpstr>
      <vt:lpstr>PowerPoint Presentation</vt:lpstr>
      <vt:lpstr>테스트 코드 개선</vt:lpstr>
      <vt:lpstr>PowerPoint Presentation</vt:lpstr>
      <vt:lpstr>스프링 테스트 도입</vt:lpstr>
      <vt:lpstr>PowerPoint Presentation</vt:lpstr>
      <vt:lpstr>PowerPoint Presentation</vt:lpstr>
      <vt:lpstr>스프링 테스트 사용하기</vt:lpstr>
      <vt:lpstr>JUnit 특징</vt:lpstr>
      <vt:lpstr>그래서 스프링 테스트 콘텍스트는…</vt:lpstr>
      <vt:lpstr>PowerPoint Presentation</vt:lpstr>
      <vt:lpstr>테스트용 DataSource 적용</vt:lpstr>
      <vt:lpstr>@DirtiesContext</vt:lpstr>
      <vt:lpstr>PowerPoint Presentation</vt:lpstr>
      <vt:lpstr>PowerPoint Presentation</vt:lpstr>
      <vt:lpstr>테스트 학습</vt:lpstr>
      <vt:lpstr>테스트 실습</vt:lpstr>
      <vt:lpstr>PowerPoint Presentation</vt:lpstr>
      <vt:lpstr>다시 보는 초난감 DAO</vt:lpstr>
      <vt:lpstr>PowerPoint Presentation</vt:lpstr>
      <vt:lpstr>SQLException 예외처리</vt:lpstr>
      <vt:lpstr>PowerPoint Presentation</vt:lpstr>
      <vt:lpstr>PowerPoint Presentation</vt:lpstr>
      <vt:lpstr>템플릿 메소드 패턴 적용</vt:lpstr>
      <vt:lpstr>Template  Method 패턴 적용 결과</vt:lpstr>
      <vt:lpstr>PowerPoint Presentation</vt:lpstr>
      <vt:lpstr>PowerPoint Presentation</vt:lpstr>
      <vt:lpstr>전략 패턴 적용</vt:lpstr>
      <vt:lpstr>PowerPoint Presentation</vt:lpstr>
      <vt:lpstr>PowerPoint Presentation</vt:lpstr>
      <vt:lpstr>add()에 전략 패턴 적용</vt:lpstr>
      <vt:lpstr>전략 패턴 적용 결과</vt:lpstr>
      <vt:lpstr>PowerPoint Presentation</vt:lpstr>
      <vt:lpstr>익명 내부 클래스 도입</vt:lpstr>
      <vt:lpstr>중첩 클래스 종류</vt:lpstr>
      <vt:lpstr>템플릿 콜백 패턴</vt:lpstr>
      <vt:lpstr>지금까지…</vt:lpstr>
      <vt:lpstr>PowerPoint Presentation</vt:lpstr>
      <vt:lpstr>JdbcContext의 분리</vt:lpstr>
      <vt:lpstr>PowerPoint Presentation</vt:lpstr>
      <vt:lpstr>수동 DI 적용</vt:lpstr>
      <vt:lpstr>PowerPoint Presentation</vt:lpstr>
      <vt:lpstr>PowerPoint Presentation</vt:lpstr>
      <vt:lpstr>콜백 재사용</vt:lpstr>
      <vt:lpstr>PowerPoint Presentation</vt:lpstr>
      <vt:lpstr>스프링 JdbcTemplate 도입</vt:lpstr>
      <vt:lpstr>PowerPoint Presentation</vt:lpstr>
      <vt:lpstr>getAll() 구현하기</vt:lpstr>
      <vt:lpstr>PowerPoint Presentation</vt:lpstr>
      <vt:lpstr>UserDao 코드 다듬기</vt:lpstr>
      <vt:lpstr>PowerPoint Presentation</vt:lpstr>
      <vt:lpstr>PowerPoint Presentation</vt:lpstr>
      <vt:lpstr>살펴 본 이론</vt:lpstr>
      <vt:lpstr>템플릿 실습</vt:lpstr>
      <vt:lpstr>PowerPoint Presentation</vt:lpstr>
      <vt:lpstr>예외 종류</vt:lpstr>
      <vt:lpstr>생각해 봅시다.</vt:lpstr>
      <vt:lpstr>초난감 예외 처리</vt:lpstr>
      <vt:lpstr>적절한 예외 처리</vt:lpstr>
      <vt:lpstr>PowerPoint Presentation</vt:lpstr>
      <vt:lpstr>PowerPoint Presentation</vt:lpstr>
      <vt:lpstr>SQLException을 처리해 봅시다.</vt:lpstr>
      <vt:lpstr>그래서…</vt:lpstr>
      <vt:lpstr>DataAccessException</vt:lpstr>
      <vt:lpstr>기술 독립적인 UserDao 만들기</vt:lpstr>
      <vt:lpstr>PowerPoint Presentation</vt:lpstr>
      <vt:lpstr>PowerPoint Presentation</vt:lpstr>
      <vt:lpstr>서비스 추상화란?</vt:lpstr>
      <vt:lpstr>서비스 추상화란?</vt:lpstr>
      <vt:lpstr>스프링의 서비스 추상화</vt:lpstr>
      <vt:lpstr>트랜잭션 서비스 추상화</vt:lpstr>
      <vt:lpstr>PlatformTransactionManager</vt:lpstr>
      <vt:lpstr>메일 서비스 추상화</vt:lpstr>
      <vt:lpstr>MailSender</vt:lpstr>
      <vt:lpstr>PowerPoint Presentation</vt:lpstr>
      <vt:lpstr>PowerPoint Presentation</vt:lpstr>
      <vt:lpstr>스프링 추상화 서비스 실습</vt:lpstr>
      <vt:lpstr>1. 레벨 관리 기능 추가</vt:lpstr>
      <vt:lpstr>PowerPoint Presentation</vt:lpstr>
      <vt:lpstr>PowerPoint Presentation</vt:lpstr>
      <vt:lpstr>2. upgradeUsers()에 트랜잭션 적용1</vt:lpstr>
      <vt:lpstr>DAO 메소드당 트랜잭션 처리</vt:lpstr>
      <vt:lpstr>Service 당 트랜잭션 처리</vt:lpstr>
      <vt:lpstr>PowerPoint Presentation</vt:lpstr>
      <vt:lpstr>스프링 트랜잭션 동기화</vt:lpstr>
      <vt:lpstr>트랜잭션 서비스 추상화 - 스프링 트랜잭션 동기화 처리</vt:lpstr>
      <vt:lpstr>JdbcTemplate</vt:lpstr>
      <vt:lpstr>3. upgradeUsers()에 트랜잭션 적용2</vt:lpstr>
      <vt:lpstr>PowerPoint Presentation</vt:lpstr>
      <vt:lpstr>PowerPoint Presentation</vt:lpstr>
      <vt:lpstr>트랜잭션 서비스 추상화 - JTA 트랜잭션 처리</vt:lpstr>
      <vt:lpstr>PowerPoint Presentation</vt:lpstr>
      <vt:lpstr>PowerPoint Presentation</vt:lpstr>
      <vt:lpstr>트랜잭션 서비스 추상화 - 스프링 트랜잭션 처리</vt:lpstr>
      <vt:lpstr>4. upgradeUsers()에 트랜잭션 적용3</vt:lpstr>
      <vt:lpstr>지금까지…</vt:lpstr>
      <vt:lpstr>PowerPoint Presentation</vt:lpstr>
      <vt:lpstr>메일 서비스 추상화 - JavaMail 메일 서비스</vt:lpstr>
      <vt:lpstr>5. 메일 서비스 추가1</vt:lpstr>
      <vt:lpstr>PowerPoint Presentation</vt:lpstr>
      <vt:lpstr>JavaMail의 Session</vt:lpstr>
      <vt:lpstr>PowerPoint Presentation</vt:lpstr>
      <vt:lpstr>PowerPoint Presentation</vt:lpstr>
      <vt:lpstr>메일 서비스 추상화 - 스프링 메일 서비스</vt:lpstr>
      <vt:lpstr>6. 메일 서비스 추가2</vt:lpstr>
      <vt:lpstr>지금까지…</vt:lpstr>
      <vt:lpstr>PowerPoint Presentation</vt:lpstr>
      <vt:lpstr>PowerPoint Presentation</vt:lpstr>
      <vt:lpstr>PowerPoint Presentation</vt:lpstr>
      <vt:lpstr>AOP란?</vt:lpstr>
      <vt:lpstr>한참 뒤에 살펴볼 AOP 주요 용어</vt:lpstr>
      <vt:lpstr>AOP 실습</vt:lpstr>
      <vt:lpstr>변하는 부분과 변하기 않는 부분</vt:lpstr>
      <vt:lpstr>1. 프록시 패턴 적용</vt:lpstr>
      <vt:lpstr>프록시 패턴 적용 결과</vt:lpstr>
      <vt:lpstr>프록시 패턴 적용 결과</vt:lpstr>
      <vt:lpstr>다이나믹 프록시</vt:lpstr>
      <vt:lpstr>Proxy.newProxyInstance(A, B, C)</vt:lpstr>
      <vt:lpstr>2. 다이나믹 프록시 적용</vt:lpstr>
      <vt:lpstr>다이나믹 프록시 적용 결과</vt:lpstr>
      <vt:lpstr>스프링의 팩토리 빈 FactoryBean</vt:lpstr>
      <vt:lpstr>3. 팩토리 빈 적용</vt:lpstr>
      <vt:lpstr>프록시 팩토리와  다이나믹 프록시 적용 결과</vt:lpstr>
      <vt:lpstr>ProxyFactoryBean</vt:lpstr>
      <vt:lpstr>Dynamic Proxy VS ProxyFactoryBean</vt:lpstr>
      <vt:lpstr>4. 스프링 프록시 팩토리 적용</vt:lpstr>
      <vt:lpstr>프록시 팩토리 빈 적용 결과</vt:lpstr>
      <vt:lpstr>빈 후 처리기 BeanPostProcessor</vt:lpstr>
      <vt:lpstr>자동 프록시 생성기 DefaultAdvisorAutoProxyCreator</vt:lpstr>
      <vt:lpstr>포인트컷(Pointcut)</vt:lpstr>
      <vt:lpstr>5. 스프링 자동 프록시 생성기 적용</vt:lpstr>
      <vt:lpstr>포인트컷 표현식</vt:lpstr>
      <vt:lpstr>6. AspectJ 포인트컷 표현식 적용</vt:lpstr>
      <vt:lpstr>AOP 네임스페이스</vt:lpstr>
      <vt:lpstr>7. aop 네임스페이스 적용</vt:lpstr>
      <vt:lpstr>트랜잭션</vt:lpstr>
      <vt:lpstr>스프링 트랜잭션 인터셉터 TransactionInterceptor</vt:lpstr>
      <vt:lpstr>8. TransactionInterceptor 적용</vt:lpstr>
      <vt:lpstr>tx 네임스페이스</vt:lpstr>
      <vt:lpstr>9. tx 네임스페이스 적용</vt:lpstr>
      <vt:lpstr>tx 네임스페이스 적용 전략</vt:lpstr>
      <vt:lpstr>10. 트랜잭션 설정 전략 적용</vt:lpstr>
      <vt:lpstr>@Transactional</vt:lpstr>
      <vt:lpstr>11. @Transactional 도입</vt:lpstr>
      <vt:lpstr>스프링 AOP 주요 개념</vt:lpstr>
      <vt:lpstr>스프링 AOP 특징</vt:lpstr>
      <vt:lpstr>AspectJ 특징</vt:lpstr>
      <vt:lpstr>PowerPoint Presentation</vt:lpstr>
    </vt:vector>
  </TitlesOfParts>
  <Company>Stevia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naver</cp:lastModifiedBy>
  <cp:revision>533</cp:revision>
  <dcterms:created xsi:type="dcterms:W3CDTF">2007-04-27T09:07:31Z</dcterms:created>
  <dcterms:modified xsi:type="dcterms:W3CDTF">2015-05-07T12:10:21Z</dcterms:modified>
</cp:coreProperties>
</file>