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5A8F-840B-47DB-9657-3E9B34C1C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87698-0A66-43FC-A99D-6DF8E4CF9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8761-45CD-40E5-923C-98C64BF3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083D-5395-4D4A-B0B0-8546FD22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7DA9-A5FA-4094-93DF-EF3990FD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73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9F08-5558-4B65-9629-311D3E57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1D9A-1D8C-47BF-9FF7-60AB5A7B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366-DC93-4D2F-8544-3720BA5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6909-BD4E-4BF7-B9E7-BC96D92B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3A5D-CB33-45C3-A4F7-B076F290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6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06845-07F0-4F26-B152-0EED04470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067D1-B547-429E-A564-F8299FC1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B5A5-38C7-4EA1-8632-33D6DECE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9CCB-842D-476C-913D-A91E99D2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8E51-E359-4FDC-86C1-5F109F7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0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13EC-12EF-4C1B-B89C-E924C212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9B73-13F7-4309-8ED5-3462D1DD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5279-E781-40E5-B686-2E41360D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DA4E-6DFC-4A97-9A62-9C51803A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8877-D7F6-458A-A80E-A0B453A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7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76F1-FF96-4776-91BE-F6F264DF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EC6E-4DF7-4AD0-B86E-FCEB3B1B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4390-0E70-4B41-A96C-80446CF9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11C0-FC5F-49C4-8FD0-B8B8765C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60AE-6893-498F-A382-D831753B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5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58B9-999C-4354-AFFF-E5D2E5C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448E-175D-45C7-88C9-DDBA3FA8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BEC6-5AD6-4F5A-9904-0E24B45D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AE0B7-942A-47E8-AF78-02C67E60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CC58-B568-4D65-85A1-23C441CD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61A8-912B-4B08-B4AC-264ECAF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2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1CE7-AB4D-4B57-9DC8-8C2B9825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035B2-787A-4627-8670-F571E371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FB854-7306-410A-B072-5CB9D99E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19FD7-AFA2-40FD-B24C-FD7AA9DF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318A-C5AD-4DB6-9DFC-A1A09C0B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B055B-897A-429D-ACE5-1611C9CB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F8F3E-AC22-47B8-81E7-7D647AB6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CB0A0-0A59-4E49-BF41-D73A896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065D-0E3E-4B1A-B2DA-9A183A80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7AE0F-406A-4EA3-8E86-5AA30989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E2E2-1033-48A7-932B-D6DBD03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BCCE5-6667-4172-9030-BA63406B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82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A104-8D58-4944-B8EE-81F56199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303FC-13F1-478B-A3FB-E0CFD137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0265-E778-4804-8F83-CF5CBD31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63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64D2-9E23-453C-AD60-1F91E4EA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B1C5-A1FC-43B6-A27A-6BD89429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1EE1-4FE7-4FFC-83B7-9B96A608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0D6D4-9AEE-4413-A077-836C1DC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2FC-9E81-4FD3-9952-6A7CEEA8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B308-6ABD-4531-BC4D-BEDE446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4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0AC8-EEC1-4A06-87DF-F72C0DF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3DC7B-DED7-4B33-8257-3AF1C59F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BF50-6C2E-4672-BBE6-622EF5E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79CD-0E5B-4B04-913C-1D073BB8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053E-B866-408A-B439-4FF3455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3910-A957-41A7-A271-4349D996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4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C390F-DC59-436C-B5BC-8CCBC14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F2DD-D9C7-4D5D-BB6C-B315A720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D4C1-FEE5-4351-9276-BCC70C41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68B-544E-4AF8-9485-154D9A14E194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1BF4-F287-446D-8FD4-35DF7406D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DAB9-2FA1-45A2-9BF4-5D87E8D5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6634-153F-42E5-BD5E-22C9336642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2E31C82-DF81-4540-BE6B-01AA4303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267288"/>
            <a:ext cx="3600000" cy="2031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C85B3C-C652-4E41-8C2B-0F1F5EA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8" y="3720926"/>
            <a:ext cx="3600000" cy="2031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767AA-72B1-4086-A5B6-0B7CE759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3717032"/>
            <a:ext cx="3600000" cy="20310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263B5B-8D01-4E36-B621-57FE47914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848" y="1268760"/>
            <a:ext cx="3600000" cy="2031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7F8B7-E944-4329-8E05-9664643EFD47}"/>
              </a:ext>
            </a:extLst>
          </p:cNvPr>
          <p:cNvSpPr txBox="1"/>
          <p:nvPr/>
        </p:nvSpPr>
        <p:spPr>
          <a:xfrm>
            <a:off x="11352584" y="4224728"/>
            <a:ext cx="1872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☑</a:t>
            </a:r>
          </a:p>
          <a:p>
            <a:r>
              <a:rPr lang="en-US" dirty="0"/>
              <a:t>☒</a:t>
            </a:r>
          </a:p>
          <a:p>
            <a:r>
              <a:rPr lang="en-US" dirty="0"/>
              <a:t>☐</a:t>
            </a:r>
          </a:p>
          <a:p>
            <a:r>
              <a:rPr lang="en-US" sz="1200" dirty="0">
                <a:solidFill>
                  <a:srgbClr val="00B050"/>
                </a:solidFill>
              </a:rPr>
              <a:t>✅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☒</a:t>
            </a:r>
          </a:p>
          <a:p>
            <a:r>
              <a:rPr lang="en-US" dirty="0"/>
              <a:t>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4439A-E655-4B9B-9A17-A0F13A08D4F3}"/>
              </a:ext>
            </a:extLst>
          </p:cNvPr>
          <p:cNvSpPr txBox="1"/>
          <p:nvPr/>
        </p:nvSpPr>
        <p:spPr>
          <a:xfrm>
            <a:off x="1739516" y="2154342"/>
            <a:ext cx="1458035" cy="56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C1</a:t>
            </a:r>
            <a:r>
              <a:rPr lang="en-US" sz="105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☒ 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Rapid change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C2 </a:t>
            </a:r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☐</a:t>
            </a:r>
            <a:r>
              <a:rPr lang="en-US" sz="90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Stable states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C3</a:t>
            </a:r>
            <a:r>
              <a:rPr lang="en-US" sz="5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☐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Different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E889B-E6FB-45DF-83CB-5D9154E91165}"/>
              </a:ext>
            </a:extLst>
          </p:cNvPr>
          <p:cNvSpPr txBox="1"/>
          <p:nvPr/>
        </p:nvSpPr>
        <p:spPr>
          <a:xfrm>
            <a:off x="7376654" y="3836948"/>
            <a:ext cx="1455650" cy="56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C1 </a:t>
            </a:r>
            <a:r>
              <a:rPr lang="en-US" sz="10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105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Rapid change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C2 </a:t>
            </a:r>
            <a:r>
              <a:rPr lang="en-US" sz="10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Stable states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C3 </a:t>
            </a:r>
            <a:r>
              <a:rPr lang="en-US" sz="10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9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Different states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3EC64-5639-4DC0-A06F-460248B9CB75}"/>
              </a:ext>
            </a:extLst>
          </p:cNvPr>
          <p:cNvCxnSpPr>
            <a:cxnSpLocks/>
          </p:cNvCxnSpPr>
          <p:nvPr/>
        </p:nvCxnSpPr>
        <p:spPr>
          <a:xfrm flipV="1">
            <a:off x="6168008" y="3929981"/>
            <a:ext cx="1049740" cy="1427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E477E-103D-41EA-9888-5312034C6D85}"/>
              </a:ext>
            </a:extLst>
          </p:cNvPr>
          <p:cNvCxnSpPr>
            <a:cxnSpLocks/>
          </p:cNvCxnSpPr>
          <p:nvPr/>
        </p:nvCxnSpPr>
        <p:spPr>
          <a:xfrm flipH="1">
            <a:off x="6384032" y="4093717"/>
            <a:ext cx="833716" cy="4020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9CB0D-CB82-41E9-B1F0-D48313E60575}"/>
              </a:ext>
            </a:extLst>
          </p:cNvPr>
          <p:cNvCxnSpPr>
            <a:cxnSpLocks/>
          </p:cNvCxnSpPr>
          <p:nvPr/>
        </p:nvCxnSpPr>
        <p:spPr>
          <a:xfrm flipH="1">
            <a:off x="6692878" y="4353055"/>
            <a:ext cx="524870" cy="7026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3FA3D6-0AF0-4CAA-ACEE-D7C5ED415869}"/>
              </a:ext>
            </a:extLst>
          </p:cNvPr>
          <p:cNvSpPr txBox="1"/>
          <p:nvPr/>
        </p:nvSpPr>
        <p:spPr>
          <a:xfrm>
            <a:off x="1706222" y="4714446"/>
            <a:ext cx="1666326" cy="546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C1</a:t>
            </a:r>
            <a:r>
              <a:rPr lang="en-US" sz="105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Rapid change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C2 </a:t>
            </a:r>
            <a:r>
              <a:rPr lang="en-US" sz="9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90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Stable states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C3 </a:t>
            </a:r>
            <a:r>
              <a:rPr lang="en-US" sz="90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☒ 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Different states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0CEAF3-FD15-48D0-A2D5-F29833EF5D4E}"/>
              </a:ext>
            </a:extLst>
          </p:cNvPr>
          <p:cNvCxnSpPr>
            <a:cxnSpLocks/>
          </p:cNvCxnSpPr>
          <p:nvPr/>
        </p:nvCxnSpPr>
        <p:spPr>
          <a:xfrm flipH="1">
            <a:off x="2495600" y="4185398"/>
            <a:ext cx="360040" cy="4677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1D3365-4FD0-4915-9CED-EB4AFFFC790D}"/>
              </a:ext>
            </a:extLst>
          </p:cNvPr>
          <p:cNvCxnSpPr>
            <a:cxnSpLocks/>
          </p:cNvCxnSpPr>
          <p:nvPr/>
        </p:nvCxnSpPr>
        <p:spPr>
          <a:xfrm flipH="1">
            <a:off x="2999656" y="4369683"/>
            <a:ext cx="432048" cy="2817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FA7260-6CB3-478B-BB67-CF95F7A5B5B5}"/>
              </a:ext>
            </a:extLst>
          </p:cNvPr>
          <p:cNvSpPr txBox="1"/>
          <p:nvPr/>
        </p:nvSpPr>
        <p:spPr>
          <a:xfrm>
            <a:off x="7392144" y="1399128"/>
            <a:ext cx="1477865" cy="569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C1</a:t>
            </a:r>
            <a:r>
              <a:rPr lang="en-US" sz="105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☑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Rapid change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C2 </a:t>
            </a:r>
            <a:r>
              <a:rPr lang="en-US" sz="900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☒  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Stable states </a:t>
            </a:r>
          </a:p>
          <a:p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C3</a:t>
            </a:r>
            <a:r>
              <a:rPr lang="en-US" sz="5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☐</a:t>
            </a:r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Different states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931D7F-5A6B-49D7-B51A-0737A1545C3E}"/>
              </a:ext>
            </a:extLst>
          </p:cNvPr>
          <p:cNvSpPr txBox="1"/>
          <p:nvPr/>
        </p:nvSpPr>
        <p:spPr>
          <a:xfrm>
            <a:off x="1487488" y="902221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 No rapid change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97D2E-46B8-4341-83F5-75370F6C8AE3}"/>
              </a:ext>
            </a:extLst>
          </p:cNvPr>
          <p:cNvSpPr txBox="1"/>
          <p:nvPr/>
        </p:nvSpPr>
        <p:spPr>
          <a:xfrm>
            <a:off x="5742354" y="3341842"/>
            <a:ext cx="2688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 Meeting all criteria, perfect SETP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8A5BE6-5782-45FA-9551-8D86C0D7CDF5}"/>
              </a:ext>
            </a:extLst>
          </p:cNvPr>
          <p:cNvSpPr txBox="1"/>
          <p:nvPr/>
        </p:nvSpPr>
        <p:spPr>
          <a:xfrm>
            <a:off x="1455283" y="3341842"/>
            <a:ext cx="3092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 Stable states not substantially different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DA6D8-E45B-42D5-84FD-2676963D5178}"/>
              </a:ext>
            </a:extLst>
          </p:cNvPr>
          <p:cNvSpPr txBox="1"/>
          <p:nvPr/>
        </p:nvSpPr>
        <p:spPr>
          <a:xfrm>
            <a:off x="5742354" y="916014"/>
            <a:ext cx="2630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 Stable before, but unstable after</a:t>
            </a:r>
            <a:endParaRPr lang="en-US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3AD59D-349A-4E93-8AD0-D5AC4DFF38FE}"/>
              </a:ext>
            </a:extLst>
          </p:cNvPr>
          <p:cNvCxnSpPr>
            <a:cxnSpLocks/>
          </p:cNvCxnSpPr>
          <p:nvPr/>
        </p:nvCxnSpPr>
        <p:spPr>
          <a:xfrm flipH="1">
            <a:off x="7373923" y="2054989"/>
            <a:ext cx="750170" cy="2100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2E31C82-DF81-4540-BE6B-01AA4303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267288"/>
            <a:ext cx="3600000" cy="2031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C85B3C-C652-4E41-8C2B-0F1F5EA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8" y="3720926"/>
            <a:ext cx="3600000" cy="2031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767AA-72B1-4086-A5B6-0B7CE759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3717032"/>
            <a:ext cx="3600000" cy="20310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263B5B-8D01-4E36-B621-57FE47914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848" y="1268760"/>
            <a:ext cx="3600000" cy="2031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7F8B7-E944-4329-8E05-9664643EFD47}"/>
              </a:ext>
            </a:extLst>
          </p:cNvPr>
          <p:cNvSpPr txBox="1"/>
          <p:nvPr/>
        </p:nvSpPr>
        <p:spPr>
          <a:xfrm>
            <a:off x="11352584" y="4224728"/>
            <a:ext cx="1872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☑</a:t>
            </a:r>
          </a:p>
          <a:p>
            <a:r>
              <a:rPr lang="en-US" dirty="0"/>
              <a:t>☒</a:t>
            </a:r>
          </a:p>
          <a:p>
            <a:r>
              <a:rPr lang="en-US" dirty="0"/>
              <a:t>☐</a:t>
            </a:r>
          </a:p>
          <a:p>
            <a:r>
              <a:rPr lang="en-US" sz="1200" dirty="0">
                <a:solidFill>
                  <a:srgbClr val="00B050"/>
                </a:solidFill>
              </a:rPr>
              <a:t>✅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☒</a:t>
            </a:r>
          </a:p>
          <a:p>
            <a:r>
              <a:rPr lang="en-US" dirty="0"/>
              <a:t>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4439A-E655-4B9B-9A17-A0F13A08D4F3}"/>
              </a:ext>
            </a:extLst>
          </p:cNvPr>
          <p:cNvSpPr txBox="1"/>
          <p:nvPr/>
        </p:nvSpPr>
        <p:spPr>
          <a:xfrm>
            <a:off x="1739516" y="2154342"/>
            <a:ext cx="145803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Rapid change </a:t>
            </a:r>
          </a:p>
          <a:p>
            <a:r>
              <a:rPr lang="en-US" sz="1100" dirty="0"/>
              <a:t>C2 </a:t>
            </a:r>
            <a:r>
              <a:rPr lang="en-US" sz="1200" dirty="0"/>
              <a:t>☐</a:t>
            </a:r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E889B-E6FB-45DF-83CB-5D9154E91165}"/>
              </a:ext>
            </a:extLst>
          </p:cNvPr>
          <p:cNvSpPr txBox="1"/>
          <p:nvPr/>
        </p:nvSpPr>
        <p:spPr>
          <a:xfrm>
            <a:off x="7376654" y="3836948"/>
            <a:ext cx="145565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Rapid change </a:t>
            </a:r>
          </a:p>
          <a:p>
            <a:r>
              <a:rPr lang="en-US" sz="1100" dirty="0"/>
              <a:t>C2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Stable states </a:t>
            </a:r>
          </a:p>
          <a:p>
            <a:r>
              <a:rPr lang="en-US" sz="1100" dirty="0"/>
              <a:t>C3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Different states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3EC64-5639-4DC0-A06F-460248B9CB75}"/>
              </a:ext>
            </a:extLst>
          </p:cNvPr>
          <p:cNvCxnSpPr>
            <a:cxnSpLocks/>
          </p:cNvCxnSpPr>
          <p:nvPr/>
        </p:nvCxnSpPr>
        <p:spPr>
          <a:xfrm flipV="1">
            <a:off x="6168008" y="3929981"/>
            <a:ext cx="1049740" cy="1427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E477E-103D-41EA-9888-5312034C6D85}"/>
              </a:ext>
            </a:extLst>
          </p:cNvPr>
          <p:cNvCxnSpPr>
            <a:cxnSpLocks/>
          </p:cNvCxnSpPr>
          <p:nvPr/>
        </p:nvCxnSpPr>
        <p:spPr>
          <a:xfrm flipH="1">
            <a:off x="6384032" y="4093717"/>
            <a:ext cx="833716" cy="4020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9CB0D-CB82-41E9-B1F0-D48313E60575}"/>
              </a:ext>
            </a:extLst>
          </p:cNvPr>
          <p:cNvCxnSpPr>
            <a:cxnSpLocks/>
          </p:cNvCxnSpPr>
          <p:nvPr/>
        </p:nvCxnSpPr>
        <p:spPr>
          <a:xfrm flipH="1">
            <a:off x="6692878" y="4353055"/>
            <a:ext cx="524870" cy="7026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3FA3D6-0AF0-4CAA-ACEE-D7C5ED415869}"/>
              </a:ext>
            </a:extLst>
          </p:cNvPr>
          <p:cNvSpPr txBox="1"/>
          <p:nvPr/>
        </p:nvSpPr>
        <p:spPr>
          <a:xfrm>
            <a:off x="1631504" y="4732560"/>
            <a:ext cx="16663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Rapid change </a:t>
            </a:r>
          </a:p>
          <a:p>
            <a:r>
              <a:rPr lang="en-US" sz="1100" dirty="0"/>
              <a:t>C2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Different states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0CEAF3-FD15-48D0-A2D5-F29833EF5D4E}"/>
              </a:ext>
            </a:extLst>
          </p:cNvPr>
          <p:cNvCxnSpPr>
            <a:cxnSpLocks/>
          </p:cNvCxnSpPr>
          <p:nvPr/>
        </p:nvCxnSpPr>
        <p:spPr>
          <a:xfrm flipH="1">
            <a:off x="2495600" y="4185398"/>
            <a:ext cx="360040" cy="4677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1D3365-4FD0-4915-9CED-EB4AFFFC790D}"/>
              </a:ext>
            </a:extLst>
          </p:cNvPr>
          <p:cNvCxnSpPr>
            <a:cxnSpLocks/>
          </p:cNvCxnSpPr>
          <p:nvPr/>
        </p:nvCxnSpPr>
        <p:spPr>
          <a:xfrm flipH="1">
            <a:off x="2999656" y="4369683"/>
            <a:ext cx="432048" cy="2817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FA7260-6CB3-478B-BB67-CF95F7A5B5B5}"/>
              </a:ext>
            </a:extLst>
          </p:cNvPr>
          <p:cNvSpPr txBox="1"/>
          <p:nvPr/>
        </p:nvSpPr>
        <p:spPr>
          <a:xfrm>
            <a:off x="7392144" y="1399128"/>
            <a:ext cx="1477865" cy="661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Rapid change </a:t>
            </a:r>
          </a:p>
          <a:p>
            <a:r>
              <a:rPr lang="en-US" sz="1100" dirty="0"/>
              <a:t>C2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931D7F-5A6B-49D7-B51A-0737A1545C3E}"/>
              </a:ext>
            </a:extLst>
          </p:cNvPr>
          <p:cNvSpPr txBox="1"/>
          <p:nvPr/>
        </p:nvSpPr>
        <p:spPr>
          <a:xfrm>
            <a:off x="1487488" y="902221"/>
            <a:ext cx="162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 No rapid change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97D2E-46B8-4341-83F5-75370F6C8AE3}"/>
              </a:ext>
            </a:extLst>
          </p:cNvPr>
          <p:cNvSpPr txBox="1"/>
          <p:nvPr/>
        </p:nvSpPr>
        <p:spPr>
          <a:xfrm>
            <a:off x="5742354" y="3341842"/>
            <a:ext cx="2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 Meeting all criteria, perfect SETP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8A5BE6-5782-45FA-9551-8D86C0D7CDF5}"/>
              </a:ext>
            </a:extLst>
          </p:cNvPr>
          <p:cNvSpPr txBox="1"/>
          <p:nvPr/>
        </p:nvSpPr>
        <p:spPr>
          <a:xfrm>
            <a:off x="1455283" y="3341842"/>
            <a:ext cx="327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 Stable states not substantially different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DA6D8-E45B-42D5-84FD-2676963D5178}"/>
              </a:ext>
            </a:extLst>
          </p:cNvPr>
          <p:cNvSpPr txBox="1"/>
          <p:nvPr/>
        </p:nvSpPr>
        <p:spPr>
          <a:xfrm>
            <a:off x="5742354" y="916014"/>
            <a:ext cx="2798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 Stable before, but unstable after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3AD59D-349A-4E93-8AD0-D5AC4DFF38FE}"/>
              </a:ext>
            </a:extLst>
          </p:cNvPr>
          <p:cNvCxnSpPr>
            <a:cxnSpLocks/>
          </p:cNvCxnSpPr>
          <p:nvPr/>
        </p:nvCxnSpPr>
        <p:spPr>
          <a:xfrm flipH="1">
            <a:off x="7373923" y="2054989"/>
            <a:ext cx="750170" cy="2100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3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263B5B-8D01-4E36-B621-57FE4791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8760"/>
            <a:ext cx="3600000" cy="2031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16CA3-C3D9-45FE-8165-EC59E8B3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3717032"/>
            <a:ext cx="3600000" cy="203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AE1E4-B7EA-4109-8E89-A90D767D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17032"/>
            <a:ext cx="3600000" cy="203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AA667-78DE-4738-B180-95EE49273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1262902"/>
            <a:ext cx="3600000" cy="2031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7F8B7-E944-4329-8E05-9664643EFD47}"/>
              </a:ext>
            </a:extLst>
          </p:cNvPr>
          <p:cNvSpPr txBox="1"/>
          <p:nvPr/>
        </p:nvSpPr>
        <p:spPr>
          <a:xfrm>
            <a:off x="11352584" y="4224728"/>
            <a:ext cx="1872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☑</a:t>
            </a:r>
          </a:p>
          <a:p>
            <a:r>
              <a:rPr lang="en-US" dirty="0"/>
              <a:t>☒</a:t>
            </a:r>
          </a:p>
          <a:p>
            <a:r>
              <a:rPr lang="en-US" dirty="0"/>
              <a:t>☐</a:t>
            </a:r>
          </a:p>
          <a:p>
            <a:r>
              <a:rPr lang="en-US" sz="1200" dirty="0">
                <a:solidFill>
                  <a:srgbClr val="00B050"/>
                </a:solidFill>
              </a:rPr>
              <a:t>✅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☒</a:t>
            </a:r>
          </a:p>
          <a:p>
            <a:r>
              <a:rPr lang="en-US" dirty="0"/>
              <a:t>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4439A-E655-4B9B-9A17-A0F13A08D4F3}"/>
              </a:ext>
            </a:extLst>
          </p:cNvPr>
          <p:cNvSpPr txBox="1"/>
          <p:nvPr/>
        </p:nvSpPr>
        <p:spPr>
          <a:xfrm>
            <a:off x="1739516" y="2154342"/>
            <a:ext cx="151216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Rapid change </a:t>
            </a:r>
          </a:p>
          <a:p>
            <a:r>
              <a:rPr lang="en-US" sz="1100" dirty="0"/>
              <a:t>C2 </a:t>
            </a:r>
            <a:r>
              <a:rPr lang="en-US" sz="1200" dirty="0"/>
              <a:t>☐</a:t>
            </a:r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E889B-E6FB-45DF-83CB-5D9154E91165}"/>
              </a:ext>
            </a:extLst>
          </p:cNvPr>
          <p:cNvSpPr txBox="1"/>
          <p:nvPr/>
        </p:nvSpPr>
        <p:spPr>
          <a:xfrm>
            <a:off x="7405122" y="3776990"/>
            <a:ext cx="158437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C1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900">
                <a:solidFill>
                  <a:srgbClr val="00B050"/>
                </a:solidFill>
              </a:rPr>
              <a:t> </a:t>
            </a:r>
            <a:r>
              <a:rPr lang="en-US" sz="1100"/>
              <a:t>Rapid change </a:t>
            </a:r>
          </a:p>
          <a:p>
            <a:r>
              <a:rPr lang="en-US" sz="1100"/>
              <a:t>C2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/>
              <a:t> Stable states </a:t>
            </a:r>
          </a:p>
          <a:p>
            <a:r>
              <a:rPr lang="en-US" sz="1100"/>
              <a:t>C3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>
                <a:solidFill>
                  <a:srgbClr val="00B050"/>
                </a:solidFill>
              </a:rPr>
              <a:t> </a:t>
            </a:r>
            <a:r>
              <a:rPr lang="en-US" sz="1100"/>
              <a:t>Different states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3EC64-5639-4DC0-A06F-460248B9CB75}"/>
              </a:ext>
            </a:extLst>
          </p:cNvPr>
          <p:cNvCxnSpPr>
            <a:cxnSpLocks/>
          </p:cNvCxnSpPr>
          <p:nvPr/>
        </p:nvCxnSpPr>
        <p:spPr>
          <a:xfrm>
            <a:off x="6325102" y="3993015"/>
            <a:ext cx="100821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E477E-103D-41EA-9888-5312034C6D85}"/>
              </a:ext>
            </a:extLst>
          </p:cNvPr>
          <p:cNvCxnSpPr>
            <a:cxnSpLocks/>
          </p:cNvCxnSpPr>
          <p:nvPr/>
        </p:nvCxnSpPr>
        <p:spPr>
          <a:xfrm flipH="1">
            <a:off x="6541226" y="4065023"/>
            <a:ext cx="792088" cy="2880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9CB0D-CB82-41E9-B1F0-D48313E60575}"/>
              </a:ext>
            </a:extLst>
          </p:cNvPr>
          <p:cNvCxnSpPr>
            <a:cxnSpLocks/>
          </p:cNvCxnSpPr>
          <p:nvPr/>
        </p:nvCxnSpPr>
        <p:spPr>
          <a:xfrm flipH="1">
            <a:off x="6900666" y="4209039"/>
            <a:ext cx="432648" cy="720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3FA3D6-0AF0-4CAA-ACEE-D7C5ED415869}"/>
              </a:ext>
            </a:extLst>
          </p:cNvPr>
          <p:cNvSpPr txBox="1"/>
          <p:nvPr/>
        </p:nvSpPr>
        <p:spPr>
          <a:xfrm>
            <a:off x="1631504" y="4732560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Rapid change </a:t>
            </a:r>
          </a:p>
          <a:p>
            <a:r>
              <a:rPr lang="en-US" sz="1100" dirty="0"/>
              <a:t>C2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Different states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0CEAF3-FD15-48D0-A2D5-F29833EF5D4E}"/>
              </a:ext>
            </a:extLst>
          </p:cNvPr>
          <p:cNvCxnSpPr>
            <a:cxnSpLocks/>
          </p:cNvCxnSpPr>
          <p:nvPr/>
        </p:nvCxnSpPr>
        <p:spPr>
          <a:xfrm flipH="1">
            <a:off x="2495600" y="4077072"/>
            <a:ext cx="288032" cy="5760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1D3365-4FD0-4915-9CED-EB4AFFFC790D}"/>
              </a:ext>
            </a:extLst>
          </p:cNvPr>
          <p:cNvCxnSpPr>
            <a:cxnSpLocks/>
          </p:cNvCxnSpPr>
          <p:nvPr/>
        </p:nvCxnSpPr>
        <p:spPr>
          <a:xfrm flipH="1">
            <a:off x="2999656" y="4005064"/>
            <a:ext cx="432448" cy="6463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FA7260-6CB3-478B-BB67-CF95F7A5B5B5}"/>
              </a:ext>
            </a:extLst>
          </p:cNvPr>
          <p:cNvSpPr txBox="1"/>
          <p:nvPr/>
        </p:nvSpPr>
        <p:spPr>
          <a:xfrm>
            <a:off x="7320136" y="1341123"/>
            <a:ext cx="1584176" cy="661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Rapid change </a:t>
            </a:r>
          </a:p>
          <a:p>
            <a:r>
              <a:rPr lang="en-US" sz="1100" dirty="0"/>
              <a:t>C2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931D7F-5A6B-49D7-B51A-0737A1545C3E}"/>
              </a:ext>
            </a:extLst>
          </p:cNvPr>
          <p:cNvSpPr txBox="1"/>
          <p:nvPr/>
        </p:nvSpPr>
        <p:spPr>
          <a:xfrm>
            <a:off x="1487488" y="902221"/>
            <a:ext cx="162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 No rapid change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97D2E-46B8-4341-83F5-75370F6C8AE3}"/>
              </a:ext>
            </a:extLst>
          </p:cNvPr>
          <p:cNvSpPr txBox="1"/>
          <p:nvPr/>
        </p:nvSpPr>
        <p:spPr>
          <a:xfrm>
            <a:off x="5742354" y="3341842"/>
            <a:ext cx="2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 Meeting all criteria, perfect SETP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8A5BE6-5782-45FA-9551-8D86C0D7CDF5}"/>
              </a:ext>
            </a:extLst>
          </p:cNvPr>
          <p:cNvSpPr txBox="1"/>
          <p:nvPr/>
        </p:nvSpPr>
        <p:spPr>
          <a:xfrm>
            <a:off x="1455283" y="3341842"/>
            <a:ext cx="327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 Stable states not substantially different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DA6D8-E45B-42D5-84FD-2676963D5178}"/>
              </a:ext>
            </a:extLst>
          </p:cNvPr>
          <p:cNvSpPr txBox="1"/>
          <p:nvPr/>
        </p:nvSpPr>
        <p:spPr>
          <a:xfrm>
            <a:off x="5709906" y="893570"/>
            <a:ext cx="281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sz="1400" dirty="0"/>
              <a:t>B) Stable before, but unstable after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3AD59D-349A-4E93-8AD0-D5AC4DFF38FE}"/>
              </a:ext>
            </a:extLst>
          </p:cNvPr>
          <p:cNvCxnSpPr>
            <a:cxnSpLocks/>
          </p:cNvCxnSpPr>
          <p:nvPr/>
        </p:nvCxnSpPr>
        <p:spPr>
          <a:xfrm flipH="1">
            <a:off x="7392144" y="2054990"/>
            <a:ext cx="216024" cy="2216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A8519-0153-44F9-88D9-64425DB0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8760"/>
            <a:ext cx="3600000" cy="2031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16CA3-C3D9-45FE-8165-EC59E8B3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68760"/>
            <a:ext cx="3600000" cy="203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AE1E4-B7EA-4109-8E89-A90D767D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17032"/>
            <a:ext cx="3600000" cy="203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AA667-78DE-4738-B180-95EE49273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3717032"/>
            <a:ext cx="3600000" cy="2031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7F8B7-E944-4329-8E05-9664643EFD47}"/>
              </a:ext>
            </a:extLst>
          </p:cNvPr>
          <p:cNvSpPr txBox="1"/>
          <p:nvPr/>
        </p:nvSpPr>
        <p:spPr>
          <a:xfrm>
            <a:off x="11352584" y="4224728"/>
            <a:ext cx="1872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☑</a:t>
            </a:r>
          </a:p>
          <a:p>
            <a:r>
              <a:rPr lang="en-US" dirty="0"/>
              <a:t>☒</a:t>
            </a:r>
          </a:p>
          <a:p>
            <a:r>
              <a:rPr lang="en-US" dirty="0"/>
              <a:t>☐</a:t>
            </a:r>
          </a:p>
          <a:p>
            <a:r>
              <a:rPr lang="en-US" sz="1200" dirty="0">
                <a:solidFill>
                  <a:srgbClr val="00B050"/>
                </a:solidFill>
              </a:rPr>
              <a:t>✅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☒</a:t>
            </a:r>
          </a:p>
          <a:p>
            <a:r>
              <a:rPr lang="en-US" dirty="0"/>
              <a:t>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4439A-E655-4B9B-9A17-A0F13A08D4F3}"/>
              </a:ext>
            </a:extLst>
          </p:cNvPr>
          <p:cNvSpPr txBox="1"/>
          <p:nvPr/>
        </p:nvSpPr>
        <p:spPr>
          <a:xfrm>
            <a:off x="2783432" y="1412776"/>
            <a:ext cx="151216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☒ </a:t>
            </a:r>
            <a:r>
              <a:rPr lang="en-US" sz="1100" dirty="0"/>
              <a:t>No rapid change </a:t>
            </a:r>
          </a:p>
          <a:p>
            <a:r>
              <a:rPr lang="en-US" sz="1100" dirty="0"/>
              <a:t>C2 </a:t>
            </a:r>
            <a:r>
              <a:rPr lang="en-US" sz="1200" dirty="0"/>
              <a:t>☐</a:t>
            </a:r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/>
              <a:t>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E889B-E6FB-45DF-83CB-5D9154E91165}"/>
              </a:ext>
            </a:extLst>
          </p:cNvPr>
          <p:cNvSpPr txBox="1"/>
          <p:nvPr/>
        </p:nvSpPr>
        <p:spPr>
          <a:xfrm>
            <a:off x="7175920" y="1340767"/>
            <a:ext cx="158437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C1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900">
                <a:solidFill>
                  <a:srgbClr val="00B050"/>
                </a:solidFill>
              </a:rPr>
              <a:t> </a:t>
            </a:r>
            <a:r>
              <a:rPr lang="en-US" sz="1100"/>
              <a:t>Rapid change </a:t>
            </a:r>
          </a:p>
          <a:p>
            <a:r>
              <a:rPr lang="en-US" sz="1100"/>
              <a:t>C2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/>
              <a:t> Stable states </a:t>
            </a:r>
          </a:p>
          <a:p>
            <a:r>
              <a:rPr lang="en-US" sz="1100"/>
              <a:t>C3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>
                <a:solidFill>
                  <a:srgbClr val="00B050"/>
                </a:solidFill>
              </a:rPr>
              <a:t> </a:t>
            </a:r>
            <a:r>
              <a:rPr lang="en-US" sz="1100"/>
              <a:t>Different states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9E8552-1DE1-43A0-9A2B-2584EA26E809}"/>
              </a:ext>
            </a:extLst>
          </p:cNvPr>
          <p:cNvCxnSpPr>
            <a:cxnSpLocks/>
          </p:cNvCxnSpPr>
          <p:nvPr/>
        </p:nvCxnSpPr>
        <p:spPr>
          <a:xfrm flipH="1">
            <a:off x="2351584" y="1772816"/>
            <a:ext cx="360040" cy="4320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3EC64-5639-4DC0-A06F-460248B9CB75}"/>
              </a:ext>
            </a:extLst>
          </p:cNvPr>
          <p:cNvCxnSpPr>
            <a:cxnSpLocks/>
          </p:cNvCxnSpPr>
          <p:nvPr/>
        </p:nvCxnSpPr>
        <p:spPr>
          <a:xfrm>
            <a:off x="6095900" y="1556792"/>
            <a:ext cx="100821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E477E-103D-41EA-9888-5312034C6D85}"/>
              </a:ext>
            </a:extLst>
          </p:cNvPr>
          <p:cNvCxnSpPr>
            <a:cxnSpLocks/>
          </p:cNvCxnSpPr>
          <p:nvPr/>
        </p:nvCxnSpPr>
        <p:spPr>
          <a:xfrm flipH="1">
            <a:off x="6312024" y="1628800"/>
            <a:ext cx="792088" cy="2880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9CB0D-CB82-41E9-B1F0-D48313E60575}"/>
              </a:ext>
            </a:extLst>
          </p:cNvPr>
          <p:cNvCxnSpPr>
            <a:cxnSpLocks/>
          </p:cNvCxnSpPr>
          <p:nvPr/>
        </p:nvCxnSpPr>
        <p:spPr>
          <a:xfrm flipH="1">
            <a:off x="6671464" y="1772816"/>
            <a:ext cx="432648" cy="720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3FA3D6-0AF0-4CAA-ACEE-D7C5ED415869}"/>
              </a:ext>
            </a:extLst>
          </p:cNvPr>
          <p:cNvSpPr txBox="1"/>
          <p:nvPr/>
        </p:nvSpPr>
        <p:spPr>
          <a:xfrm>
            <a:off x="1631504" y="4732560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C1</a:t>
            </a:r>
            <a:r>
              <a:rPr lang="en-US" sz="1400">
                <a:solidFill>
                  <a:srgbClr val="FF0000"/>
                </a:solidFill>
              </a:rPr>
              <a:t>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/>
              <a:t> Rapid change </a:t>
            </a:r>
          </a:p>
          <a:p>
            <a:r>
              <a:rPr lang="en-US" sz="1100"/>
              <a:t>C2 </a:t>
            </a:r>
            <a:r>
              <a:rPr lang="en-US" sz="800">
                <a:solidFill>
                  <a:srgbClr val="00B050"/>
                </a:solidFill>
              </a:rPr>
              <a:t>☑</a:t>
            </a: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 sz="1100"/>
              <a:t>Stable states </a:t>
            </a:r>
          </a:p>
          <a:p>
            <a:r>
              <a:rPr lang="en-US" sz="1100"/>
              <a:t>C3 </a:t>
            </a:r>
            <a:r>
              <a:rPr lang="en-US" sz="1100">
                <a:solidFill>
                  <a:srgbClr val="FF0000"/>
                </a:solidFill>
              </a:rPr>
              <a:t>☒  </a:t>
            </a:r>
            <a:r>
              <a:rPr lang="en-US" sz="1100"/>
              <a:t>No different states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0CEAF3-FD15-48D0-A2D5-F29833EF5D4E}"/>
              </a:ext>
            </a:extLst>
          </p:cNvPr>
          <p:cNvCxnSpPr>
            <a:cxnSpLocks/>
          </p:cNvCxnSpPr>
          <p:nvPr/>
        </p:nvCxnSpPr>
        <p:spPr>
          <a:xfrm flipH="1">
            <a:off x="2495600" y="4077072"/>
            <a:ext cx="288032" cy="5760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1D3365-4FD0-4915-9CED-EB4AFFFC790D}"/>
              </a:ext>
            </a:extLst>
          </p:cNvPr>
          <p:cNvCxnSpPr>
            <a:cxnSpLocks/>
          </p:cNvCxnSpPr>
          <p:nvPr/>
        </p:nvCxnSpPr>
        <p:spPr>
          <a:xfrm flipH="1">
            <a:off x="2999656" y="4005064"/>
            <a:ext cx="432448" cy="6463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FA7260-6CB3-478B-BB67-CF95F7A5B5B5}"/>
              </a:ext>
            </a:extLst>
          </p:cNvPr>
          <p:cNvSpPr txBox="1"/>
          <p:nvPr/>
        </p:nvSpPr>
        <p:spPr>
          <a:xfrm>
            <a:off x="7320136" y="3795253"/>
            <a:ext cx="1584176" cy="661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00B050"/>
                </a:solidFill>
              </a:rPr>
              <a:t>☑</a:t>
            </a:r>
            <a:r>
              <a:rPr lang="en-US" sz="1100" dirty="0"/>
              <a:t> Rapid change </a:t>
            </a:r>
          </a:p>
          <a:p>
            <a:r>
              <a:rPr lang="en-US" sz="1100" dirty="0"/>
              <a:t>C2 </a:t>
            </a:r>
            <a:r>
              <a:rPr lang="en-US" sz="1100" dirty="0">
                <a:solidFill>
                  <a:srgbClr val="FF0000"/>
                </a:solidFill>
              </a:rPr>
              <a:t>☒  </a:t>
            </a:r>
            <a:r>
              <a:rPr lang="en-US" sz="1100" dirty="0"/>
              <a:t>No stable states </a:t>
            </a:r>
          </a:p>
          <a:p>
            <a:r>
              <a:rPr lang="en-US" sz="1100" dirty="0"/>
              <a:t>C3</a:t>
            </a:r>
            <a:r>
              <a:rPr lang="en-US" sz="800" dirty="0"/>
              <a:t> </a:t>
            </a:r>
            <a:r>
              <a:rPr lang="en-US" sz="1200" dirty="0"/>
              <a:t>☐</a:t>
            </a:r>
            <a:r>
              <a:rPr lang="en-US" sz="1100" dirty="0"/>
              <a:t>  Different states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931D7F-5A6B-49D7-B51A-0737A1545C3E}"/>
              </a:ext>
            </a:extLst>
          </p:cNvPr>
          <p:cNvSpPr txBox="1"/>
          <p:nvPr/>
        </p:nvSpPr>
        <p:spPr>
          <a:xfrm>
            <a:off x="839416" y="8935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97D2E-46B8-4341-83F5-75370F6C8AE3}"/>
              </a:ext>
            </a:extLst>
          </p:cNvPr>
          <p:cNvSpPr txBox="1"/>
          <p:nvPr/>
        </p:nvSpPr>
        <p:spPr>
          <a:xfrm>
            <a:off x="5217062" y="8935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8A5BE6-5782-45FA-9551-8D86C0D7CDF5}"/>
              </a:ext>
            </a:extLst>
          </p:cNvPr>
          <p:cNvSpPr txBox="1"/>
          <p:nvPr/>
        </p:nvSpPr>
        <p:spPr>
          <a:xfrm>
            <a:off x="839416" y="35010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DA6D8-E45B-42D5-84FD-2676963D5178}"/>
              </a:ext>
            </a:extLst>
          </p:cNvPr>
          <p:cNvSpPr txBox="1"/>
          <p:nvPr/>
        </p:nvSpPr>
        <p:spPr>
          <a:xfrm>
            <a:off x="5217062" y="342592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3AD59D-349A-4E93-8AD0-D5AC4DFF38FE}"/>
              </a:ext>
            </a:extLst>
          </p:cNvPr>
          <p:cNvCxnSpPr>
            <a:cxnSpLocks/>
          </p:cNvCxnSpPr>
          <p:nvPr/>
        </p:nvCxnSpPr>
        <p:spPr>
          <a:xfrm flipH="1">
            <a:off x="7392144" y="4509120"/>
            <a:ext cx="216024" cy="2216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319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 van Ginkel</dc:creator>
  <cp:lastModifiedBy>Kees van Ginkel</cp:lastModifiedBy>
  <cp:revision>8</cp:revision>
  <dcterms:created xsi:type="dcterms:W3CDTF">2021-02-24T15:26:40Z</dcterms:created>
  <dcterms:modified xsi:type="dcterms:W3CDTF">2021-02-25T10:24:11Z</dcterms:modified>
</cp:coreProperties>
</file>