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F2B7-DD91-4839-B0AC-A16C7B221443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1BD-D413-4664-A820-D96D3784F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F2B7-DD91-4839-B0AC-A16C7B221443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1BD-D413-4664-A820-D96D3784F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6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F2B7-DD91-4839-B0AC-A16C7B221443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1BD-D413-4664-A820-D96D3784F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89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4642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F2B7-DD91-4839-B0AC-A16C7B221443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1BD-D413-4664-A820-D96D3784F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F2B7-DD91-4839-B0AC-A16C7B221443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1BD-D413-4664-A820-D96D3784F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2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F2B7-DD91-4839-B0AC-A16C7B221443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1BD-D413-4664-A820-D96D3784F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F2B7-DD91-4839-B0AC-A16C7B221443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1BD-D413-4664-A820-D96D3784F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3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F2B7-DD91-4839-B0AC-A16C7B221443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1BD-D413-4664-A820-D96D3784F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2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F2B7-DD91-4839-B0AC-A16C7B221443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1BD-D413-4664-A820-D96D3784F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6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F2B7-DD91-4839-B0AC-A16C7B221443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1BD-D413-4664-A820-D96D3784F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0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F2B7-DD91-4839-B0AC-A16C7B221443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1BD-D413-4664-A820-D96D3784F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6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3F2B7-DD91-4839-B0AC-A16C7B221443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11BD-D413-4664-A820-D96D3784F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3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구성 요소와 표현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다이어그램의 필요성</a:t>
            </a:r>
            <a:endParaRPr lang="en-US" altLang="ko-KR" dirty="0"/>
          </a:p>
          <a:p>
            <a:pPr lvl="2"/>
            <a:r>
              <a:rPr lang="ko-KR" altLang="en-US" dirty="0"/>
              <a:t>요구 사항 정의는 개발과 설계에서 매우 큰 비중을 차지함</a:t>
            </a:r>
          </a:p>
          <a:p>
            <a:pPr lvl="3"/>
            <a:r>
              <a:rPr lang="ko-KR" altLang="en-US" dirty="0"/>
              <a:t>누가</a:t>
            </a:r>
            <a:r>
              <a:rPr lang="en-US" altLang="ko-KR" sz="900" dirty="0"/>
              <a:t>who</a:t>
            </a:r>
            <a:r>
              <a:rPr lang="en-US" altLang="ko-KR" dirty="0"/>
              <a:t> </a:t>
            </a:r>
            <a:r>
              <a:rPr lang="ko-KR" altLang="en-US" dirty="0"/>
              <a:t>시스템을 사용할 것인가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시스템은 사용자를 위해 무엇</a:t>
            </a:r>
            <a:r>
              <a:rPr lang="en-US" altLang="ko-KR" sz="900" dirty="0"/>
              <a:t>what</a:t>
            </a:r>
            <a:r>
              <a:rPr lang="ko-KR" altLang="en-US" dirty="0"/>
              <a:t>을 해야 하는가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사용자와 상호작용하기 위해 시스템이 제공해야 할 인터페이스</a:t>
            </a:r>
            <a:r>
              <a:rPr lang="en-US" altLang="ko-KR" sz="900" dirty="0"/>
              <a:t>interface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  <a:p>
            <a:pPr lvl="2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3FD54F6-AFC6-4392-B788-9FEFCF42B31A}"/>
              </a:ext>
            </a:extLst>
          </p:cNvPr>
          <p:cNvGrpSpPr/>
          <p:nvPr/>
        </p:nvGrpSpPr>
        <p:grpSpPr>
          <a:xfrm>
            <a:off x="2531604" y="2852937"/>
            <a:ext cx="7128792" cy="2480323"/>
            <a:chOff x="1259632" y="2996952"/>
            <a:chExt cx="7128792" cy="248032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2996952"/>
              <a:ext cx="6082630" cy="216026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419872" y="4830944"/>
              <a:ext cx="49685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사각 창은 시스템 경계이고</a:t>
              </a:r>
              <a:r>
                <a:rPr lang="en-US" altLang="ko-KR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, </a:t>
              </a:r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경계 내부에 위치한 </a:t>
              </a:r>
              <a:r>
                <a:rPr lang="en-US" altLang="ko-KR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UserCase1, 2, 3</a:t>
              </a:r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은 </a:t>
              </a:r>
              <a:endPara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구축할 시스템의 기능</a:t>
              </a:r>
              <a:r>
                <a:rPr lang="en-US" altLang="ko-KR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. </a:t>
              </a:r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시스템 경계의 외부에 위치한 </a:t>
              </a:r>
              <a:r>
                <a:rPr lang="en-US" altLang="ko-KR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Actor1, 2</a:t>
              </a:r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는 </a:t>
              </a:r>
              <a:endPara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외부 존재로 개발 대상에 미포함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83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일반화 관계</a:t>
            </a:r>
            <a:endParaRPr lang="en-US" altLang="ko-KR" dirty="0"/>
          </a:p>
          <a:p>
            <a:pPr lvl="2"/>
            <a:r>
              <a:rPr lang="ko-KR" altLang="en-US" dirty="0"/>
              <a:t>액터들이 </a:t>
            </a:r>
            <a:r>
              <a:rPr lang="ko-KR" altLang="en-US" dirty="0" err="1"/>
              <a:t>유스케이스와</a:t>
            </a:r>
            <a:r>
              <a:rPr lang="ko-KR" altLang="en-US" dirty="0"/>
              <a:t> 중복하여 관계가 나타나면 액터들을 통합하여 일반화 관계로 표현</a:t>
            </a:r>
            <a:endParaRPr lang="en-US" altLang="ko-KR" dirty="0"/>
          </a:p>
          <a:p>
            <a:pPr lvl="2"/>
            <a:r>
              <a:rPr lang="ko-KR" altLang="en-US" dirty="0"/>
              <a:t>추상적인 </a:t>
            </a:r>
            <a:r>
              <a:rPr lang="ko-KR" altLang="en-US" dirty="0" err="1"/>
              <a:t>액터와</a:t>
            </a:r>
            <a:r>
              <a:rPr lang="ko-KR" altLang="en-US" dirty="0"/>
              <a:t> 좀 더 구체적인 </a:t>
            </a:r>
            <a:r>
              <a:rPr lang="ko-KR" altLang="en-US" dirty="0" err="1"/>
              <a:t>액터</a:t>
            </a:r>
            <a:r>
              <a:rPr lang="ko-KR" altLang="en-US" dirty="0"/>
              <a:t> 사이에 관계를 </a:t>
            </a:r>
            <a:r>
              <a:rPr lang="ko-KR" altLang="en-US" dirty="0" err="1"/>
              <a:t>맺어줌</a:t>
            </a:r>
            <a:endParaRPr lang="ko-KR" altLang="en-US" dirty="0"/>
          </a:p>
        </p:txBody>
      </p:sp>
      <p:pic>
        <p:nvPicPr>
          <p:cNvPr id="6" name="그림 5" descr="건물, 시계, 관문이(가) 표시된 사진&#10;&#10;자동 생성된 설명">
            <a:extLst>
              <a:ext uri="{FF2B5EF4-FFF2-40B4-BE49-F238E27FC236}">
                <a16:creationId xmlns:a16="http://schemas.microsoft.com/office/drawing/2014/main" id="{551F8318-3EFE-4D47-B2F3-F7AA35268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2780928"/>
            <a:ext cx="2647950" cy="2552700"/>
          </a:xfrm>
          <a:prstGeom prst="rect">
            <a:avLst/>
          </a:prstGeom>
        </p:spPr>
      </p:pic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5CF26851-D4C9-45C7-9A53-269606CB8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2564905"/>
            <a:ext cx="4824536" cy="339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6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일반화 관계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sz="1200" dirty="0"/>
              <a:t>	</a:t>
            </a:r>
            <a:endParaRPr lang="ko-KR" altLang="en-US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D482C18-BD63-4AA1-AF36-24830A9D6538}"/>
              </a:ext>
            </a:extLst>
          </p:cNvPr>
          <p:cNvGrpSpPr/>
          <p:nvPr/>
        </p:nvGrpSpPr>
        <p:grpSpPr>
          <a:xfrm>
            <a:off x="2927648" y="1760007"/>
            <a:ext cx="4176464" cy="4621322"/>
            <a:chOff x="827584" y="2313720"/>
            <a:chExt cx="3744416" cy="4314571"/>
          </a:xfrm>
        </p:grpSpPr>
        <p:pic>
          <p:nvPicPr>
            <p:cNvPr id="5" name="그림 4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B4E054F5-550E-4C86-8F46-954371035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754" y="2313720"/>
              <a:ext cx="3674246" cy="2195400"/>
            </a:xfrm>
            <a:prstGeom prst="rect">
              <a:avLst/>
            </a:prstGeom>
          </p:spPr>
        </p:pic>
        <p:pic>
          <p:nvPicPr>
            <p:cNvPr id="10" name="그림 9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0BBEAB21-A4B6-4E8D-AAA2-C31472DBF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4509120"/>
              <a:ext cx="3674245" cy="2119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77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중복 관계</a:t>
            </a:r>
            <a:endParaRPr lang="en-US" altLang="ko-KR" dirty="0"/>
          </a:p>
          <a:p>
            <a:pPr lvl="2"/>
            <a:r>
              <a:rPr lang="ko-KR" altLang="en-US" dirty="0" err="1"/>
              <a:t>유스케이스</a:t>
            </a:r>
            <a:r>
              <a:rPr lang="ko-KR" altLang="en-US" dirty="0"/>
              <a:t> 모델링을 할 때 </a:t>
            </a:r>
            <a:r>
              <a:rPr lang="ko-KR" altLang="en-US" dirty="0" err="1"/>
              <a:t>유스케이스</a:t>
            </a:r>
            <a:r>
              <a:rPr lang="ko-KR" altLang="en-US" dirty="0"/>
              <a:t> 이벤트 흐름에서 중복된 부분이 있을 때 설정</a:t>
            </a:r>
            <a:endParaRPr lang="ko-KR" altLang="en-US" sz="10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91AA46C-A15D-4482-A177-6222306A4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879544"/>
            <a:ext cx="5256584" cy="3536123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58CB12A-1635-48F9-A4CF-BC9006EAB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5463654"/>
            <a:ext cx="4581425" cy="139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0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중복 관계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sz="1200" dirty="0"/>
              <a:t>	</a:t>
            </a:r>
            <a:endParaRPr lang="ko-KR" altLang="en-US" sz="1200" dirty="0"/>
          </a:p>
        </p:txBody>
      </p:sp>
      <p:pic>
        <p:nvPicPr>
          <p:cNvPr id="5" name="그림 4" descr="지도, 그리기이(가) 표시된 사진&#10;&#10;자동 생성된 설명">
            <a:extLst>
              <a:ext uri="{FF2B5EF4-FFF2-40B4-BE49-F238E27FC236}">
                <a16:creationId xmlns:a16="http://schemas.microsoft.com/office/drawing/2014/main" id="{33F330BE-19F1-4FBA-9F22-FB70BFCC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3" y="4216017"/>
            <a:ext cx="6868679" cy="2194161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468BC25D-700E-4C3D-8B0B-141B96C89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22" y="1916833"/>
            <a:ext cx="4676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7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모델링 단계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/>
              <a:t>시스템 상황을 분석하여 문제 기술서를 작성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 </a:t>
            </a:r>
            <a:endParaRPr lang="en-US" altLang="ko-KR" dirty="0"/>
          </a:p>
          <a:p>
            <a:pPr lvl="2"/>
            <a:r>
              <a:rPr lang="ko-KR" altLang="en-US" dirty="0"/>
              <a:t>행위자와 그들의 책임을 확인</a:t>
            </a:r>
            <a:endParaRPr lang="en-US" altLang="ko-KR" dirty="0"/>
          </a:p>
          <a:p>
            <a:pPr lvl="2"/>
            <a:r>
              <a:rPr lang="ko-KR" altLang="en-US" dirty="0"/>
              <a:t>다음 질문으로 찾을 수 있음</a:t>
            </a:r>
            <a:endParaRPr lang="en-US" altLang="ko-KR" dirty="0"/>
          </a:p>
          <a:p>
            <a:pPr lvl="3"/>
            <a:r>
              <a:rPr lang="ko-KR" altLang="en-US" dirty="0"/>
              <a:t>시스템의 주요 기능을 사용하는 사람이 누구인가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시스템을 지원하기 위해 필요한 사람은 누구인가</a:t>
            </a:r>
            <a:r>
              <a:rPr lang="en-US" altLang="ko-KR" dirty="0"/>
              <a:t>?	</a:t>
            </a:r>
          </a:p>
          <a:p>
            <a:pPr lvl="3"/>
            <a:r>
              <a:rPr lang="ko-KR" altLang="en-US" dirty="0"/>
              <a:t>시스템을 유지하고 관리하는 사람은 누구인가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시스템에 필요한 하드웨어 장치는 무엇인가</a:t>
            </a:r>
            <a:r>
              <a:rPr lang="en-US" altLang="ko-KR" dirty="0"/>
              <a:t>?	</a:t>
            </a:r>
          </a:p>
          <a:p>
            <a:pPr lvl="3"/>
            <a:r>
              <a:rPr lang="ko-KR" altLang="en-US" dirty="0"/>
              <a:t>시스템과 상호작용하는 다른 시스템은 무엇인가</a:t>
            </a:r>
            <a:r>
              <a:rPr lang="en-US" altLang="ko-KR" dirty="0"/>
              <a:t>?	</a:t>
            </a:r>
          </a:p>
          <a:p>
            <a:pPr lvl="3"/>
            <a:r>
              <a:rPr lang="ko-KR" altLang="en-US" dirty="0"/>
              <a:t>시스템의 처리 결과에 연결되는 사람 또는 사물은 무엇인가</a:t>
            </a:r>
            <a:r>
              <a:rPr lang="en-US" altLang="ko-KR" dirty="0"/>
              <a:t>?</a:t>
            </a:r>
          </a:p>
          <a:p>
            <a:pPr lvl="4"/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 err="1"/>
              <a:t>액터</a:t>
            </a:r>
            <a:r>
              <a:rPr lang="ko-KR" altLang="en-US" dirty="0"/>
              <a:t> 관점에서 시스템의 기능을 확인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255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모델링 단계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관계를 설정</a:t>
            </a:r>
            <a:endParaRPr lang="en-US" altLang="ko-KR" dirty="0"/>
          </a:p>
          <a:p>
            <a:pPr lvl="2"/>
            <a:r>
              <a:rPr lang="ko-KR" altLang="en-US" dirty="0" err="1"/>
              <a:t>유스케이스에서</a:t>
            </a:r>
            <a:r>
              <a:rPr lang="ko-KR" altLang="en-US" dirty="0"/>
              <a:t> </a:t>
            </a:r>
            <a:r>
              <a:rPr lang="en-US" altLang="ko-KR" dirty="0"/>
              <a:t>&lt;&lt;include&gt;&gt; </a:t>
            </a:r>
            <a:r>
              <a:rPr lang="ko-KR" altLang="en-US" dirty="0"/>
              <a:t>의존성이 있는지 평가</a:t>
            </a:r>
            <a:endParaRPr lang="en-US" altLang="ko-KR" dirty="0"/>
          </a:p>
          <a:p>
            <a:pPr lvl="2"/>
            <a:r>
              <a:rPr lang="ko-KR" altLang="en-US" dirty="0" err="1"/>
              <a:t>유스케이스에서</a:t>
            </a:r>
            <a:r>
              <a:rPr lang="ko-KR" altLang="en-US" dirty="0"/>
              <a:t> </a:t>
            </a:r>
            <a:r>
              <a:rPr lang="en-US" altLang="ko-KR" dirty="0"/>
              <a:t>&lt;&lt;extend&gt;&gt; </a:t>
            </a:r>
            <a:r>
              <a:rPr lang="ko-KR" altLang="en-US" dirty="0"/>
              <a:t>의존성이 있는지 평가</a:t>
            </a:r>
            <a:endParaRPr lang="en-US" altLang="ko-KR" dirty="0"/>
          </a:p>
          <a:p>
            <a:pPr lvl="2"/>
            <a:r>
              <a:rPr lang="ko-KR" altLang="en-US" dirty="0" err="1"/>
              <a:t>액터의</a:t>
            </a:r>
            <a:r>
              <a:rPr lang="ko-KR" altLang="en-US" dirty="0"/>
              <a:t> 일반화 관계를 찾음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명세서 작성</a:t>
            </a:r>
            <a:endParaRPr lang="en-US" altLang="ko-KR" dirty="0"/>
          </a:p>
          <a:p>
            <a:pPr lvl="2"/>
            <a:r>
              <a:rPr lang="ko-KR" altLang="en-US" dirty="0" err="1"/>
              <a:t>유스케이스명</a:t>
            </a:r>
            <a:r>
              <a:rPr lang="en-US" altLang="ko-KR" dirty="0"/>
              <a:t>, </a:t>
            </a:r>
            <a:r>
              <a:rPr lang="ko-KR" altLang="en-US" dirty="0" err="1"/>
              <a:t>액터명</a:t>
            </a:r>
            <a:r>
              <a:rPr lang="ko-KR" altLang="en-US" dirty="0"/>
              <a:t> 및 개요를 기술</a:t>
            </a:r>
            <a:endParaRPr lang="en-US" altLang="ko-KR" dirty="0"/>
          </a:p>
          <a:p>
            <a:pPr lvl="2"/>
            <a:r>
              <a:rPr lang="ko-KR" altLang="en-US" dirty="0"/>
              <a:t>사전 및 사후 조건과 제약사항들을 식별</a:t>
            </a:r>
            <a:endParaRPr lang="en-US" altLang="ko-KR" dirty="0"/>
          </a:p>
          <a:p>
            <a:pPr lvl="2"/>
            <a:r>
              <a:rPr lang="ko-KR" altLang="en-US" dirty="0"/>
              <a:t>작업</a:t>
            </a:r>
            <a:r>
              <a:rPr lang="en-US" altLang="ko-KR" dirty="0"/>
              <a:t>(</a:t>
            </a:r>
            <a:r>
              <a:rPr lang="ko-KR" altLang="en-US" dirty="0"/>
              <a:t>정상</a:t>
            </a:r>
            <a:r>
              <a:rPr lang="en-US" altLang="ko-KR" dirty="0"/>
              <a:t>, </a:t>
            </a:r>
            <a:r>
              <a:rPr lang="ko-KR" altLang="en-US" dirty="0"/>
              <a:t>대치</a:t>
            </a:r>
            <a:r>
              <a:rPr lang="en-US" altLang="ko-KR" dirty="0"/>
              <a:t>, </a:t>
            </a:r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흐름과 시나리오를 도출</a:t>
            </a:r>
            <a:endParaRPr lang="en-US" altLang="ko-KR" dirty="0"/>
          </a:p>
          <a:p>
            <a:pPr lvl="2"/>
            <a:r>
              <a:rPr lang="ko-KR" altLang="en-US" dirty="0" err="1"/>
              <a:t>유스케이스</a:t>
            </a:r>
            <a:r>
              <a:rPr lang="ko-KR" altLang="en-US" dirty="0"/>
              <a:t> 흐름에서 포함이나 확장 </a:t>
            </a:r>
            <a:r>
              <a:rPr lang="ko-KR" altLang="en-US" dirty="0" err="1"/>
              <a:t>유스케이스로</a:t>
            </a:r>
            <a:r>
              <a:rPr lang="ko-KR" altLang="en-US" dirty="0"/>
              <a:t> 구조화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실체화</a:t>
            </a:r>
            <a:endParaRPr lang="en-US" altLang="ko-KR" dirty="0"/>
          </a:p>
          <a:p>
            <a:pPr lvl="2"/>
            <a:r>
              <a:rPr lang="ko-KR" altLang="en-US" dirty="0"/>
              <a:t>구현 시스템의 논리적 구성 요소인 클래스를 식별하고 통신 관계를 파악하는 데 중점</a:t>
            </a:r>
            <a:endParaRPr lang="en-US" altLang="ko-KR" dirty="0"/>
          </a:p>
          <a:p>
            <a:pPr marL="177800" indent="0">
              <a:buNone/>
            </a:pPr>
            <a:r>
              <a:rPr lang="ko-KR" altLang="en-US" dirty="0"/>
              <a:t> 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883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  <a:endParaRPr lang="en-US" altLang="ko-KR" dirty="0"/>
          </a:p>
          <a:p>
            <a:pPr lvl="3"/>
            <a:r>
              <a:rPr lang="ko-KR" altLang="en-US" dirty="0"/>
              <a:t>고객은 반드시 회원으로 가입해야 도서를 대여가능</a:t>
            </a:r>
            <a:endParaRPr lang="en-US" altLang="ko-KR" dirty="0"/>
          </a:p>
          <a:p>
            <a:pPr lvl="3"/>
            <a:r>
              <a:rPr lang="ko-KR" altLang="en-US" dirty="0"/>
              <a:t>대여</a:t>
            </a:r>
            <a:r>
              <a:rPr lang="en-US" altLang="ko-KR" dirty="0"/>
              <a:t>, </a:t>
            </a:r>
            <a:r>
              <a:rPr lang="ko-KR" altLang="en-US" dirty="0"/>
              <a:t>반납</a:t>
            </a:r>
            <a:r>
              <a:rPr lang="en-US" altLang="ko-KR" dirty="0"/>
              <a:t>, </a:t>
            </a:r>
            <a:r>
              <a:rPr lang="ko-KR" altLang="en-US" dirty="0"/>
              <a:t>연체 관리 기능이 있음</a:t>
            </a:r>
            <a:endParaRPr lang="en-US" altLang="ko-KR" dirty="0"/>
          </a:p>
          <a:p>
            <a:pPr lvl="2"/>
            <a:r>
              <a:rPr lang="ko-KR" altLang="en-US" dirty="0"/>
              <a:t>관리자</a:t>
            </a:r>
            <a:endParaRPr lang="en-US" altLang="ko-KR" dirty="0"/>
          </a:p>
          <a:p>
            <a:pPr lvl="3"/>
            <a:r>
              <a:rPr lang="ko-KR" altLang="en-US" dirty="0"/>
              <a:t>이름과 전화번호로 회원을 확인</a:t>
            </a:r>
            <a:endParaRPr lang="en-US" altLang="ko-KR" dirty="0"/>
          </a:p>
          <a:p>
            <a:pPr lvl="3"/>
            <a:r>
              <a:rPr lang="ko-KR" altLang="en-US" dirty="0"/>
              <a:t>연체 관리 기능을 통해 현재 연체 중인 회원과 연체된 도서를 확인</a:t>
            </a:r>
            <a:endParaRPr lang="en-US" altLang="ko-KR" dirty="0"/>
          </a:p>
          <a:p>
            <a:pPr lvl="3"/>
            <a:r>
              <a:rPr lang="ko-KR" altLang="en-US" dirty="0" err="1"/>
              <a:t>연체금</a:t>
            </a:r>
            <a:r>
              <a:rPr lang="ko-KR" altLang="en-US" dirty="0"/>
              <a:t> 표시 기능을 사용해 오늘 날짜에 해당하는 연체금을 표시</a:t>
            </a:r>
            <a:endParaRPr lang="en-US" altLang="ko-KR" dirty="0"/>
          </a:p>
          <a:p>
            <a:pPr lvl="3"/>
            <a:r>
              <a:rPr lang="ko-KR" altLang="en-US" dirty="0"/>
              <a:t>반납 기능을 통해 반납한 도서 코드를 입력하여 대여 목록에서 삭제</a:t>
            </a:r>
            <a:endParaRPr lang="en-US" altLang="ko-KR" dirty="0"/>
          </a:p>
          <a:p>
            <a:pPr lvl="3"/>
            <a:r>
              <a:rPr lang="ko-KR" altLang="en-US" dirty="0"/>
              <a:t>새로운 도서의 등록 및 삭제를 관리할 수 있음</a:t>
            </a:r>
            <a:endParaRPr lang="en-US" altLang="ko-KR" dirty="0"/>
          </a:p>
          <a:p>
            <a:pPr lvl="3"/>
            <a:r>
              <a:rPr lang="ko-KR" altLang="en-US" dirty="0"/>
              <a:t>대여할 때는 고객이 도서를 선택하면 도서 코드를 확인하여 시스템에 입력</a:t>
            </a:r>
            <a:endParaRPr lang="en-US" altLang="ko-KR" dirty="0"/>
          </a:p>
          <a:p>
            <a:pPr lvl="2"/>
            <a:r>
              <a:rPr lang="ko-KR" altLang="en-US" dirty="0"/>
              <a:t>대여</a:t>
            </a:r>
            <a:endParaRPr lang="en-US" altLang="ko-KR" dirty="0"/>
          </a:p>
          <a:p>
            <a:pPr lvl="3"/>
            <a:r>
              <a:rPr lang="ko-KR" altLang="en-US" dirty="0"/>
              <a:t>해당 고객이 현재 대여 중인 도서가 있으면 표시하고</a:t>
            </a:r>
            <a:r>
              <a:rPr lang="en-US" altLang="ko-KR" dirty="0"/>
              <a:t>, </a:t>
            </a:r>
            <a:r>
              <a:rPr lang="ko-KR" altLang="en-US" dirty="0"/>
              <a:t>대여 기간이 지났으면 연체료를 계산하여 보여줌</a:t>
            </a:r>
            <a:endParaRPr lang="en-US" altLang="ko-KR" dirty="0"/>
          </a:p>
          <a:p>
            <a:pPr lvl="3"/>
            <a:r>
              <a:rPr lang="ko-KR" altLang="en-US" dirty="0"/>
              <a:t>연체 고객은 연체료를 납부하면 도서를 대여할 수 있음</a:t>
            </a:r>
            <a:endParaRPr lang="en-US" altLang="ko-KR" dirty="0"/>
          </a:p>
          <a:p>
            <a:pPr lvl="3"/>
            <a:r>
              <a:rPr lang="ko-KR" altLang="en-US" dirty="0"/>
              <a:t>대여료와 연체료는 현금이나 신용카드 결제를 통해 이루어짐</a:t>
            </a:r>
            <a:endParaRPr lang="en-US" altLang="ko-KR" dirty="0"/>
          </a:p>
          <a:p>
            <a:pPr lvl="3"/>
            <a:r>
              <a:rPr lang="ko-KR" altLang="en-US" dirty="0"/>
              <a:t>대여된 도서는 대여 목록에 도서 코드와 고객명으로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6658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3"/>
            <a:r>
              <a:rPr lang="ko-KR" altLang="en-US" dirty="0" err="1"/>
              <a:t>액터의</a:t>
            </a:r>
            <a:r>
              <a:rPr lang="ko-KR" altLang="en-US" dirty="0"/>
              <a:t> 명칭으로 특정 사람의 이름보다는 역할을 의미하는 이름을 사용</a:t>
            </a:r>
            <a:endParaRPr lang="en-US" altLang="ko-KR" dirty="0"/>
          </a:p>
          <a:p>
            <a:pPr lvl="3"/>
            <a:r>
              <a:rPr lang="ko-KR" altLang="en-US" dirty="0"/>
              <a:t>도서 관리 시스템에서는 고객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카드 승인 시스템 등의 </a:t>
            </a:r>
            <a:r>
              <a:rPr lang="ko-KR" altLang="en-US" dirty="0" err="1"/>
              <a:t>액터</a:t>
            </a:r>
            <a:r>
              <a:rPr lang="ko-KR" altLang="en-US" dirty="0"/>
              <a:t> 추출 가능</a:t>
            </a:r>
            <a:endParaRPr lang="en-US" altLang="ko-KR" dirty="0"/>
          </a:p>
          <a:p>
            <a:pPr marL="900113" lvl="4" indent="0">
              <a:buNone/>
            </a:pPr>
            <a:r>
              <a:rPr lang="ko-KR" altLang="en-US" sz="1200" dirty="0"/>
              <a:t>이때 카드 승인 시스템은 외부 시스템으로 정의</a:t>
            </a:r>
            <a:endParaRPr lang="en-US" altLang="ko-KR" sz="1200" dirty="0"/>
          </a:p>
          <a:p>
            <a:pPr lvl="2"/>
            <a:endParaRPr lang="en-US" altLang="ko-KR" dirty="0"/>
          </a:p>
          <a:p>
            <a:endParaRPr lang="ko-KR" altLang="en-US" sz="1200" dirty="0"/>
          </a:p>
        </p:txBody>
      </p:sp>
      <p:pic>
        <p:nvPicPr>
          <p:cNvPr id="5" name="그림 4" descr="시계, 개체이(가) 표시된 사진&#10;&#10;자동 생성된 설명">
            <a:extLst>
              <a:ext uri="{FF2B5EF4-FFF2-40B4-BE49-F238E27FC236}">
                <a16:creationId xmlns:a16="http://schemas.microsoft.com/office/drawing/2014/main" id="{2A205289-66B7-4CE6-BFB0-10D08CC2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2894309"/>
            <a:ext cx="34861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1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3"/>
            <a:r>
              <a:rPr lang="ko-KR" altLang="en-US" dirty="0" err="1"/>
              <a:t>유스케이스는</a:t>
            </a:r>
            <a:r>
              <a:rPr lang="ko-KR" altLang="en-US" dirty="0"/>
              <a:t> 시스템을 수행하는 일련의 행위</a:t>
            </a:r>
            <a:endParaRPr lang="en-US" altLang="ko-KR" dirty="0"/>
          </a:p>
          <a:p>
            <a:pPr lvl="3"/>
            <a:r>
              <a:rPr lang="ko-KR" altLang="en-US" dirty="0"/>
              <a:t>따라서 행위 자체만 표현할 뿐이며</a:t>
            </a:r>
            <a:r>
              <a:rPr lang="en-US" altLang="ko-KR" dirty="0"/>
              <a:t>, </a:t>
            </a:r>
            <a:r>
              <a:rPr lang="ko-KR" altLang="en-US" dirty="0"/>
              <a:t>이때 행위 과정은 기술할 필요성 없음</a:t>
            </a:r>
            <a:endParaRPr lang="en-US" altLang="ko-KR" dirty="0"/>
          </a:p>
          <a:p>
            <a:pPr lvl="3"/>
            <a:r>
              <a:rPr lang="ko-KR" altLang="en-US" dirty="0"/>
              <a:t>시스템에 원하는 기능들이 무엇인지를 찾아서 추출</a:t>
            </a:r>
            <a:endParaRPr lang="en-US" altLang="ko-KR" dirty="0"/>
          </a:p>
          <a:p>
            <a:endParaRPr lang="ko-KR" altLang="en-US" sz="1200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554F19BD-7FAA-45A4-90F8-1D20E7C5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3" y="2924944"/>
            <a:ext cx="5857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62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en-US" altLang="ko-KR" dirty="0"/>
              <a:t>, </a:t>
            </a:r>
            <a:r>
              <a:rPr lang="ko-KR" altLang="en-US" dirty="0" err="1"/>
              <a:t>유스케이스와</a:t>
            </a:r>
            <a:r>
              <a:rPr lang="ko-KR" altLang="en-US" dirty="0"/>
              <a:t> </a:t>
            </a:r>
            <a:r>
              <a:rPr lang="ko-KR" altLang="en-US" dirty="0" err="1"/>
              <a:t>유스케이스의</a:t>
            </a:r>
            <a:r>
              <a:rPr lang="ko-KR" altLang="en-US" dirty="0"/>
              <a:t> 관계를 설정해 표현</a:t>
            </a:r>
            <a:endParaRPr lang="en-US" altLang="ko-KR" dirty="0"/>
          </a:p>
          <a:p>
            <a:pPr lvl="3"/>
            <a:r>
              <a:rPr lang="ko-KR" altLang="en-US" dirty="0"/>
              <a:t>고객 </a:t>
            </a:r>
            <a:r>
              <a:rPr lang="en-US" altLang="ko-KR" dirty="0"/>
              <a:t>: </a:t>
            </a:r>
            <a:r>
              <a:rPr lang="ko-KR" altLang="en-US" dirty="0"/>
              <a:t>대여</a:t>
            </a:r>
            <a:r>
              <a:rPr lang="en-US" altLang="ko-KR" dirty="0"/>
              <a:t>,</a:t>
            </a:r>
            <a:r>
              <a:rPr lang="ko-KR" altLang="en-US" dirty="0"/>
              <a:t>반납</a:t>
            </a:r>
            <a:r>
              <a:rPr lang="en-US" altLang="ko-KR" dirty="0"/>
              <a:t>,</a:t>
            </a:r>
            <a:r>
              <a:rPr lang="ko-KR" altLang="en-US" dirty="0"/>
              <a:t>결제</a:t>
            </a:r>
            <a:endParaRPr lang="en-US" altLang="ko-KR" dirty="0"/>
          </a:p>
          <a:p>
            <a:pPr lvl="3"/>
            <a:r>
              <a:rPr lang="ko-KR" altLang="en-US" dirty="0"/>
              <a:t>관리자 </a:t>
            </a:r>
            <a:r>
              <a:rPr lang="en-US" altLang="ko-KR" dirty="0"/>
              <a:t>:</a:t>
            </a:r>
            <a:r>
              <a:rPr lang="ko-KR" altLang="en-US" dirty="0"/>
              <a:t> 연체관리</a:t>
            </a:r>
            <a:r>
              <a:rPr lang="en-US" altLang="ko-KR" dirty="0"/>
              <a:t>,</a:t>
            </a:r>
            <a:r>
              <a:rPr lang="ko-KR" altLang="en-US" dirty="0"/>
              <a:t>등록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 descr="지도, 시계이(가) 표시된 사진&#10;&#10;자동 생성된 설명">
            <a:extLst>
              <a:ext uri="{FF2B5EF4-FFF2-40B4-BE49-F238E27FC236}">
                <a16:creationId xmlns:a16="http://schemas.microsoft.com/office/drawing/2014/main" id="{E88CEA37-DA18-444B-9B7E-BF795BAC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12" y="3068960"/>
            <a:ext cx="697037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9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endParaRPr lang="en-US" altLang="ko-KR" dirty="0"/>
          </a:p>
          <a:p>
            <a:pPr lvl="2"/>
            <a:r>
              <a:rPr lang="ko-KR" altLang="en-US" dirty="0" err="1"/>
              <a:t>액터</a:t>
            </a:r>
            <a:r>
              <a:rPr lang="en-US" altLang="ko-KR" sz="1000" dirty="0"/>
              <a:t>Actor </a:t>
            </a:r>
          </a:p>
          <a:p>
            <a:pPr lvl="3"/>
            <a:r>
              <a:rPr lang="ko-KR" altLang="en-US" dirty="0"/>
              <a:t>개발할 시스템 외부의 존재</a:t>
            </a:r>
            <a:r>
              <a:rPr lang="en-US" altLang="ko-KR" dirty="0"/>
              <a:t>, </a:t>
            </a:r>
            <a:r>
              <a:rPr lang="ko-KR" altLang="en-US" dirty="0" err="1"/>
              <a:t>이밴트</a:t>
            </a:r>
            <a:r>
              <a:rPr lang="ko-KR" altLang="en-US" dirty="0"/>
              <a:t> 흐름을 시작하게 하는 객체</a:t>
            </a:r>
            <a:endParaRPr lang="en-US" altLang="ko-KR" sz="1000" dirty="0"/>
          </a:p>
          <a:p>
            <a:pPr lvl="2"/>
            <a:r>
              <a:rPr lang="ko-KR" altLang="en-US" dirty="0" err="1"/>
              <a:t>유스케이스</a:t>
            </a:r>
            <a:r>
              <a:rPr lang="en-US" altLang="ko-KR" sz="1000" dirty="0" err="1"/>
              <a:t>UseCase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시스템 내부에 해당되는 단위 기능</a:t>
            </a:r>
            <a:r>
              <a:rPr lang="en-US" altLang="ko-KR" dirty="0"/>
              <a:t>, </a:t>
            </a:r>
            <a:r>
              <a:rPr lang="ko-KR" altLang="en-US" dirty="0"/>
              <a:t>사용자 관점에서 시스템을 모델링</a:t>
            </a:r>
            <a:endParaRPr lang="en-US" altLang="ko-KR" dirty="0"/>
          </a:p>
          <a:p>
            <a:pPr lvl="6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일반적인 연관 관계 외에 다양한 관계가 존재할 수 있음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637134"/>
            <a:ext cx="3657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6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en-US" altLang="ko-KR" dirty="0"/>
              <a:t>&lt;&lt;include&gt;&gt;</a:t>
            </a:r>
          </a:p>
          <a:p>
            <a:pPr lvl="3"/>
            <a:r>
              <a:rPr lang="ko-KR" altLang="en-US" dirty="0"/>
              <a:t>하나의 </a:t>
            </a:r>
            <a:r>
              <a:rPr lang="ko-KR" altLang="en-US" dirty="0" err="1"/>
              <a:t>유스케이스를</a:t>
            </a:r>
            <a:r>
              <a:rPr lang="ko-KR" altLang="en-US" dirty="0"/>
              <a:t> 수행 할 때 같은 기능을 가진 또 하나의 </a:t>
            </a:r>
            <a:r>
              <a:rPr lang="ko-KR" altLang="en-US" dirty="0" err="1"/>
              <a:t>유스케이스를</a:t>
            </a:r>
            <a:r>
              <a:rPr lang="ko-KR" altLang="en-US" dirty="0"/>
              <a:t> 반복적으로 반드시                        수행해야 할 경우를 의미</a:t>
            </a:r>
            <a:endParaRPr lang="en-US" altLang="ko-KR" dirty="0"/>
          </a:p>
          <a:p>
            <a:pPr lvl="3"/>
            <a:r>
              <a:rPr lang="ko-KR" altLang="en-US" dirty="0"/>
              <a:t>대여와 반납 </a:t>
            </a:r>
            <a:r>
              <a:rPr lang="ko-KR" altLang="en-US" dirty="0" err="1"/>
              <a:t>유스케이스가</a:t>
            </a:r>
            <a:r>
              <a:rPr lang="ko-KR" altLang="en-US" dirty="0"/>
              <a:t> 수행될 때는 반드시 도서 번호 입력 </a:t>
            </a:r>
            <a:r>
              <a:rPr lang="ko-KR" altLang="en-US" dirty="0" err="1"/>
              <a:t>유스케이스가</a:t>
            </a:r>
            <a:r>
              <a:rPr lang="ko-KR" altLang="en-US" dirty="0"/>
              <a:t> 선행</a:t>
            </a:r>
            <a:r>
              <a:rPr lang="en-US" altLang="ko-KR" dirty="0"/>
              <a:t>(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r>
              <a:rPr lang="ko-KR" altLang="en-US" dirty="0"/>
              <a:t>필요</a:t>
            </a:r>
            <a:r>
              <a:rPr lang="en-US" altLang="ko-KR" dirty="0"/>
              <a:t>                 </a:t>
            </a:r>
          </a:p>
          <a:p>
            <a:pPr lvl="3"/>
            <a:r>
              <a:rPr lang="ko-KR" altLang="en-US" dirty="0"/>
              <a:t>대여할 때는 회원 확인 </a:t>
            </a:r>
            <a:r>
              <a:rPr lang="ko-KR" altLang="en-US" dirty="0" err="1"/>
              <a:t>유스케이스도</a:t>
            </a:r>
            <a:r>
              <a:rPr lang="ko-KR" altLang="en-US" dirty="0"/>
              <a:t> 포함되어야 한다</a:t>
            </a:r>
          </a:p>
          <a:p>
            <a:pPr lvl="1"/>
            <a:endParaRPr lang="ko-KR" altLang="en-US" sz="800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DEE0AC59-7754-418F-ACCA-7AC176717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3" y="3501009"/>
            <a:ext cx="4200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46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en-US" altLang="ko-KR" dirty="0"/>
              <a:t>&lt;&lt;extend&gt;&gt;</a:t>
            </a:r>
          </a:p>
          <a:p>
            <a:pPr lvl="3"/>
            <a:r>
              <a:rPr lang="ko-KR" altLang="en-US" dirty="0"/>
              <a:t>여러 </a:t>
            </a:r>
            <a:r>
              <a:rPr lang="ko-KR" altLang="en-US" dirty="0" err="1"/>
              <a:t>유스케이스에</a:t>
            </a:r>
            <a:r>
              <a:rPr lang="ko-KR" altLang="en-US" dirty="0"/>
              <a:t> 걸쳐 중복 사용되지 않고</a:t>
            </a:r>
            <a:r>
              <a:rPr lang="en-US" altLang="ko-KR" dirty="0"/>
              <a:t>, </a:t>
            </a:r>
            <a:r>
              <a:rPr lang="ko-KR" altLang="en-US" dirty="0"/>
              <a:t>특정 조건에서 한 </a:t>
            </a:r>
            <a:r>
              <a:rPr lang="ko-KR" altLang="en-US" dirty="0" err="1"/>
              <a:t>유스케이스로만</a:t>
            </a:r>
            <a:r>
              <a:rPr lang="ko-KR" altLang="en-US" dirty="0"/>
              <a:t> 확장되는 것을 의미</a:t>
            </a:r>
            <a:endParaRPr lang="en-US" altLang="ko-KR" dirty="0"/>
          </a:p>
          <a:p>
            <a:pPr lvl="3"/>
            <a:r>
              <a:rPr lang="ko-KR" altLang="en-US" dirty="0"/>
              <a:t>상위 </a:t>
            </a:r>
            <a:r>
              <a:rPr lang="ko-KR" altLang="en-US" dirty="0" err="1"/>
              <a:t>유스케이스로부터</a:t>
            </a:r>
            <a:r>
              <a:rPr lang="ko-KR" altLang="en-US" dirty="0"/>
              <a:t> 어떠한 특정 조건에 의해 수행됨</a:t>
            </a:r>
            <a:endParaRPr lang="en-US" altLang="ko-KR" dirty="0"/>
          </a:p>
          <a:p>
            <a:pPr lvl="3"/>
            <a:r>
              <a:rPr lang="ko-KR" altLang="en-US" dirty="0"/>
              <a:t>결제를 수행할 때는 결제 </a:t>
            </a:r>
            <a:r>
              <a:rPr lang="ko-KR" altLang="en-US" dirty="0" err="1"/>
              <a:t>유스케이스로부터</a:t>
            </a:r>
            <a:r>
              <a:rPr lang="ko-KR" altLang="en-US" dirty="0"/>
              <a:t> 신용카드 지불 </a:t>
            </a:r>
            <a:r>
              <a:rPr lang="ko-KR" altLang="en-US" dirty="0" err="1"/>
              <a:t>유스케이스가</a:t>
            </a:r>
            <a:r>
              <a:rPr lang="ko-KR" altLang="en-US" dirty="0"/>
              <a:t> 확장되는 형태로 이루어져야 함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신용카드 지불 시 카드 승인사에 카드 승인을 요청해야 하므로</a:t>
            </a:r>
            <a:r>
              <a:rPr lang="en-US" altLang="ko-KR" dirty="0"/>
              <a:t>, </a:t>
            </a:r>
            <a:r>
              <a:rPr lang="ko-KR" altLang="en-US" dirty="0"/>
              <a:t>카드 승인 시스템 </a:t>
            </a:r>
            <a:r>
              <a:rPr lang="ko-KR" altLang="en-US" dirty="0" err="1"/>
              <a:t>액터와도</a:t>
            </a:r>
            <a:r>
              <a:rPr lang="ko-KR" altLang="en-US" dirty="0"/>
              <a:t> 관계를 설정해야 함</a:t>
            </a:r>
            <a:endParaRPr lang="en-US" altLang="ko-KR" dirty="0"/>
          </a:p>
          <a:p>
            <a:pPr lvl="1"/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7" y="3284985"/>
            <a:ext cx="6098059" cy="18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7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유스케이스의</a:t>
            </a:r>
            <a:r>
              <a:rPr lang="ko-KR" altLang="en-US" dirty="0"/>
              <a:t> 관계 및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3"/>
            <a:r>
              <a:rPr lang="ko-KR" altLang="en-US" dirty="0"/>
              <a:t>고객은 회원 가입을 통해 시스템에 접근할 수 있음</a:t>
            </a:r>
            <a:endParaRPr lang="en-US" altLang="ko-KR" dirty="0"/>
          </a:p>
          <a:p>
            <a:pPr lvl="3"/>
            <a:r>
              <a:rPr lang="ko-KR" altLang="en-US" dirty="0"/>
              <a:t>대여와 반납을 수행할 때는 반드시 도서 번호를 입력해야 함</a:t>
            </a:r>
            <a:endParaRPr lang="en-US" altLang="ko-KR" dirty="0"/>
          </a:p>
          <a:p>
            <a:pPr lvl="3"/>
            <a:r>
              <a:rPr lang="ko-KR" altLang="en-US" dirty="0"/>
              <a:t>결제 시 신용카드를 사용하면 신용카드 지불 </a:t>
            </a:r>
            <a:r>
              <a:rPr lang="ko-KR" altLang="en-US" dirty="0" err="1"/>
              <a:t>유스케이스로</a:t>
            </a:r>
            <a:r>
              <a:rPr lang="ko-KR" altLang="en-US" dirty="0"/>
              <a:t> 확장할 수 있으며</a:t>
            </a:r>
            <a:r>
              <a:rPr lang="en-US" altLang="ko-KR" dirty="0"/>
              <a:t>                                               </a:t>
            </a:r>
            <a:r>
              <a:rPr lang="ko-KR" altLang="en-US" dirty="0"/>
              <a:t>신용카드 지불이 요청되면 카드 승인 시스템을 통해 카드 승인을 수행</a:t>
            </a:r>
            <a:endParaRPr lang="en-US" altLang="ko-KR" dirty="0"/>
          </a:p>
          <a:p>
            <a:pPr lvl="3"/>
            <a:r>
              <a:rPr lang="ko-KR" altLang="en-US" dirty="0"/>
              <a:t>고객은 회원 가입</a:t>
            </a:r>
            <a:r>
              <a:rPr lang="en-US" altLang="ko-KR" dirty="0"/>
              <a:t>, </a:t>
            </a:r>
            <a:r>
              <a:rPr lang="ko-KR" altLang="en-US" dirty="0"/>
              <a:t>대여</a:t>
            </a:r>
            <a:r>
              <a:rPr lang="en-US" altLang="ko-KR" dirty="0"/>
              <a:t>, </a:t>
            </a:r>
            <a:r>
              <a:rPr lang="ko-KR" altLang="en-US" dirty="0"/>
              <a:t>반납</a:t>
            </a:r>
            <a:r>
              <a:rPr lang="en-US" altLang="ko-KR" dirty="0"/>
              <a:t>, </a:t>
            </a:r>
            <a:r>
              <a:rPr lang="ko-KR" altLang="en-US" dirty="0"/>
              <a:t>결제 업무를 수행</a:t>
            </a:r>
            <a:endParaRPr lang="en-US" altLang="ko-KR" dirty="0"/>
          </a:p>
          <a:p>
            <a:pPr lvl="3"/>
            <a:r>
              <a:rPr lang="ko-KR" altLang="en-US" dirty="0"/>
              <a:t>관리자는 등록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연체 관리 업무를 수행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818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1"/>
            <a:endParaRPr lang="ko-KR" altLang="en-US" sz="800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9004C49-2D9F-447E-8121-5479159B8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18" y="1995738"/>
            <a:ext cx="6130964" cy="40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명세서 작성</a:t>
            </a:r>
            <a:endParaRPr lang="ko-KR" altLang="en-US" sz="8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458EA3D-9CEC-4B2F-92F4-6739EFB86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9" y="1700809"/>
            <a:ext cx="4645363" cy="4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6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실체화</a:t>
            </a:r>
            <a:endParaRPr lang="en-US" altLang="ko-KR" dirty="0"/>
          </a:p>
          <a:p>
            <a:pPr lvl="2"/>
            <a:r>
              <a:rPr lang="ko-KR" altLang="en-US" dirty="0" err="1"/>
              <a:t>유스케이스</a:t>
            </a:r>
            <a:r>
              <a:rPr lang="ko-KR" altLang="en-US" dirty="0"/>
              <a:t> 실체화는 도출된 </a:t>
            </a:r>
            <a:r>
              <a:rPr lang="ko-KR" altLang="en-US" dirty="0" err="1"/>
              <a:t>유스케이스를</a:t>
            </a:r>
            <a:r>
              <a:rPr lang="ko-KR" altLang="en-US" dirty="0"/>
              <a:t> 구현 시스템의 구성 요소로 구체화하는 과정</a:t>
            </a:r>
            <a:endParaRPr lang="en-US" altLang="ko-KR" dirty="0"/>
          </a:p>
          <a:p>
            <a:pPr lvl="2"/>
            <a:r>
              <a:rPr lang="en-US" altLang="ko-KR" dirty="0"/>
              <a:t>UML</a:t>
            </a:r>
            <a:r>
              <a:rPr lang="ko-KR" altLang="en-US" dirty="0"/>
              <a:t>의 순차 다이어그램과 활동 다이어그램이 사용</a:t>
            </a:r>
            <a:endParaRPr lang="en-US" altLang="ko-KR" dirty="0"/>
          </a:p>
          <a:p>
            <a:pPr lvl="3"/>
            <a:r>
              <a:rPr lang="ko-KR" altLang="en-US" dirty="0"/>
              <a:t>순차 다이어그램</a:t>
            </a:r>
            <a:r>
              <a:rPr lang="en-US" altLang="ko-KR" dirty="0"/>
              <a:t> :</a:t>
            </a:r>
            <a:r>
              <a:rPr lang="ko-KR" altLang="en-US" dirty="0"/>
              <a:t> 이벤트 흐름을 나타냄</a:t>
            </a:r>
            <a:endParaRPr lang="en-US" altLang="ko-KR" dirty="0"/>
          </a:p>
          <a:p>
            <a:pPr lvl="3"/>
            <a:r>
              <a:rPr lang="ko-KR" altLang="en-US" dirty="0"/>
              <a:t>활동 다이어그램 </a:t>
            </a:r>
            <a:r>
              <a:rPr lang="en-US" altLang="ko-KR" dirty="0"/>
              <a:t>: </a:t>
            </a:r>
            <a:r>
              <a:rPr lang="ko-KR" altLang="en-US" dirty="0"/>
              <a:t>화면 흐름을 표현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D51A773-9012-44F3-B891-71CDEEF2A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212976"/>
            <a:ext cx="50482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8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재고 관리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/>
              <a:t>입고 관리 </a:t>
            </a:r>
            <a:endParaRPr lang="en-US" altLang="ko-KR" dirty="0"/>
          </a:p>
          <a:p>
            <a:pPr lvl="3"/>
            <a:r>
              <a:rPr lang="ko-KR" altLang="en-US" dirty="0"/>
              <a:t>창고로 입고된 상품을 현황 관리에 추가</a:t>
            </a:r>
            <a:endParaRPr lang="en-US" altLang="ko-KR" dirty="0"/>
          </a:p>
          <a:p>
            <a:pPr lvl="3"/>
            <a:r>
              <a:rPr lang="ko-KR" altLang="en-US" dirty="0"/>
              <a:t>입고는 납품 업체로부터 새로운 상품을 입고 받거나 고객이 반품한 것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입출고 담당자는 입고된 제품의 상태를 파악하여 불량품은 납품 업체에 반품 조치할 수 있음</a:t>
            </a:r>
            <a:endParaRPr lang="en-US" altLang="ko-KR" dirty="0"/>
          </a:p>
          <a:p>
            <a:pPr lvl="2"/>
            <a:r>
              <a:rPr lang="ko-KR" altLang="en-US" dirty="0"/>
              <a:t>출고 관리 </a:t>
            </a:r>
            <a:endParaRPr lang="en-US" altLang="ko-KR" dirty="0"/>
          </a:p>
          <a:p>
            <a:pPr lvl="3"/>
            <a:r>
              <a:rPr lang="ko-KR" altLang="en-US" dirty="0"/>
              <a:t>창고에서 출고된 상품을 현황 관리에서 제외</a:t>
            </a:r>
            <a:endParaRPr lang="en-US" altLang="ko-KR" dirty="0"/>
          </a:p>
          <a:p>
            <a:pPr lvl="3"/>
            <a:r>
              <a:rPr lang="ko-KR" altLang="en-US" dirty="0"/>
              <a:t>출고는 고객이 구매한 상품을 발주하는 것과 판매하고 남은 상품을 납품 업체로 반품한 것</a:t>
            </a:r>
            <a:endParaRPr lang="en-US" altLang="ko-KR" dirty="0"/>
          </a:p>
          <a:p>
            <a:pPr lvl="2"/>
            <a:r>
              <a:rPr lang="ko-KR" altLang="en-US" dirty="0"/>
              <a:t>현황 관리 </a:t>
            </a:r>
            <a:endParaRPr lang="en-US" altLang="ko-KR" dirty="0"/>
          </a:p>
          <a:p>
            <a:pPr lvl="3"/>
            <a:r>
              <a:rPr lang="ko-KR" altLang="en-US" dirty="0"/>
              <a:t>입출고된 현황을 실시간으로 인터넷 쇼핑몰에 업데이트하는 기능</a:t>
            </a:r>
            <a:endParaRPr lang="en-US" altLang="ko-KR" dirty="0"/>
          </a:p>
          <a:p>
            <a:pPr lvl="3"/>
            <a:r>
              <a:rPr lang="ko-KR" altLang="en-US" dirty="0"/>
              <a:t>입출고 담당자는 현황을 조회할 수 있고 현황 관리 담당자는 재고 현황을 관리하여                                        납품 업체에 주문 혹은 반품을 요청하고 쇼핑몰에 업데이트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735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재고 관리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사용자는 입출고 담당자</a:t>
            </a:r>
            <a:r>
              <a:rPr lang="en-US" altLang="ko-KR" dirty="0"/>
              <a:t>, </a:t>
            </a:r>
            <a:r>
              <a:rPr lang="ko-KR" altLang="en-US" dirty="0"/>
              <a:t>현황 관리 담당자</a:t>
            </a:r>
          </a:p>
          <a:p>
            <a:pPr lvl="2"/>
            <a:r>
              <a:rPr lang="ko-KR" altLang="en-US" dirty="0"/>
              <a:t>재고 관리 시스템과 연동되는 다른 시스템 액터로는 쇼핑몰 시스템이 있음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2636913"/>
            <a:ext cx="46291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72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재고 관리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 err="1"/>
              <a:t>유스케이스는</a:t>
            </a:r>
            <a:r>
              <a:rPr lang="ko-KR" altLang="en-US" dirty="0"/>
              <a:t> 시스템이 제공하는 하나의 단위 기능</a:t>
            </a:r>
            <a:endParaRPr lang="en-US" altLang="ko-KR" dirty="0"/>
          </a:p>
          <a:p>
            <a:pPr lvl="2"/>
            <a:r>
              <a:rPr lang="ko-KR" altLang="en-US" dirty="0"/>
              <a:t>모든 </a:t>
            </a:r>
            <a:r>
              <a:rPr lang="ko-KR" altLang="en-US" dirty="0" err="1"/>
              <a:t>유스케이스를</a:t>
            </a:r>
            <a:r>
              <a:rPr lang="ko-KR" altLang="en-US" dirty="0"/>
              <a:t> 찾는 것은 시스템의 모든 요구 사항을 </a:t>
            </a:r>
            <a:r>
              <a:rPr lang="ko-KR" altLang="en-US" dirty="0" err="1"/>
              <a:t>찾는것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2965"/>
          <a:stretch/>
        </p:blipFill>
        <p:spPr>
          <a:xfrm>
            <a:off x="1775520" y="2564904"/>
            <a:ext cx="4464496" cy="3135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0390"/>
          <a:stretch/>
        </p:blipFill>
        <p:spPr>
          <a:xfrm>
            <a:off x="5951984" y="3356992"/>
            <a:ext cx="4464496" cy="217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51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재고 관리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3"/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유스케이스는</a:t>
            </a:r>
            <a:r>
              <a:rPr lang="ko-KR" altLang="en-US" dirty="0"/>
              <a:t> 연관 관계</a:t>
            </a:r>
            <a:r>
              <a:rPr lang="en-US" altLang="ko-KR" dirty="0"/>
              <a:t>,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사이는 의존 관계로 표시</a:t>
            </a:r>
          </a:p>
          <a:p>
            <a:pPr lvl="3"/>
            <a:r>
              <a:rPr lang="ko-KR" altLang="en-US" dirty="0"/>
              <a:t>재고 관리 시스템에서 대부분의 </a:t>
            </a:r>
            <a:r>
              <a:rPr lang="ko-KR" altLang="en-US" dirty="0" err="1"/>
              <a:t>유스케이스가</a:t>
            </a:r>
            <a:r>
              <a:rPr lang="ko-KR" altLang="en-US" dirty="0"/>
              <a:t> 수행될 때는 반드시 현황 등록 </a:t>
            </a:r>
            <a:r>
              <a:rPr lang="ko-KR" altLang="en-US" dirty="0" err="1"/>
              <a:t>유스케이스가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따라서 현황 등록 </a:t>
            </a:r>
            <a:r>
              <a:rPr lang="ko-KR" altLang="en-US" dirty="0" err="1"/>
              <a:t>유스케이스는</a:t>
            </a:r>
            <a:r>
              <a:rPr lang="ko-KR" altLang="en-US" dirty="0"/>
              <a:t> 해당 </a:t>
            </a:r>
            <a:r>
              <a:rPr lang="ko-KR" altLang="en-US" dirty="0" err="1"/>
              <a:t>유스케이스들과</a:t>
            </a:r>
            <a:r>
              <a:rPr lang="ko-KR" altLang="en-US" dirty="0"/>
              <a:t> 포함 관계로 표시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967"/>
          <a:stretch/>
        </p:blipFill>
        <p:spPr>
          <a:xfrm>
            <a:off x="2783632" y="2564904"/>
            <a:ext cx="496096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7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구성 요소와 표현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엑터와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endParaRPr lang="en-US" altLang="ko-KR" dirty="0"/>
          </a:p>
          <a:p>
            <a:pPr lvl="2"/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사이의 포함</a:t>
            </a:r>
            <a:r>
              <a:rPr lang="en-US" altLang="ko-KR" sz="1000" dirty="0"/>
              <a:t>Include</a:t>
            </a:r>
            <a:r>
              <a:rPr lang="en-US" altLang="ko-KR" dirty="0"/>
              <a:t>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3"/>
            <a:r>
              <a:rPr lang="ko-KR" altLang="en-US" dirty="0"/>
              <a:t> 다른 </a:t>
            </a:r>
            <a:r>
              <a:rPr lang="ko-KR" altLang="en-US" dirty="0" err="1"/>
              <a:t>유스케이스에서</a:t>
            </a:r>
            <a:r>
              <a:rPr lang="ko-KR" altLang="en-US" dirty="0"/>
              <a:t> 기존 </a:t>
            </a:r>
            <a:r>
              <a:rPr lang="ko-KR" altLang="en-US" dirty="0" err="1"/>
              <a:t>유스케이스를</a:t>
            </a:r>
            <a:r>
              <a:rPr lang="ko-KR" altLang="en-US" dirty="0"/>
              <a:t> 재사용할 수 있음을 나타냄</a:t>
            </a:r>
          </a:p>
          <a:p>
            <a:pPr lvl="2"/>
            <a:r>
              <a:rPr lang="en-US" altLang="ko-KR" dirty="0"/>
              <a:t>(b)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사이의 확장</a:t>
            </a:r>
            <a:r>
              <a:rPr lang="en-US" altLang="ko-KR" sz="1000" dirty="0"/>
              <a:t>Extend</a:t>
            </a:r>
            <a:r>
              <a:rPr lang="en-US" altLang="ko-KR" dirty="0"/>
              <a:t>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3"/>
            <a:r>
              <a:rPr lang="ko-KR" altLang="en-US" dirty="0"/>
              <a:t> 기존 </a:t>
            </a:r>
            <a:r>
              <a:rPr lang="ko-KR" altLang="en-US" dirty="0" err="1"/>
              <a:t>유스케이스에</a:t>
            </a:r>
            <a:r>
              <a:rPr lang="ko-KR" altLang="en-US" dirty="0"/>
              <a:t> 진행 단계를 추가하여 새로운 </a:t>
            </a:r>
            <a:r>
              <a:rPr lang="ko-KR" altLang="en-US" dirty="0" err="1"/>
              <a:t>유스케이스를</a:t>
            </a:r>
            <a:r>
              <a:rPr lang="ko-KR" altLang="en-US" dirty="0"/>
              <a:t> 만들어내는 관계</a:t>
            </a:r>
          </a:p>
          <a:p>
            <a:pPr lvl="2"/>
            <a:r>
              <a:rPr lang="en-US" altLang="ko-KR" dirty="0"/>
              <a:t>(c)</a:t>
            </a:r>
            <a:r>
              <a:rPr lang="ko-KR" altLang="en-US" dirty="0"/>
              <a:t> </a:t>
            </a:r>
            <a:r>
              <a:rPr lang="ko-KR" altLang="en-US" dirty="0" err="1"/>
              <a:t>액터</a:t>
            </a:r>
            <a:r>
              <a:rPr lang="ko-KR" altLang="en-US" dirty="0"/>
              <a:t> 사이의 일반화 관계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26" y="2915271"/>
            <a:ext cx="700527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7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엑터와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2"/>
            <a:r>
              <a:rPr lang="ko-KR" altLang="en-US" dirty="0"/>
              <a:t>연관</a:t>
            </a:r>
            <a:r>
              <a:rPr lang="en-US" altLang="ko-KR" sz="1000" dirty="0"/>
              <a:t>Association </a:t>
            </a:r>
            <a:r>
              <a:rPr lang="ko-KR" altLang="en-US" dirty="0"/>
              <a:t>관계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해당 </a:t>
            </a:r>
            <a:r>
              <a:rPr lang="ko-KR" altLang="en-US" dirty="0" err="1"/>
              <a:t>액터와</a:t>
            </a:r>
            <a:r>
              <a:rPr lang="ko-KR" altLang="en-US" dirty="0"/>
              <a:t> 정보를 주고받는 </a:t>
            </a:r>
            <a:r>
              <a:rPr lang="ko-KR" altLang="en-US" dirty="0" err="1"/>
              <a:t>유스케이스와</a:t>
            </a:r>
            <a:r>
              <a:rPr lang="ko-KR" altLang="en-US" dirty="0"/>
              <a:t> 설정함</a:t>
            </a:r>
            <a:endParaRPr lang="en-US" altLang="ko-KR" dirty="0"/>
          </a:p>
          <a:p>
            <a:pPr lvl="3"/>
            <a:r>
              <a:rPr lang="en-US" altLang="ko-KR" dirty="0"/>
              <a:t>―</a:t>
            </a:r>
            <a:r>
              <a:rPr lang="ko-KR" altLang="en-US" dirty="0"/>
              <a:t>로 표시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48C059-1776-44AF-BEEB-65D0A38CA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2374887"/>
            <a:ext cx="2707737" cy="1009664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9DDBDFF-EFB6-45E4-B65D-E1FEBD82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3580134"/>
            <a:ext cx="4320480" cy="266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4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포함 관계</a:t>
            </a:r>
            <a:endParaRPr lang="en-US" altLang="ko-KR" dirty="0"/>
          </a:p>
          <a:p>
            <a:pPr lvl="2"/>
            <a:r>
              <a:rPr lang="ko-KR" altLang="en-US" dirty="0"/>
              <a:t> 하나의 </a:t>
            </a:r>
            <a:r>
              <a:rPr lang="ko-KR" altLang="en-US" dirty="0" err="1"/>
              <a:t>유스케이스를</a:t>
            </a:r>
            <a:r>
              <a:rPr lang="ko-KR" altLang="en-US" dirty="0"/>
              <a:t> 수행할 때</a:t>
            </a:r>
            <a:r>
              <a:rPr lang="en-US" altLang="ko-KR" dirty="0"/>
              <a:t>, </a:t>
            </a:r>
            <a:r>
              <a:rPr lang="ko-KR" altLang="en-US" dirty="0"/>
              <a:t>같은 기능이 있는 다른 </a:t>
            </a:r>
            <a:r>
              <a:rPr lang="ko-KR" altLang="en-US" dirty="0" err="1"/>
              <a:t>유스케이스가</a:t>
            </a:r>
            <a:r>
              <a:rPr lang="ko-KR" altLang="en-US" dirty="0"/>
              <a:t> 반드시 수행되는 관계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8E8978-FEE6-4492-A7F2-D77D75CC9050}"/>
              </a:ext>
            </a:extLst>
          </p:cNvPr>
          <p:cNvSpPr/>
          <p:nvPr/>
        </p:nvSpPr>
        <p:spPr>
          <a:xfrm>
            <a:off x="6553282" y="2304909"/>
            <a:ext cx="3985753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(a)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에서 고객이 자판기에 동전을 투입하면 금액이 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자동으로 표시 된다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(b)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에서는 사서가 이용자 확인과 도서 번호 입력을 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거쳐 대출하고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반납 시 도서 번호 입력만 한다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(c)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에서는 입출고 담당자가 신제품 입고나 상품 출고를 하면 자동으로 현황 등록이 이루어진다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FC10FF7-1904-4166-B367-C8678BB2A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1" y="2221622"/>
            <a:ext cx="4240025" cy="3305894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21C94BC-7DF2-46A0-B832-0EF18C954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4249126"/>
            <a:ext cx="3744416" cy="184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2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F4A23F-18CF-422A-BD64-13AAB13F347D}"/>
              </a:ext>
            </a:extLst>
          </p:cNvPr>
          <p:cNvSpPr/>
          <p:nvPr/>
        </p:nvSpPr>
        <p:spPr>
          <a:xfrm>
            <a:off x="5832720" y="2459504"/>
            <a:ext cx="3816424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KTX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예약한 후 결과를 확인하거나 확인하지 않을 수 있는 예다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(b)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메일이 도착했으나 확인은 선택이다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(c)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결제할 때 신용카드 또는 포인트 로 결제하는 경우이다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(d)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영화를 현장에서 예매하거나 모바일로 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예매하는 경우이다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AC5997F-98FF-40E2-A540-39C970A4A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60" y="2276872"/>
            <a:ext cx="3490341" cy="3522910"/>
          </a:xfrm>
          <a:prstGeom prst="rect">
            <a:avLst/>
          </a:prstGeom>
        </p:spPr>
      </p:pic>
      <p:pic>
        <p:nvPicPr>
          <p:cNvPr id="15" name="그림 14" descr="그리기, 게임이(가) 표시된 사진&#10;&#10;자동 생성된 설명">
            <a:extLst>
              <a:ext uri="{FF2B5EF4-FFF2-40B4-BE49-F238E27FC236}">
                <a16:creationId xmlns:a16="http://schemas.microsoft.com/office/drawing/2014/main" id="{FFBD4191-3AC2-49C8-B0E9-7DAF7477E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9" y="5992083"/>
            <a:ext cx="2323274" cy="515680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A3F589BB-A7E1-4C0F-821C-20763CBC7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20" y="4701902"/>
            <a:ext cx="3964564" cy="1689571"/>
          </a:xfrm>
          <a:prstGeom prst="rect">
            <a:avLst/>
          </a:prstGeom>
        </p:spPr>
      </p:pic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65B7ABE1-165B-4262-AE44-2E8D923230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87501" y="773705"/>
            <a:ext cx="8963994" cy="5669958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ko-KR" dirty="0"/>
              <a:t>확장 관계</a:t>
            </a:r>
          </a:p>
          <a:p>
            <a:pPr lvl="2"/>
            <a:r>
              <a:rPr lang="ko-KR" altLang="ko-KR" dirty="0"/>
              <a:t>확장하는 </a:t>
            </a:r>
            <a:r>
              <a:rPr lang="ko-KR" altLang="ko-KR" dirty="0" err="1"/>
              <a:t>유스케이스는</a:t>
            </a:r>
            <a:r>
              <a:rPr lang="ko-KR" altLang="ko-KR" dirty="0"/>
              <a:t> 상위 </a:t>
            </a:r>
            <a:r>
              <a:rPr lang="ko-KR" altLang="ko-KR" dirty="0" err="1"/>
              <a:t>유스케이스로부터</a:t>
            </a:r>
            <a:r>
              <a:rPr lang="ko-KR" altLang="ko-KR" dirty="0"/>
              <a:t> 어떠한 특정 조건에 의해 수행</a:t>
            </a:r>
          </a:p>
          <a:p>
            <a:pPr lvl="2"/>
            <a:r>
              <a:rPr lang="ko-KR" altLang="ko-KR" dirty="0"/>
              <a:t>기본 </a:t>
            </a:r>
            <a:r>
              <a:rPr lang="ko-KR" altLang="ko-KR" dirty="0" err="1"/>
              <a:t>유스케이스를</a:t>
            </a:r>
            <a:r>
              <a:rPr lang="ko-KR" altLang="ko-KR" dirty="0"/>
              <a:t> 수정하지 않고 새로운 요구 사항을 추가로 표현하고자 할 때 사용</a:t>
            </a:r>
            <a:endParaRPr lang="ko-KR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29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확장 관계와 포함 관계의 차이 </a:t>
            </a:r>
            <a:r>
              <a:rPr lang="en-US" altLang="ko-KR" dirty="0"/>
              <a:t>(</a:t>
            </a:r>
            <a:r>
              <a:rPr lang="ko-KR" altLang="en-US" dirty="0"/>
              <a:t>확장 관계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기준 </a:t>
            </a:r>
            <a:r>
              <a:rPr lang="ko-KR" altLang="en-US" dirty="0" err="1"/>
              <a:t>유스케이스</a:t>
            </a:r>
            <a:r>
              <a:rPr lang="ko-KR" altLang="en-US" dirty="0"/>
              <a:t> 이후의 이벤트 흐름은 확장 </a:t>
            </a:r>
            <a:r>
              <a:rPr lang="ko-KR" altLang="en-US" dirty="0" err="1"/>
              <a:t>유스케이스의</a:t>
            </a:r>
            <a:r>
              <a:rPr lang="ko-KR" altLang="en-US" dirty="0"/>
              <a:t> 수행 결과에 의존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949325" lvl="3" indent="-228600">
              <a:buFont typeface="+mj-lt"/>
              <a:buAutoNum type="arabicPeriod"/>
            </a:pPr>
            <a:endParaRPr lang="en-US" altLang="ko-KR" dirty="0"/>
          </a:p>
          <a:p>
            <a:pPr marL="949325" lvl="3" indent="-228600">
              <a:buFont typeface="+mj-lt"/>
              <a:buAutoNum type="arabicPeriod"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37E1D-10A9-47C5-ABA2-CB68D6E725C8}"/>
              </a:ext>
            </a:extLst>
          </p:cNvPr>
          <p:cNvSpPr txBox="1"/>
          <p:nvPr/>
        </p:nvSpPr>
        <p:spPr>
          <a:xfrm>
            <a:off x="1922853" y="5250526"/>
            <a:ext cx="6042039" cy="1440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기준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유스케이스인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결제에 기술된 이벤트 흐름이 차례로 수행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확장 부분에서 확장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유스케이스인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신용카드 결제나 포인트 결제로 분기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확장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유스케이스에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기술된 이벤트 흐름의 수행이 완료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다시 기준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되돌아와서 이후의 이벤트 흐름을 수행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720725" lvl="3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16833"/>
            <a:ext cx="4464496" cy="31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7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확장 관계와 포함 관계의 차이 </a:t>
            </a:r>
            <a:r>
              <a:rPr lang="en-US" altLang="ko-KR" dirty="0"/>
              <a:t>(</a:t>
            </a:r>
            <a:r>
              <a:rPr lang="ko-KR" altLang="en-US" dirty="0"/>
              <a:t>포함 관계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포함 </a:t>
            </a:r>
            <a:r>
              <a:rPr lang="ko-KR" altLang="en-US" dirty="0" err="1"/>
              <a:t>유스케이스의</a:t>
            </a:r>
            <a:r>
              <a:rPr lang="ko-KR" altLang="en-US" dirty="0"/>
              <a:t> 수행 결과에 따라서 기준 </a:t>
            </a:r>
            <a:r>
              <a:rPr lang="ko-KR" altLang="en-US" dirty="0" err="1"/>
              <a:t>유스케이스의</a:t>
            </a:r>
            <a:r>
              <a:rPr lang="ko-KR" altLang="en-US" dirty="0"/>
              <a:t> 이벤트 흐름이 영향을 받음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sz="1200" dirty="0"/>
          </a:p>
          <a:p>
            <a:pPr lvl="1"/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7CB2E-93B2-4ADC-A622-4B75AA37A161}"/>
              </a:ext>
            </a:extLst>
          </p:cNvPr>
          <p:cNvSpPr txBox="1"/>
          <p:nvPr/>
        </p:nvSpPr>
        <p:spPr>
          <a:xfrm>
            <a:off x="1919536" y="5157192"/>
            <a:ext cx="5942652" cy="1440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기준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유스케이스인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동전 투입에 기술된 이벤트 흐름이 차례로 수행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특정 지점에서 포함된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금액 표시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로 바로 분기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금액 표시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유스케이스의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이벤트 흐름이 모두 수행되면 다시 동전 투입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유스케이스의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이벤트 흐름으로 돌아와 이후의 이벤트를 수행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022" y="1994691"/>
            <a:ext cx="4469681" cy="300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7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확장 관계와 포함 관계의 차이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sz="1200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52" y="1772817"/>
            <a:ext cx="8115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3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1441</Words>
  <Application>Microsoft Office PowerPoint</Application>
  <PresentationFormat>와이드스크린</PresentationFormat>
  <Paragraphs>269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</vt:lpstr>
      <vt:lpstr>HY엽서L</vt:lpstr>
      <vt:lpstr>Wingdings</vt:lpstr>
      <vt:lpstr>맑은 고딕</vt:lpstr>
      <vt:lpstr>Office 테마</vt:lpstr>
      <vt:lpstr>01 유스케이스 다이어그램의 구성 요소와 표현</vt:lpstr>
      <vt:lpstr>02 유스케이스 다이어그램의 관계</vt:lpstr>
      <vt:lpstr>01 유스케이스 다이어그램의 구성 요소와 표현</vt:lpstr>
      <vt:lpstr>02 유스케이스 다이어그램의 관계</vt:lpstr>
      <vt:lpstr>02 유스케이스 다이어그램의 관계</vt:lpstr>
      <vt:lpstr>02 유스케이스 다이어그램의 관계</vt:lpstr>
      <vt:lpstr>02 유스케이스 다이어그램의 관계</vt:lpstr>
      <vt:lpstr>02 유스케이스 다이어그램의 관계</vt:lpstr>
      <vt:lpstr>02 유스케이스 다이어그램의 관계</vt:lpstr>
      <vt:lpstr>02 유스케이스 다이어그램의 관계</vt:lpstr>
      <vt:lpstr>02 유스케이스 다이어그램의 관계</vt:lpstr>
      <vt:lpstr>02 유스케이스 다이어그램의 관계</vt:lpstr>
      <vt:lpstr>02 유스케이스 다이어그램의 관계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유스케이스 다이어그램의 구성 요소와 표현</dc:title>
  <dc:creator>guro-hi</dc:creator>
  <cp:lastModifiedBy>guro-hi</cp:lastModifiedBy>
  <cp:revision>3</cp:revision>
  <dcterms:created xsi:type="dcterms:W3CDTF">2022-08-02T05:16:32Z</dcterms:created>
  <dcterms:modified xsi:type="dcterms:W3CDTF">2022-08-02T09:02:53Z</dcterms:modified>
</cp:coreProperties>
</file>