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3a2af197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3a2af197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c55f0c52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c55f0c52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c55f0c5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c55f0c5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d2cc12e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d2cc12e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c55f0c52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c55f0c5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c9b6d2cf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c9b6d2cf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c55f0c52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c55f0c52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125" y="0"/>
            <a:ext cx="9144000" cy="10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260550" y="1888168"/>
            <a:ext cx="8622900" cy="8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121"/>
              </a:buClr>
              <a:buSzPts val="4500"/>
              <a:buFont typeface="Source Sans Pro"/>
              <a:buNone/>
              <a:defRPr sz="4500">
                <a:solidFill>
                  <a:srgbClr val="1F21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60550" y="2839368"/>
            <a:ext cx="86229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121"/>
              </a:buClr>
              <a:buSzPts val="2800"/>
              <a:buNone/>
              <a:defRPr b="1" sz="2800">
                <a:solidFill>
                  <a:srgbClr val="1F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2" type="subTitle"/>
          </p:nvPr>
        </p:nvSpPr>
        <p:spPr>
          <a:xfrm>
            <a:off x="260550" y="3458943"/>
            <a:ext cx="8622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121"/>
              </a:buClr>
              <a:buSzPts val="2000"/>
              <a:buFont typeface="Source Sans Pro"/>
              <a:buNone/>
              <a:defRPr sz="2000">
                <a:solidFill>
                  <a:srgbClr val="1F21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341050" y="2721758"/>
            <a:ext cx="8566500" cy="0"/>
          </a:xfrm>
          <a:prstGeom prst="straightConnector1">
            <a:avLst/>
          </a:prstGeom>
          <a:noFill/>
          <a:ln cap="flat" cmpd="sng" w="19050">
            <a:solidFill>
              <a:srgbClr val="A8053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4217" y="126251"/>
            <a:ext cx="1581760" cy="105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IG_NUMBER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125" y="848147"/>
            <a:ext cx="9144000" cy="7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260550" y="1106125"/>
            <a:ext cx="86229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b="1"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260550" y="3152225"/>
            <a:ext cx="8622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algn="ctr">
              <a:spcBef>
                <a:spcPts val="4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algn="ctr">
              <a:spcBef>
                <a:spcPts val="400"/>
              </a:spcBef>
              <a:spcAft>
                <a:spcPts val="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algn="ctr">
              <a:spcBef>
                <a:spcPts val="40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algn="ctr">
              <a:spcBef>
                <a:spcPts val="4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algn="ctr">
              <a:spcBef>
                <a:spcPts val="400"/>
              </a:spcBef>
              <a:spcAft>
                <a:spcPts val="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algn="ctr">
              <a:spcBef>
                <a:spcPts val="40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algn="ctr">
              <a:spcBef>
                <a:spcPts val="4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algn="ctr">
              <a:spcBef>
                <a:spcPts val="400"/>
              </a:spcBef>
              <a:spcAft>
                <a:spcPts val="40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-125" y="848147"/>
            <a:ext cx="9144000" cy="7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(Style 2)">
  <p:cSld name="TITLE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125" y="0"/>
            <a:ext cx="9144000" cy="10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Google Shape;21;p3"/>
          <p:cNvSpPr txBox="1"/>
          <p:nvPr>
            <p:ph type="ctrTitle"/>
          </p:nvPr>
        </p:nvSpPr>
        <p:spPr>
          <a:xfrm>
            <a:off x="260550" y="1889280"/>
            <a:ext cx="8622900" cy="8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121"/>
              </a:buClr>
              <a:buSzPts val="4500"/>
              <a:buFont typeface="Source Sans Pro"/>
              <a:buNone/>
              <a:defRPr sz="4500">
                <a:solidFill>
                  <a:srgbClr val="1F21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260550" y="2840480"/>
            <a:ext cx="86229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121"/>
              </a:buClr>
              <a:buSzPts val="2800"/>
              <a:buNone/>
              <a:defRPr b="1" sz="2800">
                <a:solidFill>
                  <a:srgbClr val="1F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3"/>
          <p:cNvSpPr txBox="1"/>
          <p:nvPr>
            <p:ph idx="2" type="subTitle"/>
          </p:nvPr>
        </p:nvSpPr>
        <p:spPr>
          <a:xfrm>
            <a:off x="260550" y="3460055"/>
            <a:ext cx="8622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121"/>
              </a:buClr>
              <a:buSzPts val="2000"/>
              <a:buFont typeface="Source Sans Pro"/>
              <a:buNone/>
              <a:defRPr sz="2000">
                <a:solidFill>
                  <a:srgbClr val="1F21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4" name="Google Shape;2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4217" y="126251"/>
            <a:ext cx="1581760" cy="1056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p3"/>
          <p:cNvCxnSpPr/>
          <p:nvPr/>
        </p:nvCxnSpPr>
        <p:spPr>
          <a:xfrm>
            <a:off x="341050" y="1273958"/>
            <a:ext cx="8566500" cy="0"/>
          </a:xfrm>
          <a:prstGeom prst="straightConnector1">
            <a:avLst/>
          </a:prstGeom>
          <a:noFill/>
          <a:ln cap="flat" cmpd="sng" w="19050">
            <a:solidFill>
              <a:srgbClr val="A805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260550" y="2150850"/>
            <a:ext cx="862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3600"/>
              <a:buFont typeface="Source Sans Pro"/>
              <a:buNone/>
              <a:defRPr sz="3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3600"/>
              <a:buFont typeface="Source Sans Pro"/>
              <a:buNone/>
              <a:defRPr sz="3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3600"/>
              <a:buFont typeface="Source Sans Pro"/>
              <a:buNone/>
              <a:defRPr sz="3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3600"/>
              <a:buFont typeface="Source Sans Pro"/>
              <a:buNone/>
              <a:defRPr sz="3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3600"/>
              <a:buFont typeface="Source Sans Pro"/>
              <a:buNone/>
              <a:defRPr sz="3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3600"/>
              <a:buFont typeface="Source Sans Pro"/>
              <a:buNone/>
              <a:defRPr sz="3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3600"/>
              <a:buFont typeface="Source Sans Pro"/>
              <a:buNone/>
              <a:defRPr sz="3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3600"/>
              <a:buFont typeface="Source Sans Pro"/>
              <a:buNone/>
              <a:defRPr sz="3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125" y="0"/>
            <a:ext cx="9144000" cy="10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341050" y="1273958"/>
            <a:ext cx="8566500" cy="0"/>
          </a:xfrm>
          <a:prstGeom prst="straightConnector1">
            <a:avLst/>
          </a:prstGeom>
          <a:noFill/>
          <a:ln cap="flat" cmpd="sng" w="19050">
            <a:solidFill>
              <a:srgbClr val="A8053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4217" y="126251"/>
            <a:ext cx="1581760" cy="105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60550" y="966375"/>
            <a:ext cx="86229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(No ribbon)">
  <p:cSld name="TITLE_AND_BODY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-125" y="4508963"/>
            <a:ext cx="9144000" cy="6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260550" y="966375"/>
            <a:ext cx="86229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(centered)">
  <p:cSld name="TITLE_AND_BODY_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260550" y="966375"/>
            <a:ext cx="86229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BODY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261600" y="966375"/>
            <a:ext cx="41001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1600"/>
              <a:buFont typeface="Source Sans Pro"/>
              <a:buChar char="●"/>
              <a:defRPr sz="1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782300" y="966375"/>
            <a:ext cx="41001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1600"/>
              <a:buFont typeface="Source Sans Pro"/>
              <a:buChar char="●"/>
              <a:defRPr sz="16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13333"/>
              </a:buClr>
              <a:buSzPts val="1800"/>
              <a:buFont typeface="Source Sans Pro"/>
              <a:buChar char="■"/>
              <a:defRPr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25" y="-14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2800"/>
              <a:buFont typeface="Source Sans Pro"/>
              <a:buNone/>
              <a:defRPr sz="2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0550" y="966375"/>
            <a:ext cx="8622900" cy="3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■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●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13333"/>
              </a:buClr>
              <a:buSzPts val="1800"/>
              <a:buFont typeface="Source Sans Pro"/>
              <a:buChar char="○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313333"/>
              </a:buClr>
              <a:buSzPts val="1800"/>
              <a:buFont typeface="Source Sans Pro"/>
              <a:buChar char="■"/>
              <a:defRPr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14275" y="4749850"/>
            <a:ext cx="60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341050" y="864800"/>
            <a:ext cx="8566500" cy="0"/>
          </a:xfrm>
          <a:prstGeom prst="straightConnector1">
            <a:avLst/>
          </a:prstGeom>
          <a:noFill/>
          <a:ln cap="flat" cmpd="sng" w="9525">
            <a:solidFill>
              <a:srgbClr val="A8053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73175" y="21422"/>
            <a:ext cx="1227699" cy="8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title="bg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429063"/>
            <a:ext cx="9144000" cy="714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keexcell/star-gal_se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260550" y="1888168"/>
            <a:ext cx="8622900" cy="8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Star-Galaxy Separation in EDFS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60550" y="2839368"/>
            <a:ext cx="86229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photometry using LSSTComCam + Euclid</a:t>
            </a:r>
            <a:endParaRPr/>
          </a:p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260550" y="3458943"/>
            <a:ext cx="8622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Kayleigh Excell, UW Madison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10 Sep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200" y="880850"/>
            <a:ext cx="2676200" cy="19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Rubin-Euclid EDFS Catalog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60550" y="966375"/>
            <a:ext cx="35097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Peter Ferguson uploaded the Euclid data which overlapped DP1 </a:t>
            </a:r>
            <a:r>
              <a:rPr lang="en"/>
              <a:t>to USDF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Queried DP1 coadd object catalog within Euclid Deep Field South (EDFS)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Created a geometric mask to select only the region of EDFS that overlaps DP1 (Euclid’s EDFS is ~20 deg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Spatial match of Euclid objects to DP1 objects -&gt; merged catalog</a:t>
            </a:r>
            <a:endParaRPr/>
          </a:p>
        </p:txBody>
      </p:sp>
      <p:pic>
        <p:nvPicPr>
          <p:cNvPr id="78" name="Google Shape;78;p14" title="Screen Shot 2025-09-08 at 11.29.37 AM.png"/>
          <p:cNvPicPr preferRelativeResize="0"/>
          <p:nvPr/>
        </p:nvPicPr>
        <p:blipFill rotWithShape="1">
          <a:blip r:embed="rId4">
            <a:alphaModFix/>
          </a:blip>
          <a:srcRect b="1768" l="0" r="0" t="0"/>
          <a:stretch/>
        </p:blipFill>
        <p:spPr>
          <a:xfrm>
            <a:off x="3770250" y="2528417"/>
            <a:ext cx="2763624" cy="233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Star-Galaxy </a:t>
            </a:r>
            <a:r>
              <a:rPr lang="en"/>
              <a:t>Separators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60550" y="966375"/>
            <a:ext cx="86229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According to Euclid documentation: “Notice that this classifier (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POINT_LIKE_PROB</a:t>
            </a:r>
            <a:r>
              <a:rPr lang="en" sz="1500"/>
              <a:t>) is heavily biased towards a high purity, and thus has a low completeness.”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MUMAX_MINUS_MAG</a:t>
            </a:r>
            <a:r>
              <a:rPr lang="en" sz="1500"/>
              <a:t> = </a:t>
            </a:r>
            <a:r>
              <a:rPr lang="en" sz="1500"/>
              <a:t>The difference between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MU_MAX</a:t>
            </a:r>
            <a:r>
              <a:rPr lang="en" sz="1500"/>
              <a:t> (Peak surface brightness above the background in the detection band (directly from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SExtractor</a:t>
            </a:r>
            <a:r>
              <a:rPr lang="en" sz="1500"/>
              <a:t>))and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MAG_STARGAL_SEP</a:t>
            </a:r>
            <a:r>
              <a:rPr lang="en" sz="1500"/>
              <a:t> (Magnitude used to compute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POINT_LIKE_PROB</a:t>
            </a:r>
            <a:r>
              <a:rPr lang="en" sz="1500"/>
              <a:t>)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7145" r="8586" t="8700"/>
          <a:stretch/>
        </p:blipFill>
        <p:spPr>
          <a:xfrm>
            <a:off x="961275" y="2303500"/>
            <a:ext cx="7382426" cy="26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Color-Magnitude of ComCam Stars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60550" y="880850"/>
            <a:ext cx="86229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For ComCam’s stellar sample (selected with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‘i_SizeExtendedness’&lt;0.5</a:t>
            </a:r>
            <a:r>
              <a:rPr lang="en" sz="1500"/>
              <a:t>)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/>
              <a:t>-&gt;Euclid’s ‘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POINT_LIKE_PROB</a:t>
            </a:r>
            <a:r>
              <a:rPr lang="en" sz="1500"/>
              <a:t>’ shows distinct star and galaxy loci in color-magnitude space better than ComCam’s ‘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i_SizeExtendedness</a:t>
            </a:r>
            <a:r>
              <a:rPr lang="en" sz="1500"/>
              <a:t>’, especially for faint objects (g &gt; 24)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500"/>
              <a:t>-&gt; Euclid shows that a large fraction of the ComCam-selected “stellar sample” is actually misclassified galaxies, especially for </a:t>
            </a:r>
            <a:r>
              <a:rPr lang="en" sz="1500"/>
              <a:t>g &gt; 24 &amp; </a:t>
            </a:r>
            <a:r>
              <a:rPr lang="en" sz="1500"/>
              <a:t>g </a:t>
            </a:r>
            <a:r>
              <a:rPr lang="en"/>
              <a:t>- r &lt; 1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813" y="2336950"/>
            <a:ext cx="6684377" cy="25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Color-Magnitude of Euclid Stars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60550" y="966375"/>
            <a:ext cx="86229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700"/>
              <a:t>Same process as previous slide but now using Euclid selection (‘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POINT_LIKE_PROB</a:t>
            </a:r>
            <a:r>
              <a:rPr lang="en" sz="1700"/>
              <a:t>’&gt;0.5)</a:t>
            </a:r>
            <a:endParaRPr sz="17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8025"/>
            <a:ext cx="9144000" cy="3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Color-Color at different magnitudes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60550" y="966375"/>
            <a:ext cx="86229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Again, ComCam-selected stellar sample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i_SizeExtendedness</a:t>
            </a:r>
            <a:r>
              <a:rPr lang="en"/>
              <a:t> &lt; 0.5)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-&gt; Based on Euclid’s extendedness classification, the bright magnitudes are good at having only stars, 24-26 has mostly galaxies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4200"/>
            <a:ext cx="9144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Next Steps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60550" y="966375"/>
            <a:ext cx="86229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seems (at least in the short-term) Euclid’s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POINT_LIKE_PROB</a:t>
            </a:r>
            <a:r>
              <a:rPr lang="en"/>
              <a:t> has higher purity than ComCam’s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{band}_sizeExtendedness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code to analyze</a:t>
            </a:r>
            <a:r>
              <a:rPr lang="en"/>
              <a:t> data from LSSTCam observations of EDFS and ECDFS (currently only available to members of Project team)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a stellar selection that optimally combines data from Euclid and Rubin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Using classifications from Euclid to improve and more fully characterize the stellar selection from Rubin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Perhaps Rubin is more complete but Euclid more pure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notebook: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https://github.com/keexcell/star-gal_sep</a:t>
            </a:r>
            <a:r>
              <a:rPr lang="en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Cleaning this up with documentation for those interested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Currently running on USDF. Could get this working on NERSC if we upload Euclid data to NERSC too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61600" y="246650"/>
            <a:ext cx="8620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plot (more of a question)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60550" y="966375"/>
            <a:ext cx="8622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how I understand Comcam’s star-galaxy sep (i band psf mag - cmodel fit mag), this is the Euclid equivalent (vis band psf - sersic fit mag).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 title="Screen Shot 2025-09-06 at 9.02.53 PM.png"/>
          <p:cNvPicPr preferRelativeResize="0"/>
          <p:nvPr/>
        </p:nvPicPr>
        <p:blipFill rotWithShape="1">
          <a:blip r:embed="rId3">
            <a:alphaModFix/>
          </a:blip>
          <a:srcRect b="0" l="0" r="10418" t="0"/>
          <a:stretch/>
        </p:blipFill>
        <p:spPr>
          <a:xfrm>
            <a:off x="4068425" y="1709963"/>
            <a:ext cx="4662825" cy="224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427400" y="1843950"/>
            <a:ext cx="25155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1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However, what I showed on the previous slide is what their documentation pointed to for S-G sep</a:t>
            </a:r>
            <a:endParaRPr sz="1800">
              <a:solidFill>
                <a:srgbClr val="31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C template (2025)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80532"/>
      </a:accent1>
      <a:accent2>
        <a:srgbClr val="62001A"/>
      </a:accent2>
      <a:accent3>
        <a:srgbClr val="B93E06"/>
      </a:accent3>
      <a:accent4>
        <a:srgbClr val="47A405"/>
      </a:accent4>
      <a:accent5>
        <a:srgbClr val="0097A7"/>
      </a:accent5>
      <a:accent6>
        <a:srgbClr val="E8C4CD"/>
      </a:accent6>
      <a:hlink>
        <a:srgbClr val="A805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