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4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d2b4eee0f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d2b4eee0f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7d2b4eee0f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7d2b4eee0f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7d2b4eee0f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7d2b4eee0f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7d2b4eee0f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7d2b4eee0f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-125" y="0"/>
            <a:ext cx="9144000" cy="105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" name="Google Shape;59;p14"/>
          <p:cNvSpPr txBox="1"/>
          <p:nvPr>
            <p:ph type="ctrTitle"/>
          </p:nvPr>
        </p:nvSpPr>
        <p:spPr>
          <a:xfrm>
            <a:off x="260550" y="1888168"/>
            <a:ext cx="8622900" cy="8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121"/>
              </a:buClr>
              <a:buSzPts val="4500"/>
              <a:buFont typeface="Source Sans Pro"/>
              <a:buNone/>
              <a:defRPr sz="4500">
                <a:solidFill>
                  <a:srgbClr val="1F212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260550" y="2839368"/>
            <a:ext cx="86229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121"/>
              </a:buClr>
              <a:buSzPts val="2800"/>
              <a:buNone/>
              <a:defRPr b="1" sz="2800">
                <a:solidFill>
                  <a:srgbClr val="1F21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4"/>
          <p:cNvSpPr txBox="1"/>
          <p:nvPr>
            <p:ph idx="2" type="subTitle"/>
          </p:nvPr>
        </p:nvSpPr>
        <p:spPr>
          <a:xfrm>
            <a:off x="260550" y="3458943"/>
            <a:ext cx="8622900" cy="2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121"/>
              </a:buClr>
              <a:buSzPts val="2000"/>
              <a:buFont typeface="Source Sans Pro"/>
              <a:buNone/>
              <a:defRPr sz="2000">
                <a:solidFill>
                  <a:srgbClr val="1F212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62" name="Google Shape;62;p14"/>
          <p:cNvCxnSpPr/>
          <p:nvPr/>
        </p:nvCxnSpPr>
        <p:spPr>
          <a:xfrm>
            <a:off x="341050" y="2721758"/>
            <a:ext cx="8566500" cy="0"/>
          </a:xfrm>
          <a:prstGeom prst="straightConnector1">
            <a:avLst/>
          </a:prstGeom>
          <a:noFill/>
          <a:ln cap="flat" cmpd="sng" w="19050">
            <a:solidFill>
              <a:srgbClr val="A8053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3" name="Google Shape;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64217" y="126251"/>
            <a:ext cx="1581760" cy="105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(Style 2)">
  <p:cSld name="TITLE_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-125" y="0"/>
            <a:ext cx="9144000" cy="105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" name="Google Shape;66;p15"/>
          <p:cNvSpPr txBox="1"/>
          <p:nvPr>
            <p:ph type="ctrTitle"/>
          </p:nvPr>
        </p:nvSpPr>
        <p:spPr>
          <a:xfrm>
            <a:off x="260550" y="1889280"/>
            <a:ext cx="8622900" cy="8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121"/>
              </a:buClr>
              <a:buSzPts val="4500"/>
              <a:buFont typeface="Source Sans Pro"/>
              <a:buNone/>
              <a:defRPr sz="4500">
                <a:solidFill>
                  <a:srgbClr val="1F212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260550" y="2840480"/>
            <a:ext cx="86229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121"/>
              </a:buClr>
              <a:buSzPts val="2800"/>
              <a:buNone/>
              <a:defRPr b="1" sz="2800">
                <a:solidFill>
                  <a:srgbClr val="1F21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p15"/>
          <p:cNvSpPr txBox="1"/>
          <p:nvPr>
            <p:ph idx="2" type="subTitle"/>
          </p:nvPr>
        </p:nvSpPr>
        <p:spPr>
          <a:xfrm>
            <a:off x="260550" y="3460055"/>
            <a:ext cx="8622900" cy="2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121"/>
              </a:buClr>
              <a:buSzPts val="2000"/>
              <a:buFont typeface="Source Sans Pro"/>
              <a:buNone/>
              <a:defRPr sz="2000">
                <a:solidFill>
                  <a:srgbClr val="1F212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69" name="Google Shape;6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64217" y="126251"/>
            <a:ext cx="1581760" cy="1056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5"/>
          <p:cNvCxnSpPr/>
          <p:nvPr/>
        </p:nvCxnSpPr>
        <p:spPr>
          <a:xfrm>
            <a:off x="341050" y="1273958"/>
            <a:ext cx="8566500" cy="0"/>
          </a:xfrm>
          <a:prstGeom prst="straightConnector1">
            <a:avLst/>
          </a:prstGeom>
          <a:noFill/>
          <a:ln cap="flat" cmpd="sng" w="19050">
            <a:solidFill>
              <a:srgbClr val="A8053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60550" y="2150850"/>
            <a:ext cx="8622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333"/>
              </a:buClr>
              <a:buSzPts val="3600"/>
              <a:buFont typeface="Source Sans Pro"/>
              <a:buNone/>
              <a:defRPr sz="3600"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333"/>
              </a:buClr>
              <a:buSzPts val="3600"/>
              <a:buFont typeface="Source Sans Pro"/>
              <a:buNone/>
              <a:defRPr sz="3600"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333"/>
              </a:buClr>
              <a:buSzPts val="3600"/>
              <a:buFont typeface="Source Sans Pro"/>
              <a:buNone/>
              <a:defRPr sz="3600"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333"/>
              </a:buClr>
              <a:buSzPts val="3600"/>
              <a:buFont typeface="Source Sans Pro"/>
              <a:buNone/>
              <a:defRPr sz="3600"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333"/>
              </a:buClr>
              <a:buSzPts val="3600"/>
              <a:buFont typeface="Source Sans Pro"/>
              <a:buNone/>
              <a:defRPr sz="3600"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333"/>
              </a:buClr>
              <a:buSzPts val="3600"/>
              <a:buFont typeface="Source Sans Pro"/>
              <a:buNone/>
              <a:defRPr sz="3600"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333"/>
              </a:buClr>
              <a:buSzPts val="3600"/>
              <a:buFont typeface="Source Sans Pro"/>
              <a:buNone/>
              <a:defRPr sz="3600"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333"/>
              </a:buClr>
              <a:buSzPts val="3600"/>
              <a:buFont typeface="Source Sans Pro"/>
              <a:buNone/>
              <a:defRPr sz="3600"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4275" y="4749850"/>
            <a:ext cx="606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-125" y="0"/>
            <a:ext cx="9144000" cy="105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5" name="Google Shape;75;p16"/>
          <p:cNvCxnSpPr/>
          <p:nvPr/>
        </p:nvCxnSpPr>
        <p:spPr>
          <a:xfrm>
            <a:off x="341050" y="1273958"/>
            <a:ext cx="8566500" cy="0"/>
          </a:xfrm>
          <a:prstGeom prst="straightConnector1">
            <a:avLst/>
          </a:prstGeom>
          <a:noFill/>
          <a:ln cap="flat" cmpd="sng" w="19050">
            <a:solidFill>
              <a:srgbClr val="A8053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6" name="Google Shape;7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64217" y="126251"/>
            <a:ext cx="1581760" cy="105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261600" y="246650"/>
            <a:ext cx="86208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4275" y="4749850"/>
            <a:ext cx="606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260550" y="966375"/>
            <a:ext cx="86229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●"/>
              <a:defRPr sz="1800"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○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■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●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○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■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●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○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313333"/>
              </a:buClr>
              <a:buSzPts val="1800"/>
              <a:buFont typeface="Source Sans Pro"/>
              <a:buChar char="■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(No ribbon)">
  <p:cSld name="TITLE_AND_BODY_4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-125" y="4508963"/>
            <a:ext cx="9144000" cy="63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" name="Google Shape;83;p18"/>
          <p:cNvSpPr txBox="1"/>
          <p:nvPr>
            <p:ph type="title"/>
          </p:nvPr>
        </p:nvSpPr>
        <p:spPr>
          <a:xfrm>
            <a:off x="261600" y="246650"/>
            <a:ext cx="86208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614275" y="4749850"/>
            <a:ext cx="606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260550" y="966375"/>
            <a:ext cx="86229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●"/>
              <a:defRPr sz="1800"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○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■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●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○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■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●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○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313333"/>
              </a:buClr>
              <a:buSzPts val="1800"/>
              <a:buFont typeface="Source Sans Pro"/>
              <a:buChar char="■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(centered)">
  <p:cSld name="TITLE_AND_BODY_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261600" y="246650"/>
            <a:ext cx="86208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614275" y="4749850"/>
            <a:ext cx="606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260550" y="966375"/>
            <a:ext cx="86229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●"/>
              <a:defRPr sz="1800"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○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■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●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○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■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●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○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313333"/>
              </a:buClr>
              <a:buSzPts val="1800"/>
              <a:buFont typeface="Source Sans Pro"/>
              <a:buChar char="■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BODY_2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261600" y="246650"/>
            <a:ext cx="86208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614275" y="4749850"/>
            <a:ext cx="606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buNone/>
              <a:defRPr/>
            </a:lvl1pPr>
            <a:lvl2pPr lvl="1" algn="l">
              <a:buNone/>
              <a:defRPr/>
            </a:lvl2pPr>
            <a:lvl3pPr lvl="2" algn="l">
              <a:buNone/>
              <a:defRPr/>
            </a:lvl3pPr>
            <a:lvl4pPr lvl="3" algn="l">
              <a:buNone/>
              <a:defRPr/>
            </a:lvl4pPr>
            <a:lvl5pPr lvl="4" algn="l">
              <a:buNone/>
              <a:defRPr/>
            </a:lvl5pPr>
            <a:lvl6pPr lvl="5" algn="l">
              <a:buNone/>
              <a:defRPr/>
            </a:lvl6pPr>
            <a:lvl7pPr lvl="6" algn="l">
              <a:buNone/>
              <a:defRPr/>
            </a:lvl7pPr>
            <a:lvl8pPr lvl="7" algn="l">
              <a:buNone/>
              <a:defRPr/>
            </a:lvl8pPr>
            <a:lvl9pPr lvl="8" algn="l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261600" y="966375"/>
            <a:ext cx="41001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333"/>
              </a:buClr>
              <a:buSzPts val="1600"/>
              <a:buFont typeface="Source Sans Pro"/>
              <a:buChar char="●"/>
              <a:defRPr sz="1600"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○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■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●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○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■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●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○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313333"/>
              </a:buClr>
              <a:buSzPts val="1800"/>
              <a:buFont typeface="Source Sans Pro"/>
              <a:buChar char="■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idx="2" type="body"/>
          </p:nvPr>
        </p:nvSpPr>
        <p:spPr>
          <a:xfrm>
            <a:off x="4782300" y="966375"/>
            <a:ext cx="41001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333"/>
              </a:buClr>
              <a:buSzPts val="1600"/>
              <a:buFont typeface="Source Sans Pro"/>
              <a:buChar char="●"/>
              <a:defRPr sz="1600"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○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■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●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○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■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●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○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313333"/>
              </a:buClr>
              <a:buSzPts val="1800"/>
              <a:buFont typeface="Source Sans Pro"/>
              <a:buChar char="■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AND_BODY_2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261600" y="246650"/>
            <a:ext cx="86208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614275" y="4749850"/>
            <a:ext cx="606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buNone/>
              <a:defRPr/>
            </a:lvl1pPr>
            <a:lvl2pPr lvl="1" algn="l">
              <a:buNone/>
              <a:defRPr/>
            </a:lvl2pPr>
            <a:lvl3pPr lvl="2" algn="l">
              <a:buNone/>
              <a:defRPr/>
            </a:lvl3pPr>
            <a:lvl4pPr lvl="3" algn="l">
              <a:buNone/>
              <a:defRPr/>
            </a:lvl4pPr>
            <a:lvl5pPr lvl="4" algn="l">
              <a:buNone/>
              <a:defRPr/>
            </a:lvl5pPr>
            <a:lvl6pPr lvl="5" algn="l">
              <a:buNone/>
              <a:defRPr/>
            </a:lvl6pPr>
            <a:lvl7pPr lvl="6" algn="l">
              <a:buNone/>
              <a:defRPr/>
            </a:lvl7pPr>
            <a:lvl8pPr lvl="7" algn="l">
              <a:buNone/>
              <a:defRPr/>
            </a:lvl8pPr>
            <a:lvl9pPr lvl="8" algn="l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/>
          <p:nvPr/>
        </p:nvSpPr>
        <p:spPr>
          <a:xfrm>
            <a:off x="-125" y="-14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8614275" y="4749850"/>
            <a:ext cx="606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BIG_NUMBER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614275" y="4749850"/>
            <a:ext cx="606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23"/>
          <p:cNvSpPr/>
          <p:nvPr/>
        </p:nvSpPr>
        <p:spPr>
          <a:xfrm>
            <a:off x="-125" y="848147"/>
            <a:ext cx="9144000" cy="7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>
            <p:ph hasCustomPrompt="1" type="title"/>
          </p:nvPr>
        </p:nvSpPr>
        <p:spPr>
          <a:xfrm>
            <a:off x="260550" y="1106125"/>
            <a:ext cx="86229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b="1"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260550" y="3152225"/>
            <a:ext cx="86229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algn="ctr">
              <a:spcBef>
                <a:spcPts val="400"/>
              </a:spcBef>
              <a:spcAft>
                <a:spcPts val="0"/>
              </a:spcAft>
              <a:buSzPts val="1400"/>
              <a:buFont typeface="Source Sans Pro"/>
              <a:buChar char="○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algn="ctr">
              <a:spcBef>
                <a:spcPts val="400"/>
              </a:spcBef>
              <a:spcAft>
                <a:spcPts val="0"/>
              </a:spcAft>
              <a:buSzPts val="1400"/>
              <a:buFont typeface="Source Sans Pro"/>
              <a:buChar char="■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algn="ctr">
              <a:spcBef>
                <a:spcPts val="400"/>
              </a:spcBef>
              <a:spcAft>
                <a:spcPts val="0"/>
              </a:spcAft>
              <a:buSzPts val="1400"/>
              <a:buFont typeface="Source Sans Pro"/>
              <a:buChar char="●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algn="ctr">
              <a:spcBef>
                <a:spcPts val="400"/>
              </a:spcBef>
              <a:spcAft>
                <a:spcPts val="0"/>
              </a:spcAft>
              <a:buSzPts val="1400"/>
              <a:buFont typeface="Source Sans Pro"/>
              <a:buChar char="○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algn="ctr">
              <a:spcBef>
                <a:spcPts val="400"/>
              </a:spcBef>
              <a:spcAft>
                <a:spcPts val="0"/>
              </a:spcAft>
              <a:buSzPts val="1400"/>
              <a:buFont typeface="Source Sans Pro"/>
              <a:buChar char="■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algn="ctr">
              <a:spcBef>
                <a:spcPts val="400"/>
              </a:spcBef>
              <a:spcAft>
                <a:spcPts val="0"/>
              </a:spcAft>
              <a:buSzPts val="1400"/>
              <a:buFont typeface="Source Sans Pro"/>
              <a:buChar char="●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algn="ctr">
              <a:spcBef>
                <a:spcPts val="400"/>
              </a:spcBef>
              <a:spcAft>
                <a:spcPts val="0"/>
              </a:spcAft>
              <a:buSzPts val="1400"/>
              <a:buFont typeface="Source Sans Pro"/>
              <a:buChar char="○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algn="ctr">
              <a:spcBef>
                <a:spcPts val="400"/>
              </a:spcBef>
              <a:spcAft>
                <a:spcPts val="400"/>
              </a:spcAft>
              <a:buSzPts val="1400"/>
              <a:buFont typeface="Source Sans Pro"/>
              <a:buChar char="■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614275" y="4749850"/>
            <a:ext cx="606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24"/>
          <p:cNvSpPr/>
          <p:nvPr/>
        </p:nvSpPr>
        <p:spPr>
          <a:xfrm>
            <a:off x="-125" y="848147"/>
            <a:ext cx="9144000" cy="7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61600" y="246650"/>
            <a:ext cx="86208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13333"/>
              </a:buClr>
              <a:buSzPts val="2800"/>
              <a:buFont typeface="Source Sans Pro"/>
              <a:buNone/>
              <a:defRPr sz="2800"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60550" y="966375"/>
            <a:ext cx="8622900" cy="3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●"/>
              <a:defRPr sz="1800"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○"/>
              <a:defRPr sz="1800"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■"/>
              <a:defRPr sz="1800"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●"/>
              <a:defRPr sz="1800"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○"/>
              <a:defRPr sz="1800"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■"/>
              <a:defRPr sz="1800"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●"/>
              <a:defRPr sz="1800"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○"/>
              <a:defRPr sz="1800"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rgbClr val="313333"/>
              </a:buClr>
              <a:buSzPts val="1800"/>
              <a:buFont typeface="Source Sans Pro"/>
              <a:buChar char="■"/>
              <a:defRPr sz="1800"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4275" y="4749850"/>
            <a:ext cx="606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4" name="Google Shape;54;p13"/>
          <p:cNvCxnSpPr/>
          <p:nvPr/>
        </p:nvCxnSpPr>
        <p:spPr>
          <a:xfrm>
            <a:off x="341050" y="864800"/>
            <a:ext cx="8566500" cy="0"/>
          </a:xfrm>
          <a:prstGeom prst="straightConnector1">
            <a:avLst/>
          </a:prstGeom>
          <a:noFill/>
          <a:ln cap="flat" cmpd="sng" w="9525">
            <a:solidFill>
              <a:srgbClr val="A8053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5" name="Google Shape;55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673175" y="21422"/>
            <a:ext cx="1227699" cy="82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 title="bg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429063"/>
            <a:ext cx="9144000" cy="7143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keexcell/star-gal_se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>
            <p:ph type="ctrTitle"/>
          </p:nvPr>
        </p:nvSpPr>
        <p:spPr>
          <a:xfrm>
            <a:off x="260550" y="1900652"/>
            <a:ext cx="8622900" cy="8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Star-Galaxy Separation in Fornax</a:t>
            </a:r>
            <a:endParaRPr/>
          </a:p>
        </p:txBody>
      </p:sp>
      <p:sp>
        <p:nvSpPr>
          <p:cNvPr id="114" name="Google Shape;114;p25"/>
          <p:cNvSpPr txBox="1"/>
          <p:nvPr>
            <p:ph idx="1" type="subTitle"/>
          </p:nvPr>
        </p:nvSpPr>
        <p:spPr>
          <a:xfrm>
            <a:off x="260550" y="2839368"/>
            <a:ext cx="86229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Day: Checking for RBG Contamination</a:t>
            </a:r>
            <a:endParaRPr/>
          </a:p>
        </p:txBody>
      </p:sp>
      <p:sp>
        <p:nvSpPr>
          <p:cNvPr id="115" name="Google Shape;115;p25"/>
          <p:cNvSpPr txBox="1"/>
          <p:nvPr>
            <p:ph idx="2" type="subTitle"/>
          </p:nvPr>
        </p:nvSpPr>
        <p:spPr>
          <a:xfrm>
            <a:off x="260550" y="3458943"/>
            <a:ext cx="8622900" cy="2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Kayleigh Excell, Kabelo Tsiane, Yao-Yuan Mao, Arun Kannawadi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10 Sep 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type="title"/>
          </p:nvPr>
        </p:nvSpPr>
        <p:spPr>
          <a:xfrm>
            <a:off x="261600" y="246650"/>
            <a:ext cx="86208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Fornax Field Star and Galaxy Catalogs</a:t>
            </a:r>
            <a:endParaRPr/>
          </a:p>
        </p:txBody>
      </p:sp>
      <p:sp>
        <p:nvSpPr>
          <p:cNvPr id="121" name="Google Shape;121;p26"/>
          <p:cNvSpPr txBox="1"/>
          <p:nvPr>
            <p:ph idx="1" type="body"/>
          </p:nvPr>
        </p:nvSpPr>
        <p:spPr>
          <a:xfrm>
            <a:off x="260550" y="966375"/>
            <a:ext cx="47580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Queried DP1 data for objects within </a:t>
            </a:r>
            <a:r>
              <a:rPr lang="en"/>
              <a:t>Fornax dSph field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Only objects where the deblend did not fail or skip, </a:t>
            </a:r>
            <a:r>
              <a:rPr lang="en"/>
              <a:t>with SNR &gt; 5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The hole is due to the failed deblending where there is high stellar density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Sorted stars and galaxies based on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i_sizeExtendedness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F</a:t>
            </a:r>
            <a:r>
              <a:rPr lang="en"/>
              <a:t>or stars: &lt; 0.5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For galaxies: &gt; 0.5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850" y="1033250"/>
            <a:ext cx="3957850" cy="39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>
            <p:ph type="title"/>
          </p:nvPr>
        </p:nvSpPr>
        <p:spPr>
          <a:xfrm>
            <a:off x="261600" y="246650"/>
            <a:ext cx="86208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Color-Magnitude r vs g-r</a:t>
            </a:r>
            <a:endParaRPr/>
          </a:p>
        </p:txBody>
      </p:sp>
      <p:sp>
        <p:nvSpPr>
          <p:cNvPr id="128" name="Google Shape;128;p27"/>
          <p:cNvSpPr txBox="1"/>
          <p:nvPr>
            <p:ph idx="1" type="body"/>
          </p:nvPr>
        </p:nvSpPr>
        <p:spPr>
          <a:xfrm>
            <a:off x="260550" y="966375"/>
            <a:ext cx="86229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Some minor signs of contamination of objects following the RGB branch in the galaxy catalog</a:t>
            </a:r>
            <a:endParaRPr sz="1700"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700"/>
              <a:t>Also tried using g_extendedness and r_extendedness as the S-G classification (stars = 0, galaxies = 1), not a huge difference</a:t>
            </a:r>
            <a:endParaRPr sz="1700"/>
          </a:p>
        </p:txBody>
      </p:sp>
      <p:pic>
        <p:nvPicPr>
          <p:cNvPr id="129" name="Google Shape;1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975" y="1958625"/>
            <a:ext cx="4046725" cy="303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300" y="2020613"/>
            <a:ext cx="3881426" cy="291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type="title"/>
          </p:nvPr>
        </p:nvSpPr>
        <p:spPr>
          <a:xfrm>
            <a:off x="261600" y="246650"/>
            <a:ext cx="86208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36" name="Google Shape;136;p28"/>
          <p:cNvSpPr txBox="1"/>
          <p:nvPr>
            <p:ph idx="1" type="body"/>
          </p:nvPr>
        </p:nvSpPr>
        <p:spPr>
          <a:xfrm>
            <a:off x="260550" y="966375"/>
            <a:ext cx="86229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next steps listed on Sprint Day were:</a:t>
            </a:r>
            <a:endParaRPr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1) visually inspecting sources, 2) using Euclid star-galaxy sep to compare (see other set of slides), 3) improving how our pipelines sort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 notebook: </a:t>
            </a:r>
            <a:r>
              <a:rPr lang="en" u="sng">
                <a:solidFill>
                  <a:srgbClr val="A8053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https://github.com/keexcell/star-gal_sep</a:t>
            </a:r>
            <a:r>
              <a:rPr lang="en">
                <a:solidFill>
                  <a:srgbClr val="A80532"/>
                </a:solidFill>
              </a:rPr>
              <a:t> </a:t>
            </a:r>
            <a:endParaRPr>
              <a:solidFill>
                <a:srgbClr val="A8053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Cleaning this up and documenting it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This analysis was done on USDF but can be recreated on NERSC or RSP (even just portal interface)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SC template (2025)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A80532"/>
      </a:accent1>
      <a:accent2>
        <a:srgbClr val="62001A"/>
      </a:accent2>
      <a:accent3>
        <a:srgbClr val="B93E06"/>
      </a:accent3>
      <a:accent4>
        <a:srgbClr val="47A405"/>
      </a:accent4>
      <a:accent5>
        <a:srgbClr val="0097A7"/>
      </a:accent5>
      <a:accent6>
        <a:srgbClr val="E8C4CD"/>
      </a:accent6>
      <a:hlink>
        <a:srgbClr val="A805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