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ink/ink6.xml" ContentType="application/inkml+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3"/>
  </p:notesMasterIdLst>
  <p:sldIdLst>
    <p:sldId id="317" r:id="rId2"/>
    <p:sldId id="319" r:id="rId3"/>
    <p:sldId id="321" r:id="rId4"/>
    <p:sldId id="348" r:id="rId5"/>
    <p:sldId id="329" r:id="rId6"/>
    <p:sldId id="292" r:id="rId7"/>
    <p:sldId id="359" r:id="rId8"/>
    <p:sldId id="347" r:id="rId9"/>
    <p:sldId id="331" r:id="rId10"/>
    <p:sldId id="370" r:id="rId11"/>
    <p:sldId id="356" r:id="rId12"/>
    <p:sldId id="336" r:id="rId13"/>
    <p:sldId id="350" r:id="rId14"/>
    <p:sldId id="354" r:id="rId15"/>
    <p:sldId id="364" r:id="rId16"/>
    <p:sldId id="330" r:id="rId17"/>
    <p:sldId id="339" r:id="rId18"/>
    <p:sldId id="352" r:id="rId19"/>
    <p:sldId id="366" r:id="rId20"/>
    <p:sldId id="369" r:id="rId21"/>
    <p:sldId id="355" r:id="rId22"/>
    <p:sldId id="333" r:id="rId23"/>
    <p:sldId id="346" r:id="rId24"/>
    <p:sldId id="358" r:id="rId25"/>
    <p:sldId id="351" r:id="rId26"/>
    <p:sldId id="337" r:id="rId27"/>
    <p:sldId id="368" r:id="rId28"/>
    <p:sldId id="367" r:id="rId29"/>
    <p:sldId id="328" r:id="rId30"/>
    <p:sldId id="357" r:id="rId31"/>
    <p:sldId id="332"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C65F77D-4EE1-E9F0-737D-6968290793AF}" name="Wilkins, Hollis" initials="WH" userId="S::holliswilkins@tamu.edu::9346ae67-c3a6-42fb-851a-e759154c8974" providerId="AD"/>
  <p188:author id="{2B654ACE-C764-CB8A-0E9A-BEC02E95E389}" name="Nino, Sabrina" initials="NS" userId="S::sabrina5@tamu.edu::923b9ea7-1cb7-402e-8819-82c7bc63ff43"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004878"/>
    <a:srgbClr val="F12B23"/>
    <a:srgbClr val="D22E1E"/>
    <a:srgbClr val="4FA0D6"/>
    <a:srgbClr val="004879"/>
    <a:srgbClr val="D9736A"/>
    <a:srgbClr val="42789E"/>
    <a:srgbClr val="5493BF"/>
    <a:srgbClr val="2144D5"/>
    <a:srgbClr val="122E7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05CB9CA-5D1A-4E3C-B5E7-487A4BDA86C8}" v="745" dt="2024-07-12T23:56:26.497"/>
    <p1510:client id="{00AB03DF-74E6-4342-BD9B-15EEF124F30B}" v="2360" dt="2024-07-11T20:42:15.548"/>
    <p1510:client id="{08B6EF65-5621-4FE9-AB31-F47D14670520}" v="131" dt="2024-07-11T19:26:33.065"/>
    <p1510:client id="{12710813-A52C-4C13-8A83-1ED4852FDFE6}" v="7" dt="2024-07-12T12:45:50.723"/>
    <p1510:client id="{210374B0-2701-4921-9A0C-B9E758A9FEAC}" v="373" dt="2024-07-11T23:28:26.087"/>
    <p1510:client id="{40EC8A80-6959-429D-AF3C-612D5876253B}" v="2" dt="2024-07-12T00:54:45.324"/>
    <p1510:client id="{4DCDDC23-2069-4C04-A615-C2457C8200E5}" v="1" dt="2024-07-11T18:57:18.713"/>
    <p1510:client id="{5C9EB4AB-EB3E-4D21-B39F-F6102845766E}" v="20" dt="2024-07-11T17:44:21.354"/>
    <p1510:client id="{7412B776-6BD5-47AA-9285-9AD08F59E9BD}" v="1684" dt="2024-07-11T21:20:06.504"/>
    <p1510:client id="{762801DF-6ADC-47FC-85C1-D554C2BEAA1A}" v="23" dt="2024-07-11T18:46:15.075"/>
    <p1510:client id="{797E35E1-AB06-4F90-A3E2-4C5620B2C06B}" v="1" dt="2024-07-12T13:54:25.281"/>
    <p1510:client id="{8A8F5B59-F59A-4E5A-A3D1-CFAA36543FFA}" v="1505" dt="2024-07-12T00:47:38.665"/>
    <p1510:client id="{8AE19182-4801-4CA8-8756-2DDDB8710BCF}" v="612" dt="2024-07-12T07:13:40.478"/>
    <p1510:client id="{8BA4CCDF-112D-4365-9688-228875CB403A}" v="70" dt="2024-07-12T02:45:36.116"/>
    <p1510:client id="{90583EAF-B9D9-4010-85A5-FF81721C60BB}" v="26" dt="2024-07-11T20:56:41.874"/>
    <p1510:client id="{A81274AC-2A22-438F-B157-E7FDA6A52A0B}" v="171" dt="2024-07-12T14:42:09.572"/>
    <p1510:client id="{AC4DB4C2-2318-45DF-942A-6F6AD3445078}" v="466" dt="2024-07-12T14:05:59.920"/>
    <p1510:client id="{B1CBE2F5-9E61-4A6A-9911-44F0306B5B29}" v="25" vWet="26" dt="2024-07-12T14:24:22.103"/>
    <p1510:client id="{B2775EAD-57C7-4834-BAC7-2E4799C654EB}" v="67" dt="2024-07-12T15:50:05.097"/>
    <p1510:client id="{B7659586-07B6-429D-ACD8-FEDA34C25D62}" v="9" dt="2024-07-12T14:49:20.806"/>
    <p1510:client id="{B97E68E0-3135-4031-833D-A8A068874F41}" v="3564" dt="2024-07-12T15:48:58.720"/>
    <p1510:client id="{CBB30ACE-FE5A-4D29-912B-FC0527DB3637}" v="636" dt="2024-07-11T19:24:05.989"/>
    <p1510:client id="{CC1D49FA-9FB2-4087-8181-C97178F41B75}" v="249" dt="2024-07-12T13:49:09.446"/>
    <p1510:client id="{CFF3501C-B11F-4276-A306-C256FF4D5015}" v="725" dt="2024-07-11T23:27:05.793"/>
    <p1510:client id="{D160119F-E4FE-4E57-85A2-255E2A3CFEEA}" v="107" dt="2024-07-12T07:28:00.838"/>
    <p1510:client id="{DA1B88FF-903E-4289-9B8B-F96C614BEA05}" v="197" dt="2024-07-11T18:39:29.382"/>
    <p1510:client id="{DA7A6514-20D3-4F7D-8CB7-9D6EB95C69D0}" v="2308" dt="2024-07-11T20:16:15.432"/>
    <p1510:client id="{E03D882F-3B39-49A5-B1C9-A20E6C6A7AF1}" v="65" dt="2024-07-11T18:51:25.721"/>
    <p1510:client id="{E3DCF6E2-4CE3-4B0E-BEFB-60F8AA340707}" v="1" dt="2024-07-12T14:17:04.298"/>
    <p1510:client id="{E4437B47-4F9D-495B-B1F6-74007AC6DA0E}" v="4" dt="2024-07-12T13:58:11.290"/>
    <p1510:client id="{E932F3C2-E89A-4B69-AB43-EBEFE16B0A79}" v="252" dt="2024-07-11T19:51:13.631"/>
    <p1510:client id="{FD9CA0D3-7386-454F-8AC4-37E239329887}" v="394" dt="2024-07-11T20:50:34.4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384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8/10/relationships/authors" Target="authors.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diagrams/_rels/data1.xml.rels><?xml version="1.0" encoding="UTF-8" standalone="yes"?>
<Relationships xmlns="http://schemas.openxmlformats.org/package/2006/relationships"><Relationship Id="rId1" Type="http://schemas.openxmlformats.org/officeDocument/2006/relationships/slide" Target="../slides/slide3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318D411-0EDB-304B-BD60-08B1A82A8207}" type="doc">
      <dgm:prSet loTypeId="urn:microsoft.com/office/officeart/2005/8/layout/radial6" loCatId="" qsTypeId="urn:microsoft.com/office/officeart/2005/8/quickstyle/simple1" qsCatId="simple" csTypeId="urn:microsoft.com/office/officeart/2005/8/colors/accent1_2" csCatId="accent1" phldr="1"/>
      <dgm:spPr/>
      <dgm:t>
        <a:bodyPr/>
        <a:lstStyle/>
        <a:p>
          <a:endParaRPr lang="en-US"/>
        </a:p>
      </dgm:t>
    </dgm:pt>
    <dgm:pt modelId="{89CA190E-DD1B-3947-A6B4-DE2A3B3C1BC1}">
      <dgm:prSet phldrT="[Text]" phldr="0" custT="1"/>
      <dgm:spPr>
        <a:solidFill>
          <a:srgbClr val="004878"/>
        </a:solidFill>
      </dgm:spPr>
      <dgm:t>
        <a:bodyPr/>
        <a:lstStyle/>
        <a:p>
          <a:pPr rtl="0"/>
          <a:r>
            <a:rPr lang="en-US" sz="2500">
              <a:solidFill>
                <a:schemeClr val="bg2"/>
              </a:solidFill>
              <a:latin typeface="Arial"/>
              <a:cs typeface="Arial"/>
              <a:hlinkClick xmlns:r="http://schemas.openxmlformats.org/officeDocument/2006/relationships" r:id="rId1" action="ppaction://hlinksldjump">
                <a:extLst>
                  <a:ext uri="{A12FA001-AC4F-418D-AE19-62706E023703}">
                    <ahyp:hlinkClr xmlns:ahyp="http://schemas.microsoft.com/office/drawing/2018/hyperlinkcolor" val="tx"/>
                  </a:ext>
                </a:extLst>
              </a:hlinkClick>
            </a:rPr>
            <a:t>Super Prime Customer</a:t>
          </a:r>
          <a:endParaRPr lang="en-US" sz="2500">
            <a:solidFill>
              <a:schemeClr val="bg2"/>
            </a:solidFill>
            <a:latin typeface="Arial"/>
            <a:cs typeface="Arial"/>
          </a:endParaRPr>
        </a:p>
      </dgm:t>
    </dgm:pt>
    <dgm:pt modelId="{72B8AC2F-29F8-6F4B-A806-DE6F05C82809}" type="parTrans" cxnId="{1D027039-1828-0A4A-91AF-AC8F75A1CCF3}">
      <dgm:prSet/>
      <dgm:spPr/>
      <dgm:t>
        <a:bodyPr/>
        <a:lstStyle/>
        <a:p>
          <a:endParaRPr lang="en-US"/>
        </a:p>
      </dgm:t>
    </dgm:pt>
    <dgm:pt modelId="{A75029AD-D134-4C46-9E83-5B32D564FC84}" type="sibTrans" cxnId="{1D027039-1828-0A4A-91AF-AC8F75A1CCF3}">
      <dgm:prSet/>
      <dgm:spPr/>
      <dgm:t>
        <a:bodyPr/>
        <a:lstStyle/>
        <a:p>
          <a:endParaRPr lang="en-US"/>
        </a:p>
      </dgm:t>
    </dgm:pt>
    <dgm:pt modelId="{9D91D3CD-D880-A74B-BB6F-F0CA5E4A5595}">
      <dgm:prSet phldrT="[Text]" phldr="1"/>
      <dgm:spPr>
        <a:solidFill>
          <a:schemeClr val="bg2"/>
        </a:solidFill>
        <a:ln w="38100">
          <a:solidFill>
            <a:srgbClr val="D22E1E"/>
          </a:solidFill>
        </a:ln>
      </dgm:spPr>
      <dgm:t>
        <a:bodyPr/>
        <a:lstStyle/>
        <a:p>
          <a:endParaRPr lang="en-US">
            <a:noFill/>
          </a:endParaRPr>
        </a:p>
      </dgm:t>
    </dgm:pt>
    <dgm:pt modelId="{A2C2C5EC-617E-7248-8202-BBFB679BEBF4}" type="parTrans" cxnId="{3F6452D5-9662-E34E-9CD8-95AF2D89DAB6}">
      <dgm:prSet/>
      <dgm:spPr/>
      <dgm:t>
        <a:bodyPr/>
        <a:lstStyle/>
        <a:p>
          <a:endParaRPr lang="en-US"/>
        </a:p>
      </dgm:t>
    </dgm:pt>
    <dgm:pt modelId="{86EA038E-0671-5D4E-872A-F2843B37A4C0}" type="sibTrans" cxnId="{3F6452D5-9662-E34E-9CD8-95AF2D89DAB6}">
      <dgm:prSet/>
      <dgm:spPr>
        <a:solidFill>
          <a:srgbClr val="004878"/>
        </a:solidFill>
      </dgm:spPr>
      <dgm:t>
        <a:bodyPr/>
        <a:lstStyle/>
        <a:p>
          <a:endParaRPr lang="en-US"/>
        </a:p>
      </dgm:t>
    </dgm:pt>
    <dgm:pt modelId="{D8D6DED4-66A0-4D43-957B-D99B4802E00D}">
      <dgm:prSet phldrT="[Text]" phldr="1"/>
      <dgm:spPr>
        <a:solidFill>
          <a:schemeClr val="bg2"/>
        </a:solidFill>
        <a:ln w="38100">
          <a:solidFill>
            <a:srgbClr val="D22E1E"/>
          </a:solidFill>
        </a:ln>
      </dgm:spPr>
      <dgm:t>
        <a:bodyPr/>
        <a:lstStyle/>
        <a:p>
          <a:endParaRPr lang="en-US">
            <a:noFill/>
          </a:endParaRPr>
        </a:p>
      </dgm:t>
    </dgm:pt>
    <dgm:pt modelId="{C6468D3D-32F2-7948-84C9-BC2B27A4AE02}" type="parTrans" cxnId="{287ACFA0-8D3F-4C45-8F87-6368E069B561}">
      <dgm:prSet/>
      <dgm:spPr/>
      <dgm:t>
        <a:bodyPr/>
        <a:lstStyle/>
        <a:p>
          <a:endParaRPr lang="en-US"/>
        </a:p>
      </dgm:t>
    </dgm:pt>
    <dgm:pt modelId="{EC5ED173-8A87-2349-B2B6-FD69FB953F25}" type="sibTrans" cxnId="{287ACFA0-8D3F-4C45-8F87-6368E069B561}">
      <dgm:prSet/>
      <dgm:spPr>
        <a:solidFill>
          <a:srgbClr val="004878"/>
        </a:solidFill>
      </dgm:spPr>
      <dgm:t>
        <a:bodyPr/>
        <a:lstStyle/>
        <a:p>
          <a:endParaRPr lang="en-US"/>
        </a:p>
      </dgm:t>
    </dgm:pt>
    <dgm:pt modelId="{548812C5-742B-7841-916F-EF5F1DCEE951}">
      <dgm:prSet phldrT="[Text]" phldr="1"/>
      <dgm:spPr>
        <a:solidFill>
          <a:schemeClr val="bg2"/>
        </a:solidFill>
        <a:ln w="38100">
          <a:solidFill>
            <a:srgbClr val="D22E1E"/>
          </a:solidFill>
        </a:ln>
      </dgm:spPr>
      <dgm:t>
        <a:bodyPr/>
        <a:lstStyle/>
        <a:p>
          <a:endParaRPr lang="en-US">
            <a:noFill/>
          </a:endParaRPr>
        </a:p>
      </dgm:t>
    </dgm:pt>
    <dgm:pt modelId="{CA2961B1-48FA-9048-BC42-7E915F65C248}" type="parTrans" cxnId="{8AE651E5-0D8E-0140-A2EF-A3DB8B5CE2E7}">
      <dgm:prSet/>
      <dgm:spPr/>
      <dgm:t>
        <a:bodyPr/>
        <a:lstStyle/>
        <a:p>
          <a:endParaRPr lang="en-US"/>
        </a:p>
      </dgm:t>
    </dgm:pt>
    <dgm:pt modelId="{31D16AB7-1CA8-3D41-8D18-072EFDE60869}" type="sibTrans" cxnId="{8AE651E5-0D8E-0140-A2EF-A3DB8B5CE2E7}">
      <dgm:prSet/>
      <dgm:spPr>
        <a:solidFill>
          <a:srgbClr val="004878"/>
        </a:solidFill>
      </dgm:spPr>
      <dgm:t>
        <a:bodyPr/>
        <a:lstStyle/>
        <a:p>
          <a:endParaRPr lang="en-US"/>
        </a:p>
      </dgm:t>
    </dgm:pt>
    <dgm:pt modelId="{757CB487-8E12-3148-89CC-FC413E1CD737}" type="pres">
      <dgm:prSet presAssocID="{C318D411-0EDB-304B-BD60-08B1A82A8207}" presName="Name0" presStyleCnt="0">
        <dgm:presLayoutVars>
          <dgm:chMax val="1"/>
          <dgm:dir/>
          <dgm:animLvl val="ctr"/>
          <dgm:resizeHandles val="exact"/>
        </dgm:presLayoutVars>
      </dgm:prSet>
      <dgm:spPr/>
    </dgm:pt>
    <dgm:pt modelId="{07C6A15C-2190-114E-BFE6-2ED2380A983B}" type="pres">
      <dgm:prSet presAssocID="{89CA190E-DD1B-3947-A6B4-DE2A3B3C1BC1}" presName="centerShape" presStyleLbl="node0" presStyleIdx="0" presStyleCnt="1" custScaleX="114366" custScaleY="114366"/>
      <dgm:spPr/>
    </dgm:pt>
    <dgm:pt modelId="{CEAD1D96-C562-49B2-A1C0-19655C7E0A31}" type="pres">
      <dgm:prSet presAssocID="{9D91D3CD-D880-A74B-BB6F-F0CA5E4A5595}" presName="node" presStyleLbl="node1" presStyleIdx="0" presStyleCnt="3">
        <dgm:presLayoutVars>
          <dgm:bulletEnabled val="1"/>
        </dgm:presLayoutVars>
      </dgm:prSet>
      <dgm:spPr/>
    </dgm:pt>
    <dgm:pt modelId="{57862F13-744C-479C-B882-5E89F51A740B}" type="pres">
      <dgm:prSet presAssocID="{9D91D3CD-D880-A74B-BB6F-F0CA5E4A5595}" presName="dummy" presStyleCnt="0"/>
      <dgm:spPr/>
    </dgm:pt>
    <dgm:pt modelId="{DA4D4B35-DF0D-4BD9-985E-BC22E19AFFE2}" type="pres">
      <dgm:prSet presAssocID="{86EA038E-0671-5D4E-872A-F2843B37A4C0}" presName="sibTrans" presStyleLbl="sibTrans2D1" presStyleIdx="0" presStyleCnt="3"/>
      <dgm:spPr/>
    </dgm:pt>
    <dgm:pt modelId="{57B939C9-33C4-4D8F-B6A9-EEC125CB0561}" type="pres">
      <dgm:prSet presAssocID="{D8D6DED4-66A0-4D43-957B-D99B4802E00D}" presName="node" presStyleLbl="node1" presStyleIdx="1" presStyleCnt="3">
        <dgm:presLayoutVars>
          <dgm:bulletEnabled val="1"/>
        </dgm:presLayoutVars>
      </dgm:prSet>
      <dgm:spPr/>
    </dgm:pt>
    <dgm:pt modelId="{296A6C0F-48D2-4D01-813F-A233E11A4127}" type="pres">
      <dgm:prSet presAssocID="{D8D6DED4-66A0-4D43-957B-D99B4802E00D}" presName="dummy" presStyleCnt="0"/>
      <dgm:spPr/>
    </dgm:pt>
    <dgm:pt modelId="{D552B111-8422-4EFB-9870-BC00829F234B}" type="pres">
      <dgm:prSet presAssocID="{EC5ED173-8A87-2349-B2B6-FD69FB953F25}" presName="sibTrans" presStyleLbl="sibTrans2D1" presStyleIdx="1" presStyleCnt="3"/>
      <dgm:spPr/>
    </dgm:pt>
    <dgm:pt modelId="{E8EB4A1A-2549-4275-9124-0591502CE376}" type="pres">
      <dgm:prSet presAssocID="{548812C5-742B-7841-916F-EF5F1DCEE951}" presName="node" presStyleLbl="node1" presStyleIdx="2" presStyleCnt="3">
        <dgm:presLayoutVars>
          <dgm:bulletEnabled val="1"/>
        </dgm:presLayoutVars>
      </dgm:prSet>
      <dgm:spPr/>
    </dgm:pt>
    <dgm:pt modelId="{1EC36637-75CA-4B02-B389-127CAADF5C73}" type="pres">
      <dgm:prSet presAssocID="{548812C5-742B-7841-916F-EF5F1DCEE951}" presName="dummy" presStyleCnt="0"/>
      <dgm:spPr/>
    </dgm:pt>
    <dgm:pt modelId="{9E2614ED-F719-440A-A09D-0B1C7407363B}" type="pres">
      <dgm:prSet presAssocID="{31D16AB7-1CA8-3D41-8D18-072EFDE60869}" presName="sibTrans" presStyleLbl="sibTrans2D1" presStyleIdx="2" presStyleCnt="3"/>
      <dgm:spPr/>
    </dgm:pt>
  </dgm:ptLst>
  <dgm:cxnLst>
    <dgm:cxn modelId="{0D7E1134-D673-4980-9DB9-EF249671805F}" type="presOf" srcId="{9D91D3CD-D880-A74B-BB6F-F0CA5E4A5595}" destId="{CEAD1D96-C562-49B2-A1C0-19655C7E0A31}" srcOrd="0" destOrd="0" presId="urn:microsoft.com/office/officeart/2005/8/layout/radial6"/>
    <dgm:cxn modelId="{1D027039-1828-0A4A-91AF-AC8F75A1CCF3}" srcId="{C318D411-0EDB-304B-BD60-08B1A82A8207}" destId="{89CA190E-DD1B-3947-A6B4-DE2A3B3C1BC1}" srcOrd="0" destOrd="0" parTransId="{72B8AC2F-29F8-6F4B-A806-DE6F05C82809}" sibTransId="{A75029AD-D134-4C46-9E83-5B32D564FC84}"/>
    <dgm:cxn modelId="{E3827C5F-D837-47C3-BC71-D2BBDAB73A15}" type="presOf" srcId="{31D16AB7-1CA8-3D41-8D18-072EFDE60869}" destId="{9E2614ED-F719-440A-A09D-0B1C7407363B}" srcOrd="0" destOrd="0" presId="urn:microsoft.com/office/officeart/2005/8/layout/radial6"/>
    <dgm:cxn modelId="{BF1D5463-E969-D14F-9C10-7A8271520C4B}" type="presOf" srcId="{C318D411-0EDB-304B-BD60-08B1A82A8207}" destId="{757CB487-8E12-3148-89CC-FC413E1CD737}" srcOrd="0" destOrd="0" presId="urn:microsoft.com/office/officeart/2005/8/layout/radial6"/>
    <dgm:cxn modelId="{9DF8B86B-0639-43D0-A9BB-FEFBDF8963BE}" type="presOf" srcId="{EC5ED173-8A87-2349-B2B6-FD69FB953F25}" destId="{D552B111-8422-4EFB-9870-BC00829F234B}" srcOrd="0" destOrd="0" presId="urn:microsoft.com/office/officeart/2005/8/layout/radial6"/>
    <dgm:cxn modelId="{A3483251-7E54-4932-807E-59A2AAD10085}" type="presOf" srcId="{D8D6DED4-66A0-4D43-957B-D99B4802E00D}" destId="{57B939C9-33C4-4D8F-B6A9-EEC125CB0561}" srcOrd="0" destOrd="0" presId="urn:microsoft.com/office/officeart/2005/8/layout/radial6"/>
    <dgm:cxn modelId="{A794EB98-921B-47D2-A22A-513181A6965F}" type="presOf" srcId="{548812C5-742B-7841-916F-EF5F1DCEE951}" destId="{E8EB4A1A-2549-4275-9124-0591502CE376}" srcOrd="0" destOrd="0" presId="urn:microsoft.com/office/officeart/2005/8/layout/radial6"/>
    <dgm:cxn modelId="{287ACFA0-8D3F-4C45-8F87-6368E069B561}" srcId="{89CA190E-DD1B-3947-A6B4-DE2A3B3C1BC1}" destId="{D8D6DED4-66A0-4D43-957B-D99B4802E00D}" srcOrd="1" destOrd="0" parTransId="{C6468D3D-32F2-7948-84C9-BC2B27A4AE02}" sibTransId="{EC5ED173-8A87-2349-B2B6-FD69FB953F25}"/>
    <dgm:cxn modelId="{97648FA2-696B-44C9-974A-3FDB83722F3F}" type="presOf" srcId="{89CA190E-DD1B-3947-A6B4-DE2A3B3C1BC1}" destId="{07C6A15C-2190-114E-BFE6-2ED2380A983B}" srcOrd="0" destOrd="0" presId="urn:microsoft.com/office/officeart/2005/8/layout/radial6"/>
    <dgm:cxn modelId="{D1256FA3-CA44-450D-BDED-0E55CB72A27E}" type="presOf" srcId="{86EA038E-0671-5D4E-872A-F2843B37A4C0}" destId="{DA4D4B35-DF0D-4BD9-985E-BC22E19AFFE2}" srcOrd="0" destOrd="0" presId="urn:microsoft.com/office/officeart/2005/8/layout/radial6"/>
    <dgm:cxn modelId="{3F6452D5-9662-E34E-9CD8-95AF2D89DAB6}" srcId="{89CA190E-DD1B-3947-A6B4-DE2A3B3C1BC1}" destId="{9D91D3CD-D880-A74B-BB6F-F0CA5E4A5595}" srcOrd="0" destOrd="0" parTransId="{A2C2C5EC-617E-7248-8202-BBFB679BEBF4}" sibTransId="{86EA038E-0671-5D4E-872A-F2843B37A4C0}"/>
    <dgm:cxn modelId="{8AE651E5-0D8E-0140-A2EF-A3DB8B5CE2E7}" srcId="{89CA190E-DD1B-3947-A6B4-DE2A3B3C1BC1}" destId="{548812C5-742B-7841-916F-EF5F1DCEE951}" srcOrd="2" destOrd="0" parTransId="{CA2961B1-48FA-9048-BC42-7E915F65C248}" sibTransId="{31D16AB7-1CA8-3D41-8D18-072EFDE60869}"/>
    <dgm:cxn modelId="{B6086249-C961-46F5-8EA6-87F0CAD32B26}" type="presParOf" srcId="{757CB487-8E12-3148-89CC-FC413E1CD737}" destId="{07C6A15C-2190-114E-BFE6-2ED2380A983B}" srcOrd="0" destOrd="0" presId="urn:microsoft.com/office/officeart/2005/8/layout/radial6"/>
    <dgm:cxn modelId="{F9F0B318-BCF4-48B5-BC7C-7D9D3F75710C}" type="presParOf" srcId="{757CB487-8E12-3148-89CC-FC413E1CD737}" destId="{CEAD1D96-C562-49B2-A1C0-19655C7E0A31}" srcOrd="1" destOrd="0" presId="urn:microsoft.com/office/officeart/2005/8/layout/radial6"/>
    <dgm:cxn modelId="{8E67E834-0D5A-4F16-8673-1CFADA6E321F}" type="presParOf" srcId="{757CB487-8E12-3148-89CC-FC413E1CD737}" destId="{57862F13-744C-479C-B882-5E89F51A740B}" srcOrd="2" destOrd="0" presId="urn:microsoft.com/office/officeart/2005/8/layout/radial6"/>
    <dgm:cxn modelId="{89BC2321-647B-4B52-829A-BED3F7D41CF2}" type="presParOf" srcId="{757CB487-8E12-3148-89CC-FC413E1CD737}" destId="{DA4D4B35-DF0D-4BD9-985E-BC22E19AFFE2}" srcOrd="3" destOrd="0" presId="urn:microsoft.com/office/officeart/2005/8/layout/radial6"/>
    <dgm:cxn modelId="{00D7DF93-E238-4E85-800F-C64371F49E73}" type="presParOf" srcId="{757CB487-8E12-3148-89CC-FC413E1CD737}" destId="{57B939C9-33C4-4D8F-B6A9-EEC125CB0561}" srcOrd="4" destOrd="0" presId="urn:microsoft.com/office/officeart/2005/8/layout/radial6"/>
    <dgm:cxn modelId="{4281A95E-96C8-4CD1-BF18-AFD5F93C40AC}" type="presParOf" srcId="{757CB487-8E12-3148-89CC-FC413E1CD737}" destId="{296A6C0F-48D2-4D01-813F-A233E11A4127}" srcOrd="5" destOrd="0" presId="urn:microsoft.com/office/officeart/2005/8/layout/radial6"/>
    <dgm:cxn modelId="{AA90DB31-78C8-4FEC-86DC-63CA5B18304C}" type="presParOf" srcId="{757CB487-8E12-3148-89CC-FC413E1CD737}" destId="{D552B111-8422-4EFB-9870-BC00829F234B}" srcOrd="6" destOrd="0" presId="urn:microsoft.com/office/officeart/2005/8/layout/radial6"/>
    <dgm:cxn modelId="{3C44B951-6B67-4E44-B6F9-5A44A751B36A}" type="presParOf" srcId="{757CB487-8E12-3148-89CC-FC413E1CD737}" destId="{E8EB4A1A-2549-4275-9124-0591502CE376}" srcOrd="7" destOrd="0" presId="urn:microsoft.com/office/officeart/2005/8/layout/radial6"/>
    <dgm:cxn modelId="{73DD0FF7-1079-4991-8DAB-76231E1702AB}" type="presParOf" srcId="{757CB487-8E12-3148-89CC-FC413E1CD737}" destId="{1EC36637-75CA-4B02-B389-127CAADF5C73}" srcOrd="8" destOrd="0" presId="urn:microsoft.com/office/officeart/2005/8/layout/radial6"/>
    <dgm:cxn modelId="{F40BF961-4F3F-41BB-A332-9FCB9EEFE8C9}" type="presParOf" srcId="{757CB487-8E12-3148-89CC-FC413E1CD737}" destId="{9E2614ED-F719-440A-A09D-0B1C7407363B}" srcOrd="9" destOrd="0" presId="urn:microsoft.com/office/officeart/2005/8/layout/radial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851AE2-9810-4743-B1CE-1D6BA2513A74}" type="doc">
      <dgm:prSet loTypeId="urn:microsoft.com/office/officeart/2005/8/layout/cycle3" loCatId="cycle" qsTypeId="urn:microsoft.com/office/officeart/2005/8/quickstyle/simple1" qsCatId="simple" csTypeId="urn:microsoft.com/office/officeart/2005/8/colors/accent3_2" csCatId="accent3" phldr="1"/>
      <dgm:spPr/>
      <dgm:t>
        <a:bodyPr/>
        <a:lstStyle/>
        <a:p>
          <a:endParaRPr lang="en-US"/>
        </a:p>
      </dgm:t>
    </dgm:pt>
    <dgm:pt modelId="{FF2729C8-5AAA-4AE8-BA8F-D1CFC65F3CB1}">
      <dgm:prSet phldrT="[Text]" phldr="0"/>
      <dgm:spPr/>
      <dgm:t>
        <a:bodyPr/>
        <a:lstStyle/>
        <a:p>
          <a:pPr rtl="0"/>
          <a:r>
            <a:rPr lang="en-US">
              <a:latin typeface="Calibri Light" panose="020F0302020204030204"/>
            </a:rPr>
            <a:t>Month 1-4: Research &amp; Development </a:t>
          </a:r>
          <a:endParaRPr lang="en-US"/>
        </a:p>
      </dgm:t>
    </dgm:pt>
    <dgm:pt modelId="{E183F5C2-F347-4CF9-8ADA-7092A4EEEDB8}" type="parTrans" cxnId="{D69FF788-296C-4447-929F-9709D83CB47B}">
      <dgm:prSet/>
      <dgm:spPr/>
      <dgm:t>
        <a:bodyPr/>
        <a:lstStyle/>
        <a:p>
          <a:endParaRPr lang="en-US"/>
        </a:p>
      </dgm:t>
    </dgm:pt>
    <dgm:pt modelId="{F01CE2CF-BA10-40E7-969A-37198F47C3C5}" type="sibTrans" cxnId="{D69FF788-296C-4447-929F-9709D83CB47B}">
      <dgm:prSet/>
      <dgm:spPr/>
      <dgm:t>
        <a:bodyPr/>
        <a:lstStyle/>
        <a:p>
          <a:endParaRPr lang="en-US"/>
        </a:p>
      </dgm:t>
    </dgm:pt>
    <dgm:pt modelId="{1605B793-554B-43F5-AB11-E8F29A724EB2}">
      <dgm:prSet phldrT="[Text]" phldr="0"/>
      <dgm:spPr/>
      <dgm:t>
        <a:bodyPr/>
        <a:lstStyle/>
        <a:p>
          <a:pPr rtl="0"/>
          <a:r>
            <a:rPr lang="en-US">
              <a:latin typeface="Calibri Light" panose="020F0302020204030204"/>
            </a:rPr>
            <a:t>Month 4-6: Planning </a:t>
          </a:r>
          <a:endParaRPr lang="en-US"/>
        </a:p>
      </dgm:t>
    </dgm:pt>
    <dgm:pt modelId="{5FF37884-9D20-4CA5-AE5C-5A95C4F30542}" type="parTrans" cxnId="{62FE1032-628F-44A7-A6E9-2957AD59784B}">
      <dgm:prSet/>
      <dgm:spPr/>
      <dgm:t>
        <a:bodyPr/>
        <a:lstStyle/>
        <a:p>
          <a:endParaRPr lang="en-US"/>
        </a:p>
      </dgm:t>
    </dgm:pt>
    <dgm:pt modelId="{F62C4CE3-5F13-4A3D-89CF-0F55DBF46B9F}" type="sibTrans" cxnId="{62FE1032-628F-44A7-A6E9-2957AD59784B}">
      <dgm:prSet/>
      <dgm:spPr/>
      <dgm:t>
        <a:bodyPr/>
        <a:lstStyle/>
        <a:p>
          <a:endParaRPr lang="en-US"/>
        </a:p>
      </dgm:t>
    </dgm:pt>
    <dgm:pt modelId="{64C51154-147D-4FC1-A3BF-BD7EE8A0B2BE}">
      <dgm:prSet phldrT="[Text]" phldr="0"/>
      <dgm:spPr/>
      <dgm:t>
        <a:bodyPr/>
        <a:lstStyle/>
        <a:p>
          <a:pPr rtl="0"/>
          <a:r>
            <a:rPr lang="en-US">
              <a:latin typeface="Calibri Light" panose="020F0302020204030204"/>
            </a:rPr>
            <a:t>Month 6-10: Developing </a:t>
          </a:r>
          <a:endParaRPr lang="en-US"/>
        </a:p>
      </dgm:t>
    </dgm:pt>
    <dgm:pt modelId="{AC1AC613-3DBA-4287-BE35-259D3433F2DC}" type="parTrans" cxnId="{7AEA685D-3F12-40F3-A668-EFD041C0589F}">
      <dgm:prSet/>
      <dgm:spPr/>
      <dgm:t>
        <a:bodyPr/>
        <a:lstStyle/>
        <a:p>
          <a:endParaRPr lang="en-US"/>
        </a:p>
      </dgm:t>
    </dgm:pt>
    <dgm:pt modelId="{92E6EAF8-8832-47B9-A313-30BCDE233E6B}" type="sibTrans" cxnId="{7AEA685D-3F12-40F3-A668-EFD041C0589F}">
      <dgm:prSet/>
      <dgm:spPr/>
      <dgm:t>
        <a:bodyPr/>
        <a:lstStyle/>
        <a:p>
          <a:endParaRPr lang="en-US"/>
        </a:p>
      </dgm:t>
    </dgm:pt>
    <dgm:pt modelId="{1B378F11-F1CB-494F-B6B3-8C59FDEF04A1}">
      <dgm:prSet phldrT="[Text]"/>
      <dgm:spPr/>
      <dgm:t>
        <a:bodyPr/>
        <a:lstStyle/>
        <a:p>
          <a:pPr rtl="0"/>
          <a:r>
            <a:rPr lang="en-US">
              <a:latin typeface="Calibri Light" panose="020F0302020204030204"/>
            </a:rPr>
            <a:t>Month 11: Product Release</a:t>
          </a:r>
          <a:endParaRPr lang="en-US"/>
        </a:p>
      </dgm:t>
    </dgm:pt>
    <dgm:pt modelId="{6A78F0E7-9619-4B95-B543-7EC50ED5309B}" type="parTrans" cxnId="{ECCDC35F-625F-4D19-9B70-1610E4BA5E5B}">
      <dgm:prSet/>
      <dgm:spPr/>
      <dgm:t>
        <a:bodyPr/>
        <a:lstStyle/>
        <a:p>
          <a:endParaRPr lang="en-US"/>
        </a:p>
      </dgm:t>
    </dgm:pt>
    <dgm:pt modelId="{8F7B160E-F485-469B-B49C-7EF850F6E3D2}" type="sibTrans" cxnId="{ECCDC35F-625F-4D19-9B70-1610E4BA5E5B}">
      <dgm:prSet/>
      <dgm:spPr/>
      <dgm:t>
        <a:bodyPr/>
        <a:lstStyle/>
        <a:p>
          <a:endParaRPr lang="en-US"/>
        </a:p>
      </dgm:t>
    </dgm:pt>
    <dgm:pt modelId="{17886E85-DB65-4FCA-89B5-69FDFBCF1789}">
      <dgm:prSet phldrT="[Text]" phldr="0"/>
      <dgm:spPr/>
      <dgm:t>
        <a:bodyPr/>
        <a:lstStyle/>
        <a:p>
          <a:pPr rtl="0"/>
          <a:r>
            <a:rPr lang="en-US">
              <a:latin typeface="Calibri Light" panose="020F0302020204030204"/>
            </a:rPr>
            <a:t>Month 13: System Maintenace </a:t>
          </a:r>
          <a:endParaRPr lang="en-US"/>
        </a:p>
      </dgm:t>
    </dgm:pt>
    <dgm:pt modelId="{78D70F05-5734-448B-ABA1-C0143F289D9E}" type="parTrans" cxnId="{3580DD4E-842F-479E-9877-4D21E2BB3528}">
      <dgm:prSet/>
      <dgm:spPr/>
      <dgm:t>
        <a:bodyPr/>
        <a:lstStyle/>
        <a:p>
          <a:endParaRPr lang="en-US"/>
        </a:p>
      </dgm:t>
    </dgm:pt>
    <dgm:pt modelId="{C93E8804-B411-4CF6-BB19-668DBFC0DFAB}" type="sibTrans" cxnId="{3580DD4E-842F-479E-9877-4D21E2BB3528}">
      <dgm:prSet/>
      <dgm:spPr/>
      <dgm:t>
        <a:bodyPr/>
        <a:lstStyle/>
        <a:p>
          <a:endParaRPr lang="en-US"/>
        </a:p>
      </dgm:t>
    </dgm:pt>
    <dgm:pt modelId="{053C58E7-7643-457B-81F4-24539894B2B9}">
      <dgm:prSet phldr="0"/>
      <dgm:spPr/>
      <dgm:t>
        <a:bodyPr/>
        <a:lstStyle/>
        <a:p>
          <a:pPr rtl="0"/>
          <a:r>
            <a:rPr lang="en-US">
              <a:latin typeface="Calibri Light" panose="020F0302020204030204"/>
            </a:rPr>
            <a:t>Month 14 + Post Op. Check up</a:t>
          </a:r>
        </a:p>
      </dgm:t>
    </dgm:pt>
    <dgm:pt modelId="{5621DD2D-B38A-46E2-8F77-70F0B5B39388}" type="parTrans" cxnId="{2C9B364E-4DF4-43BB-AE6C-D93F73B96560}">
      <dgm:prSet/>
      <dgm:spPr/>
      <dgm:t>
        <a:bodyPr/>
        <a:lstStyle/>
        <a:p>
          <a:endParaRPr lang="en-US"/>
        </a:p>
      </dgm:t>
    </dgm:pt>
    <dgm:pt modelId="{081C33E7-2BBC-418C-962D-D22166FA9559}" type="sibTrans" cxnId="{2C9B364E-4DF4-43BB-AE6C-D93F73B96560}">
      <dgm:prSet/>
      <dgm:spPr/>
      <dgm:t>
        <a:bodyPr/>
        <a:lstStyle/>
        <a:p>
          <a:endParaRPr lang="en-US"/>
        </a:p>
      </dgm:t>
    </dgm:pt>
    <dgm:pt modelId="{65A42B80-E8D7-40E5-80A1-3375BBE556FE}" type="pres">
      <dgm:prSet presAssocID="{6D851AE2-9810-4743-B1CE-1D6BA2513A74}" presName="Name0" presStyleCnt="0">
        <dgm:presLayoutVars>
          <dgm:dir/>
          <dgm:resizeHandles val="exact"/>
        </dgm:presLayoutVars>
      </dgm:prSet>
      <dgm:spPr/>
    </dgm:pt>
    <dgm:pt modelId="{33647BBB-7FF1-4E24-9212-A3E031DEA13E}" type="pres">
      <dgm:prSet presAssocID="{6D851AE2-9810-4743-B1CE-1D6BA2513A74}" presName="cycle" presStyleCnt="0"/>
      <dgm:spPr/>
    </dgm:pt>
    <dgm:pt modelId="{EA13B1B3-E4A0-4002-9BC7-D1E9C4818968}" type="pres">
      <dgm:prSet presAssocID="{FF2729C8-5AAA-4AE8-BA8F-D1CFC65F3CB1}" presName="nodeFirstNode" presStyleLbl="node1" presStyleIdx="0" presStyleCnt="6">
        <dgm:presLayoutVars>
          <dgm:bulletEnabled val="1"/>
        </dgm:presLayoutVars>
      </dgm:prSet>
      <dgm:spPr/>
    </dgm:pt>
    <dgm:pt modelId="{A321BA93-9DD9-4877-940F-BB71A62C723A}" type="pres">
      <dgm:prSet presAssocID="{F01CE2CF-BA10-40E7-969A-37198F47C3C5}" presName="sibTransFirstNode" presStyleLbl="bgShp" presStyleIdx="0" presStyleCnt="1"/>
      <dgm:spPr/>
    </dgm:pt>
    <dgm:pt modelId="{8A2CE60B-C3D0-4F46-96F5-4BD6C1E95CDD}" type="pres">
      <dgm:prSet presAssocID="{1605B793-554B-43F5-AB11-E8F29A724EB2}" presName="nodeFollowingNodes" presStyleLbl="node1" presStyleIdx="1" presStyleCnt="6">
        <dgm:presLayoutVars>
          <dgm:bulletEnabled val="1"/>
        </dgm:presLayoutVars>
      </dgm:prSet>
      <dgm:spPr/>
    </dgm:pt>
    <dgm:pt modelId="{1C988233-C4BF-4003-8AC7-E1361B23F402}" type="pres">
      <dgm:prSet presAssocID="{64C51154-147D-4FC1-A3BF-BD7EE8A0B2BE}" presName="nodeFollowingNodes" presStyleLbl="node1" presStyleIdx="2" presStyleCnt="6">
        <dgm:presLayoutVars>
          <dgm:bulletEnabled val="1"/>
        </dgm:presLayoutVars>
      </dgm:prSet>
      <dgm:spPr/>
    </dgm:pt>
    <dgm:pt modelId="{81D7E313-3F4F-4EAF-ABE2-F5A551275AE1}" type="pres">
      <dgm:prSet presAssocID="{1B378F11-F1CB-494F-B6B3-8C59FDEF04A1}" presName="nodeFollowingNodes" presStyleLbl="node1" presStyleIdx="3" presStyleCnt="6">
        <dgm:presLayoutVars>
          <dgm:bulletEnabled val="1"/>
        </dgm:presLayoutVars>
      </dgm:prSet>
      <dgm:spPr/>
    </dgm:pt>
    <dgm:pt modelId="{DAF182BD-EA12-439B-95B6-C4346DAA50AA}" type="pres">
      <dgm:prSet presAssocID="{17886E85-DB65-4FCA-89B5-69FDFBCF1789}" presName="nodeFollowingNodes" presStyleLbl="node1" presStyleIdx="4" presStyleCnt="6">
        <dgm:presLayoutVars>
          <dgm:bulletEnabled val="1"/>
        </dgm:presLayoutVars>
      </dgm:prSet>
      <dgm:spPr/>
    </dgm:pt>
    <dgm:pt modelId="{DE578014-4CD5-4DB4-B19D-D5124E5A5A27}" type="pres">
      <dgm:prSet presAssocID="{053C58E7-7643-457B-81F4-24539894B2B9}" presName="nodeFollowingNodes" presStyleLbl="node1" presStyleIdx="5" presStyleCnt="6">
        <dgm:presLayoutVars>
          <dgm:bulletEnabled val="1"/>
        </dgm:presLayoutVars>
      </dgm:prSet>
      <dgm:spPr/>
    </dgm:pt>
  </dgm:ptLst>
  <dgm:cxnLst>
    <dgm:cxn modelId="{9C9A1819-3BB1-43E8-AF62-2A121DF5FA1D}" type="presOf" srcId="{1B378F11-F1CB-494F-B6B3-8C59FDEF04A1}" destId="{81D7E313-3F4F-4EAF-ABE2-F5A551275AE1}" srcOrd="0" destOrd="0" presId="urn:microsoft.com/office/officeart/2005/8/layout/cycle3"/>
    <dgm:cxn modelId="{62FE1032-628F-44A7-A6E9-2957AD59784B}" srcId="{6D851AE2-9810-4743-B1CE-1D6BA2513A74}" destId="{1605B793-554B-43F5-AB11-E8F29A724EB2}" srcOrd="1" destOrd="0" parTransId="{5FF37884-9D20-4CA5-AE5C-5A95C4F30542}" sibTransId="{F62C4CE3-5F13-4A3D-89CF-0F55DBF46B9F}"/>
    <dgm:cxn modelId="{7AEA685D-3F12-40F3-A668-EFD041C0589F}" srcId="{6D851AE2-9810-4743-B1CE-1D6BA2513A74}" destId="{64C51154-147D-4FC1-A3BF-BD7EE8A0B2BE}" srcOrd="2" destOrd="0" parTransId="{AC1AC613-3DBA-4287-BE35-259D3433F2DC}" sibTransId="{92E6EAF8-8832-47B9-A313-30BCDE233E6B}"/>
    <dgm:cxn modelId="{ECCDC35F-625F-4D19-9B70-1610E4BA5E5B}" srcId="{6D851AE2-9810-4743-B1CE-1D6BA2513A74}" destId="{1B378F11-F1CB-494F-B6B3-8C59FDEF04A1}" srcOrd="3" destOrd="0" parTransId="{6A78F0E7-9619-4B95-B543-7EC50ED5309B}" sibTransId="{8F7B160E-F485-469B-B49C-7EF850F6E3D2}"/>
    <dgm:cxn modelId="{2A734666-2A3C-4A53-BE57-9899EB96538B}" type="presOf" srcId="{1605B793-554B-43F5-AB11-E8F29A724EB2}" destId="{8A2CE60B-C3D0-4F46-96F5-4BD6C1E95CDD}" srcOrd="0" destOrd="0" presId="urn:microsoft.com/office/officeart/2005/8/layout/cycle3"/>
    <dgm:cxn modelId="{30E3BF6C-7B75-4880-A6AD-AB627407CC8B}" type="presOf" srcId="{6D851AE2-9810-4743-B1CE-1D6BA2513A74}" destId="{65A42B80-E8D7-40E5-80A1-3375BBE556FE}" srcOrd="0" destOrd="0" presId="urn:microsoft.com/office/officeart/2005/8/layout/cycle3"/>
    <dgm:cxn modelId="{2C9B364E-4DF4-43BB-AE6C-D93F73B96560}" srcId="{6D851AE2-9810-4743-B1CE-1D6BA2513A74}" destId="{053C58E7-7643-457B-81F4-24539894B2B9}" srcOrd="5" destOrd="0" parTransId="{5621DD2D-B38A-46E2-8F77-70F0B5B39388}" sibTransId="{081C33E7-2BBC-418C-962D-D22166FA9559}"/>
    <dgm:cxn modelId="{3580DD4E-842F-479E-9877-4D21E2BB3528}" srcId="{6D851AE2-9810-4743-B1CE-1D6BA2513A74}" destId="{17886E85-DB65-4FCA-89B5-69FDFBCF1789}" srcOrd="4" destOrd="0" parTransId="{78D70F05-5734-448B-ABA1-C0143F289D9E}" sibTransId="{C93E8804-B411-4CF6-BB19-668DBFC0DFAB}"/>
    <dgm:cxn modelId="{8E0CEC51-ADD6-41A0-977B-BE9023B271B5}" type="presOf" srcId="{17886E85-DB65-4FCA-89B5-69FDFBCF1789}" destId="{DAF182BD-EA12-439B-95B6-C4346DAA50AA}" srcOrd="0" destOrd="0" presId="urn:microsoft.com/office/officeart/2005/8/layout/cycle3"/>
    <dgm:cxn modelId="{E9DCD387-5B7A-473F-A5F5-C9C4F09FD89C}" type="presOf" srcId="{F01CE2CF-BA10-40E7-969A-37198F47C3C5}" destId="{A321BA93-9DD9-4877-940F-BB71A62C723A}" srcOrd="0" destOrd="0" presId="urn:microsoft.com/office/officeart/2005/8/layout/cycle3"/>
    <dgm:cxn modelId="{298FB088-39EA-4433-AFEA-9F82F212B02F}" type="presOf" srcId="{053C58E7-7643-457B-81F4-24539894B2B9}" destId="{DE578014-4CD5-4DB4-B19D-D5124E5A5A27}" srcOrd="0" destOrd="0" presId="urn:microsoft.com/office/officeart/2005/8/layout/cycle3"/>
    <dgm:cxn modelId="{D69FF788-296C-4447-929F-9709D83CB47B}" srcId="{6D851AE2-9810-4743-B1CE-1D6BA2513A74}" destId="{FF2729C8-5AAA-4AE8-BA8F-D1CFC65F3CB1}" srcOrd="0" destOrd="0" parTransId="{E183F5C2-F347-4CF9-8ADA-7092A4EEEDB8}" sibTransId="{F01CE2CF-BA10-40E7-969A-37198F47C3C5}"/>
    <dgm:cxn modelId="{219EB9CF-44F3-44C0-8738-BF49938CAFB3}" type="presOf" srcId="{64C51154-147D-4FC1-A3BF-BD7EE8A0B2BE}" destId="{1C988233-C4BF-4003-8AC7-E1361B23F402}" srcOrd="0" destOrd="0" presId="urn:microsoft.com/office/officeart/2005/8/layout/cycle3"/>
    <dgm:cxn modelId="{3D9E9FE2-E73C-4334-9F3F-5FE5423F8F3B}" type="presOf" srcId="{FF2729C8-5AAA-4AE8-BA8F-D1CFC65F3CB1}" destId="{EA13B1B3-E4A0-4002-9BC7-D1E9C4818968}" srcOrd="0" destOrd="0" presId="urn:microsoft.com/office/officeart/2005/8/layout/cycle3"/>
    <dgm:cxn modelId="{529553E3-4879-434F-8E49-D2078BDC7E4E}" type="presParOf" srcId="{65A42B80-E8D7-40E5-80A1-3375BBE556FE}" destId="{33647BBB-7FF1-4E24-9212-A3E031DEA13E}" srcOrd="0" destOrd="0" presId="urn:microsoft.com/office/officeart/2005/8/layout/cycle3"/>
    <dgm:cxn modelId="{BB7741CF-DC73-4281-A0B1-291FAE5592A7}" type="presParOf" srcId="{33647BBB-7FF1-4E24-9212-A3E031DEA13E}" destId="{EA13B1B3-E4A0-4002-9BC7-D1E9C4818968}" srcOrd="0" destOrd="0" presId="urn:microsoft.com/office/officeart/2005/8/layout/cycle3"/>
    <dgm:cxn modelId="{B867213E-544E-4680-A5AC-238B70072F53}" type="presParOf" srcId="{33647BBB-7FF1-4E24-9212-A3E031DEA13E}" destId="{A321BA93-9DD9-4877-940F-BB71A62C723A}" srcOrd="1" destOrd="0" presId="urn:microsoft.com/office/officeart/2005/8/layout/cycle3"/>
    <dgm:cxn modelId="{1FB2111B-CD91-4E7E-BA6F-0F8DFDC735A9}" type="presParOf" srcId="{33647BBB-7FF1-4E24-9212-A3E031DEA13E}" destId="{8A2CE60B-C3D0-4F46-96F5-4BD6C1E95CDD}" srcOrd="2" destOrd="0" presId="urn:microsoft.com/office/officeart/2005/8/layout/cycle3"/>
    <dgm:cxn modelId="{31352075-C64B-4F83-B9CE-256056DDB8EB}" type="presParOf" srcId="{33647BBB-7FF1-4E24-9212-A3E031DEA13E}" destId="{1C988233-C4BF-4003-8AC7-E1361B23F402}" srcOrd="3" destOrd="0" presId="urn:microsoft.com/office/officeart/2005/8/layout/cycle3"/>
    <dgm:cxn modelId="{EC092D5B-4EFE-45F9-BB0C-67FF63B3058A}" type="presParOf" srcId="{33647BBB-7FF1-4E24-9212-A3E031DEA13E}" destId="{81D7E313-3F4F-4EAF-ABE2-F5A551275AE1}" srcOrd="4" destOrd="0" presId="urn:microsoft.com/office/officeart/2005/8/layout/cycle3"/>
    <dgm:cxn modelId="{0E708BF6-A69E-4183-9775-78C13A0C0EAF}" type="presParOf" srcId="{33647BBB-7FF1-4E24-9212-A3E031DEA13E}" destId="{DAF182BD-EA12-439B-95B6-C4346DAA50AA}" srcOrd="5" destOrd="0" presId="urn:microsoft.com/office/officeart/2005/8/layout/cycle3"/>
    <dgm:cxn modelId="{CBE6DFAC-28B7-4FDE-BF32-04E5D70E76A4}" type="presParOf" srcId="{33647BBB-7FF1-4E24-9212-A3E031DEA13E}" destId="{DE578014-4CD5-4DB4-B19D-D5124E5A5A27}" srcOrd="6" destOrd="0" presId="urn:microsoft.com/office/officeart/2005/8/layout/cycle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E2614ED-F719-440A-A09D-0B1C7407363B}">
      <dsp:nvSpPr>
        <dsp:cNvPr id="0" name=""/>
        <dsp:cNvSpPr/>
      </dsp:nvSpPr>
      <dsp:spPr>
        <a:xfrm>
          <a:off x="1833742" y="668065"/>
          <a:ext cx="4460515" cy="4460515"/>
        </a:xfrm>
        <a:prstGeom prst="blockArc">
          <a:avLst>
            <a:gd name="adj1" fmla="val 9000000"/>
            <a:gd name="adj2" fmla="val 16200000"/>
            <a:gd name="adj3" fmla="val 4637"/>
          </a:avLst>
        </a:prstGeom>
        <a:solidFill>
          <a:srgbClr val="004878"/>
        </a:solidFill>
        <a:ln>
          <a:noFill/>
        </a:ln>
        <a:effectLst/>
      </dsp:spPr>
      <dsp:style>
        <a:lnRef idx="0">
          <a:scrgbClr r="0" g="0" b="0"/>
        </a:lnRef>
        <a:fillRef idx="1">
          <a:scrgbClr r="0" g="0" b="0"/>
        </a:fillRef>
        <a:effectRef idx="0">
          <a:scrgbClr r="0" g="0" b="0"/>
        </a:effectRef>
        <a:fontRef idx="minor">
          <a:schemeClr val="lt1"/>
        </a:fontRef>
      </dsp:style>
    </dsp:sp>
    <dsp:sp modelId="{D552B111-8422-4EFB-9870-BC00829F234B}">
      <dsp:nvSpPr>
        <dsp:cNvPr id="0" name=""/>
        <dsp:cNvSpPr/>
      </dsp:nvSpPr>
      <dsp:spPr>
        <a:xfrm>
          <a:off x="1833742" y="668065"/>
          <a:ext cx="4460515" cy="4460515"/>
        </a:xfrm>
        <a:prstGeom prst="blockArc">
          <a:avLst>
            <a:gd name="adj1" fmla="val 1800000"/>
            <a:gd name="adj2" fmla="val 9000000"/>
            <a:gd name="adj3" fmla="val 4637"/>
          </a:avLst>
        </a:prstGeom>
        <a:solidFill>
          <a:srgbClr val="004878"/>
        </a:solidFill>
        <a:ln>
          <a:noFill/>
        </a:ln>
        <a:effectLst/>
      </dsp:spPr>
      <dsp:style>
        <a:lnRef idx="0">
          <a:scrgbClr r="0" g="0" b="0"/>
        </a:lnRef>
        <a:fillRef idx="1">
          <a:scrgbClr r="0" g="0" b="0"/>
        </a:fillRef>
        <a:effectRef idx="0">
          <a:scrgbClr r="0" g="0" b="0"/>
        </a:effectRef>
        <a:fontRef idx="minor">
          <a:schemeClr val="lt1"/>
        </a:fontRef>
      </dsp:style>
    </dsp:sp>
    <dsp:sp modelId="{DA4D4B35-DF0D-4BD9-985E-BC22E19AFFE2}">
      <dsp:nvSpPr>
        <dsp:cNvPr id="0" name=""/>
        <dsp:cNvSpPr/>
      </dsp:nvSpPr>
      <dsp:spPr>
        <a:xfrm>
          <a:off x="1833742" y="668065"/>
          <a:ext cx="4460515" cy="4460515"/>
        </a:xfrm>
        <a:prstGeom prst="blockArc">
          <a:avLst>
            <a:gd name="adj1" fmla="val 16200000"/>
            <a:gd name="adj2" fmla="val 1800000"/>
            <a:gd name="adj3" fmla="val 4637"/>
          </a:avLst>
        </a:prstGeom>
        <a:solidFill>
          <a:srgbClr val="004878"/>
        </a:solidFill>
        <a:ln>
          <a:noFill/>
        </a:ln>
        <a:effectLst/>
      </dsp:spPr>
      <dsp:style>
        <a:lnRef idx="0">
          <a:scrgbClr r="0" g="0" b="0"/>
        </a:lnRef>
        <a:fillRef idx="1">
          <a:scrgbClr r="0" g="0" b="0"/>
        </a:fillRef>
        <a:effectRef idx="0">
          <a:scrgbClr r="0" g="0" b="0"/>
        </a:effectRef>
        <a:fontRef idx="minor">
          <a:schemeClr val="lt1"/>
        </a:fontRef>
      </dsp:style>
    </dsp:sp>
    <dsp:sp modelId="{07C6A15C-2190-114E-BFE6-2ED2380A983B}">
      <dsp:nvSpPr>
        <dsp:cNvPr id="0" name=""/>
        <dsp:cNvSpPr/>
      </dsp:nvSpPr>
      <dsp:spPr>
        <a:xfrm>
          <a:off x="2890694" y="1725017"/>
          <a:ext cx="2346611" cy="2346611"/>
        </a:xfrm>
        <a:prstGeom prst="ellipse">
          <a:avLst/>
        </a:prstGeom>
        <a:solidFill>
          <a:srgbClr val="004878"/>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marL="0" lvl="0" indent="0" algn="ctr" defTabSz="1111250" rtl="0">
            <a:lnSpc>
              <a:spcPct val="90000"/>
            </a:lnSpc>
            <a:spcBef>
              <a:spcPct val="0"/>
            </a:spcBef>
            <a:spcAft>
              <a:spcPct val="35000"/>
            </a:spcAft>
            <a:buNone/>
          </a:pPr>
          <a:r>
            <a:rPr lang="en-US" sz="2500" kern="1200">
              <a:solidFill>
                <a:schemeClr val="bg2"/>
              </a:solidFill>
              <a:latin typeface="Arial"/>
              <a:cs typeface="Arial"/>
              <a:hlinkClick xmlns:r="http://schemas.openxmlformats.org/officeDocument/2006/relationships" r:id="" action="ppaction://hlinksldjump">
                <a:extLst>
                  <a:ext uri="{A12FA001-AC4F-418D-AE19-62706E023703}">
                    <ahyp:hlinkClr xmlns:ahyp="http://schemas.microsoft.com/office/drawing/2018/hyperlinkcolor" val="tx"/>
                  </a:ext>
                </a:extLst>
              </a:hlinkClick>
            </a:rPr>
            <a:t>Super Prime Customer</a:t>
          </a:r>
          <a:endParaRPr lang="en-US" sz="2500" kern="1200">
            <a:solidFill>
              <a:schemeClr val="bg2"/>
            </a:solidFill>
            <a:latin typeface="Arial"/>
            <a:cs typeface="Arial"/>
          </a:endParaRPr>
        </a:p>
      </dsp:txBody>
      <dsp:txXfrm>
        <a:off x="3234347" y="2068670"/>
        <a:ext cx="1659305" cy="1659305"/>
      </dsp:txXfrm>
    </dsp:sp>
    <dsp:sp modelId="{CEAD1D96-C562-49B2-A1C0-19655C7E0A31}">
      <dsp:nvSpPr>
        <dsp:cNvPr id="0" name=""/>
        <dsp:cNvSpPr/>
      </dsp:nvSpPr>
      <dsp:spPr>
        <a:xfrm>
          <a:off x="3345855" y="1626"/>
          <a:ext cx="1436290" cy="1436290"/>
        </a:xfrm>
        <a:prstGeom prst="ellipse">
          <a:avLst/>
        </a:prstGeom>
        <a:solidFill>
          <a:schemeClr val="bg2"/>
        </a:solidFill>
        <a:ln w="38100" cap="flat" cmpd="sng" algn="ctr">
          <a:solidFill>
            <a:srgbClr val="D22E1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noFill/>
          </a:endParaRPr>
        </a:p>
      </dsp:txBody>
      <dsp:txXfrm>
        <a:off x="3556195" y="211966"/>
        <a:ext cx="1015610" cy="1015610"/>
      </dsp:txXfrm>
    </dsp:sp>
    <dsp:sp modelId="{57B939C9-33C4-4D8F-B6A9-EEC125CB0561}">
      <dsp:nvSpPr>
        <dsp:cNvPr id="0" name=""/>
        <dsp:cNvSpPr/>
      </dsp:nvSpPr>
      <dsp:spPr>
        <a:xfrm>
          <a:off x="5232535" y="3269453"/>
          <a:ext cx="1436290" cy="1436290"/>
        </a:xfrm>
        <a:prstGeom prst="ellipse">
          <a:avLst/>
        </a:prstGeom>
        <a:solidFill>
          <a:schemeClr val="bg2"/>
        </a:solidFill>
        <a:ln w="38100" cap="flat" cmpd="sng" algn="ctr">
          <a:solidFill>
            <a:srgbClr val="D22E1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noFill/>
          </a:endParaRPr>
        </a:p>
      </dsp:txBody>
      <dsp:txXfrm>
        <a:off x="5442875" y="3479793"/>
        <a:ext cx="1015610" cy="1015610"/>
      </dsp:txXfrm>
    </dsp:sp>
    <dsp:sp modelId="{E8EB4A1A-2549-4275-9124-0591502CE376}">
      <dsp:nvSpPr>
        <dsp:cNvPr id="0" name=""/>
        <dsp:cNvSpPr/>
      </dsp:nvSpPr>
      <dsp:spPr>
        <a:xfrm>
          <a:off x="1459174" y="3269453"/>
          <a:ext cx="1436290" cy="1436290"/>
        </a:xfrm>
        <a:prstGeom prst="ellipse">
          <a:avLst/>
        </a:prstGeom>
        <a:solidFill>
          <a:schemeClr val="bg2"/>
        </a:solidFill>
        <a:ln w="38100" cap="flat" cmpd="sng" algn="ctr">
          <a:solidFill>
            <a:srgbClr val="D22E1E"/>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0640" tIns="40640" rIns="40640" bIns="40640" numCol="1" spcCol="1270" anchor="ctr" anchorCtr="0">
          <a:noAutofit/>
        </a:bodyPr>
        <a:lstStyle/>
        <a:p>
          <a:pPr marL="0" lvl="0" indent="0" algn="ctr" defTabSz="1422400">
            <a:lnSpc>
              <a:spcPct val="90000"/>
            </a:lnSpc>
            <a:spcBef>
              <a:spcPct val="0"/>
            </a:spcBef>
            <a:spcAft>
              <a:spcPct val="35000"/>
            </a:spcAft>
            <a:buNone/>
          </a:pPr>
          <a:endParaRPr lang="en-US" sz="3200" kern="1200">
            <a:noFill/>
          </a:endParaRPr>
        </a:p>
      </dsp:txBody>
      <dsp:txXfrm>
        <a:off x="1669514" y="3479793"/>
        <a:ext cx="1015610" cy="101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21BA93-9DD9-4877-940F-BB71A62C723A}">
      <dsp:nvSpPr>
        <dsp:cNvPr id="0" name=""/>
        <dsp:cNvSpPr/>
      </dsp:nvSpPr>
      <dsp:spPr>
        <a:xfrm>
          <a:off x="702650" y="-4616"/>
          <a:ext cx="3773476" cy="3773476"/>
        </a:xfrm>
        <a:prstGeom prst="circularArrow">
          <a:avLst>
            <a:gd name="adj1" fmla="val 5274"/>
            <a:gd name="adj2" fmla="val 312630"/>
            <a:gd name="adj3" fmla="val 14288114"/>
            <a:gd name="adj4" fmla="val 17092003"/>
            <a:gd name="adj5" fmla="val 5477"/>
          </a:avLst>
        </a:prstGeom>
        <a:solidFill>
          <a:schemeClr val="accent3">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A13B1B3-E4A0-4002-9BC7-D1E9C4818968}">
      <dsp:nvSpPr>
        <dsp:cNvPr id="0" name=""/>
        <dsp:cNvSpPr/>
      </dsp:nvSpPr>
      <dsp:spPr>
        <a:xfrm>
          <a:off x="1896525" y="934"/>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1-4: Research &amp; Development </a:t>
          </a:r>
          <a:endParaRPr lang="en-US" sz="1100" kern="1200"/>
        </a:p>
      </dsp:txBody>
      <dsp:txXfrm>
        <a:off x="1930348" y="34757"/>
        <a:ext cx="1318081" cy="625217"/>
      </dsp:txXfrm>
    </dsp:sp>
    <dsp:sp modelId="{8A2CE60B-C3D0-4F46-96F5-4BD6C1E95CDD}">
      <dsp:nvSpPr>
        <dsp:cNvPr id="0" name=""/>
        <dsp:cNvSpPr/>
      </dsp:nvSpPr>
      <dsp:spPr>
        <a:xfrm>
          <a:off x="3222256" y="766345"/>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4-6: Planning </a:t>
          </a:r>
          <a:endParaRPr lang="en-US" sz="1100" kern="1200"/>
        </a:p>
      </dsp:txBody>
      <dsp:txXfrm>
        <a:off x="3256079" y="800168"/>
        <a:ext cx="1318081" cy="625217"/>
      </dsp:txXfrm>
    </dsp:sp>
    <dsp:sp modelId="{1C988233-C4BF-4003-8AC7-E1361B23F402}">
      <dsp:nvSpPr>
        <dsp:cNvPr id="0" name=""/>
        <dsp:cNvSpPr/>
      </dsp:nvSpPr>
      <dsp:spPr>
        <a:xfrm>
          <a:off x="3222256" y="2297167"/>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6-10: Developing </a:t>
          </a:r>
          <a:endParaRPr lang="en-US" sz="1100" kern="1200"/>
        </a:p>
      </dsp:txBody>
      <dsp:txXfrm>
        <a:off x="3256079" y="2330990"/>
        <a:ext cx="1318081" cy="625217"/>
      </dsp:txXfrm>
    </dsp:sp>
    <dsp:sp modelId="{81D7E313-3F4F-4EAF-ABE2-F5A551275AE1}">
      <dsp:nvSpPr>
        <dsp:cNvPr id="0" name=""/>
        <dsp:cNvSpPr/>
      </dsp:nvSpPr>
      <dsp:spPr>
        <a:xfrm>
          <a:off x="1896525" y="3062578"/>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11: Product Release</a:t>
          </a:r>
          <a:endParaRPr lang="en-US" sz="1100" kern="1200"/>
        </a:p>
      </dsp:txBody>
      <dsp:txXfrm>
        <a:off x="1930348" y="3096401"/>
        <a:ext cx="1318081" cy="625217"/>
      </dsp:txXfrm>
    </dsp:sp>
    <dsp:sp modelId="{DAF182BD-EA12-439B-95B6-C4346DAA50AA}">
      <dsp:nvSpPr>
        <dsp:cNvPr id="0" name=""/>
        <dsp:cNvSpPr/>
      </dsp:nvSpPr>
      <dsp:spPr>
        <a:xfrm>
          <a:off x="570794" y="2297167"/>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13: System Maintenace </a:t>
          </a:r>
          <a:endParaRPr lang="en-US" sz="1100" kern="1200"/>
        </a:p>
      </dsp:txBody>
      <dsp:txXfrm>
        <a:off x="604617" y="2330990"/>
        <a:ext cx="1318081" cy="625217"/>
      </dsp:txXfrm>
    </dsp:sp>
    <dsp:sp modelId="{DE578014-4CD5-4DB4-B19D-D5124E5A5A27}">
      <dsp:nvSpPr>
        <dsp:cNvPr id="0" name=""/>
        <dsp:cNvSpPr/>
      </dsp:nvSpPr>
      <dsp:spPr>
        <a:xfrm>
          <a:off x="570794" y="766345"/>
          <a:ext cx="1385727" cy="692863"/>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rtl="0">
            <a:lnSpc>
              <a:spcPct val="90000"/>
            </a:lnSpc>
            <a:spcBef>
              <a:spcPct val="0"/>
            </a:spcBef>
            <a:spcAft>
              <a:spcPct val="35000"/>
            </a:spcAft>
            <a:buNone/>
          </a:pPr>
          <a:r>
            <a:rPr lang="en-US" sz="1100" kern="1200">
              <a:latin typeface="Calibri Light" panose="020F0302020204030204"/>
            </a:rPr>
            <a:t>Month 14 + Post Op. Check up</a:t>
          </a:r>
        </a:p>
      </dsp:txBody>
      <dsp:txXfrm>
        <a:off x="604617" y="800168"/>
        <a:ext cx="1318081" cy="625217"/>
      </dsp:txXfrm>
    </dsp:sp>
  </dsp:spTree>
</dsp:drawing>
</file>

<file path=ppt/diagrams/layout1.xml><?xml version="1.0" encoding="utf-8"?>
<dgm:layoutDef xmlns:dgm="http://schemas.openxmlformats.org/drawingml/2006/diagram" xmlns:a="http://schemas.openxmlformats.org/drawingml/2006/main" uniqueId="urn:microsoft.com/office/officeart/2005/8/layout/radial6">
  <dgm:title val=""/>
  <dgm:desc val=""/>
  <dgm:catLst>
    <dgm:cat type="cycle" pri="9000"/>
    <dgm:cat type="relationship" pri="2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choose name="Name3">
          <dgm:if name="Name4" axis="ch ch" ptType="node node" st="1 1" cnt="1 0" func="cnt" op="lte" val="1">
            <dgm:alg type="cycle">
              <dgm:param type="stAng" val="90"/>
              <dgm:param type="spanAng" val="360"/>
              <dgm:param type="ctrShpMap" val="fNode"/>
            </dgm:alg>
          </dgm:if>
          <dgm:else name="Name5">
            <dgm:alg type="cycle">
              <dgm:param type="stAng" val="0"/>
              <dgm:param type="spanAng" val="360"/>
              <dgm:param type="ctrShpMap" val="fNode"/>
            </dgm:alg>
          </dgm:else>
        </dgm:choose>
      </dgm:if>
      <dgm:else name="Name6">
        <dgm:choose name="Name7">
          <dgm:if name="Name8" axis="ch ch" ptType="node node" st="1 1" cnt="1 0" func="cnt" op="lte" val="1">
            <dgm:alg type="cycle">
              <dgm:param type="stAng" val="-90"/>
              <dgm:param type="spanAng" val="360"/>
              <dgm:param type="ctrShpMap" val="fNode"/>
            </dgm:alg>
          </dgm:if>
          <dgm:else name="Name9">
            <dgm:alg type="cycle">
              <dgm:param type="stAng" val="0"/>
              <dgm:param type="spanAng" val="-360"/>
              <dgm:param type="ctrShpMap" val="fNode"/>
            </dgm:alg>
          </dgm:else>
        </dgm:choose>
      </dgm:else>
    </dgm:choose>
    <dgm:shape xmlns:r="http://schemas.openxmlformats.org/officeDocument/2006/relationships" r:blip="">
      <dgm:adjLst/>
    </dgm:shape>
    <dgm:presOf/>
    <dgm:choose name="Name10">
      <dgm:if name="Name11" func="var" arg="dir" op="equ" val="norm">
        <dgm:choose name="Name12">
          <dgm:if name="Name13"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des" forName="oneNode" refType="primFontSz" refFor="ch" refForName="centerShape" op="lte" fact="0.95"/>
              <dgm:constr type="diam" for="ch" forName="singleconn" refType="diam" op="equ" fact="-1"/>
              <dgm:constr type="h" for="ch" forName="singleconn" refType="w" refFor="ch" refForName="oneComp" fact="0.24"/>
              <dgm:constr type="w" for="ch" forName="dummya" refType="w" refFor="ch" refForName="oneComp" op="equ"/>
              <dgm:constr type="w" for="ch" forName="dummyb" refType="w" refFor="ch" refForName="oneComp" op="equ"/>
              <dgm:constr type="w" for="ch" forName="dummyc" refType="w" refFor="ch" refForName="oneComp" op="equ"/>
            </dgm:constrLst>
          </dgm:if>
          <dgm:else name="Name14">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forName="sibTrans" refType="diam" op="equ"/>
              <dgm:constr type="h" for="ch" forName="sibTrans" refType="w" refFor="ch" refForName="node" fact="0.24"/>
              <dgm:constr type="w" for="ch" forName="dummy" val="1"/>
            </dgm:constrLst>
          </dgm:else>
        </dgm:choose>
      </dgm:if>
      <dgm:else name="Name15">
        <dgm:choose name="Name16">
          <dgm:if name="Name17" axis="ch ch" ptType="node node" st="1 1" cnt="1 0" func="cnt" op="equ" val="1">
            <dgm:constrLst>
              <dgm:constr type="diam" val="170"/>
              <dgm:constr type="w" for="ch" forName="centerShape" refType="w"/>
              <dgm:constr type="w" for="ch" forName="oneComp" refType="w" refFor="ch" refForName="centerShape" op="equ" fact="0.7"/>
              <dgm:constr type="sp" refType="w" refFor="ch" refForName="oneComp" fact="0.3"/>
              <dgm:constr type="sibSp" refType="w" refFor="ch" refForName="oneComp" fact="0.3"/>
              <dgm:constr type="primFontSz" for="ch" forName="centerShape" val="65"/>
              <dgm:constr type="primFontSz" for="des" forName="oneNode" refType="primFontSz" refFor="ch" refForName="centerShape" fact="0.95"/>
              <dgm:constr type="primFontSz" for="ch" forName="oneNode" refType="primFontSz" refFor="ch" refForName="centerShape" op="lte" fact="0.95"/>
              <dgm:constr type="diam" for="ch" forName="singleconn" refType="diam"/>
              <dgm:constr type="h" for="ch" forName="singleconn" refType="w" refFor="ch" refForName="oneComp" fact="0.24"/>
              <dgm:constr type="diam" for="ch" refType="diam" op="equ"/>
              <dgm:constr type="w" for="ch" forName="dummya" refType="w" refFor="ch" refForName="oneComp" op="equ"/>
              <dgm:constr type="w" for="ch" forName="dummyb" refType="w" refFor="ch" refForName="oneComp" op="equ"/>
              <dgm:constr type="w" for="ch" forName="dummyc" refType="w" refFor="ch" refForName="oneComp" op="equ"/>
            </dgm:constrLst>
          </dgm:if>
          <dgm:else name="Name18">
            <dgm:constrLst>
              <dgm:constr type="diam" val="170"/>
              <dgm:constr type="w" for="ch" forName="centerShape" refType="w"/>
              <dgm:constr type="w" for="ch" forName="node" refType="w" refFor="ch" refForName="centerShape" op="equ" fact="0.7"/>
              <dgm:constr type="sp" refType="w" refFor="ch" refForName="node" fact="0.3"/>
              <dgm:constr type="sibSp" refType="w" refFor="ch" refForName="node" fact="0.3"/>
              <dgm:constr type="primFontSz" for="ch" forName="centerShape" val="65"/>
              <dgm:constr type="primFontSz" for="des" forName="node" refType="primFontSz" refFor="ch" refForName="centerShape" fact="0.78"/>
              <dgm:constr type="primFontSz" for="ch" forName="node" refType="primFontSz" refFor="ch" refForName="centerShape" op="lte" fact="0.95"/>
              <dgm:constr type="diam" for="ch" ptType="sibTrans" refType="diam" fact="-1"/>
              <dgm:constr type="h" for="ch" forName="sibTrans" refType="w" refFor="ch" refForName="node" fact="0.24"/>
              <dgm:constr type="diam" for="ch" refType="diam" op="equ" fact="-1"/>
              <dgm:constr type="w" for="ch" forName="dummy" val="1"/>
            </dgm:constrLst>
          </dgm:else>
        </dgm:choose>
      </dgm:else>
    </dgm:choose>
    <dgm:ruleLst>
      <dgm:rule type="diam" val="INF" fact="NaN" max="NaN"/>
    </dgm:ruleLst>
    <dgm:forEach name="Name19"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20" axis="ch">
        <dgm:forEach name="Name21" axis="self" ptType="node">
          <dgm:choose name="Name22">
            <dgm:if name="Name23" axis="par ch" ptType="node node" func="cnt" op="gt" val="1">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dummy">
                <dgm:alg type="sp"/>
                <dgm:shape xmlns:r="http://schemas.openxmlformats.org/officeDocument/2006/relationships" r:blip="">
                  <dgm:adjLst/>
                </dgm:shape>
                <dgm:presOf/>
                <dgm:constrLst>
                  <dgm:constr type="h" refType="w"/>
                </dgm:constrLst>
                <dgm:ruleLst/>
              </dgm:layoutNode>
              <dgm:forEach name="sibTransForEach" axis="followSib" ptType="sibTrans" hideLastTrans="0" cnt="1">
                <dgm:layoutNode name="sibTrans" styleLbl="sibTrans2D1">
                  <dgm:alg type="conn">
                    <dgm:param type="connRout" val="curve"/>
                    <dgm:param type="begPts" val="ctr"/>
                    <dgm:param type="endPts" val="ctr"/>
                    <dgm:param type="begSty" val="noArr"/>
                    <dgm:param type="endSty" val="noArr"/>
                    <dgm:param type="dstNode" val="node"/>
                  </dgm:alg>
                  <dgm:shape xmlns:r="http://schemas.openxmlformats.org/officeDocument/2006/relationships" type="conn" r:blip="" zOrderOff="-999">
                    <dgm:adjLst/>
                  </dgm:shape>
                  <dgm:presOf axis="self"/>
                  <dgm:constrLst>
                    <dgm:constr type="begPad"/>
                    <dgm:constr type="endPad"/>
                  </dgm:constrLst>
                  <dgm:ruleLst/>
                </dgm:layoutNode>
              </dgm:forEach>
            </dgm:if>
            <dgm:if name="Name24" axis="par ch" ptType="node node" func="cnt" op="equ" val="1">
              <dgm:layoutNode name="oneComp">
                <dgm:alg type="composite">
                  <dgm:param type="ar" val="1"/>
                </dgm:alg>
                <dgm:shape xmlns:r="http://schemas.openxmlformats.org/officeDocument/2006/relationships" r:blip="">
                  <dgm:adjLst/>
                </dgm:shape>
                <dgm:presOf/>
                <dgm:constrLst>
                  <dgm:constr type="h" refType="w"/>
                  <dgm:constr type="l" for="ch" forName="dummyConnPt" refType="w" fact="0.5"/>
                  <dgm:constr type="t" for="ch" forName="dummyConnPt" refType="w" fact="0.5"/>
                  <dgm:constr type="l" for="ch" forName="oneNode"/>
                  <dgm:constr type="t" for="ch" forName="oneNode"/>
                  <dgm:constr type="h" for="ch" forName="oneNode" refType="h"/>
                  <dgm:constr type="w" for="ch" forName="oneNode" refType="w"/>
                </dgm:constrLst>
                <dgm:ruleLst/>
                <dgm:layoutNode name="dummyConnPt" styleLbl="node1">
                  <dgm:alg type="sp"/>
                  <dgm:shape xmlns:r="http://schemas.openxmlformats.org/officeDocument/2006/relationships" r:blip="">
                    <dgm:adjLst/>
                  </dgm:shape>
                  <dgm:presOf/>
                  <dgm:constrLst>
                    <dgm:constr type="w" val="1"/>
                    <dgm:constr type="h" val="1"/>
                  </dgm:constrLst>
                  <dgm:ruleLst/>
                </dgm:layoutNode>
                <dgm:layoutNode name="on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dgm:layoutNode name="dummya">
                <dgm:alg type="sp"/>
                <dgm:shape xmlns:r="http://schemas.openxmlformats.org/officeDocument/2006/relationships" r:blip="">
                  <dgm:adjLst/>
                </dgm:shape>
                <dgm:presOf/>
                <dgm:constrLst>
                  <dgm:constr type="h" refType="w"/>
                </dgm:constrLst>
                <dgm:ruleLst/>
              </dgm:layoutNode>
              <dgm:layoutNode name="dummyb">
                <dgm:alg type="sp"/>
                <dgm:shape xmlns:r="http://schemas.openxmlformats.org/officeDocument/2006/relationships" r:blip="">
                  <dgm:adjLst/>
                </dgm:shape>
                <dgm:presOf/>
                <dgm:constrLst>
                  <dgm:constr type="h" refType="w"/>
                </dgm:constrLst>
                <dgm:ruleLst/>
              </dgm:layoutNode>
              <dgm:layoutNode name="dummyc">
                <dgm:alg type="sp"/>
                <dgm:shape xmlns:r="http://schemas.openxmlformats.org/officeDocument/2006/relationships" r:blip="">
                  <dgm:adjLst/>
                </dgm:shape>
                <dgm:presOf/>
                <dgm:constrLst>
                  <dgm:constr type="h" refType="w"/>
                </dgm:constrLst>
                <dgm:ruleLst/>
              </dgm:layoutNode>
              <dgm:forEach name="sibTransForEach1" axis="followSib" ptType="sibTrans" hideLastTrans="0" cnt="1">
                <dgm:layoutNode name="singleconn" styleLbl="sibTrans2D1">
                  <dgm:alg type="conn">
                    <dgm:param type="connRout" val="longCurve"/>
                    <dgm:param type="begPts" val="bCtr"/>
                    <dgm:param type="endPts" val="tCtr"/>
                    <dgm:param type="begSty" val="noArr"/>
                    <dgm:param type="endSty" val="noArr"/>
                    <dgm:param type="srcNode" val="dummyConnPt"/>
                    <dgm:param type="dstNode" val="dummyConnPt"/>
                  </dgm:alg>
                  <dgm:shape xmlns:r="http://schemas.openxmlformats.org/officeDocument/2006/relationships" type="conn" r:blip="" zOrderOff="-999">
                    <dgm:adjLst/>
                  </dgm:shape>
                  <dgm:presOf axis="self"/>
                  <dgm:constrLst>
                    <dgm:constr type="begPad"/>
                    <dgm:constr type="endPad"/>
                  </dgm:constrLst>
                  <dgm:ruleLst/>
                </dgm:layoutNode>
              </dgm:forEach>
            </dgm:if>
            <dgm:else name="Name25"/>
          </dgm:choose>
        </dgm:forEach>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cycle3">
  <dgm:title val=""/>
  <dgm:desc val=""/>
  <dgm:catLst>
    <dgm:cat type="cycle" pri="5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val="exact"/>
    </dgm:varLst>
    <dgm:choose name="Name1">
      <dgm:if name="Name2" axis="ch" ptType="node" func="cnt" op="equ" val="2">
        <dgm:alg type="composite">
          <dgm:param type="ar" val="0.9"/>
        </dgm:alg>
        <dgm:shape xmlns:r="http://schemas.openxmlformats.org/officeDocument/2006/relationships" r:blip="">
          <dgm:adjLst/>
        </dgm:shape>
        <dgm:presOf/>
        <dgm:constrLst>
          <dgm:constr type="primFontSz" for="ch" ptType="node" op="equ" val="65"/>
          <dgm:constr type="ctrX" for="ch" forName="node1" refType="w" fact="0.5"/>
          <dgm:constr type="t" for="ch" forName="node1"/>
          <dgm:constr type="w" for="ch" forName="node1" refType="w" fact="0.8"/>
          <dgm:constr type="h" for="ch" forName="node1" refType="w" refFor="ch" refForName="node1" fact="0.5"/>
          <dgm:constr type="ctrX" for="ch" forName="sibTrans" refType="w" fact="0.5"/>
          <dgm:constr type="t" for="ch" forName="sibTrans"/>
          <dgm:constr type="w" for="ch" forName="sibTrans" refType="w" fact="0.8"/>
          <dgm:constr type="h" for="ch" forName="sibTrans" refType="w" refFor="ch" refForName="node1" fact="0.5"/>
          <dgm:constr type="userA" for="ch" forName="sibTrans" refType="w" fact="1.07"/>
          <dgm:constr type="ctrX" for="ch" forName="node2" refType="w" fact="0.5"/>
          <dgm:constr type="b" for="ch" forName="node2" refType="h"/>
          <dgm:constr type="w" for="ch" forName="node2" refType="w" fact="0.8"/>
          <dgm:constr type="h" for="ch" forName="node2" refType="w" refFor="ch" refForName="node1" fact="0.5"/>
          <dgm:constr type="l" for="ch" forName="sp1"/>
          <dgm:constr type="t" for="ch" forName="sp1" refType="h" fact="0.5"/>
          <dgm:constr type="w" for="ch" forName="sp1" val="1"/>
          <dgm:constr type="h" for="ch" forName="sp1" val="1"/>
          <dgm:constr type="r" for="ch" forName="sp2" refType="w"/>
          <dgm:constr type="t" for="ch" forName="sp2" refType="h" fact="0.5"/>
          <dgm:constr type="w" for="ch" forName="sp2" val="1"/>
          <dgm:constr type="h" for="ch" forName="sp2" val="1"/>
        </dgm:constrLst>
        <dgm:ruleLst/>
      </dgm:if>
      <dgm:else name="Name3">
        <dgm:alg type="composite"/>
        <dgm:shape xmlns:r="http://schemas.openxmlformats.org/officeDocument/2006/relationships" r:blip="">
          <dgm:adjLst/>
        </dgm:shape>
        <dgm:presOf/>
        <dgm:constrLst>
          <dgm:constr type="primFontSz" for="ch" ptType="node" op="equ" val="65"/>
        </dgm:constrLst>
        <dgm:ruleLst/>
      </dgm:else>
    </dgm:choose>
    <dgm:choose name="Name4">
      <dgm:if name="Name5" axis="ch" ptType="node" func="cnt" op="equ" val="2">
        <dgm:layoutNode name="node1">
          <dgm:varLst>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ibTrans" styleLbl="bgShp">
          <dgm:choose name="Name6">
            <dgm:if name="Name7" func="var" arg="dir" op="equ" val="norm">
              <dgm:alg type="conn">
                <dgm:param type="connRout" val="longCurve"/>
                <dgm:param type="begPts" val="midR"/>
                <dgm:param type="endPts" val="midL"/>
                <dgm:param type="dstNode" val="node1"/>
              </dgm:alg>
              <dgm:shape xmlns:r="http://schemas.openxmlformats.org/officeDocument/2006/relationships" type="conn" r:blip="" zOrderOff="-2">
                <dgm:adjLst/>
              </dgm:shape>
              <dgm:presOf axis="ch" ptType="sibTrans"/>
              <dgm:constrLst>
                <dgm:constr type="userA"/>
                <dgm:constr type="diam" refType="userA" fact="-1"/>
                <dgm:constr type="wArH" refType="userA" fact="0.05"/>
                <dgm:constr type="hArH" refType="userA" fact="0.1"/>
                <dgm:constr type="stemThick" refType="userA" fact="0.06"/>
                <dgm:constr type="begPad" refType="connDist" fact="-0.2"/>
                <dgm:constr type="endPad" refType="connDist" fact="0.05"/>
              </dgm:constrLst>
            </dgm:if>
            <dgm:else name="Name8">
              <dgm:alg type="conn">
                <dgm:param type="connRout" val="longCurve"/>
                <dgm:param type="begPts" val="midL"/>
                <dgm:param type="endPts" val="midR"/>
                <dgm:param type="dstNode" val="node1"/>
              </dgm:alg>
              <dgm:shape xmlns:r="http://schemas.openxmlformats.org/officeDocument/2006/relationships" type="conn" r:blip="" zOrderOff="-2">
                <dgm:adjLst/>
              </dgm:shape>
              <dgm:presOf axis="ch" ptType="sibTrans"/>
              <dgm:constrLst>
                <dgm:constr type="userA"/>
                <dgm:constr type="diam" refType="userA"/>
                <dgm:constr type="wArH" refType="userA" fact="0.05"/>
                <dgm:constr type="hArH" refType="userA" fact="0.1"/>
                <dgm:constr type="stemThick" refType="userA" fact="0.06"/>
                <dgm:constr type="begPad" refType="connDist" fact="-0.2"/>
                <dgm:constr type="endPad" refType="connDist" fact="0.05"/>
              </dgm:constrLst>
            </dgm:else>
          </dgm:choose>
          <dgm:ruleLst/>
        </dgm:layoutNode>
        <dgm:layoutNode name="node2">
          <dgm:varLst>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sp1">
          <dgm:alg type="sp"/>
          <dgm:shape xmlns:r="http://schemas.openxmlformats.org/officeDocument/2006/relationships" r:blip="">
            <dgm:adjLst/>
          </dgm:shape>
          <dgm:presOf/>
          <dgm:constrLst/>
          <dgm:ruleLst/>
        </dgm:layoutNode>
        <dgm:layoutNode name="sp2">
          <dgm:alg type="sp"/>
          <dgm:shape xmlns:r="http://schemas.openxmlformats.org/officeDocument/2006/relationships" r:blip="">
            <dgm:adjLst/>
          </dgm:shape>
          <dgm:presOf/>
          <dgm:constrLst/>
          <dgm:ruleLst/>
        </dgm:layoutNode>
      </dgm:if>
      <dgm:else name="Name9">
        <dgm:layoutNode name="cycle">
          <dgm:choose name="Name10">
            <dgm:if name="Name11" func="var" arg="dir" op="equ" val="norm">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fact="-1"/>
                <dgm:constr type="wArH" for="ch" ptType="sibTrans" refType="diam" op="equ" fact="0.05"/>
                <dgm:constr type="hArH" for="ch" ptType="sibTrans" refType="diam" op="equ" fact="0.1"/>
                <dgm:constr type="stemThick" for="ch" ptType="sibTrans" refType="diam" op="equ" fact="0.065"/>
                <dgm:constr type="primFontSz" for="ch" ptType="node" op="equ"/>
              </dgm:constrLst>
            </dgm:if>
            <dgm:else name="Name12">
              <dgm:alg type="cycle">
                <dgm:param type="stAng" val="0"/>
                <dgm:param type="spanAng" val="-360"/>
              </dgm:alg>
              <dgm:shape xmlns:r="http://schemas.openxmlformats.org/officeDocument/2006/relationships" r:blip="">
                <dgm:adjLst/>
              </dgm:shape>
              <dgm:presOf/>
              <dgm:constrLst>
                <dgm:constr type="diam" refType="w"/>
                <dgm:constr type="w" for="ch" ptType="node" refType="w"/>
                <dgm:constr type="sibSp" val="15"/>
                <dgm:constr type="userA" for="ch" ptType="sibTrans" refType="diam" op="equ"/>
                <dgm:constr type="wArH" for="ch" ptType="sibTrans" refType="diam" op="equ" fact="0.05"/>
                <dgm:constr type="hArH" for="ch" ptType="sibTrans" refType="diam" op="equ" fact="0.1"/>
                <dgm:constr type="stemThick" for="ch" ptType="sibTrans" refType="diam" op="equ" fact="0.065"/>
                <dgm:constr type="primFontSz" for="ch" ptType="node" op="equ"/>
              </dgm:constrLst>
            </dgm:else>
          </dgm:choose>
          <dgm:ruleLst/>
          <dgm:forEach name="nodesFirstNodeForEach" axis="ch" ptType="node" cnt="1">
            <dgm:layoutNode name="nodeFirstNode">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FirstNode" styleLbl="bgShp">
                <dgm:choose name="Name13">
                  <dgm:if name="Name14" func="var" arg="dir" op="equ" val="norm">
                    <dgm:alg type="conn">
                      <dgm:param type="connRout" val="longCurve"/>
                      <dgm:param type="begPts" val="midR"/>
                      <dgm:param type="endPts" val="midL"/>
                      <dgm:param type="dstNode" val="nodeFirstNode"/>
                    </dgm:alg>
                  </dgm:if>
                  <dgm:else name="Name15">
                    <dgm:alg type="conn">
                      <dgm:param type="connRout" val="longCurve"/>
                      <dgm:param type="begPts" val="midL"/>
                      <dgm:param type="endPts" val="midR"/>
                      <dgm:param type="dstNode" val="nodeFirstNode"/>
                    </dgm:alg>
                  </dgm:else>
                </dgm:choose>
                <dgm:shape xmlns:r="http://schemas.openxmlformats.org/officeDocument/2006/relationships" type="conn" r:blip="" zOrderOff="-2">
                  <dgm:adjLst/>
                </dgm:shape>
                <dgm:presOf axis="self"/>
                <dgm:choose name="Name16">
                  <dgm:if name="Name17" axis="par ch" ptType="doc node" func="cnt" op="equ" val="3">
                    <dgm:constrLst>
                      <dgm:constr type="userA"/>
                      <dgm:constr type="diam" refType="userA" fact="1.01"/>
                      <dgm:constr type="begPad" refType="connDist" fact="-0.2"/>
                      <dgm:constr type="endPad" refType="connDist" fact="0.05"/>
                    </dgm:constrLst>
                  </dgm:if>
                  <dgm:if name="Name18" axis="par ch" ptType="doc node" func="cnt" op="equ" val="4">
                    <dgm:constrLst>
                      <dgm:constr type="userA"/>
                      <dgm:constr type="diam" refType="userA" fact="1.26"/>
                      <dgm:constr type="begPad" refType="connDist" fact="-0.2"/>
                      <dgm:constr type="endPad" refType="connDist" fact="0.05"/>
                    </dgm:constrLst>
                  </dgm:if>
                  <dgm:if name="Name19" axis="par ch" ptType="doc node" func="cnt" op="equ" val="5">
                    <dgm:constrLst>
                      <dgm:constr type="userA"/>
                      <dgm:constr type="diam" refType="userA" fact="1.04"/>
                      <dgm:constr type="begPad" refType="connDist" fact="-0.2"/>
                      <dgm:constr type="endPad" refType="connDist" fact="0.05"/>
                    </dgm:constrLst>
                  </dgm:if>
                  <dgm:if name="Name20" axis="par ch" ptType="doc node" func="cnt" op="equ" val="6">
                    <dgm:constrLst>
                      <dgm:constr type="userA"/>
                      <dgm:constr type="diam" refType="userA" fact="1.1"/>
                      <dgm:constr type="begPad" refType="connDist" fact="-0.2"/>
                      <dgm:constr type="endPad" refType="connDist" fact="0.05"/>
                    </dgm:constrLst>
                  </dgm:if>
                  <dgm:else name="Name21">
                    <dgm:constrLst>
                      <dgm:constr type="userA"/>
                      <dgm:constr type="diam" refType="userA" fact="1.04"/>
                      <dgm:constr type="begPad" refType="connDist" fact="-0.2"/>
                      <dgm:constr type="endPad" refType="connDist" fact="0.05"/>
                    </dgm:constrLst>
                  </dgm:else>
                </dgm:choose>
                <dgm:ruleLst/>
              </dgm:layoutNode>
            </dgm:forEach>
          </dgm:forEach>
          <dgm:forEach name="followingNodesForEach" axis="ch" ptType="node" st="2">
            <dgm:layoutNode name="nodeFollowingNodes">
              <dgm:varLst>
                <dgm:bulletEnabled val="1"/>
              </dgm:varLst>
              <dgm:alg type="tx"/>
              <dgm:shape xmlns:r="http://schemas.openxmlformats.org/officeDocument/2006/relationships" type="roundRect" r:blip="">
                <dgm:adjLst/>
              </dgm:shape>
              <dgm:presOf axis="desOrSelf" ptType="node"/>
              <dgm:constrLst>
                <dgm:constr type="h" refType="w" fact="0.5"/>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dgm:layoutNod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22:47:38.085"/>
    </inkml:context>
    <inkml:brush xml:id="br0">
      <inkml:brushProperty name="width" value="0.1" units="cm"/>
      <inkml:brushProperty name="height" value="0.1" units="cm"/>
      <inkml:brushProperty name="color" value="#E71224"/>
    </inkml:brush>
  </inkml:definitions>
  <inkml:trace contextRef="#ctx0" brushRef="#br0">19156 3131 16383 0 0,'0'0'0'0'0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22:47:38.086"/>
    </inkml:context>
    <inkml:brush xml:id="br0">
      <inkml:brushProperty name="width" value="0.1" units="cm"/>
      <inkml:brushProperty name="height" value="0.1" units="cm"/>
      <inkml:brushProperty name="color" value="#E71224"/>
    </inkml:brush>
  </inkml:definitions>
  <inkml:trace contextRef="#ctx0" brushRef="#br0">19350 2073 16383 0 0,'0'0'0'0'0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22:47:39.337"/>
    </inkml:context>
    <inkml:brush xml:id="br0">
      <inkml:brushProperty name="width" value="0.1" units="cm"/>
      <inkml:brushProperty name="height" value="0.1" units="cm"/>
      <inkml:brushProperty name="color" value="#E71224"/>
    </inkml:brush>
  </inkml:definitions>
  <inkml:trace contextRef="#ctx0" brushRef="#br0">19473 2972 16383 0 0,'0'0'0'0'0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22:47:40.182"/>
    </inkml:context>
    <inkml:brush xml:id="br0">
      <inkml:brushProperty name="width" value="0.1" units="cm"/>
      <inkml:brushProperty name="height" value="0.1" units="cm"/>
      <inkml:brushProperty name="color" value="#E71224"/>
    </inkml:brush>
  </inkml:definitions>
  <inkml:trace contextRef="#ctx0" brushRef="#br0">19473 2972 16383 0 0,'0'0'0'0'0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22:47:41.921"/>
    </inkml:context>
    <inkml:brush xml:id="br0">
      <inkml:brushProperty name="width" value="0.1" units="cm"/>
      <inkml:brushProperty name="height" value="0.1" units="cm"/>
      <inkml:brushProperty name="color" value="#E71224"/>
    </inkml:brush>
  </inkml:definitions>
  <inkml:trace contextRef="#ctx0" brushRef="#br0">14446 3590 16383 0 0,'0'0'0'0'0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4-07-11T19:05:13.475"/>
    </inkml:context>
    <inkml:brush xml:id="br0">
      <inkml:brushProperty name="width" value="0.1" units="cm"/>
      <inkml:brushProperty name="height" value="0.1" units="cm"/>
    </inkml:brush>
  </inkml:definitions>
  <inkml:trace contextRef="#ctx0" brushRef="#br0">9917 904 16383 0 0,'-2'2'0'0'0,"-1"1"0"0"0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5FBF11-8595-CC4E-9AA9-E66CF3913DBB}" type="datetimeFigureOut">
              <a:rPr lang="en-US" smtClean="0"/>
              <a:t>6/5/2025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EB3F4E-B0A7-5E40-AB9F-3F23716E292E}" type="slidenum">
              <a:rPr lang="en-US" smtClean="0"/>
              <a:t>‹#›</a:t>
            </a:fld>
            <a:endParaRPr lang="en-US"/>
          </a:p>
        </p:txBody>
      </p:sp>
    </p:spTree>
    <p:extLst>
      <p:ext uri="{BB962C8B-B14F-4D97-AF65-F5344CB8AC3E}">
        <p14:creationId xmlns:p14="http://schemas.microsoft.com/office/powerpoint/2010/main" val="23135558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Sabrina</a:t>
            </a:r>
          </a:p>
        </p:txBody>
      </p:sp>
      <p:sp>
        <p:nvSpPr>
          <p:cNvPr id="4" name="Slide Number Placeholder 3"/>
          <p:cNvSpPr>
            <a:spLocks noGrp="1"/>
          </p:cNvSpPr>
          <p:nvPr>
            <p:ph type="sldNum" sz="quarter" idx="5"/>
          </p:nvPr>
        </p:nvSpPr>
        <p:spPr/>
        <p:txBody>
          <a:bodyPr/>
          <a:lstStyle/>
          <a:p>
            <a:fld id="{92EB3F4E-B0A7-5E40-AB9F-3F23716E292E}" type="slidenum">
              <a:rPr lang="en-US" smtClean="0"/>
              <a:t>1</a:t>
            </a:fld>
            <a:endParaRPr lang="en-US"/>
          </a:p>
        </p:txBody>
      </p:sp>
    </p:spTree>
    <p:extLst>
      <p:ext uri="{BB962C8B-B14F-4D97-AF65-F5344CB8AC3E}">
        <p14:creationId xmlns:p14="http://schemas.microsoft.com/office/powerpoint/2010/main" val="349213590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layla</a:t>
            </a:r>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10</a:t>
            </a:fld>
            <a:endParaRPr lang="en-US"/>
          </a:p>
        </p:txBody>
      </p:sp>
    </p:spTree>
    <p:extLst>
      <p:ext uri="{BB962C8B-B14F-4D97-AF65-F5344CB8AC3E}">
        <p14:creationId xmlns:p14="http://schemas.microsoft.com/office/powerpoint/2010/main" val="17965599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Noah:</a:t>
            </a:r>
          </a:p>
        </p:txBody>
      </p:sp>
      <p:sp>
        <p:nvSpPr>
          <p:cNvPr id="4" name="Slide Number Placeholder 3"/>
          <p:cNvSpPr>
            <a:spLocks noGrp="1"/>
          </p:cNvSpPr>
          <p:nvPr>
            <p:ph type="sldNum" sz="quarter" idx="5"/>
          </p:nvPr>
        </p:nvSpPr>
        <p:spPr/>
        <p:txBody>
          <a:bodyPr/>
          <a:lstStyle/>
          <a:p>
            <a:fld id="{92EB3F4E-B0A7-5E40-AB9F-3F23716E292E}" type="slidenum">
              <a:rPr lang="en-US" smtClean="0"/>
              <a:t>12</a:t>
            </a:fld>
            <a:endParaRPr lang="en-US"/>
          </a:p>
        </p:txBody>
      </p:sp>
    </p:spTree>
    <p:extLst>
      <p:ext uri="{BB962C8B-B14F-4D97-AF65-F5344CB8AC3E}">
        <p14:creationId xmlns:p14="http://schemas.microsoft.com/office/powerpoint/2010/main" val="184924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Noah:</a:t>
            </a:r>
          </a:p>
        </p:txBody>
      </p:sp>
      <p:sp>
        <p:nvSpPr>
          <p:cNvPr id="4" name="Slide Number Placeholder 3"/>
          <p:cNvSpPr>
            <a:spLocks noGrp="1"/>
          </p:cNvSpPr>
          <p:nvPr>
            <p:ph type="sldNum" sz="quarter" idx="5"/>
          </p:nvPr>
        </p:nvSpPr>
        <p:spPr/>
        <p:txBody>
          <a:bodyPr/>
          <a:lstStyle/>
          <a:p>
            <a:fld id="{92EB3F4E-B0A7-5E40-AB9F-3F23716E292E}" type="slidenum">
              <a:rPr lang="en-US" smtClean="0"/>
              <a:t>13</a:t>
            </a:fld>
            <a:endParaRPr lang="en-US"/>
          </a:p>
        </p:txBody>
      </p:sp>
    </p:spTree>
    <p:extLst>
      <p:ext uri="{BB962C8B-B14F-4D97-AF65-F5344CB8AC3E}">
        <p14:creationId xmlns:p14="http://schemas.microsoft.com/office/powerpoint/2010/main" val="5355597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Noah:</a:t>
            </a:r>
          </a:p>
        </p:txBody>
      </p:sp>
      <p:sp>
        <p:nvSpPr>
          <p:cNvPr id="4" name="Slide Number Placeholder 3"/>
          <p:cNvSpPr>
            <a:spLocks noGrp="1"/>
          </p:cNvSpPr>
          <p:nvPr>
            <p:ph type="sldNum" sz="quarter" idx="5"/>
          </p:nvPr>
        </p:nvSpPr>
        <p:spPr/>
        <p:txBody>
          <a:bodyPr/>
          <a:lstStyle/>
          <a:p>
            <a:fld id="{92EB3F4E-B0A7-5E40-AB9F-3F23716E292E}" type="slidenum">
              <a:rPr lang="en-US" smtClean="0"/>
              <a:t>14</a:t>
            </a:fld>
            <a:endParaRPr lang="en-US"/>
          </a:p>
        </p:txBody>
      </p:sp>
    </p:spTree>
    <p:extLst>
      <p:ext uri="{BB962C8B-B14F-4D97-AF65-F5344CB8AC3E}">
        <p14:creationId xmlns:p14="http://schemas.microsoft.com/office/powerpoint/2010/main" val="7207566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15</a:t>
            </a:fld>
            <a:endParaRPr lang="en-US"/>
          </a:p>
        </p:txBody>
      </p:sp>
    </p:spTree>
    <p:extLst>
      <p:ext uri="{BB962C8B-B14F-4D97-AF65-F5344CB8AC3E}">
        <p14:creationId xmlns:p14="http://schemas.microsoft.com/office/powerpoint/2010/main" val="7328331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Sabrina:</a:t>
            </a:r>
          </a:p>
          <a:p>
            <a:r>
              <a:rPr lang="en-US">
                <a:cs typeface="Calibri"/>
              </a:rPr>
              <a:t>Average Income:</a:t>
            </a:r>
          </a:p>
          <a:p>
            <a:r>
              <a:rPr lang="en-US">
                <a:cs typeface="Calibri"/>
              </a:rPr>
              <a:t>Age – since the average super prime customer is in the age range of 40-70 we decided to focus our credit card offerings on this group</a:t>
            </a:r>
          </a:p>
          <a:p>
            <a:endParaRPr lang="en-US">
              <a:cs typeface="Calibri"/>
            </a:endParaRPr>
          </a:p>
          <a:p>
            <a:r>
              <a:rPr lang="en-US">
                <a:cs typeface="Calibri"/>
              </a:rPr>
              <a:t>Average Amount of Debt:</a:t>
            </a:r>
            <a:endParaRPr lang="en-US"/>
          </a:p>
          <a:p>
            <a:r>
              <a:rPr lang="en-US">
                <a:cs typeface="Calibri"/>
              </a:rPr>
              <a:t>Super-prime customer holds an average of $1,000 in debt which is $900 lower than prime customers who are the tier below super-prime customers.</a:t>
            </a:r>
          </a:p>
        </p:txBody>
      </p:sp>
      <p:sp>
        <p:nvSpPr>
          <p:cNvPr id="4" name="Slide Number Placeholder 3"/>
          <p:cNvSpPr>
            <a:spLocks noGrp="1"/>
          </p:cNvSpPr>
          <p:nvPr>
            <p:ph type="sldNum" sz="quarter" idx="5"/>
          </p:nvPr>
        </p:nvSpPr>
        <p:spPr/>
        <p:txBody>
          <a:bodyPr/>
          <a:lstStyle/>
          <a:p>
            <a:fld id="{92EB3F4E-B0A7-5E40-AB9F-3F23716E292E}" type="slidenum">
              <a:rPr lang="en-US" smtClean="0"/>
              <a:t>16</a:t>
            </a:fld>
            <a:endParaRPr lang="en-US"/>
          </a:p>
        </p:txBody>
      </p:sp>
    </p:spTree>
    <p:extLst>
      <p:ext uri="{BB962C8B-B14F-4D97-AF65-F5344CB8AC3E}">
        <p14:creationId xmlns:p14="http://schemas.microsoft.com/office/powerpoint/2010/main" val="19356244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Paris</a:t>
            </a:r>
            <a:endParaRPr lang="en-US"/>
          </a:p>
          <a:p>
            <a:endParaRPr lang="en-US"/>
          </a:p>
          <a:p>
            <a:r>
              <a:rPr lang="en-US"/>
              <a:t>-Since 2022 Capital one achieved a ten plus percent increase in annual annually and I’m sure everyone would like for that trend to continue. </a:t>
            </a:r>
          </a:p>
          <a:p>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17</a:t>
            </a:fld>
            <a:endParaRPr lang="en-US"/>
          </a:p>
        </p:txBody>
      </p:sp>
    </p:spTree>
    <p:extLst>
      <p:ext uri="{BB962C8B-B14F-4D97-AF65-F5344CB8AC3E}">
        <p14:creationId xmlns:p14="http://schemas.microsoft.com/office/powerpoint/2010/main" val="4014906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Paris:</a:t>
            </a:r>
          </a:p>
          <a:p>
            <a:endParaRPr lang="en-US" b="1"/>
          </a:p>
          <a:p>
            <a:r>
              <a:rPr lang="en-US"/>
              <a:t>-</a:t>
            </a:r>
            <a:r>
              <a:rPr lang="en-US">
                <a:cs typeface="Calibri"/>
              </a:rPr>
              <a:t>With super primes being relatively rare, the question became how best to diversify our product offering amongst this group? After much analysis, we decided that the best way to do so is by enticing a wider array of customers to upgrade RESPONSIBLY.</a:t>
            </a:r>
          </a:p>
        </p:txBody>
      </p:sp>
      <p:sp>
        <p:nvSpPr>
          <p:cNvPr id="4" name="Slide Number Placeholder 3"/>
          <p:cNvSpPr>
            <a:spLocks noGrp="1"/>
          </p:cNvSpPr>
          <p:nvPr>
            <p:ph type="sldNum" sz="quarter" idx="5"/>
          </p:nvPr>
        </p:nvSpPr>
        <p:spPr/>
        <p:txBody>
          <a:bodyPr/>
          <a:lstStyle/>
          <a:p>
            <a:fld id="{92EB3F4E-B0A7-5E40-AB9F-3F23716E292E}" type="slidenum">
              <a:rPr lang="en-US" smtClean="0"/>
              <a:t>18</a:t>
            </a:fld>
            <a:endParaRPr lang="en-US"/>
          </a:p>
        </p:txBody>
      </p:sp>
    </p:spTree>
    <p:extLst>
      <p:ext uri="{BB962C8B-B14F-4D97-AF65-F5344CB8AC3E}">
        <p14:creationId xmlns:p14="http://schemas.microsoft.com/office/powerpoint/2010/main" val="38311959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Paris:</a:t>
            </a:r>
          </a:p>
          <a:p>
            <a:endParaRPr lang="en-US">
              <a:cs typeface="Calibri"/>
            </a:endParaRPr>
          </a:p>
          <a:p>
            <a:r>
              <a:rPr lang="en-US">
                <a:cs typeface="Calibri"/>
              </a:rPr>
              <a:t>-We suggest this be achieved by eliminating annual fees, offering rewards, and only increasing a customer's credit limit after they can display 6 consecutive months of good credit/payment history, </a:t>
            </a:r>
          </a:p>
          <a:p>
            <a:endParaRPr lang="en-US">
              <a:cs typeface="Calibri"/>
            </a:endParaRPr>
          </a:p>
          <a:p>
            <a:endParaRPr lang="en-US">
              <a:cs typeface="Calibri"/>
            </a:endParaRPr>
          </a:p>
          <a:p>
            <a:endParaRPr lang="en-US"/>
          </a:p>
          <a:p>
            <a:r>
              <a:rPr lang="en-US"/>
              <a:t>https://www.macrotrends.net/stocks/charts/COF/capital-one-financial/revenue#:~:text=Capital%20One%20Financial%20annual%20revenue,a%201.23%25%20increase%20from%202020.</a:t>
            </a:r>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19</a:t>
            </a:fld>
            <a:endParaRPr lang="en-US"/>
          </a:p>
        </p:txBody>
      </p:sp>
    </p:spTree>
    <p:extLst>
      <p:ext uri="{BB962C8B-B14F-4D97-AF65-F5344CB8AC3E}">
        <p14:creationId xmlns:p14="http://schemas.microsoft.com/office/powerpoint/2010/main" val="22045369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Paris:</a:t>
            </a:r>
          </a:p>
          <a:p>
            <a:endParaRPr lang="en-US"/>
          </a:p>
          <a:p>
            <a:r>
              <a:rPr lang="en-US">
                <a:cs typeface="Calibri"/>
              </a:rPr>
              <a:t>-This graph depicts both ends of the $10k/$20k product spectrum, while keeping in mind both profitability and diversification.</a:t>
            </a:r>
          </a:p>
        </p:txBody>
      </p:sp>
      <p:sp>
        <p:nvSpPr>
          <p:cNvPr id="4" name="Slide Number Placeholder 3"/>
          <p:cNvSpPr>
            <a:spLocks noGrp="1"/>
          </p:cNvSpPr>
          <p:nvPr>
            <p:ph type="sldNum" sz="quarter" idx="5"/>
          </p:nvPr>
        </p:nvSpPr>
        <p:spPr/>
        <p:txBody>
          <a:bodyPr/>
          <a:lstStyle/>
          <a:p>
            <a:fld id="{92EB3F4E-B0A7-5E40-AB9F-3F23716E292E}" type="slidenum">
              <a:rPr lang="en-US" smtClean="0"/>
              <a:t>20</a:t>
            </a:fld>
            <a:endParaRPr lang="en-US"/>
          </a:p>
        </p:txBody>
      </p:sp>
    </p:spTree>
    <p:extLst>
      <p:ext uri="{BB962C8B-B14F-4D97-AF65-F5344CB8AC3E}">
        <p14:creationId xmlns:p14="http://schemas.microsoft.com/office/powerpoint/2010/main" val="192987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2</a:t>
            </a:fld>
            <a:endParaRPr lang="en-US"/>
          </a:p>
        </p:txBody>
      </p:sp>
    </p:spTree>
    <p:extLst>
      <p:ext uri="{BB962C8B-B14F-4D97-AF65-F5344CB8AC3E}">
        <p14:creationId xmlns:p14="http://schemas.microsoft.com/office/powerpoint/2010/main" val="35112605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21</a:t>
            </a:fld>
            <a:endParaRPr lang="en-US"/>
          </a:p>
        </p:txBody>
      </p:sp>
    </p:spTree>
    <p:extLst>
      <p:ext uri="{BB962C8B-B14F-4D97-AF65-F5344CB8AC3E}">
        <p14:creationId xmlns:p14="http://schemas.microsoft.com/office/powerpoint/2010/main" val="42659121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Sabrina: </a:t>
            </a:r>
          </a:p>
          <a:p>
            <a:r>
              <a:rPr lang="en-US">
                <a:cs typeface="Calibri"/>
              </a:rPr>
              <a:t>We believe these perks could be best to add to our credit card, but we need to test which perks most resonate with our customers, and which give us the most dollar to spending dollar.</a:t>
            </a:r>
          </a:p>
          <a:p>
            <a:endParaRPr lang="en-US">
              <a:cs typeface="Calibri"/>
            </a:endParaRPr>
          </a:p>
          <a:p>
            <a:r>
              <a:rPr lang="en-US">
                <a:cs typeface="Calibri"/>
              </a:rPr>
              <a:t>These are some of the offerings we will be testing out. Using the metrics we found in our research we found that these offerings would appeal most to the target super prime audience. These offerings will be presented to our customers on a rotating basis to ensure that the most benefit to our customers</a:t>
            </a:r>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22</a:t>
            </a:fld>
            <a:endParaRPr lang="en-US"/>
          </a:p>
        </p:txBody>
      </p:sp>
    </p:spTree>
    <p:extLst>
      <p:ext uri="{BB962C8B-B14F-4D97-AF65-F5344CB8AC3E}">
        <p14:creationId xmlns:p14="http://schemas.microsoft.com/office/powerpoint/2010/main" val="204172430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Iban:</a:t>
            </a:r>
          </a:p>
          <a:p>
            <a:r>
              <a:rPr lang="en-US">
                <a:cs typeface="Calibri"/>
              </a:rPr>
              <a:t>Every 6 months, a risk checker will evaluate all the risk associated with increasing credit lines and see which credit card users can be approved for an upgrade to a 20k limit.</a:t>
            </a:r>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23</a:t>
            </a:fld>
            <a:endParaRPr lang="en-US"/>
          </a:p>
        </p:txBody>
      </p:sp>
    </p:spTree>
    <p:extLst>
      <p:ext uri="{BB962C8B-B14F-4D97-AF65-F5344CB8AC3E}">
        <p14:creationId xmlns:p14="http://schemas.microsoft.com/office/powerpoint/2010/main" val="408194969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24</a:t>
            </a:fld>
            <a:endParaRPr lang="en-US"/>
          </a:p>
        </p:txBody>
      </p:sp>
    </p:spTree>
    <p:extLst>
      <p:ext uri="{BB962C8B-B14F-4D97-AF65-F5344CB8AC3E}">
        <p14:creationId xmlns:p14="http://schemas.microsoft.com/office/powerpoint/2010/main" val="26294287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Courtny:</a:t>
            </a:r>
          </a:p>
          <a:p>
            <a:endParaRPr lang="en-US"/>
          </a:p>
          <a:p>
            <a:endParaRPr lang="en-US">
              <a:ea typeface="Calibri"/>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25</a:t>
            </a:fld>
            <a:endParaRPr lang="en-US"/>
          </a:p>
        </p:txBody>
      </p:sp>
    </p:spTree>
    <p:extLst>
      <p:ext uri="{BB962C8B-B14F-4D97-AF65-F5344CB8AC3E}">
        <p14:creationId xmlns:p14="http://schemas.microsoft.com/office/powerpoint/2010/main" val="56945099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Capital One Financial annual revenue for 2023 was $49.484B, a 28.96% increase from 2022. Capital One Financial annual revenue for 2022 was $38.373B, a 19.79% increase from 2021. Capital One Financial annual revenue for 2021 was $32.033B, a 1.23% increase from 2020.</a:t>
            </a:r>
          </a:p>
          <a:p>
            <a:r>
              <a:rPr lang="en-US"/>
              <a:t>https://www.macrotrends.net/stocks/charts/COF/capital-one-financial/revenue#:~:text=Capital%20One%20Financial%20annual%20revenue,a%201.23%25%20increase%20from%202020.</a:t>
            </a:r>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26</a:t>
            </a:fld>
            <a:endParaRPr lang="en-US"/>
          </a:p>
        </p:txBody>
      </p:sp>
    </p:spTree>
    <p:extLst>
      <p:ext uri="{BB962C8B-B14F-4D97-AF65-F5344CB8AC3E}">
        <p14:creationId xmlns:p14="http://schemas.microsoft.com/office/powerpoint/2010/main" val="79419607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27</a:t>
            </a:fld>
            <a:endParaRPr lang="en-US"/>
          </a:p>
        </p:txBody>
      </p:sp>
    </p:spTree>
    <p:extLst>
      <p:ext uri="{BB962C8B-B14F-4D97-AF65-F5344CB8AC3E}">
        <p14:creationId xmlns:p14="http://schemas.microsoft.com/office/powerpoint/2010/main" val="38620672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cs typeface="Calibri"/>
              </a:rPr>
              <a:t>Andrea:</a:t>
            </a:r>
          </a:p>
          <a:p>
            <a:endParaRPr lang="en-US"/>
          </a:p>
          <a:p>
            <a:pPr marL="171450" indent="-171450">
              <a:buFont typeface="Calibri"/>
              <a:buChar char="-"/>
            </a:pPr>
            <a:r>
              <a:rPr lang="en-US">
                <a:cs typeface="Calibri"/>
              </a:rPr>
              <a:t>In closing, we'd just like to reiterate that our recommendation is to go with the $10k Blue Infinity product. Higher loss from $20k delinquent accounts, less profit for $20k accounts in general. </a:t>
            </a:r>
            <a:br>
              <a:rPr lang="en-US">
                <a:cs typeface="+mn-lt"/>
              </a:rPr>
            </a:br>
            <a:br>
              <a:rPr lang="en-US">
                <a:cs typeface="+mn-lt"/>
              </a:rPr>
            </a:br>
            <a:r>
              <a:rPr lang="en-US">
                <a:cs typeface="Calibri"/>
              </a:rPr>
              <a:t>-Periodic credit checks, verifying 6 months of credit checks and payment history</a:t>
            </a:r>
          </a:p>
        </p:txBody>
      </p:sp>
      <p:sp>
        <p:nvSpPr>
          <p:cNvPr id="4" name="Slide Number Placeholder 3"/>
          <p:cNvSpPr>
            <a:spLocks noGrp="1"/>
          </p:cNvSpPr>
          <p:nvPr>
            <p:ph type="sldNum" sz="quarter" idx="5"/>
          </p:nvPr>
        </p:nvSpPr>
        <p:spPr/>
        <p:txBody>
          <a:bodyPr/>
          <a:lstStyle/>
          <a:p>
            <a:fld id="{92EB3F4E-B0A7-5E40-AB9F-3F23716E292E}" type="slidenum">
              <a:rPr lang="en-US" smtClean="0"/>
              <a:t>28</a:t>
            </a:fld>
            <a:endParaRPr lang="en-US"/>
          </a:p>
        </p:txBody>
      </p:sp>
    </p:spTree>
    <p:extLst>
      <p:ext uri="{BB962C8B-B14F-4D97-AF65-F5344CB8AC3E}">
        <p14:creationId xmlns:p14="http://schemas.microsoft.com/office/powerpoint/2010/main" val="13625282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29</a:t>
            </a:fld>
            <a:endParaRPr lang="en-US"/>
          </a:p>
        </p:txBody>
      </p:sp>
    </p:spTree>
    <p:extLst>
      <p:ext uri="{BB962C8B-B14F-4D97-AF65-F5344CB8AC3E}">
        <p14:creationId xmlns:p14="http://schemas.microsoft.com/office/powerpoint/2010/main" val="5075681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30</a:t>
            </a:fld>
            <a:endParaRPr lang="en-US"/>
          </a:p>
        </p:txBody>
      </p:sp>
    </p:spTree>
    <p:extLst>
      <p:ext uri="{BB962C8B-B14F-4D97-AF65-F5344CB8AC3E}">
        <p14:creationId xmlns:p14="http://schemas.microsoft.com/office/powerpoint/2010/main" val="21093419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Andrea G:</a:t>
            </a:r>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3</a:t>
            </a:fld>
            <a:endParaRPr lang="en-US"/>
          </a:p>
        </p:txBody>
      </p:sp>
    </p:spTree>
    <p:extLst>
      <p:ext uri="{BB962C8B-B14F-4D97-AF65-F5344CB8AC3E}">
        <p14:creationId xmlns:p14="http://schemas.microsoft.com/office/powerpoint/2010/main" val="179122864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31</a:t>
            </a:fld>
            <a:endParaRPr lang="en-US"/>
          </a:p>
        </p:txBody>
      </p:sp>
    </p:spTree>
    <p:extLst>
      <p:ext uri="{BB962C8B-B14F-4D97-AF65-F5344CB8AC3E}">
        <p14:creationId xmlns:p14="http://schemas.microsoft.com/office/powerpoint/2010/main" val="18121214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4</a:t>
            </a:fld>
            <a:endParaRPr lang="en-US"/>
          </a:p>
        </p:txBody>
      </p:sp>
    </p:spTree>
    <p:extLst>
      <p:ext uri="{BB962C8B-B14F-4D97-AF65-F5344CB8AC3E}">
        <p14:creationId xmlns:p14="http://schemas.microsoft.com/office/powerpoint/2010/main" val="33109537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Andrea C:</a:t>
            </a:r>
          </a:p>
        </p:txBody>
      </p:sp>
      <p:sp>
        <p:nvSpPr>
          <p:cNvPr id="4" name="Slide Number Placeholder 3"/>
          <p:cNvSpPr>
            <a:spLocks noGrp="1"/>
          </p:cNvSpPr>
          <p:nvPr>
            <p:ph type="sldNum" sz="quarter" idx="5"/>
          </p:nvPr>
        </p:nvSpPr>
        <p:spPr/>
        <p:txBody>
          <a:bodyPr/>
          <a:lstStyle/>
          <a:p>
            <a:fld id="{92EB3F4E-B0A7-5E40-AB9F-3F23716E292E}" type="slidenum">
              <a:rPr lang="en-US" smtClean="0"/>
              <a:t>5</a:t>
            </a:fld>
            <a:endParaRPr lang="en-US"/>
          </a:p>
        </p:txBody>
      </p:sp>
    </p:spTree>
    <p:extLst>
      <p:ext uri="{BB962C8B-B14F-4D97-AF65-F5344CB8AC3E}">
        <p14:creationId xmlns:p14="http://schemas.microsoft.com/office/powerpoint/2010/main" val="39607133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6</a:t>
            </a:fld>
            <a:endParaRPr lang="en-US"/>
          </a:p>
        </p:txBody>
      </p:sp>
    </p:spTree>
    <p:extLst>
      <p:ext uri="{BB962C8B-B14F-4D97-AF65-F5344CB8AC3E}">
        <p14:creationId xmlns:p14="http://schemas.microsoft.com/office/powerpoint/2010/main" val="2163783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cs typeface="Calibri"/>
              </a:rPr>
              <a:t>Jalen:</a:t>
            </a:r>
          </a:p>
        </p:txBody>
      </p:sp>
      <p:sp>
        <p:nvSpPr>
          <p:cNvPr id="4" name="Slide Number Placeholder 3"/>
          <p:cNvSpPr>
            <a:spLocks noGrp="1"/>
          </p:cNvSpPr>
          <p:nvPr>
            <p:ph type="sldNum" sz="quarter" idx="5"/>
          </p:nvPr>
        </p:nvSpPr>
        <p:spPr/>
        <p:txBody>
          <a:bodyPr/>
          <a:lstStyle/>
          <a:p>
            <a:fld id="{92EB3F4E-B0A7-5E40-AB9F-3F23716E292E}" type="slidenum">
              <a:rPr lang="en-US" smtClean="0"/>
              <a:t>7</a:t>
            </a:fld>
            <a:endParaRPr lang="en-US"/>
          </a:p>
        </p:txBody>
      </p:sp>
    </p:spTree>
    <p:extLst>
      <p:ext uri="{BB962C8B-B14F-4D97-AF65-F5344CB8AC3E}">
        <p14:creationId xmlns:p14="http://schemas.microsoft.com/office/powerpoint/2010/main" val="31493157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err="1"/>
              <a:t>layla</a:t>
            </a:r>
            <a:endParaRPr lang="en-US"/>
          </a:p>
        </p:txBody>
      </p:sp>
      <p:sp>
        <p:nvSpPr>
          <p:cNvPr id="4" name="Slide Number Placeholder 3"/>
          <p:cNvSpPr>
            <a:spLocks noGrp="1"/>
          </p:cNvSpPr>
          <p:nvPr>
            <p:ph type="sldNum" sz="quarter" idx="5"/>
          </p:nvPr>
        </p:nvSpPr>
        <p:spPr/>
        <p:txBody>
          <a:bodyPr/>
          <a:lstStyle/>
          <a:p>
            <a:fld id="{92EB3F4E-B0A7-5E40-AB9F-3F23716E292E}" type="slidenum">
              <a:rPr lang="en-US" smtClean="0"/>
              <a:t>8</a:t>
            </a:fld>
            <a:endParaRPr lang="en-US"/>
          </a:p>
        </p:txBody>
      </p:sp>
    </p:spTree>
    <p:extLst>
      <p:ext uri="{BB962C8B-B14F-4D97-AF65-F5344CB8AC3E}">
        <p14:creationId xmlns:p14="http://schemas.microsoft.com/office/powerpoint/2010/main" val="1906232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Layla:</a:t>
            </a:r>
            <a:endParaRPr lang="en-US">
              <a:cs typeface="Calibri"/>
            </a:endParaRPr>
          </a:p>
          <a:p>
            <a:r>
              <a:rPr lang="en-US"/>
              <a:t>Capital One Financial annual revenue for 2023 was $49.484B, a 28.96% increase from 2022. Capital One Financial annual revenue for 2022 was $38.373B, a 19.79% increase from 2021. Capital One Financial annual revenue for 2021 was $32.033B, a 1.23% increase from 2020.</a:t>
            </a:r>
            <a:endParaRPr lang="en-US">
              <a:cs typeface="Calibri"/>
            </a:endParaRPr>
          </a:p>
          <a:p>
            <a:r>
              <a:rPr lang="en-US"/>
              <a:t>https://www.macrotrends.net/stocks/charts/COF/capital-one-financial/revenue#:~:text=Capital%20One%20Financial%20annual%20revenue,a%201.23%25%20increase%20from%202020.</a:t>
            </a:r>
            <a:endParaRPr lang="en-US">
              <a:cs typeface="Calibri"/>
            </a:endParaRPr>
          </a:p>
        </p:txBody>
      </p:sp>
      <p:sp>
        <p:nvSpPr>
          <p:cNvPr id="4" name="Slide Number Placeholder 3"/>
          <p:cNvSpPr>
            <a:spLocks noGrp="1"/>
          </p:cNvSpPr>
          <p:nvPr>
            <p:ph type="sldNum" sz="quarter" idx="5"/>
          </p:nvPr>
        </p:nvSpPr>
        <p:spPr/>
        <p:txBody>
          <a:bodyPr/>
          <a:lstStyle/>
          <a:p>
            <a:fld id="{92EB3F4E-B0A7-5E40-AB9F-3F23716E292E}" type="slidenum">
              <a:rPr lang="en-US" smtClean="0"/>
              <a:t>9</a:t>
            </a:fld>
            <a:endParaRPr lang="en-US"/>
          </a:p>
        </p:txBody>
      </p:sp>
    </p:spTree>
    <p:extLst>
      <p:ext uri="{BB962C8B-B14F-4D97-AF65-F5344CB8AC3E}">
        <p14:creationId xmlns:p14="http://schemas.microsoft.com/office/powerpoint/2010/main" val="17457799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8D8770-58B9-355D-2CAA-EB2FB49EF15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792A093-EC8E-D6C9-CFA5-CD877657FEE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255B18B-03E2-80B6-0685-7725D6BCC62E}"/>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2D479B82-6682-8BCD-0417-60FDA7C54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55CFA6-DFBC-A242-0259-2D415033C1DB}"/>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2737158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D0981B-1AEB-50FC-3332-F107BC4DB08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BF8BB93-B00F-2712-D7B3-41EDA73A28D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228BA33-C083-4FA5-1E11-72DE5CD49643}"/>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A5AEBE51-63FD-A937-488A-0D512DB8156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B18A55E-C5CD-62F2-0AEE-D16F67C6356A}"/>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3466244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2EE3316-CCC7-040E-EA99-3DEFE002B0F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E0E9815-8B67-F04B-CB65-A6BF97234DB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46C62B-51F5-F0BF-7663-7B1992F0A9C3}"/>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BC2B2335-C40F-0B18-7526-032759E911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3698138-00DB-ED4B-DB3C-E4C693E48069}"/>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42412286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FB7383-B6EF-5B16-9687-BB94A677F7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669A827-8421-2262-3912-2044D8CB7AC9}"/>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4" name="Footer Placeholder 3">
            <a:extLst>
              <a:ext uri="{FF2B5EF4-FFF2-40B4-BE49-F238E27FC236}">
                <a16:creationId xmlns:a16="http://schemas.microsoft.com/office/drawing/2014/main" id="{BFAD7F0F-5C27-B7BC-4A54-E929CBE63E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C422294-69F4-4F5C-ED85-C51C5144C925}"/>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954186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59AD3-36AF-F496-8592-555CBE5A6E3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6116BA-55D4-E781-876D-51C09E80F6F5}"/>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4" name="Footer Placeholder 3">
            <a:extLst>
              <a:ext uri="{FF2B5EF4-FFF2-40B4-BE49-F238E27FC236}">
                <a16:creationId xmlns:a16="http://schemas.microsoft.com/office/drawing/2014/main" id="{D655DB27-128D-68FE-1A1E-5E0F90B92C9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3724584-FA88-80DE-6162-419B4A7B04CA}"/>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15225650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163FBA-F39A-7E81-6E15-A44ACB11E4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F57E09-DBEA-579E-5EB6-B06EA57936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A66BDC-5F37-0567-55C8-038AC706B129}"/>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4D0BE944-6ABF-F590-EC84-224DE286252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A5EE9-6520-FBC1-FB7E-AE8FFD3585ED}"/>
              </a:ext>
            </a:extLst>
          </p:cNvPr>
          <p:cNvSpPr>
            <a:spLocks noGrp="1"/>
          </p:cNvSpPr>
          <p:nvPr>
            <p:ph type="sldNum" sz="quarter" idx="12"/>
          </p:nvPr>
        </p:nvSpPr>
        <p:spPr/>
        <p:txBody>
          <a:bodyPr/>
          <a:lstStyle/>
          <a:p>
            <a:fld id="{95357D4C-1F69-8147-A197-235DD97D71A0}" type="slidenum">
              <a:rPr lang="en-US" smtClean="0"/>
              <a:t>‹#›</a:t>
            </a:fld>
            <a:endParaRPr lang="en-US"/>
          </a:p>
        </p:txBody>
      </p:sp>
      <p:pic>
        <p:nvPicPr>
          <p:cNvPr id="7" name="Picture 6">
            <a:extLst>
              <a:ext uri="{FF2B5EF4-FFF2-40B4-BE49-F238E27FC236}">
                <a16:creationId xmlns:a16="http://schemas.microsoft.com/office/drawing/2014/main" id="{CABB31DF-634C-8227-8D29-84264D87BA97}"/>
              </a:ext>
            </a:extLst>
          </p:cNvPr>
          <p:cNvPicPr>
            <a:picLocks noChangeAspect="1"/>
          </p:cNvPicPr>
          <p:nvPr userDrawn="1"/>
        </p:nvPicPr>
        <p:blipFill>
          <a:blip r:embed="rId2"/>
          <a:stretch>
            <a:fillRect/>
          </a:stretch>
        </p:blipFill>
        <p:spPr>
          <a:xfrm>
            <a:off x="10792691" y="6226752"/>
            <a:ext cx="1122218" cy="631248"/>
          </a:xfrm>
          <a:prstGeom prst="rect">
            <a:avLst/>
          </a:prstGeom>
        </p:spPr>
      </p:pic>
    </p:spTree>
    <p:extLst>
      <p:ext uri="{BB962C8B-B14F-4D97-AF65-F5344CB8AC3E}">
        <p14:creationId xmlns:p14="http://schemas.microsoft.com/office/powerpoint/2010/main" val="5510437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3D253-24EB-7EB4-231E-B2281548B5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96A1E16-5D4A-1FC1-36A8-1965C557F5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60A8AE8-3383-55C6-B5FB-19BF878657DD}"/>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24811857-6B91-3946-2E8B-37F4BE5B01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8EA43E-4E37-FB16-1D17-8A2D9518C6A9}"/>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34556282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A285DD-A048-8615-B358-D14FD54CD9E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A6D265E-2927-3BB0-0E0F-C7625A38023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78488B8-1EE9-3CDF-68FB-7914C2735ED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6964881-F6CF-0AD2-51EE-6AEA0F0288A5}"/>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6" name="Footer Placeholder 5">
            <a:extLst>
              <a:ext uri="{FF2B5EF4-FFF2-40B4-BE49-F238E27FC236}">
                <a16:creationId xmlns:a16="http://schemas.microsoft.com/office/drawing/2014/main" id="{4F90D249-D939-344A-99BB-2512B919764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0B63E5-27AC-3BCC-2904-6B595AAD019C}"/>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14051682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0706-4371-4279-0D77-9433BE17374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45C1106-67A5-30A2-9426-E9E4878148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0EA7075-54A9-0028-1FEE-D2AE55616A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8D9DB92-E48B-E232-86C9-583CDDB9E8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184FD4A-2FEC-0A74-DEDE-215235423EE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1570AFE-CED2-E060-F44D-21132327E140}"/>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8" name="Footer Placeholder 7">
            <a:extLst>
              <a:ext uri="{FF2B5EF4-FFF2-40B4-BE49-F238E27FC236}">
                <a16:creationId xmlns:a16="http://schemas.microsoft.com/office/drawing/2014/main" id="{11C7A699-844F-803C-B473-2DCFDDDFF02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9494028-9BA7-E486-C2AA-A81C57D4174A}"/>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25251634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29324-32A1-5AA0-37CC-6116A999DC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223DC70-A895-AC40-40C0-2DACCD7218B7}"/>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4" name="Footer Placeholder 3">
            <a:extLst>
              <a:ext uri="{FF2B5EF4-FFF2-40B4-BE49-F238E27FC236}">
                <a16:creationId xmlns:a16="http://schemas.microsoft.com/office/drawing/2014/main" id="{D176D10F-2FB7-C288-16DA-11344B921A4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C51F29F-15D5-F824-74D2-F259810040F3}"/>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24598024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37D9D75-5BB1-CEAD-FCDB-00EDD263F291}"/>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3" name="Footer Placeholder 2">
            <a:extLst>
              <a:ext uri="{FF2B5EF4-FFF2-40B4-BE49-F238E27FC236}">
                <a16:creationId xmlns:a16="http://schemas.microsoft.com/office/drawing/2014/main" id="{6DCDD10B-97E3-051D-3A8C-80EC11F571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6B971FE-83F5-4F06-C18E-7FBCCC3AC5BA}"/>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2445989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C06F1D-8A7D-2773-2C70-24B307BBC88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EE06E04-C164-14D5-1580-96EBF236DFC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606711-10AF-E80B-7AA4-F96DB5BE144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5269D9-736D-ACC8-B856-61203D5B1AD6}"/>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6" name="Footer Placeholder 5">
            <a:extLst>
              <a:ext uri="{FF2B5EF4-FFF2-40B4-BE49-F238E27FC236}">
                <a16:creationId xmlns:a16="http://schemas.microsoft.com/office/drawing/2014/main" id="{6A1C6589-C9A1-3230-9219-1FFD249DC3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64B288-ED1F-84FE-1D11-61F5C0183630}"/>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209758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BF62C6-5938-E7E8-F865-FB56A29339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9611A1C-2718-44FA-380A-BD15BB2BFB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35AF7EC-C15E-F14B-8DC3-70F9F7F99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15AE5D9-AA98-2C1F-A7A7-62A4B3D9D693}"/>
              </a:ext>
            </a:extLst>
          </p:cNvPr>
          <p:cNvSpPr>
            <a:spLocks noGrp="1"/>
          </p:cNvSpPr>
          <p:nvPr>
            <p:ph type="dt" sz="half" idx="10"/>
          </p:nvPr>
        </p:nvSpPr>
        <p:spPr/>
        <p:txBody>
          <a:bodyPr/>
          <a:lstStyle/>
          <a:p>
            <a:fld id="{85D34229-FB92-1544-BE96-60984F05C7E8}" type="datetimeFigureOut">
              <a:rPr lang="en-US" smtClean="0"/>
              <a:t>6/5/2025</a:t>
            </a:fld>
            <a:endParaRPr lang="en-US"/>
          </a:p>
        </p:txBody>
      </p:sp>
      <p:sp>
        <p:nvSpPr>
          <p:cNvPr id="6" name="Footer Placeholder 5">
            <a:extLst>
              <a:ext uri="{FF2B5EF4-FFF2-40B4-BE49-F238E27FC236}">
                <a16:creationId xmlns:a16="http://schemas.microsoft.com/office/drawing/2014/main" id="{BCB947E2-D70E-7753-A0CB-802D02E28E3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CC40046-97DE-DD2B-231C-A0B57D3E56DB}"/>
              </a:ext>
            </a:extLst>
          </p:cNvPr>
          <p:cNvSpPr>
            <a:spLocks noGrp="1"/>
          </p:cNvSpPr>
          <p:nvPr>
            <p:ph type="sldNum" sz="quarter" idx="12"/>
          </p:nvPr>
        </p:nvSpPr>
        <p:spPr/>
        <p:txBody>
          <a:bodyPr/>
          <a:lstStyle/>
          <a:p>
            <a:fld id="{95357D4C-1F69-8147-A197-235DD97D71A0}" type="slidenum">
              <a:rPr lang="en-US" smtClean="0"/>
              <a:t>‹#›</a:t>
            </a:fld>
            <a:endParaRPr lang="en-US"/>
          </a:p>
        </p:txBody>
      </p:sp>
    </p:spTree>
    <p:extLst>
      <p:ext uri="{BB962C8B-B14F-4D97-AF65-F5344CB8AC3E}">
        <p14:creationId xmlns:p14="http://schemas.microsoft.com/office/powerpoint/2010/main" val="3304065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812ECB9-FA45-F50F-1373-DDE6D748C1C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F735679-A0CF-A0A0-D800-CBD229AE3AB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2C7C1A9-14AF-CED0-643D-083A41B25B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5D34229-FB92-1544-BE96-60984F05C7E8}" type="datetimeFigureOut">
              <a:rPr lang="en-US" smtClean="0"/>
              <a:t>6/5/2025</a:t>
            </a:fld>
            <a:endParaRPr lang="en-US"/>
          </a:p>
        </p:txBody>
      </p:sp>
      <p:sp>
        <p:nvSpPr>
          <p:cNvPr id="5" name="Footer Placeholder 4">
            <a:extLst>
              <a:ext uri="{FF2B5EF4-FFF2-40B4-BE49-F238E27FC236}">
                <a16:creationId xmlns:a16="http://schemas.microsoft.com/office/drawing/2014/main" id="{B583A57E-A43B-C212-61C6-D9E767B16AA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4BB82A3-4E9A-FF6C-D980-130C6EF51C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5357D4C-1F69-8147-A197-235DD97D71A0}" type="slidenum">
              <a:rPr lang="en-US" smtClean="0"/>
              <a:t>‹#›</a:t>
            </a:fld>
            <a:endParaRPr lang="en-US"/>
          </a:p>
        </p:txBody>
      </p:sp>
    </p:spTree>
    <p:extLst>
      <p:ext uri="{BB962C8B-B14F-4D97-AF65-F5344CB8AC3E}">
        <p14:creationId xmlns:p14="http://schemas.microsoft.com/office/powerpoint/2010/main" val="12450880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customXml" Target="../ink/ink6.xml"/><Relationship Id="rId7"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2.png"/><Relationship Id="rId13" Type="http://schemas.openxmlformats.org/officeDocument/2006/relationships/image" Target="../media/image17.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6.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15.svg"/><Relationship Id="rId5" Type="http://schemas.openxmlformats.org/officeDocument/2006/relationships/diagramQuickStyle" Target="../diagrams/quickStyle1.xml"/><Relationship Id="rId10" Type="http://schemas.openxmlformats.org/officeDocument/2006/relationships/image" Target="../media/image14.png"/><Relationship Id="rId4" Type="http://schemas.openxmlformats.org/officeDocument/2006/relationships/diagramLayout" Target="../diagrams/layout1.xml"/><Relationship Id="rId9" Type="http://schemas.openxmlformats.org/officeDocument/2006/relationships/image" Target="../media/image13.sv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sv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svg"/><Relationship Id="rId5" Type="http://schemas.openxmlformats.org/officeDocument/2006/relationships/image" Target="../media/image23.sv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svg"/></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8" Type="http://schemas.openxmlformats.org/officeDocument/2006/relationships/image" Target="../media/image35.sv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31.sv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7.svg"/><Relationship Id="rId4" Type="http://schemas.openxmlformats.org/officeDocument/2006/relationships/image" Target="../media/image33.svg"/><Relationship Id="rId9" Type="http://schemas.openxmlformats.org/officeDocument/2006/relationships/image" Target="../media/image26.png"/></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16.xml"/><Relationship Id="rId2" Type="http://schemas.openxmlformats.org/officeDocument/2006/relationships/notesSlide" Target="../notesSlides/notesSlide30.xml"/><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hyperlink" Target="https://upgradedpoints.com/credit-cards/credit-card-ownership-statistics/"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customXml" Target="../ink/ink5.xml"/><Relationship Id="rId3" Type="http://schemas.openxmlformats.org/officeDocument/2006/relationships/customXml" Target="../ink/ink1.xml"/><Relationship Id="rId7" Type="http://schemas.openxmlformats.org/officeDocument/2006/relationships/customXml" Target="../ink/ink4.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customXml" Target="../ink/ink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F9BC0AC-58BF-192E-E632-B2D836FEC470}"/>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2" y="3044743"/>
            <a:ext cx="10981038" cy="2410687"/>
          </a:xfrm>
          <a:prstGeom prst="rect">
            <a:avLst/>
          </a:prstGeom>
          <a:solidFill>
            <a:srgbClr val="004879"/>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Trebuchet MS"/>
              </a:rPr>
              <a:t>	</a:t>
            </a:r>
            <a:r>
              <a:rPr lang="en-US" sz="4400" b="1" u="sng">
                <a:solidFill>
                  <a:schemeClr val="bg2"/>
                </a:solidFill>
                <a:latin typeface="Trebuchet MS"/>
              </a:rPr>
              <a:t>Capital Infinity </a:t>
            </a:r>
          </a:p>
          <a:p>
            <a:r>
              <a:rPr lang="en-US" sz="4800">
                <a:solidFill>
                  <a:schemeClr val="bg2"/>
                </a:solidFill>
                <a:latin typeface="Trebuchet MS"/>
              </a:rPr>
              <a:t>	</a:t>
            </a:r>
            <a:r>
              <a:rPr lang="en-US" sz="3500">
                <a:solidFill>
                  <a:schemeClr val="bg2"/>
                </a:solidFill>
                <a:latin typeface="Trebuchet MS"/>
              </a:rPr>
              <a:t>Team 3</a:t>
            </a:r>
          </a:p>
        </p:txBody>
      </p:sp>
    </p:spTree>
    <p:extLst>
      <p:ext uri="{BB962C8B-B14F-4D97-AF65-F5344CB8AC3E}">
        <p14:creationId xmlns:p14="http://schemas.microsoft.com/office/powerpoint/2010/main" val="9347290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666AE-5149-1B11-8CA2-890278DCCE46}"/>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a:solidFill>
                  <a:schemeClr val="bg2"/>
                </a:solidFill>
                <a:latin typeface="Trebuchet MS"/>
              </a:rPr>
              <a:t>	</a:t>
            </a:r>
            <a:r>
              <a:rPr lang="en-US" sz="4400" b="1" u="sng">
                <a:solidFill>
                  <a:schemeClr val="bg2"/>
                </a:solidFill>
                <a:latin typeface="Trebuchet MS"/>
              </a:rPr>
              <a:t>The Calculations</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8934899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E3CD6CD-A243-34D2-3E1E-EEF3025B6AF5}"/>
              </a:ext>
            </a:extLst>
          </p:cNvPr>
          <p:cNvSpPr>
            <a:spLocks noGrp="1"/>
          </p:cNvSpPr>
          <p:nvPr>
            <p:ph type="title"/>
          </p:nvPr>
        </p:nvSpPr>
        <p:spPr>
          <a:xfrm>
            <a:off x="838200" y="233746"/>
            <a:ext cx="10515600" cy="1325563"/>
          </a:xfrm>
          <a:noFill/>
          <a:ln>
            <a:solidFill>
              <a:schemeClr val="bg2"/>
            </a:solidFill>
          </a:ln>
        </p:spPr>
        <p:txBody>
          <a:bodyPr/>
          <a:lstStyle/>
          <a:p>
            <a:r>
              <a:rPr lang="en-US" b="1">
                <a:solidFill>
                  <a:srgbClr val="004878"/>
                </a:solidFill>
                <a:latin typeface="Trebuchet MS"/>
              </a:rPr>
              <a:t>The Code:</a:t>
            </a:r>
            <a:endParaRPr lang="en-US" b="1">
              <a:solidFill>
                <a:srgbClr val="004878"/>
              </a:solidFill>
            </a:endParaRPr>
          </a:p>
        </p:txBody>
      </p:sp>
      <p:graphicFrame>
        <p:nvGraphicFramePr>
          <p:cNvPr id="3" name="Table 2">
            <a:extLst>
              <a:ext uri="{FF2B5EF4-FFF2-40B4-BE49-F238E27FC236}">
                <a16:creationId xmlns:a16="http://schemas.microsoft.com/office/drawing/2014/main" id="{9D212B07-3CE6-C89D-42E5-54CE18528DCD}"/>
              </a:ext>
            </a:extLst>
          </p:cNvPr>
          <p:cNvGraphicFramePr>
            <a:graphicFrameLocks noGrp="1"/>
          </p:cNvGraphicFramePr>
          <p:nvPr>
            <p:extLst>
              <p:ext uri="{D42A27DB-BD31-4B8C-83A1-F6EECF244321}">
                <p14:modId xmlns:p14="http://schemas.microsoft.com/office/powerpoint/2010/main" val="3707362389"/>
              </p:ext>
            </p:extLst>
          </p:nvPr>
        </p:nvGraphicFramePr>
        <p:xfrm>
          <a:off x="777488" y="1266594"/>
          <a:ext cx="9997959" cy="5031827"/>
        </p:xfrm>
        <a:graphic>
          <a:graphicData uri="http://schemas.openxmlformats.org/drawingml/2006/table">
            <a:tbl>
              <a:tblPr bandRow="1">
                <a:tableStyleId>{5C22544A-7EE6-4342-B048-85BDC9FD1C3A}</a:tableStyleId>
              </a:tblPr>
              <a:tblGrid>
                <a:gridCol w="9997959">
                  <a:extLst>
                    <a:ext uri="{9D8B030D-6E8A-4147-A177-3AD203B41FA5}">
                      <a16:colId xmlns:a16="http://schemas.microsoft.com/office/drawing/2014/main" val="1022884754"/>
                    </a:ext>
                  </a:extLst>
                </a:gridCol>
              </a:tblGrid>
              <a:tr h="5031827">
                <a:tc>
                  <a:txBody>
                    <a:bodyPr/>
                    <a:lstStyle/>
                    <a:p>
                      <a:pPr rtl="0" fontAlgn="t">
                        <a:spcBef>
                          <a:spcPts val="0"/>
                        </a:spcBef>
                        <a:spcAft>
                          <a:spcPts val="0"/>
                        </a:spcAft>
                      </a:pPr>
                      <a:r>
                        <a:rPr lang="en-US" sz="900" b="0" i="1" u="none" strike="noStrike">
                          <a:solidFill>
                            <a:srgbClr val="57A64A"/>
                          </a:solidFill>
                          <a:effectLst/>
                          <a:latin typeface="Consolas"/>
                        </a:rPr>
                        <a:t># Interest Revenue </a:t>
                      </a:r>
                      <a:br>
                        <a:rPr lang="en-US" sz="900" b="0" i="0" u="none" strike="noStrike">
                          <a:solidFill>
                            <a:srgbClr val="DCDCDC"/>
                          </a:solidFill>
                          <a:effectLst/>
                          <a:latin typeface="Consolas"/>
                        </a:rPr>
                      </a:br>
                      <a:r>
                        <a:rPr lang="en-US" sz="900" b="0" i="0" u="none" strike="noStrike">
                          <a:solidFill>
                            <a:srgbClr val="569CD6"/>
                          </a:solidFill>
                          <a:effectLst/>
                          <a:latin typeface="Consolas"/>
                        </a:rPr>
                        <a:t>def</a:t>
                      </a:r>
                      <a:r>
                        <a:rPr lang="en-US" sz="900" b="0" i="0" u="none" strike="noStrike">
                          <a:solidFill>
                            <a:srgbClr val="DCDCDC"/>
                          </a:solidFill>
                          <a:effectLst/>
                          <a:latin typeface="Consolas"/>
                        </a:rPr>
                        <a:t> calculate(product):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1" u="none" strike="noStrike">
                          <a:solidFill>
                            <a:srgbClr val="57A64A"/>
                          </a:solidFill>
                          <a:effectLst/>
                          <a:latin typeface="Consolas"/>
                        </a:rPr>
                        <a:t># Extracting values from the dictionary</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creditLine</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creditLine</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utilization = product[</a:t>
                      </a:r>
                      <a:r>
                        <a:rPr lang="en-US" sz="900" b="0" i="0" u="none" strike="noStrike">
                          <a:solidFill>
                            <a:srgbClr val="D69D85"/>
                          </a:solidFill>
                          <a:effectLst/>
                          <a:latin typeface="Consolas"/>
                        </a:rPr>
                        <a:t>"utilization"</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interestRate</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interestRate</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annualFee</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annualFee</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annualOpsCost</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annualOpsCost</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fundingCost</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fundingCost</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chargeOff</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chargeOff</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bookings = product[</a:t>
                      </a:r>
                      <a:r>
                        <a:rPr lang="en-US" sz="900" b="0" i="0" u="none" strike="noStrike">
                          <a:solidFill>
                            <a:srgbClr val="D69D85"/>
                          </a:solidFill>
                          <a:effectLst/>
                          <a:latin typeface="Consolas"/>
                        </a:rPr>
                        <a:t>"bookings"</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remainingBalance</a:t>
                      </a:r>
                      <a:r>
                        <a:rPr lang="en-US" sz="900" b="0" i="0" u="none" strike="noStrike">
                          <a:solidFill>
                            <a:srgbClr val="DCDCDC"/>
                          </a:solidFill>
                          <a:effectLst/>
                          <a:latin typeface="Consolas"/>
                        </a:rPr>
                        <a:t> = product[</a:t>
                      </a:r>
                      <a:r>
                        <a:rPr lang="en-US" sz="900" b="0" i="0" u="none" strike="noStrike">
                          <a:solidFill>
                            <a:srgbClr val="D69D85"/>
                          </a:solidFill>
                          <a:effectLst/>
                          <a:latin typeface="Consolas"/>
                        </a:rPr>
                        <a:t>"</a:t>
                      </a:r>
                      <a:r>
                        <a:rPr lang="en-US" sz="900" b="0" i="0" u="none" strike="noStrike" err="1">
                          <a:solidFill>
                            <a:srgbClr val="D69D85"/>
                          </a:solidFill>
                          <a:effectLst/>
                          <a:latin typeface="Consolas"/>
                        </a:rPr>
                        <a:t>remainingBalance</a:t>
                      </a:r>
                      <a:r>
                        <a:rPr lang="en-US" sz="900" b="0" i="0" u="none" strike="noStrike">
                          <a:solidFill>
                            <a:srgbClr val="D69D85"/>
                          </a:solidFill>
                          <a:effectLst/>
                          <a:latin typeface="Consolas"/>
                        </a:rPr>
                        <a:t>"</a:t>
                      </a:r>
                      <a:r>
                        <a:rPr lang="en-US" sz="900" b="0" i="0" u="none" strike="noStrike">
                          <a:solidFill>
                            <a:srgbClr val="DCDCDC"/>
                          </a:solidFill>
                          <a:effectLst/>
                          <a:latin typeface="Consolas"/>
                        </a:rPr>
                        <a:t>]</a:t>
                      </a:r>
                      <a:br>
                        <a:rPr lang="en-US" sz="900" b="0" i="0" u="none" strike="noStrike">
                          <a:solidFill>
                            <a:srgbClr val="DCDCDC"/>
                          </a:solidFill>
                          <a:effectLst/>
                          <a:latin typeface="Consolas"/>
                        </a:rPr>
                      </a:b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1" u="none" strike="noStrike">
                          <a:solidFill>
                            <a:srgbClr val="57A64A"/>
                          </a:solidFill>
                          <a:effectLst/>
                          <a:latin typeface="Consolas"/>
                        </a:rPr>
                        <a:t># Revenue</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revenuePerAccount</a:t>
                      </a:r>
                      <a:r>
                        <a:rPr lang="en-US" sz="900" b="0" i="0" u="none" strike="noStrike">
                          <a:solidFill>
                            <a:srgbClr val="DCDCDC"/>
                          </a:solidFill>
                          <a:effectLst/>
                          <a:latin typeface="Consolas"/>
                        </a:rPr>
                        <a:t> = </a:t>
                      </a:r>
                      <a:r>
                        <a:rPr lang="en-US" sz="900" b="0" i="0" u="none" strike="noStrike" err="1">
                          <a:solidFill>
                            <a:srgbClr val="DCDCDC"/>
                          </a:solidFill>
                          <a:effectLst/>
                          <a:latin typeface="Consolas"/>
                        </a:rPr>
                        <a:t>creditLine</a:t>
                      </a:r>
                      <a:r>
                        <a:rPr lang="en-US" sz="900" b="0" i="0" u="none" strike="noStrike">
                          <a:solidFill>
                            <a:srgbClr val="DCDCDC"/>
                          </a:solidFill>
                          <a:effectLst/>
                          <a:latin typeface="Consolas"/>
                        </a:rPr>
                        <a:t> * utilization * </a:t>
                      </a:r>
                      <a:r>
                        <a:rPr lang="en-US" sz="900" b="0" i="0" u="none" strike="noStrike" err="1">
                          <a:solidFill>
                            <a:srgbClr val="DCDCDC"/>
                          </a:solidFill>
                          <a:effectLst/>
                          <a:latin typeface="Consolas"/>
                        </a:rPr>
                        <a:t>interestRate</a:t>
                      </a:r>
                      <a:r>
                        <a:rPr lang="en-US" sz="900" b="0" i="0" u="none" strike="noStrike">
                          <a:solidFill>
                            <a:srgbClr val="DCDCDC"/>
                          </a:solidFill>
                          <a:effectLst/>
                          <a:latin typeface="Consolas"/>
                        </a:rPr>
                        <a:t> </a:t>
                      </a:r>
                      <a:r>
                        <a:rPr lang="en-US" sz="900" b="0" i="1" u="none" strike="noStrike">
                          <a:solidFill>
                            <a:srgbClr val="57A64A"/>
                          </a:solidFill>
                          <a:effectLst/>
                          <a:latin typeface="Consolas"/>
                        </a:rPr>
                        <a:t># Credit Line * Utilization * Annual Interest Rate</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revenuePerAccount</a:t>
                      </a:r>
                      <a:r>
                        <a:rPr lang="en-US" sz="900" b="0" i="0" u="none" strike="noStrike">
                          <a:solidFill>
                            <a:srgbClr val="DCDCDC"/>
                          </a:solidFill>
                          <a:effectLst/>
                          <a:latin typeface="Consolas"/>
                        </a:rPr>
                        <a:t> += </a:t>
                      </a:r>
                      <a:r>
                        <a:rPr lang="en-US" sz="900" b="0" i="0" u="none" strike="noStrike" err="1">
                          <a:solidFill>
                            <a:srgbClr val="DCDCDC"/>
                          </a:solidFill>
                          <a:effectLst/>
                          <a:latin typeface="Consolas"/>
                        </a:rPr>
                        <a:t>annualFee</a:t>
                      </a:r>
                      <a:r>
                        <a:rPr lang="en-US" sz="900" b="0" i="0" u="none" strike="noStrike">
                          <a:solidFill>
                            <a:srgbClr val="DCDCDC"/>
                          </a:solidFill>
                          <a:effectLst/>
                          <a:latin typeface="Consolas"/>
                        </a:rPr>
                        <a:t> </a:t>
                      </a:r>
                      <a:r>
                        <a:rPr lang="en-US" sz="900" b="0" i="1" u="none" strike="noStrike">
                          <a:solidFill>
                            <a:srgbClr val="57A64A"/>
                          </a:solidFill>
                          <a:effectLst/>
                          <a:latin typeface="Consolas"/>
                        </a:rPr>
                        <a:t># Add Annual Fee</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totalRevenue</a:t>
                      </a:r>
                      <a:r>
                        <a:rPr lang="en-US" sz="900" b="0" i="0" u="none" strike="noStrike">
                          <a:solidFill>
                            <a:srgbClr val="DCDCDC"/>
                          </a:solidFill>
                          <a:effectLst/>
                          <a:latin typeface="Consolas"/>
                        </a:rPr>
                        <a:t> = </a:t>
                      </a:r>
                      <a:r>
                        <a:rPr lang="en-US" sz="900" b="0" i="0" u="none" strike="noStrike" err="1">
                          <a:solidFill>
                            <a:srgbClr val="DCDCDC"/>
                          </a:solidFill>
                          <a:effectLst/>
                          <a:latin typeface="Consolas"/>
                        </a:rPr>
                        <a:t>revenuePerAccount</a:t>
                      </a:r>
                      <a:r>
                        <a:rPr lang="en-US" sz="900" b="0" i="0" u="none" strike="noStrike">
                          <a:solidFill>
                            <a:srgbClr val="DCDCDC"/>
                          </a:solidFill>
                          <a:effectLst/>
                          <a:latin typeface="Consolas"/>
                        </a:rPr>
                        <a:t> * bookings </a:t>
                      </a:r>
                      <a:r>
                        <a:rPr lang="en-US" sz="900" b="0" i="1" u="none" strike="noStrike">
                          <a:solidFill>
                            <a:srgbClr val="57A64A"/>
                          </a:solidFill>
                          <a:effectLst/>
                          <a:latin typeface="Consolas"/>
                        </a:rPr>
                        <a:t># Multiply by Annual Bookings</a:t>
                      </a:r>
                      <a:br>
                        <a:rPr lang="en-US" sz="900" b="0" i="0" u="none" strike="noStrike">
                          <a:solidFill>
                            <a:srgbClr val="DCDCDC"/>
                          </a:solidFill>
                          <a:effectLst/>
                          <a:latin typeface="Consolas"/>
                        </a:rPr>
                      </a:b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1" u="none" strike="noStrike">
                          <a:solidFill>
                            <a:srgbClr val="57A64A"/>
                          </a:solidFill>
                          <a:effectLst/>
                          <a:latin typeface="Consolas"/>
                        </a:rPr>
                        <a:t># Loss</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err="1">
                          <a:solidFill>
                            <a:srgbClr val="DCDCDC"/>
                          </a:solidFill>
                          <a:effectLst/>
                          <a:latin typeface="Consolas"/>
                        </a:rPr>
                        <a:t>numberOfCustomersWhoArentPaying</a:t>
                      </a:r>
                      <a:r>
                        <a:rPr lang="en-US" sz="900" b="0" i="0" u="none" strike="noStrike">
                          <a:solidFill>
                            <a:srgbClr val="DCDCDC"/>
                          </a:solidFill>
                          <a:effectLst/>
                          <a:latin typeface="Consolas"/>
                        </a:rPr>
                        <a:t> = </a:t>
                      </a:r>
                      <a:r>
                        <a:rPr lang="en-US" sz="900" b="0" i="0" u="none" strike="noStrike" err="1">
                          <a:solidFill>
                            <a:srgbClr val="DCDCDC"/>
                          </a:solidFill>
                          <a:effectLst/>
                          <a:latin typeface="Consolas"/>
                        </a:rPr>
                        <a:t>chargeOff</a:t>
                      </a:r>
                      <a:r>
                        <a:rPr lang="en-US" sz="900" b="0" i="0" u="none" strike="noStrike">
                          <a:solidFill>
                            <a:srgbClr val="DCDCDC"/>
                          </a:solidFill>
                          <a:effectLst/>
                          <a:latin typeface="Consolas"/>
                        </a:rPr>
                        <a:t> * bookings </a:t>
                      </a:r>
                      <a:r>
                        <a:rPr lang="en-US" sz="900" b="0" i="1" u="none" strike="noStrike">
                          <a:solidFill>
                            <a:srgbClr val="57A64A"/>
                          </a:solidFill>
                          <a:effectLst/>
                          <a:latin typeface="Consolas"/>
                        </a:rPr>
                        <a:t># Number of customers who don't pay</a:t>
                      </a:r>
                      <a:br>
                        <a:rPr lang="en-US" sz="900" b="0" i="0" u="none" strike="noStrike">
                          <a:solidFill>
                            <a:srgbClr val="DCDCDC"/>
                          </a:solidFill>
                          <a:effectLst/>
                          <a:latin typeface="Consolas"/>
                        </a:rPr>
                      </a:br>
                      <a:r>
                        <a:rPr lang="en-US" sz="900" b="0" i="0" u="none" strike="noStrike">
                          <a:solidFill>
                            <a:srgbClr val="DCDCDC"/>
                          </a:solidFill>
                          <a:effectLst/>
                          <a:latin typeface="Consolas"/>
                        </a:rPr>
                        <a:t>    loss = </a:t>
                      </a:r>
                      <a:r>
                        <a:rPr lang="en-US" sz="900" b="0" i="0" u="none" strike="noStrike" err="1">
                          <a:solidFill>
                            <a:srgbClr val="DCDCDC"/>
                          </a:solidFill>
                          <a:effectLst/>
                          <a:latin typeface="Consolas"/>
                        </a:rPr>
                        <a:t>numberOfCustomersWhoArentPaying</a:t>
                      </a:r>
                      <a:r>
                        <a:rPr lang="en-US" sz="900" b="0" i="0" u="none" strike="noStrike">
                          <a:solidFill>
                            <a:srgbClr val="DCDCDC"/>
                          </a:solidFill>
                          <a:effectLst/>
                          <a:latin typeface="Consolas"/>
                        </a:rPr>
                        <a:t> * </a:t>
                      </a:r>
                      <a:r>
                        <a:rPr lang="en-US" sz="900" b="0" i="0" u="none" strike="noStrike" err="1">
                          <a:solidFill>
                            <a:srgbClr val="DCDCDC"/>
                          </a:solidFill>
                          <a:effectLst/>
                          <a:latin typeface="Consolas"/>
                        </a:rPr>
                        <a:t>remainingBalance</a:t>
                      </a:r>
                      <a:r>
                        <a:rPr lang="en-US" sz="900" b="0" i="0" u="none" strike="noStrike">
                          <a:solidFill>
                            <a:srgbClr val="DCDCDC"/>
                          </a:solidFill>
                          <a:effectLst/>
                          <a:latin typeface="Consolas"/>
                        </a:rPr>
                        <a:t> </a:t>
                      </a:r>
                      <a:r>
                        <a:rPr lang="en-US" sz="900" b="0" i="1" u="none" strike="noStrike">
                          <a:solidFill>
                            <a:srgbClr val="57A64A"/>
                          </a:solidFill>
                          <a:effectLst/>
                          <a:latin typeface="Consolas"/>
                        </a:rPr>
                        <a:t># Loss from customers who don't pay their balance</a:t>
                      </a:r>
                      <a:br>
                        <a:rPr lang="en-US" sz="900" b="0" i="0" u="none" strike="noStrike">
                          <a:solidFill>
                            <a:srgbClr val="DCDCDC"/>
                          </a:solidFill>
                          <a:effectLst/>
                          <a:latin typeface="Consolas"/>
                        </a:rPr>
                      </a:br>
                      <a:r>
                        <a:rPr lang="en-US" sz="900" b="0" i="0" u="none" strike="noStrike">
                          <a:solidFill>
                            <a:srgbClr val="DCDCDC"/>
                          </a:solidFill>
                          <a:effectLst/>
                          <a:latin typeface="Consolas"/>
                        </a:rPr>
                        <a:t>    loss += </a:t>
                      </a:r>
                      <a:r>
                        <a:rPr lang="en-US" sz="900" b="0" i="0" u="none" strike="noStrike" err="1">
                          <a:solidFill>
                            <a:srgbClr val="DCDCDC"/>
                          </a:solidFill>
                          <a:effectLst/>
                          <a:latin typeface="Consolas"/>
                        </a:rPr>
                        <a:t>fundingCost</a:t>
                      </a:r>
                      <a:r>
                        <a:rPr lang="en-US" sz="900" b="0" i="0" u="none" strike="noStrike">
                          <a:solidFill>
                            <a:srgbClr val="DCDCDC"/>
                          </a:solidFill>
                          <a:effectLst/>
                          <a:latin typeface="Consolas"/>
                        </a:rPr>
                        <a:t> * utilization * </a:t>
                      </a:r>
                      <a:r>
                        <a:rPr lang="en-US" sz="900" b="0" i="0" u="none" strike="noStrike" err="1">
                          <a:solidFill>
                            <a:srgbClr val="DCDCDC"/>
                          </a:solidFill>
                          <a:effectLst/>
                          <a:latin typeface="Consolas"/>
                        </a:rPr>
                        <a:t>creditLine</a:t>
                      </a:r>
                      <a:r>
                        <a:rPr lang="en-US" sz="900" b="0" i="0" u="none" strike="noStrike">
                          <a:solidFill>
                            <a:srgbClr val="DCDCDC"/>
                          </a:solidFill>
                          <a:effectLst/>
                          <a:latin typeface="Consolas"/>
                        </a:rPr>
                        <a:t> * bookings </a:t>
                      </a:r>
                      <a:r>
                        <a:rPr lang="en-US" sz="900" b="0" i="1" u="none" strike="noStrike">
                          <a:solidFill>
                            <a:srgbClr val="57A64A"/>
                          </a:solidFill>
                          <a:effectLst/>
                          <a:latin typeface="Consolas"/>
                        </a:rPr>
                        <a:t># Funding Cost = Funding Cost Rate * Utilization * Credit Line * Bookings</a:t>
                      </a:r>
                      <a:br>
                        <a:rPr lang="en-US" sz="900" b="0" i="0" u="none" strike="noStrike">
                          <a:solidFill>
                            <a:srgbClr val="DCDCDC"/>
                          </a:solidFill>
                          <a:effectLst/>
                          <a:latin typeface="Consolas"/>
                        </a:rPr>
                      </a:br>
                      <a:r>
                        <a:rPr lang="en-US" sz="900" b="0" i="0" u="none" strike="noStrike">
                          <a:solidFill>
                            <a:srgbClr val="DCDCDC"/>
                          </a:solidFill>
                          <a:effectLst/>
                          <a:latin typeface="Consolas"/>
                        </a:rPr>
                        <a:t>    loss += </a:t>
                      </a:r>
                      <a:r>
                        <a:rPr lang="en-US" sz="900" b="0" i="0" u="none" strike="noStrike" err="1">
                          <a:solidFill>
                            <a:srgbClr val="DCDCDC"/>
                          </a:solidFill>
                          <a:effectLst/>
                          <a:latin typeface="Consolas"/>
                        </a:rPr>
                        <a:t>annualOpsCost</a:t>
                      </a:r>
                      <a:r>
                        <a:rPr lang="en-US" sz="900" b="0" i="0" u="none" strike="noStrike">
                          <a:solidFill>
                            <a:srgbClr val="DCDCDC"/>
                          </a:solidFill>
                          <a:effectLst/>
                          <a:latin typeface="Consolas"/>
                        </a:rPr>
                        <a:t> * bookings </a:t>
                      </a:r>
                      <a:r>
                        <a:rPr lang="en-US" sz="900" b="0" i="1" u="none" strike="noStrike">
                          <a:solidFill>
                            <a:srgbClr val="57A64A"/>
                          </a:solidFill>
                          <a:effectLst/>
                          <a:latin typeface="Consolas"/>
                        </a:rPr>
                        <a:t># Add Annual Ops Cost</a:t>
                      </a:r>
                      <a:br>
                        <a:rPr lang="en-US" sz="900" b="0" i="0" u="none" strike="noStrike">
                          <a:solidFill>
                            <a:srgbClr val="DCDCDC"/>
                          </a:solidFill>
                          <a:effectLst/>
                          <a:latin typeface="Consolas"/>
                        </a:rPr>
                      </a:b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1" u="none" strike="noStrike">
                          <a:solidFill>
                            <a:srgbClr val="57A64A"/>
                          </a:solidFill>
                          <a:effectLst/>
                          <a:latin typeface="Consolas"/>
                        </a:rPr>
                        <a:t># Profit</a:t>
                      </a:r>
                      <a:br>
                        <a:rPr lang="en-US" sz="900" b="0" i="0" u="none" strike="noStrike">
                          <a:solidFill>
                            <a:srgbClr val="DCDCDC"/>
                          </a:solidFill>
                          <a:effectLst/>
                          <a:latin typeface="Consolas"/>
                        </a:rPr>
                      </a:br>
                      <a:r>
                        <a:rPr lang="en-US" sz="900" b="0" i="0" u="none" strike="noStrike">
                          <a:solidFill>
                            <a:srgbClr val="DCDCDC"/>
                          </a:solidFill>
                          <a:effectLst/>
                          <a:latin typeface="Consolas"/>
                        </a:rPr>
                        <a:t>    profit = </a:t>
                      </a:r>
                      <a:r>
                        <a:rPr lang="en-US" sz="900" b="0" i="0" u="none" strike="noStrike" err="1">
                          <a:solidFill>
                            <a:srgbClr val="DCDCDC"/>
                          </a:solidFill>
                          <a:effectLst/>
                          <a:latin typeface="Consolas"/>
                        </a:rPr>
                        <a:t>totalRevenue</a:t>
                      </a:r>
                      <a:r>
                        <a:rPr lang="en-US" sz="900" b="0" i="0" u="none" strike="noStrike">
                          <a:solidFill>
                            <a:srgbClr val="DCDCDC"/>
                          </a:solidFill>
                          <a:effectLst/>
                          <a:latin typeface="Consolas"/>
                        </a:rPr>
                        <a:t> - loss </a:t>
                      </a:r>
                      <a:r>
                        <a:rPr lang="en-US" sz="900" b="0" i="1" u="none" strike="noStrike">
                          <a:solidFill>
                            <a:srgbClr val="57A64A"/>
                          </a:solidFill>
                          <a:effectLst/>
                          <a:latin typeface="Consolas"/>
                        </a:rPr>
                        <a:t># Profit = Total Revenue - Total Loss</a:t>
                      </a:r>
                      <a:br>
                        <a:rPr lang="en-US" sz="900" b="0" i="0" u="none" strike="noStrike">
                          <a:solidFill>
                            <a:srgbClr val="DCDCDC"/>
                          </a:solidFill>
                          <a:effectLst/>
                          <a:latin typeface="Consolas"/>
                        </a:rPr>
                      </a:br>
                      <a:r>
                        <a:rPr lang="en-US" sz="900" b="0" i="0" u="none" strike="noStrike">
                          <a:solidFill>
                            <a:srgbClr val="DCDCDC"/>
                          </a:solidFill>
                          <a:effectLst/>
                          <a:latin typeface="Consolas"/>
                        </a:rPr>
                        <a:t>    </a:t>
                      </a:r>
                      <a:r>
                        <a:rPr lang="en-US" sz="900" b="0" i="0" u="none" strike="noStrike">
                          <a:solidFill>
                            <a:srgbClr val="569CD6"/>
                          </a:solidFill>
                          <a:effectLst/>
                          <a:latin typeface="Consolas"/>
                        </a:rPr>
                        <a:t>return</a:t>
                      </a:r>
                      <a:r>
                        <a:rPr lang="en-US" sz="900" b="0" i="0" u="none" strike="noStrike">
                          <a:solidFill>
                            <a:srgbClr val="DCDCDC"/>
                          </a:solidFill>
                          <a:effectLst/>
                          <a:latin typeface="Consolas"/>
                        </a:rPr>
                        <a:t> profit</a:t>
                      </a:r>
                      <a:br>
                        <a:rPr lang="en-US" sz="900" b="0" i="0" u="none" strike="noStrike">
                          <a:solidFill>
                            <a:srgbClr val="DCDCDC"/>
                          </a:solidFill>
                          <a:effectLst/>
                          <a:latin typeface="Consolas"/>
                        </a:rPr>
                      </a:br>
                      <a:br>
                        <a:rPr lang="en-US" sz="900" b="0" i="0" u="none" strike="noStrike">
                          <a:solidFill>
                            <a:srgbClr val="DCDCDC"/>
                          </a:solidFill>
                          <a:effectLst/>
                          <a:latin typeface="Consolas"/>
                        </a:rPr>
                      </a:br>
                      <a:br>
                        <a:rPr lang="en-US" sz="900" b="0" i="0" u="none" strike="noStrike">
                          <a:solidFill>
                            <a:srgbClr val="DCDCDC"/>
                          </a:solidFill>
                          <a:effectLst/>
                          <a:latin typeface="Consolas"/>
                        </a:rPr>
                      </a:br>
                      <a:br>
                        <a:rPr lang="en-US" sz="900" b="0" i="0" u="none" strike="noStrike">
                          <a:solidFill>
                            <a:srgbClr val="DCDCDC"/>
                          </a:solidFill>
                          <a:effectLst/>
                          <a:latin typeface="Consolas"/>
                        </a:rPr>
                      </a:br>
                      <a:br>
                        <a:rPr lang="en-US" sz="900" b="0" i="0" u="none" strike="noStrike">
                          <a:solidFill>
                            <a:srgbClr val="DCDCDC"/>
                          </a:solidFill>
                          <a:effectLst/>
                          <a:latin typeface="Consolas"/>
                        </a:rPr>
                      </a:br>
                      <a:br>
                        <a:rPr lang="en-US" sz="900" b="0" i="0" u="none" strike="noStrike">
                          <a:solidFill>
                            <a:srgbClr val="DCDCDC"/>
                          </a:solidFill>
                          <a:effectLst/>
                          <a:latin typeface="Consolas"/>
                        </a:rPr>
                      </a:br>
                      <a:endParaRPr lang="en-US" sz="900">
                        <a:effectLst/>
                        <a:latin typeface="Consolas"/>
                      </a:endParaRPr>
                    </a:p>
                  </a:txBody>
                  <a:tcPr marL="63500" marR="63500" marT="63500" marB="63500">
                    <a:lnL>
                      <a:noFill/>
                    </a:lnL>
                    <a:lnR>
                      <a:noFill/>
                    </a:lnR>
                    <a:lnT>
                      <a:noFill/>
                    </a:lnT>
                    <a:lnB>
                      <a:noFill/>
                    </a:lnB>
                    <a:solidFill>
                      <a:srgbClr val="1E1E1E"/>
                    </a:solidFill>
                  </a:tcPr>
                </a:tc>
                <a:extLst>
                  <a:ext uri="{0D108BD9-81ED-4DB2-BD59-A6C34878D82A}">
                    <a16:rowId xmlns:a16="http://schemas.microsoft.com/office/drawing/2014/main" val="2631271049"/>
                  </a:ext>
                </a:extLst>
              </a:tr>
            </a:tbl>
          </a:graphicData>
        </a:graphic>
      </p:graphicFrame>
    </p:spTree>
    <p:extLst>
      <p:ext uri="{BB962C8B-B14F-4D97-AF65-F5344CB8AC3E}">
        <p14:creationId xmlns:p14="http://schemas.microsoft.com/office/powerpoint/2010/main" val="20775790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0A1ACA-9876-1C4D-58BA-19AFBE858BAA}"/>
              </a:ext>
            </a:extLst>
          </p:cNvPr>
          <p:cNvSpPr>
            <a:spLocks noGrp="1"/>
          </p:cNvSpPr>
          <p:nvPr>
            <p:ph type="title"/>
          </p:nvPr>
        </p:nvSpPr>
        <p:spPr>
          <a:noFill/>
          <a:ln>
            <a:solidFill>
              <a:schemeClr val="bg2"/>
            </a:solidFill>
          </a:ln>
        </p:spPr>
        <p:txBody>
          <a:bodyPr/>
          <a:lstStyle/>
          <a:p>
            <a:r>
              <a:rPr lang="en-US" b="1">
                <a:solidFill>
                  <a:srgbClr val="D22E1E"/>
                </a:solidFill>
                <a:latin typeface="Trebuchet MS"/>
              </a:rPr>
              <a:t>Question One  </a:t>
            </a:r>
            <a:br>
              <a:rPr lang="en-US">
                <a:latin typeface="Trebuchet MS"/>
              </a:rPr>
            </a:br>
            <a:r>
              <a:rPr lang="en-US" sz="1600" b="1" i="1">
                <a:solidFill>
                  <a:srgbClr val="004879"/>
                </a:solidFill>
                <a:latin typeface="Trebuchet MS"/>
              </a:rPr>
              <a:t>Evaluate whether or not to update the current product offer. How would you go about making this decision? Is the current 10k product profitable?</a:t>
            </a:r>
            <a:endParaRPr lang="en-US" b="1">
              <a:solidFill>
                <a:srgbClr val="004879"/>
              </a:solidFill>
              <a:latin typeface="Trebuchet MS"/>
            </a:endParaRPr>
          </a:p>
        </p:txBody>
      </p:sp>
      <p:sp>
        <p:nvSpPr>
          <p:cNvPr id="3" name="TextBox 2">
            <a:extLst>
              <a:ext uri="{FF2B5EF4-FFF2-40B4-BE49-F238E27FC236}">
                <a16:creationId xmlns:a16="http://schemas.microsoft.com/office/drawing/2014/main" id="{CC4785BB-9DD9-0BA6-0F50-05EFB2C823F2}"/>
              </a:ext>
            </a:extLst>
          </p:cNvPr>
          <p:cNvSpPr txBox="1"/>
          <p:nvPr/>
        </p:nvSpPr>
        <p:spPr>
          <a:xfrm>
            <a:off x="1639507" y="1854339"/>
            <a:ext cx="5209191"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rebuchet MS"/>
              </a:rPr>
              <a:t>To evaluate all of our math, we created a profit calculator in Python. The economics given were tested on the 10k product for profitability. </a:t>
            </a:r>
            <a:r>
              <a:rPr lang="en-US" sz="1400" i="1">
                <a:latin typeface="Trebuchet MS"/>
              </a:rPr>
              <a:t>(Results Below)</a:t>
            </a:r>
          </a:p>
        </p:txBody>
      </p:sp>
      <p:cxnSp>
        <p:nvCxnSpPr>
          <p:cNvPr id="7" name="Connector: Curved 6">
            <a:extLst>
              <a:ext uri="{FF2B5EF4-FFF2-40B4-BE49-F238E27FC236}">
                <a16:creationId xmlns:a16="http://schemas.microsoft.com/office/drawing/2014/main" id="{14266852-1CE6-B660-900B-E61ADE307AC4}"/>
              </a:ext>
            </a:extLst>
          </p:cNvPr>
          <p:cNvCxnSpPr>
            <a:cxnSpLocks/>
          </p:cNvCxnSpPr>
          <p:nvPr/>
        </p:nvCxnSpPr>
        <p:spPr>
          <a:xfrm>
            <a:off x="3932615" y="4433488"/>
            <a:ext cx="1612592"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3">
            <p14:nvContentPartPr>
              <p14:cNvPr id="9" name="Ink 8">
                <a:extLst>
                  <a:ext uri="{FF2B5EF4-FFF2-40B4-BE49-F238E27FC236}">
                    <a16:creationId xmlns:a16="http://schemas.microsoft.com/office/drawing/2014/main" id="{4A9894F4-8114-EC10-6DD7-3917DE037D52}"/>
                  </a:ext>
                </a:extLst>
              </p14:cNvPr>
              <p14:cNvContentPartPr/>
              <p14:nvPr/>
            </p14:nvContentPartPr>
            <p14:xfrm>
              <a:off x="5901262" y="-1229888"/>
              <a:ext cx="17123" cy="17123"/>
            </p14:xfrm>
          </p:contentPart>
        </mc:Choice>
        <mc:Fallback xmlns="">
          <p:pic>
            <p:nvPicPr>
              <p:cNvPr id="9" name="Ink 8">
                <a:extLst>
                  <a:ext uri="{FF2B5EF4-FFF2-40B4-BE49-F238E27FC236}">
                    <a16:creationId xmlns:a16="http://schemas.microsoft.com/office/drawing/2014/main" id="{4A9894F4-8114-EC10-6DD7-3917DE037D52}"/>
                  </a:ext>
                </a:extLst>
              </p:cNvPr>
              <p:cNvPicPr/>
              <p:nvPr/>
            </p:nvPicPr>
            <p:blipFill>
              <a:blip r:embed="rId4"/>
              <a:stretch>
                <a:fillRect/>
              </a:stretch>
            </p:blipFill>
            <p:spPr>
              <a:xfrm>
                <a:off x="5758570" y="-1372580"/>
                <a:ext cx="299653" cy="299653"/>
              </a:xfrm>
              <a:prstGeom prst="rect">
                <a:avLst/>
              </a:prstGeom>
            </p:spPr>
          </p:pic>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9C68EFB-B06B-336E-BE6E-3495FEE3B4C4}"/>
                  </a:ext>
                </a:extLst>
              </p:cNvPr>
              <p:cNvSpPr txBox="1"/>
              <p:nvPr/>
            </p:nvSpPr>
            <p:spPr>
              <a:xfrm>
                <a:off x="9498806" y="2696372"/>
                <a:ext cx="2021903" cy="2031325"/>
              </a:xfrm>
              <a:prstGeom prst="rect">
                <a:avLst/>
              </a:prstGeom>
              <a:noFill/>
            </p:spPr>
            <p:txBody>
              <a:bodyPr wrap="square" rtlCol="0">
                <a:spAutoFit/>
              </a:bodyPr>
              <a:lstStyle/>
              <a:p>
                <a:r>
                  <a:rPr lang="en-US" sz="1200" b="0" i="1">
                    <a:latin typeface="Cambria Math" panose="02040503050406030204" pitchFamily="18" charset="0"/>
                  </a:rPr>
                  <a:t>LEGEND:</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𝐼𝑅</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𝐼𝑛𝑡𝑒𝑟𝑒𝑠𝑡</m:t>
                      </m:r>
                      <m:r>
                        <a:rPr lang="en-US" sz="1200" b="0" i="1" smtClean="0">
                          <a:latin typeface="Cambria Math" panose="02040503050406030204" pitchFamily="18" charset="0"/>
                        </a:rPr>
                        <m:t> </m:t>
                      </m:r>
                      <m:r>
                        <a:rPr lang="en-US" sz="1200" b="0" i="1" smtClean="0">
                          <a:latin typeface="Cambria Math" panose="02040503050406030204" pitchFamily="18" charset="0"/>
                        </a:rPr>
                        <m:t>𝑅𝑎𝑡𝑒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𝐴𝐶</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𝐶𝐿</m:t>
                      </m:r>
                      <m:r>
                        <a:rPr lang="en-US" sz="1200" b="0" i="1" smtClean="0">
                          <a:latin typeface="Cambria Math" panose="02040503050406030204" pitchFamily="18" charset="0"/>
                        </a:rPr>
                        <m:t>=</m:t>
                      </m:r>
                      <m:r>
                        <a:rPr lang="en-US" sz="1200" b="0" i="1" smtClean="0">
                          <a:latin typeface="Cambria Math" panose="02040503050406030204" pitchFamily="18" charset="0"/>
                        </a:rPr>
                        <m:t>𝐶𝑟𝑒𝑑𝑖𝑡</m:t>
                      </m:r>
                      <m:r>
                        <a:rPr lang="en-US" sz="1200" b="0" i="1" smtClean="0">
                          <a:latin typeface="Cambria Math" panose="02040503050406030204" pitchFamily="18" charset="0"/>
                        </a:rPr>
                        <m:t> </m:t>
                      </m:r>
                      <m:r>
                        <a:rPr lang="en-US" sz="1200" b="0" i="1" smtClean="0">
                          <a:latin typeface="Cambria Math" panose="02040503050406030204" pitchFamily="18" charset="0"/>
                        </a:rPr>
                        <m:t>𝐿𝑖𝑛𝑒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𝑈𝑡𝑖𝑙</m:t>
                      </m:r>
                      <m:r>
                        <a:rPr lang="en-US" sz="1200" b="0" i="1" smtClean="0">
                          <a:latin typeface="Cambria Math" panose="02040503050406030204" pitchFamily="18" charset="0"/>
                        </a:rPr>
                        <m:t>=</m:t>
                      </m:r>
                      <m:r>
                        <a:rPr lang="en-US" sz="1200" b="0" i="1" smtClean="0">
                          <a:latin typeface="Cambria Math" panose="02040503050406030204" pitchFamily="18" charset="0"/>
                        </a:rPr>
                        <m:t>𝑈𝑡𝑖𝑙𝑖𝑧𝑎𝑡𝑖𝑜𝑛</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𝐹𝐶</m:t>
                      </m:r>
                      <m:r>
                        <a:rPr lang="en-US" sz="1200" b="0" i="1" smtClean="0">
                          <a:latin typeface="Cambria Math" panose="02040503050406030204" pitchFamily="18" charset="0"/>
                        </a:rPr>
                        <m:t>=</m:t>
                      </m:r>
                      <m:r>
                        <a:rPr lang="en-US" sz="1200" b="0" i="1" smtClean="0">
                          <a:latin typeface="Cambria Math" panose="02040503050406030204" pitchFamily="18" charset="0"/>
                        </a:rPr>
                        <m:t>𝐹𝑢𝑛𝑑𝑖𝑛𝑔</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𝐶𝑂</m:t>
                      </m:r>
                      <m:r>
                        <a:rPr lang="en-US" sz="1200" b="0" i="1" smtClean="0">
                          <a:latin typeface="Cambria Math" panose="02040503050406030204" pitchFamily="18" charset="0"/>
                        </a:rPr>
                        <m:t>=</m:t>
                      </m:r>
                      <m:r>
                        <a:rPr lang="en-US" sz="1200" b="0" i="1" smtClean="0">
                          <a:latin typeface="Cambria Math" panose="02040503050406030204" pitchFamily="18" charset="0"/>
                        </a:rPr>
                        <m:t>𝐶h𝑎𝑟𝑔𝑒</m:t>
                      </m:r>
                      <m:r>
                        <a:rPr lang="en-US" sz="1200" b="0" i="1" smtClean="0">
                          <a:latin typeface="Cambria Math" panose="02040503050406030204" pitchFamily="18" charset="0"/>
                        </a:rPr>
                        <m:t> </m:t>
                      </m:r>
                      <m:r>
                        <a:rPr lang="en-US" sz="1200" b="0" i="1" smtClean="0">
                          <a:latin typeface="Cambria Math" panose="02040503050406030204" pitchFamily="18" charset="0"/>
                        </a:rPr>
                        <m:t>𝑂𝑓𝑓</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𝐹𝑒𝑒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𝐵𝑜𝑜𝑘𝑖𝑛𝑔𝑠</m:t>
                      </m:r>
                    </m:oMath>
                  </m:oMathPara>
                </a14:m>
                <a:endParaRPr lang="en-US" sz="1200" b="0"/>
              </a:p>
              <a:p>
                <a:endParaRPr lang="en-US"/>
              </a:p>
            </p:txBody>
          </p:sp>
        </mc:Choice>
        <mc:Fallback xmlns="">
          <p:sp>
            <p:nvSpPr>
              <p:cNvPr id="8" name="TextBox 7">
                <a:extLst>
                  <a:ext uri="{FF2B5EF4-FFF2-40B4-BE49-F238E27FC236}">
                    <a16:creationId xmlns:a16="http://schemas.microsoft.com/office/drawing/2014/main" id="{F9C68EFB-B06B-336E-BE6E-3495FEE3B4C4}"/>
                  </a:ext>
                </a:extLst>
              </p:cNvPr>
              <p:cNvSpPr txBox="1">
                <a:spLocks noRot="1" noChangeAspect="1" noMove="1" noResize="1" noEditPoints="1" noAdjustHandles="1" noChangeArrowheads="1" noChangeShapeType="1" noTextEdit="1"/>
              </p:cNvSpPr>
              <p:nvPr/>
            </p:nvSpPr>
            <p:spPr>
              <a:xfrm>
                <a:off x="9498806" y="2696372"/>
                <a:ext cx="2021903" cy="203132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D68442D-91E4-4083-328D-D6CB268BB3DF}"/>
                  </a:ext>
                </a:extLst>
              </p:cNvPr>
              <p:cNvSpPr txBox="1"/>
              <p:nvPr/>
            </p:nvSpPr>
            <p:spPr>
              <a:xfrm>
                <a:off x="5543601" y="3167970"/>
                <a:ext cx="3799119" cy="2893100"/>
              </a:xfrm>
              <a:prstGeom prst="rect">
                <a:avLst/>
              </a:prstGeom>
              <a:noFill/>
              <a:ln>
                <a:solidFill>
                  <a:srgbClr val="D22E1E"/>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solidFill>
                      <a:srgbClr val="004878"/>
                    </a:solidFill>
                    <a:latin typeface="Trebuchet MS" panose="020B0603020202020204" pitchFamily="34" charset="0"/>
                  </a:rPr>
                  <a:t>REVENUE / ACC:</a:t>
                </a:r>
              </a:p>
              <a:p>
                <a:pPr/>
                <a14:m>
                  <m:oMathPara xmlns:m="http://schemas.openxmlformats.org/officeDocument/2006/math">
                    <m:oMathParaPr>
                      <m:jc m:val="centerGroup"/>
                    </m:oMathParaPr>
                    <m:oMath xmlns:m="http://schemas.openxmlformats.org/officeDocument/2006/math">
                      <m:r>
                        <a:rPr lang="en-US" sz="1400" i="1" smtClean="0">
                          <a:latin typeface="Cambria Math" panose="02040503050406030204" pitchFamily="18" charset="0"/>
                        </a:rPr>
                        <m:t>𝐼𝑛𝑡𝑒𝑟𝑒𝑠𝑡</m:t>
                      </m:r>
                      <m:r>
                        <a:rPr lang="en-US" sz="1400" i="1" smtClean="0">
                          <a:latin typeface="Cambria Math" panose="02040503050406030204" pitchFamily="18" charset="0"/>
                        </a:rPr>
                        <m:t> </m:t>
                      </m:r>
                      <m:r>
                        <a:rPr lang="en-US" sz="1400" i="1" smtClean="0">
                          <a:latin typeface="Cambria Math" panose="02040503050406030204" pitchFamily="18" charset="0"/>
                        </a:rPr>
                        <m:t>𝑅𝑒𝑣</m:t>
                      </m:r>
                      <m:r>
                        <a:rPr lang="en-US" sz="1400" i="1" smtClean="0">
                          <a:latin typeface="Cambria Math" panose="02040503050406030204" pitchFamily="18" charset="0"/>
                        </a:rPr>
                        <m:t> </m:t>
                      </m:r>
                      <m:r>
                        <a:rPr lang="en-US" sz="1400" i="1" smtClean="0">
                          <a:latin typeface="Cambria Math" panose="02040503050406030204" pitchFamily="18" charset="0"/>
                        </a:rPr>
                        <m:t>𝑝𝑒𝑟</m:t>
                      </m:r>
                      <m:r>
                        <a:rPr lang="en-US" sz="1400" i="1" smtClean="0">
                          <a:latin typeface="Cambria Math" panose="02040503050406030204" pitchFamily="18" charset="0"/>
                        </a:rPr>
                        <m:t> </m:t>
                      </m:r>
                      <m:r>
                        <a:rPr lang="en-US" sz="1400" i="1" smtClean="0">
                          <a:latin typeface="Cambria Math" panose="02040503050406030204" pitchFamily="18" charset="0"/>
                        </a:rPr>
                        <m:t>𝐴𝑐𝑐</m:t>
                      </m:r>
                      <m:r>
                        <a:rPr lang="en-US" sz="1400" i="1" smtClean="0">
                          <a:latin typeface="Cambria Math" panose="02040503050406030204" pitchFamily="18" charset="0"/>
                        </a:rPr>
                        <m:t>=</m:t>
                      </m:r>
                      <m:d>
                        <m:dPr>
                          <m:ctrlPr>
                            <a:rPr lang="en-US" sz="1400" i="1" smtClean="0">
                              <a:latin typeface="Cambria Math" panose="02040503050406030204" pitchFamily="18" charset="0"/>
                            </a:rPr>
                          </m:ctrlPr>
                        </m:dPr>
                        <m:e>
                          <m:r>
                            <a:rPr lang="en-US" sz="1400" i="1" smtClean="0">
                              <a:latin typeface="Cambria Math" panose="02040503050406030204" pitchFamily="18" charset="0"/>
                            </a:rPr>
                            <m:t>𝐶𝐿</m:t>
                          </m:r>
                          <m:r>
                            <a:rPr lang="en-US" sz="1400" i="1" smtClean="0">
                              <a:latin typeface="Cambria Math" panose="02040503050406030204" pitchFamily="18" charset="0"/>
                            </a:rPr>
                            <m:t> ×</m:t>
                          </m:r>
                          <m:r>
                            <a:rPr lang="en-US" sz="1400" i="1" smtClean="0">
                              <a:latin typeface="Cambria Math" panose="02040503050406030204" pitchFamily="18" charset="0"/>
                            </a:rPr>
                            <m:t>𝑈𝑡𝑖𝑙</m:t>
                          </m:r>
                          <m:r>
                            <a:rPr lang="en-US" sz="1400" b="0" i="1" smtClean="0">
                              <a:latin typeface="Cambria Math" panose="02040503050406030204" pitchFamily="18" charset="0"/>
                            </a:rPr>
                            <m:t> </m:t>
                          </m:r>
                          <m:r>
                            <a:rPr lang="en-US" sz="1400" i="1">
                              <a:latin typeface="Cambria Math" panose="02040503050406030204" pitchFamily="18" charset="0"/>
                            </a:rPr>
                            <m:t>×</m:t>
                          </m:r>
                          <m:r>
                            <a:rPr lang="en-US" sz="1400" b="0" i="1" smtClean="0">
                              <a:latin typeface="Cambria Math" panose="02040503050406030204" pitchFamily="18" charset="0"/>
                            </a:rPr>
                            <m:t>𝐼𝑅</m:t>
                          </m:r>
                        </m:e>
                      </m:d>
                      <m:r>
                        <a:rPr lang="en-US" sz="1400" b="0" i="1" smtClean="0">
                          <a:latin typeface="Cambria Math" panose="02040503050406030204" pitchFamily="18" charset="0"/>
                        </a:rPr>
                        <m:t>+</m:t>
                      </m:r>
                      <m:r>
                        <a:rPr lang="en-US" sz="1400" b="0" i="1" smtClean="0">
                          <a:latin typeface="Cambria Math" panose="02040503050406030204" pitchFamily="18" charset="0"/>
                        </a:rPr>
                        <m:t>𝐹</m:t>
                      </m:r>
                    </m:oMath>
                  </m:oMathPara>
                </a14:m>
                <a:endParaRPr lang="en-US" sz="1400" b="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=$540</m:t>
                      </m:r>
                    </m:oMath>
                  </m:oMathPara>
                </a14:m>
                <a:endParaRPr lang="en-US" sz="1400"/>
              </a:p>
              <a:p>
                <a:r>
                  <a:rPr lang="en-US" sz="1400">
                    <a:solidFill>
                      <a:srgbClr val="004878"/>
                    </a:solidFill>
                    <a:latin typeface="Trebuchet MS" panose="020B0603020202020204" pitchFamily="34" charset="0"/>
                  </a:rPr>
                  <a:t>LOSS / ACC:</a:t>
                </a:r>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𝐷𝑒𝑙𝑖𝑛𝑞𝑢𝑒𝑛𝑡</m:t>
                      </m:r>
                      <m:r>
                        <a:rPr lang="en-US" sz="1400" b="0" i="1" smtClean="0">
                          <a:latin typeface="Cambria Math" panose="02040503050406030204" pitchFamily="18" charset="0"/>
                        </a:rPr>
                        <m:t> </m:t>
                      </m:r>
                      <m:r>
                        <a:rPr lang="en-US" sz="1400" b="0" i="1" smtClean="0">
                          <a:latin typeface="Cambria Math" panose="02040503050406030204" pitchFamily="18" charset="0"/>
                        </a:rPr>
                        <m:t>𝐴𝑐𝑐𝑜𝑢𝑛𝑡𝑠</m:t>
                      </m:r>
                      <m:r>
                        <a:rPr lang="en-US" sz="1400" b="0" i="1" smtClean="0">
                          <a:latin typeface="Cambria Math" panose="02040503050406030204" pitchFamily="18" charset="0"/>
                        </a:rPr>
                        <m:t> </m:t>
                      </m:r>
                      <m:r>
                        <a:rPr lang="en-US" sz="1400" b="0" i="1" smtClean="0">
                          <a:latin typeface="Cambria Math" panose="02040503050406030204" pitchFamily="18" charset="0"/>
                        </a:rPr>
                        <m:t>𝐿𝑜𝑠𝑠</m:t>
                      </m:r>
                      <m:r>
                        <a:rPr lang="en-US" sz="1400" b="0" i="1" smtClean="0">
                          <a:latin typeface="Cambria Math" panose="02040503050406030204" pitchFamily="18" charset="0"/>
                        </a:rPr>
                        <m:t>=</m:t>
                      </m:r>
                      <m:r>
                        <a:rPr lang="en-US" sz="1400" b="0" i="1" smtClean="0">
                          <a:latin typeface="Cambria Math" panose="02040503050406030204" pitchFamily="18" charset="0"/>
                        </a:rPr>
                        <m:t>𝐶𝑂</m:t>
                      </m:r>
                      <m:r>
                        <a:rPr lang="en-US" sz="1400" i="1">
                          <a:latin typeface="Cambria Math" panose="02040503050406030204" pitchFamily="18" charset="0"/>
                        </a:rPr>
                        <m:t>×</m:t>
                      </m:r>
                      <m:r>
                        <a:rPr lang="en-US" sz="1400" b="0" i="1" smtClean="0">
                          <a:latin typeface="Cambria Math" panose="02040503050406030204" pitchFamily="18" charset="0"/>
                        </a:rPr>
                        <m:t>𝐵</m:t>
                      </m:r>
                    </m:oMath>
                  </m:oMathPara>
                </a14:m>
                <a:endParaRPr lang="en-US" sz="140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𝐹𝑢𝑛𝑑𝑖𝑛𝑔</m:t>
                      </m:r>
                      <m:r>
                        <a:rPr lang="en-US" sz="1400" b="0" i="1" smtClean="0">
                          <a:latin typeface="Cambria Math" panose="02040503050406030204" pitchFamily="18" charset="0"/>
                        </a:rPr>
                        <m:t> </m:t>
                      </m:r>
                      <m:r>
                        <a:rPr lang="en-US" sz="1400" b="0" i="1" smtClean="0">
                          <a:latin typeface="Cambria Math" panose="02040503050406030204" pitchFamily="18" charset="0"/>
                        </a:rPr>
                        <m:t>𝐶𝑜𝑠𝑡</m:t>
                      </m:r>
                      <m:r>
                        <a:rPr lang="en-US" sz="1400" b="0" i="1" smtClean="0">
                          <a:latin typeface="Cambria Math" panose="02040503050406030204" pitchFamily="18" charset="0"/>
                        </a:rPr>
                        <m:t>=</m:t>
                      </m:r>
                      <m:r>
                        <a:rPr lang="en-US" sz="1400" b="0" i="1" smtClean="0">
                          <a:latin typeface="Cambria Math" panose="02040503050406030204" pitchFamily="18" charset="0"/>
                        </a:rPr>
                        <m:t>𝑈𝑡𝑖𝑙</m:t>
                      </m:r>
                      <m:r>
                        <a:rPr lang="en-US" sz="1400" i="1">
                          <a:latin typeface="Cambria Math" panose="02040503050406030204" pitchFamily="18" charset="0"/>
                        </a:rPr>
                        <m:t>×</m:t>
                      </m:r>
                      <m:r>
                        <a:rPr lang="en-US" sz="1400" b="0" i="1" smtClean="0">
                          <a:latin typeface="Cambria Math" panose="02040503050406030204" pitchFamily="18" charset="0"/>
                        </a:rPr>
                        <m:t>𝐹𝐶</m:t>
                      </m:r>
                    </m:oMath>
                  </m:oMathPara>
                </a14:m>
                <a:endParaRPr lang="en-US" sz="140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𝐿𝑜𝑠𝑠</m:t>
                      </m:r>
                      <m:r>
                        <a:rPr lang="en-US" sz="1400" b="0" i="1" smtClean="0">
                          <a:latin typeface="Cambria Math" panose="02040503050406030204" pitchFamily="18" charset="0"/>
                        </a:rPr>
                        <m:t>=</m:t>
                      </m:r>
                      <m:r>
                        <a:rPr lang="en-US" sz="1400" b="0" i="1" smtClean="0">
                          <a:latin typeface="Cambria Math" panose="02040503050406030204" pitchFamily="18" charset="0"/>
                        </a:rPr>
                        <m:t>𝐷𝐴𝐿</m:t>
                      </m:r>
                      <m:r>
                        <a:rPr lang="en-US" sz="1400" b="0" i="1" smtClean="0">
                          <a:latin typeface="Cambria Math" panose="02040503050406030204" pitchFamily="18" charset="0"/>
                        </a:rPr>
                        <m:t>+</m:t>
                      </m:r>
                      <m:d>
                        <m:dPr>
                          <m:ctrlPr>
                            <a:rPr lang="en-US" sz="1400" b="0" i="1" smtClean="0">
                              <a:latin typeface="Cambria Math" panose="02040503050406030204" pitchFamily="18" charset="0"/>
                            </a:rPr>
                          </m:ctrlPr>
                        </m:dPr>
                        <m:e>
                          <m:r>
                            <a:rPr lang="en-US" sz="1400" b="0" i="1" smtClean="0">
                              <a:latin typeface="Cambria Math" panose="02040503050406030204" pitchFamily="18" charset="0"/>
                            </a:rPr>
                            <m:t>𝐴𝐶</m:t>
                          </m:r>
                          <m:r>
                            <a:rPr lang="en-US" sz="1400" i="1">
                              <a:latin typeface="Cambria Math" panose="02040503050406030204" pitchFamily="18" charset="0"/>
                            </a:rPr>
                            <m:t>×</m:t>
                          </m:r>
                          <m:r>
                            <a:rPr lang="en-US" sz="1400" b="0" i="1" smtClean="0">
                              <a:latin typeface="Cambria Math" panose="02040503050406030204" pitchFamily="18" charset="0"/>
                            </a:rPr>
                            <m:t>𝐹𝐶</m:t>
                          </m:r>
                          <m:r>
                            <a:rPr lang="en-US" sz="1400" i="1">
                              <a:latin typeface="Cambria Math" panose="02040503050406030204" pitchFamily="18" charset="0"/>
                            </a:rPr>
                            <m:t>×</m:t>
                          </m:r>
                          <m:r>
                            <a:rPr lang="en-US" sz="1400" b="0" i="1" smtClean="0">
                              <a:latin typeface="Cambria Math" panose="02040503050406030204" pitchFamily="18" charset="0"/>
                            </a:rPr>
                            <m:t>𝐶𝐿</m:t>
                          </m:r>
                          <m:r>
                            <a:rPr lang="en-US" sz="1400" i="1">
                              <a:latin typeface="Cambria Math" panose="02040503050406030204" pitchFamily="18" charset="0"/>
                            </a:rPr>
                            <m:t>×</m:t>
                          </m:r>
                          <m:r>
                            <a:rPr lang="en-US" sz="1400" b="0" i="1" smtClean="0">
                              <a:latin typeface="Cambria Math" panose="02040503050406030204" pitchFamily="18" charset="0"/>
                            </a:rPr>
                            <m:t>𝑈𝑡𝑖𝑙</m:t>
                          </m:r>
                        </m:e>
                      </m:d>
                    </m:oMath>
                  </m:oMathPara>
                </a14:m>
                <a:endParaRPr lang="en-US" sz="1400" b="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𝐿𝑜𝑠𝑠</m:t>
                      </m:r>
                      <m:r>
                        <a:rPr lang="en-US" sz="1400" b="0" i="1" smtClean="0">
                          <a:latin typeface="Cambria Math" panose="02040503050406030204" pitchFamily="18" charset="0"/>
                        </a:rPr>
                        <m:t>=</m:t>
                      </m:r>
                      <m:r>
                        <a:rPr lang="en-US" sz="1400" b="0" i="1" smtClean="0">
                          <a:latin typeface="Cambria Math" panose="02040503050406030204" pitchFamily="18" charset="0"/>
                        </a:rPr>
                        <m:t>𝐿𝑜𝑠𝑠</m:t>
                      </m:r>
                      <m:r>
                        <a:rPr lang="en-US" sz="1400" i="1">
                          <a:latin typeface="Cambria Math" panose="02040503050406030204" pitchFamily="18" charset="0"/>
                        </a:rPr>
                        <m:t>×</m:t>
                      </m:r>
                      <m:r>
                        <m:rPr>
                          <m:sty m:val="p"/>
                        </m:rPr>
                        <a:rPr lang="en-US" sz="1400" b="0" i="0" smtClean="0">
                          <a:latin typeface="Cambria Math" panose="02040503050406030204" pitchFamily="18" charset="0"/>
                        </a:rPr>
                        <m:t>B</m:t>
                      </m:r>
                    </m:oMath>
                  </m:oMathPara>
                </a14:m>
                <a:endParaRPr lang="en-US" sz="1400"/>
              </a:p>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=$320</m:t>
                      </m:r>
                    </m:oMath>
                  </m:oMathPara>
                </a14:m>
                <a:endParaRPr lang="en-US" sz="1400"/>
              </a:p>
              <a:p>
                <a:endParaRPr lang="en-US" sz="1400"/>
              </a:p>
              <a:p>
                <a:r>
                  <a:rPr lang="en-US" sz="1400">
                    <a:solidFill>
                      <a:srgbClr val="004878"/>
                    </a:solidFill>
                    <a:latin typeface="Trebuchet MS" panose="020B0603020202020204" pitchFamily="34" charset="0"/>
                  </a:rPr>
                  <a:t>LOSS / ACC:</a:t>
                </a:r>
              </a:p>
              <a:p>
                <a:pPr/>
                <a14:m>
                  <m:oMathPara xmlns:m="http://schemas.openxmlformats.org/officeDocument/2006/math">
                    <m:oMathParaPr>
                      <m:jc m:val="centerGroup"/>
                    </m:oMathParaPr>
                    <m:oMath xmlns:m="http://schemas.openxmlformats.org/officeDocument/2006/math">
                      <m:r>
                        <a:rPr lang="en-US" sz="1400" b="0" i="1" smtClean="0">
                          <a:solidFill>
                            <a:srgbClr val="004878"/>
                          </a:solidFill>
                          <a:latin typeface="Cambria Math" panose="02040503050406030204" pitchFamily="18" charset="0"/>
                        </a:rPr>
                        <m:t>𝑃𝑟𝑜𝑓𝑖𝑡</m:t>
                      </m:r>
                      <m:r>
                        <a:rPr lang="en-US" sz="1400" b="0" i="1" smtClean="0">
                          <a:solidFill>
                            <a:srgbClr val="004878"/>
                          </a:solidFill>
                          <a:latin typeface="Cambria Math" panose="02040503050406030204" pitchFamily="18" charset="0"/>
                        </a:rPr>
                        <m:t>=</m:t>
                      </m:r>
                      <m:r>
                        <a:rPr lang="en-US" sz="1400" b="0" i="1" smtClean="0">
                          <a:solidFill>
                            <a:srgbClr val="004878"/>
                          </a:solidFill>
                          <a:latin typeface="Cambria Math" panose="02040503050406030204" pitchFamily="18" charset="0"/>
                        </a:rPr>
                        <m:t>𝐵</m:t>
                      </m:r>
                      <m:r>
                        <a:rPr lang="en-US" sz="1400" b="0" i="1" smtClean="0">
                          <a:solidFill>
                            <a:srgbClr val="004878"/>
                          </a:solidFill>
                          <a:latin typeface="Cambria Math" panose="02040503050406030204" pitchFamily="18" charset="0"/>
                        </a:rPr>
                        <m:t>(</m:t>
                      </m:r>
                      <m:r>
                        <a:rPr lang="en-US" sz="1400" b="0" i="1" smtClean="0">
                          <a:solidFill>
                            <a:srgbClr val="004878"/>
                          </a:solidFill>
                          <a:latin typeface="Cambria Math" panose="02040503050406030204" pitchFamily="18" charset="0"/>
                        </a:rPr>
                        <m:t>𝑅𝑒𝑣𝑒𝑛𝑢𝑒</m:t>
                      </m:r>
                      <m:r>
                        <a:rPr lang="en-US" sz="1400" b="0" i="1" smtClean="0">
                          <a:solidFill>
                            <a:srgbClr val="004878"/>
                          </a:solidFill>
                          <a:latin typeface="Cambria Math" panose="02040503050406030204" pitchFamily="18" charset="0"/>
                        </a:rPr>
                        <m:t> −</m:t>
                      </m:r>
                      <m:r>
                        <a:rPr lang="en-US" sz="1400" b="0" i="1" smtClean="0">
                          <a:solidFill>
                            <a:srgbClr val="004878"/>
                          </a:solidFill>
                          <a:latin typeface="Cambria Math" panose="02040503050406030204" pitchFamily="18" charset="0"/>
                        </a:rPr>
                        <m:t>𝐿𝑜𝑠𝑠</m:t>
                      </m:r>
                      <m:r>
                        <a:rPr lang="en-US" sz="1400" b="0" i="1" smtClean="0">
                          <a:solidFill>
                            <a:srgbClr val="004878"/>
                          </a:solidFill>
                          <a:latin typeface="Cambria Math" panose="02040503050406030204" pitchFamily="18" charset="0"/>
                        </a:rPr>
                        <m:t>)</m:t>
                      </m:r>
                    </m:oMath>
                  </m:oMathPara>
                </a14:m>
                <a:endParaRPr lang="en-US" sz="1400">
                  <a:solidFill>
                    <a:srgbClr val="004878"/>
                  </a:solidFill>
                  <a:latin typeface="Trebuchet MS" panose="020B0603020202020204" pitchFamily="34" charset="0"/>
                </a:endParaRPr>
              </a:p>
              <a:p>
                <a:pPr/>
                <a14:m>
                  <m:oMathPara xmlns:m="http://schemas.openxmlformats.org/officeDocument/2006/math">
                    <m:oMathParaPr>
                      <m:jc m:val="centerGroup"/>
                    </m:oMathParaPr>
                    <m:oMath xmlns:m="http://schemas.openxmlformats.org/officeDocument/2006/math">
                      <m:r>
                        <a:rPr lang="en-US" sz="1400" b="0" i="1" smtClean="0">
                          <a:solidFill>
                            <a:srgbClr val="004878"/>
                          </a:solidFill>
                          <a:latin typeface="Cambria Math" panose="02040503050406030204" pitchFamily="18" charset="0"/>
                        </a:rPr>
                        <m:t>=$12, 000, 000</m:t>
                      </m:r>
                    </m:oMath>
                  </m:oMathPara>
                </a14:m>
                <a:endParaRPr lang="en-US" sz="1400">
                  <a:solidFill>
                    <a:srgbClr val="004878"/>
                  </a:solidFill>
                  <a:latin typeface="Trebuchet MS" panose="020B0603020202020204" pitchFamily="34" charset="0"/>
                </a:endParaRPr>
              </a:p>
            </p:txBody>
          </p:sp>
        </mc:Choice>
        <mc:Fallback xmlns="">
          <p:sp>
            <p:nvSpPr>
              <p:cNvPr id="5" name="TextBox 4">
                <a:extLst>
                  <a:ext uri="{FF2B5EF4-FFF2-40B4-BE49-F238E27FC236}">
                    <a16:creationId xmlns:a16="http://schemas.microsoft.com/office/drawing/2014/main" id="{4D68442D-91E4-4083-328D-D6CB268BB3DF}"/>
                  </a:ext>
                </a:extLst>
              </p:cNvPr>
              <p:cNvSpPr txBox="1">
                <a:spLocks noRot="1" noChangeAspect="1" noMove="1" noResize="1" noEditPoints="1" noAdjustHandles="1" noChangeArrowheads="1" noChangeShapeType="1" noTextEdit="1"/>
              </p:cNvSpPr>
              <p:nvPr/>
            </p:nvSpPr>
            <p:spPr>
              <a:xfrm>
                <a:off x="5543601" y="3167970"/>
                <a:ext cx="3799119" cy="2893100"/>
              </a:xfrm>
              <a:prstGeom prst="rect">
                <a:avLst/>
              </a:prstGeom>
              <a:blipFill>
                <a:blip r:embed="rId6"/>
                <a:stretch>
                  <a:fillRect l="-319" t="-420"/>
                </a:stretch>
              </a:blipFill>
              <a:ln>
                <a:solidFill>
                  <a:srgbClr val="D22E1E"/>
                </a:solidFill>
              </a:ln>
            </p:spPr>
            <p:txBody>
              <a:bodyPr/>
              <a:lstStyle/>
              <a:p>
                <a:r>
                  <a:rPr lang="en-US">
                    <a:noFill/>
                  </a:rPr>
                  <a:t> </a:t>
                </a:r>
              </a:p>
            </p:txBody>
          </p:sp>
        </mc:Fallback>
      </mc:AlternateContent>
      <p:pic>
        <p:nvPicPr>
          <p:cNvPr id="6" name="Picture 5" descr="A screen shot of a computer code&#10;&#10;Description automatically generated">
            <a:extLst>
              <a:ext uri="{FF2B5EF4-FFF2-40B4-BE49-F238E27FC236}">
                <a16:creationId xmlns:a16="http://schemas.microsoft.com/office/drawing/2014/main" id="{4248B8A3-AE54-AC16-7845-DC71C8F7E1AE}"/>
              </a:ext>
            </a:extLst>
          </p:cNvPr>
          <p:cNvPicPr>
            <a:picLocks noChangeAspect="1"/>
          </p:cNvPicPr>
          <p:nvPr/>
        </p:nvPicPr>
        <p:blipFill>
          <a:blip r:embed="rId7"/>
          <a:stretch>
            <a:fillRect/>
          </a:stretch>
        </p:blipFill>
        <p:spPr>
          <a:xfrm>
            <a:off x="736864" y="3164927"/>
            <a:ext cx="3196594" cy="3129456"/>
          </a:xfrm>
          <a:prstGeom prst="rect">
            <a:avLst/>
          </a:prstGeom>
        </p:spPr>
      </p:pic>
    </p:spTree>
    <p:extLst>
      <p:ext uri="{BB962C8B-B14F-4D97-AF65-F5344CB8AC3E}">
        <p14:creationId xmlns:p14="http://schemas.microsoft.com/office/powerpoint/2010/main" val="23650695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61BD21-8A08-5C22-C481-5B9208069B0F}"/>
              </a:ext>
            </a:extLst>
          </p:cNvPr>
          <p:cNvSpPr>
            <a:spLocks noGrp="1"/>
          </p:cNvSpPr>
          <p:nvPr>
            <p:ph type="title"/>
          </p:nvPr>
        </p:nvSpPr>
        <p:spPr>
          <a:xfrm>
            <a:off x="838200" y="365125"/>
            <a:ext cx="10515600" cy="1325563"/>
          </a:xfrm>
          <a:noFill/>
          <a:ln>
            <a:solidFill>
              <a:schemeClr val="bg2"/>
            </a:solidFill>
          </a:ln>
        </p:spPr>
        <p:txBody>
          <a:bodyPr/>
          <a:lstStyle/>
          <a:p>
            <a:r>
              <a:rPr lang="en-US" b="1">
                <a:solidFill>
                  <a:srgbClr val="D22E1E"/>
                </a:solidFill>
                <a:latin typeface="Trebuchet MS"/>
              </a:rPr>
              <a:t>Question Two</a:t>
            </a:r>
            <a:br>
              <a:rPr lang="en-US">
                <a:latin typeface="Trebuchet MS"/>
              </a:rPr>
            </a:br>
            <a:r>
              <a:rPr lang="en-US" sz="1600" b="1" i="1">
                <a:solidFill>
                  <a:srgbClr val="004879"/>
                </a:solidFill>
                <a:latin typeface="Trebuchet MS"/>
              </a:rPr>
              <a:t>What would utilization need to be with the 20k line product in order to make the same amount of profit as the 10k line profit, assuming everything else stays the same?</a:t>
            </a:r>
          </a:p>
        </p:txBody>
      </p:sp>
      <p:sp>
        <p:nvSpPr>
          <p:cNvPr id="7" name="TextBox 6">
            <a:extLst>
              <a:ext uri="{FF2B5EF4-FFF2-40B4-BE49-F238E27FC236}">
                <a16:creationId xmlns:a16="http://schemas.microsoft.com/office/drawing/2014/main" id="{E0C1B612-36BE-7D65-2807-3AFCEB25453B}"/>
              </a:ext>
            </a:extLst>
          </p:cNvPr>
          <p:cNvSpPr txBox="1"/>
          <p:nvPr/>
        </p:nvSpPr>
        <p:spPr>
          <a:xfrm>
            <a:off x="1389887" y="2044839"/>
            <a:ext cx="5209191"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rebuchet MS"/>
              </a:rPr>
              <a:t>To evaluate all of our math, we solved mathematically, and verified with our Python calculator. </a:t>
            </a:r>
            <a:endParaRPr lang="en-US" sz="1400" i="1">
              <a:latin typeface="Trebuchet MS"/>
            </a:endParaRPr>
          </a:p>
        </p:txBody>
      </p:sp>
      <p:cxnSp>
        <p:nvCxnSpPr>
          <p:cNvPr id="9" name="Connector: Curved 8">
            <a:extLst>
              <a:ext uri="{FF2B5EF4-FFF2-40B4-BE49-F238E27FC236}">
                <a16:creationId xmlns:a16="http://schemas.microsoft.com/office/drawing/2014/main" id="{3B8C4A77-A995-037D-1BAE-EF921F76D82C}"/>
              </a:ext>
            </a:extLst>
          </p:cNvPr>
          <p:cNvCxnSpPr>
            <a:cxnSpLocks/>
          </p:cNvCxnSpPr>
          <p:nvPr/>
        </p:nvCxnSpPr>
        <p:spPr>
          <a:xfrm>
            <a:off x="4835954" y="4421198"/>
            <a:ext cx="139581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C432388-42DE-5861-5F02-6292374573F8}"/>
                  </a:ext>
                </a:extLst>
              </p:cNvPr>
              <p:cNvSpPr txBox="1"/>
              <p:nvPr/>
            </p:nvSpPr>
            <p:spPr>
              <a:xfrm>
                <a:off x="10058400" y="1553373"/>
                <a:ext cx="2021903" cy="2031325"/>
              </a:xfrm>
              <a:prstGeom prst="rect">
                <a:avLst/>
              </a:prstGeom>
              <a:noFill/>
            </p:spPr>
            <p:txBody>
              <a:bodyPr wrap="square" rtlCol="0">
                <a:spAutoFit/>
              </a:bodyPr>
              <a:lstStyle/>
              <a:p>
                <a:r>
                  <a:rPr lang="en-US" sz="1200" b="0" i="1">
                    <a:latin typeface="Cambria Math" panose="02040503050406030204" pitchFamily="18" charset="0"/>
                  </a:rPr>
                  <a:t>LEGEND:</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𝐼𝑅</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𝐼𝑛𝑡𝑒𝑟𝑒𝑠𝑡</m:t>
                      </m:r>
                      <m:r>
                        <a:rPr lang="en-US" sz="1200" b="0" i="1" smtClean="0">
                          <a:latin typeface="Cambria Math" panose="02040503050406030204" pitchFamily="18" charset="0"/>
                        </a:rPr>
                        <m:t> </m:t>
                      </m:r>
                      <m:r>
                        <a:rPr lang="en-US" sz="1200" b="0" i="1" smtClean="0">
                          <a:latin typeface="Cambria Math" panose="02040503050406030204" pitchFamily="18" charset="0"/>
                        </a:rPr>
                        <m:t>𝑅𝑎𝑡𝑒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𝐴𝐶</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𝐶𝐿</m:t>
                      </m:r>
                      <m:r>
                        <a:rPr lang="en-US" sz="1200" b="0" i="1" smtClean="0">
                          <a:latin typeface="Cambria Math" panose="02040503050406030204" pitchFamily="18" charset="0"/>
                        </a:rPr>
                        <m:t>=</m:t>
                      </m:r>
                      <m:r>
                        <a:rPr lang="en-US" sz="1200" b="0" i="1" smtClean="0">
                          <a:latin typeface="Cambria Math" panose="02040503050406030204" pitchFamily="18" charset="0"/>
                        </a:rPr>
                        <m:t>𝐶𝑟𝑒𝑑𝑖𝑡</m:t>
                      </m:r>
                      <m:r>
                        <a:rPr lang="en-US" sz="1200" b="0" i="1" smtClean="0">
                          <a:latin typeface="Cambria Math" panose="02040503050406030204" pitchFamily="18" charset="0"/>
                        </a:rPr>
                        <m:t> </m:t>
                      </m:r>
                      <m:r>
                        <a:rPr lang="en-US" sz="1200" b="0" i="1" smtClean="0">
                          <a:latin typeface="Cambria Math" panose="02040503050406030204" pitchFamily="18" charset="0"/>
                        </a:rPr>
                        <m:t>𝐿𝑖𝑛𝑒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𝑈𝑡𝑖𝑙</m:t>
                      </m:r>
                      <m:r>
                        <a:rPr lang="en-US" sz="1200" b="0" i="1" smtClean="0">
                          <a:latin typeface="Cambria Math" panose="02040503050406030204" pitchFamily="18" charset="0"/>
                        </a:rPr>
                        <m:t>=</m:t>
                      </m:r>
                      <m:r>
                        <a:rPr lang="en-US" sz="1200" b="0" i="1" smtClean="0">
                          <a:latin typeface="Cambria Math" panose="02040503050406030204" pitchFamily="18" charset="0"/>
                        </a:rPr>
                        <m:t>𝑈𝑡𝑖𝑙𝑖𝑧𝑎𝑡𝑖𝑜𝑛</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𝐹𝐶</m:t>
                      </m:r>
                      <m:r>
                        <a:rPr lang="en-US" sz="1200" b="0" i="1" smtClean="0">
                          <a:latin typeface="Cambria Math" panose="02040503050406030204" pitchFamily="18" charset="0"/>
                        </a:rPr>
                        <m:t>=</m:t>
                      </m:r>
                      <m:r>
                        <a:rPr lang="en-US" sz="1200" b="0" i="1" smtClean="0">
                          <a:latin typeface="Cambria Math" panose="02040503050406030204" pitchFamily="18" charset="0"/>
                        </a:rPr>
                        <m:t>𝐹𝑢𝑛𝑑𝑖𝑛𝑔</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𝐶𝑂</m:t>
                      </m:r>
                      <m:r>
                        <a:rPr lang="en-US" sz="1200" b="0" i="1" smtClean="0">
                          <a:latin typeface="Cambria Math" panose="02040503050406030204" pitchFamily="18" charset="0"/>
                        </a:rPr>
                        <m:t>=</m:t>
                      </m:r>
                      <m:r>
                        <a:rPr lang="en-US" sz="1200" b="0" i="1" smtClean="0">
                          <a:latin typeface="Cambria Math" panose="02040503050406030204" pitchFamily="18" charset="0"/>
                        </a:rPr>
                        <m:t>𝐶h𝑎𝑟𝑔𝑒</m:t>
                      </m:r>
                      <m:r>
                        <a:rPr lang="en-US" sz="1200" b="0" i="1" smtClean="0">
                          <a:latin typeface="Cambria Math" panose="02040503050406030204" pitchFamily="18" charset="0"/>
                        </a:rPr>
                        <m:t> </m:t>
                      </m:r>
                      <m:r>
                        <a:rPr lang="en-US" sz="1200" b="0" i="1" smtClean="0">
                          <a:latin typeface="Cambria Math" panose="02040503050406030204" pitchFamily="18" charset="0"/>
                        </a:rPr>
                        <m:t>𝑂𝑓𝑓</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𝐹𝑒𝑒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𝐵𝑜𝑜𝑘𝑖𝑛𝑔𝑠</m:t>
                      </m:r>
                    </m:oMath>
                  </m:oMathPara>
                </a14:m>
                <a:endParaRPr lang="en-US" sz="1200" b="0"/>
              </a:p>
              <a:p>
                <a:endParaRPr lang="en-US"/>
              </a:p>
            </p:txBody>
          </p:sp>
        </mc:Choice>
        <mc:Fallback xmlns="">
          <p:sp>
            <p:nvSpPr>
              <p:cNvPr id="11" name="TextBox 10">
                <a:extLst>
                  <a:ext uri="{FF2B5EF4-FFF2-40B4-BE49-F238E27FC236}">
                    <a16:creationId xmlns:a16="http://schemas.microsoft.com/office/drawing/2014/main" id="{4C432388-42DE-5861-5F02-6292374573F8}"/>
                  </a:ext>
                </a:extLst>
              </p:cNvPr>
              <p:cNvSpPr txBox="1">
                <a:spLocks noRot="1" noChangeAspect="1" noMove="1" noResize="1" noEditPoints="1" noAdjustHandles="1" noChangeArrowheads="1" noChangeShapeType="1" noTextEdit="1"/>
              </p:cNvSpPr>
              <p:nvPr/>
            </p:nvSpPr>
            <p:spPr>
              <a:xfrm>
                <a:off x="10058400" y="1553373"/>
                <a:ext cx="2021903" cy="2031325"/>
              </a:xfrm>
              <a:prstGeom prst="rect">
                <a:avLst/>
              </a:prstGeom>
              <a:blipFill>
                <a:blip r:embed="rId3"/>
                <a:stretch>
                  <a:fillRect t="-300"/>
                </a:stretch>
              </a:blipFill>
            </p:spPr>
            <p:txBody>
              <a:bodyPr/>
              <a:lstStyle/>
              <a:p>
                <a:r>
                  <a:rPr lang="en-US">
                    <a:noFill/>
                  </a:rPr>
                  <a:t> </a:t>
                </a:r>
              </a:p>
            </p:txBody>
          </p:sp>
        </mc:Fallback>
      </mc:AlternateContent>
      <p:pic>
        <p:nvPicPr>
          <p:cNvPr id="16" name="Picture 15" descr="A screen shot of a computer code&#10;&#10;Description automatically generated">
            <a:extLst>
              <a:ext uri="{FF2B5EF4-FFF2-40B4-BE49-F238E27FC236}">
                <a16:creationId xmlns:a16="http://schemas.microsoft.com/office/drawing/2014/main" id="{A2CD6A81-EF19-525A-7E49-A737C7706693}"/>
              </a:ext>
            </a:extLst>
          </p:cNvPr>
          <p:cNvPicPr>
            <a:picLocks noChangeAspect="1"/>
          </p:cNvPicPr>
          <p:nvPr/>
        </p:nvPicPr>
        <p:blipFill>
          <a:blip r:embed="rId4"/>
          <a:stretch>
            <a:fillRect/>
          </a:stretch>
        </p:blipFill>
        <p:spPr>
          <a:xfrm>
            <a:off x="1387555" y="3164926"/>
            <a:ext cx="3445702" cy="3070335"/>
          </a:xfrm>
          <a:prstGeom prst="rect">
            <a:avLst/>
          </a:prstGeom>
        </p:spPr>
      </p:pic>
      <p:pic>
        <p:nvPicPr>
          <p:cNvPr id="28" name="Picture 27">
            <a:extLst>
              <a:ext uri="{FF2B5EF4-FFF2-40B4-BE49-F238E27FC236}">
                <a16:creationId xmlns:a16="http://schemas.microsoft.com/office/drawing/2014/main" id="{435957A7-CCA2-777D-F785-92807BBE84BC}"/>
              </a:ext>
            </a:extLst>
          </p:cNvPr>
          <p:cNvPicPr>
            <a:picLocks noChangeAspect="1"/>
          </p:cNvPicPr>
          <p:nvPr/>
        </p:nvPicPr>
        <p:blipFill>
          <a:blip r:embed="rId5"/>
          <a:stretch>
            <a:fillRect/>
          </a:stretch>
        </p:blipFill>
        <p:spPr>
          <a:xfrm>
            <a:off x="6238875" y="2978534"/>
            <a:ext cx="3931526" cy="3035848"/>
          </a:xfrm>
          <a:prstGeom prst="rect">
            <a:avLst/>
          </a:prstGeom>
        </p:spPr>
      </p:pic>
    </p:spTree>
    <p:extLst>
      <p:ext uri="{BB962C8B-B14F-4D97-AF65-F5344CB8AC3E}">
        <p14:creationId xmlns:p14="http://schemas.microsoft.com/office/powerpoint/2010/main" val="1576620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CF5E7AA-5297-6670-FE6A-34AB2873AC39}"/>
              </a:ext>
            </a:extLst>
          </p:cNvPr>
          <p:cNvSpPr>
            <a:spLocks noGrp="1"/>
          </p:cNvSpPr>
          <p:nvPr>
            <p:ph type="title"/>
          </p:nvPr>
        </p:nvSpPr>
        <p:spPr>
          <a:xfrm>
            <a:off x="838200" y="365125"/>
            <a:ext cx="10515600" cy="1325563"/>
          </a:xfrm>
          <a:noFill/>
          <a:ln>
            <a:solidFill>
              <a:schemeClr val="bg2"/>
            </a:solidFill>
          </a:ln>
        </p:spPr>
        <p:txBody>
          <a:bodyPr/>
          <a:lstStyle/>
          <a:p>
            <a:r>
              <a:rPr lang="en-US" b="1">
                <a:solidFill>
                  <a:srgbClr val="D22E1E"/>
                </a:solidFill>
                <a:latin typeface="Trebuchet MS"/>
              </a:rPr>
              <a:t>Question Three</a:t>
            </a:r>
            <a:br>
              <a:rPr lang="en-US">
                <a:latin typeface="Trebuchet MS"/>
              </a:rPr>
            </a:br>
            <a:r>
              <a:rPr lang="en-US" sz="1600" b="1" i="1">
                <a:solidFill>
                  <a:srgbClr val="004879"/>
                </a:solidFill>
                <a:latin typeface="Trebuchet MS"/>
              </a:rPr>
              <a:t>Initial testing showing that for the 20k line, balance is coming in at $8000, would you recommend launching the 20k product?</a:t>
            </a:r>
          </a:p>
        </p:txBody>
      </p:sp>
      <p:sp>
        <p:nvSpPr>
          <p:cNvPr id="7" name="TextBox 6">
            <a:extLst>
              <a:ext uri="{FF2B5EF4-FFF2-40B4-BE49-F238E27FC236}">
                <a16:creationId xmlns:a16="http://schemas.microsoft.com/office/drawing/2014/main" id="{A3A9EC43-A5FF-2B16-B886-DD6F0441AF60}"/>
              </a:ext>
            </a:extLst>
          </p:cNvPr>
          <p:cNvSpPr txBox="1"/>
          <p:nvPr/>
        </p:nvSpPr>
        <p:spPr>
          <a:xfrm>
            <a:off x="1357042" y="1676977"/>
            <a:ext cx="6286501"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a:latin typeface="Trebuchet MS"/>
              </a:rPr>
              <a:t>To evaluate the problem, we solved with our calculator. The calculator clearly shows that the 10k makes exactly two times the profit as the 20k product. So, in this case we would not because of profitability. </a:t>
            </a:r>
            <a:endParaRPr lang="en-US" sz="1400">
              <a:solidFill>
                <a:srgbClr val="000000"/>
              </a:solidFill>
              <a:latin typeface="Trebuchet MS"/>
            </a:endParaRPr>
          </a:p>
          <a:p>
            <a:endParaRPr lang="en-US" sz="1400">
              <a:latin typeface="Trebuchet MS"/>
            </a:endParaRPr>
          </a:p>
        </p:txBody>
      </p:sp>
      <p:cxnSp>
        <p:nvCxnSpPr>
          <p:cNvPr id="9" name="Connector: Curved 8">
            <a:extLst>
              <a:ext uri="{FF2B5EF4-FFF2-40B4-BE49-F238E27FC236}">
                <a16:creationId xmlns:a16="http://schemas.microsoft.com/office/drawing/2014/main" id="{B3665331-9017-CF0A-BB49-B40533D11DB0}"/>
              </a:ext>
            </a:extLst>
          </p:cNvPr>
          <p:cNvCxnSpPr>
            <a:cxnSpLocks/>
          </p:cNvCxnSpPr>
          <p:nvPr/>
        </p:nvCxnSpPr>
        <p:spPr>
          <a:xfrm>
            <a:off x="4573195" y="3738025"/>
            <a:ext cx="1395817" cy="12700"/>
          </a:xfrm>
          <a:prstGeom prst="curvedConnector3">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3FD0AAA-727E-BBE6-5626-5F2E55717A27}"/>
                  </a:ext>
                </a:extLst>
              </p:cNvPr>
              <p:cNvSpPr txBox="1"/>
              <p:nvPr/>
            </p:nvSpPr>
            <p:spPr>
              <a:xfrm>
                <a:off x="10058400" y="1553373"/>
                <a:ext cx="2021903" cy="2031325"/>
              </a:xfrm>
              <a:prstGeom prst="rect">
                <a:avLst/>
              </a:prstGeom>
              <a:noFill/>
            </p:spPr>
            <p:txBody>
              <a:bodyPr wrap="square" rtlCol="0">
                <a:spAutoFit/>
              </a:bodyPr>
              <a:lstStyle/>
              <a:p>
                <a:r>
                  <a:rPr lang="en-US" sz="1200" b="0" i="1">
                    <a:latin typeface="Cambria Math" panose="02040503050406030204" pitchFamily="18" charset="0"/>
                  </a:rPr>
                  <a:t>LEGEND:</a:t>
                </a:r>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𝐼𝑅</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𝐼𝑛𝑡𝑒𝑟𝑒𝑠𝑡</m:t>
                      </m:r>
                      <m:r>
                        <a:rPr lang="en-US" sz="1200" b="0" i="1" smtClean="0">
                          <a:latin typeface="Cambria Math" panose="02040503050406030204" pitchFamily="18" charset="0"/>
                        </a:rPr>
                        <m:t> </m:t>
                      </m:r>
                      <m:r>
                        <a:rPr lang="en-US" sz="1200" b="0" i="1" smtClean="0">
                          <a:latin typeface="Cambria Math" panose="02040503050406030204" pitchFamily="18" charset="0"/>
                        </a:rPr>
                        <m:t>𝑅𝑎𝑡𝑒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𝐴𝐶</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𝐶𝐿</m:t>
                      </m:r>
                      <m:r>
                        <a:rPr lang="en-US" sz="1200" b="0" i="1" smtClean="0">
                          <a:latin typeface="Cambria Math" panose="02040503050406030204" pitchFamily="18" charset="0"/>
                        </a:rPr>
                        <m:t>=</m:t>
                      </m:r>
                      <m:r>
                        <a:rPr lang="en-US" sz="1200" b="0" i="1" smtClean="0">
                          <a:latin typeface="Cambria Math" panose="02040503050406030204" pitchFamily="18" charset="0"/>
                        </a:rPr>
                        <m:t>𝐶𝑟𝑒𝑑𝑖𝑡</m:t>
                      </m:r>
                      <m:r>
                        <a:rPr lang="en-US" sz="1200" b="0" i="1" smtClean="0">
                          <a:latin typeface="Cambria Math" panose="02040503050406030204" pitchFamily="18" charset="0"/>
                        </a:rPr>
                        <m:t> </m:t>
                      </m:r>
                      <m:r>
                        <a:rPr lang="en-US" sz="1200" b="0" i="1" smtClean="0">
                          <a:latin typeface="Cambria Math" panose="02040503050406030204" pitchFamily="18" charset="0"/>
                        </a:rPr>
                        <m:t>𝐿𝑖𝑛𝑒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𝑈𝑡𝑖𝑙</m:t>
                      </m:r>
                      <m:r>
                        <a:rPr lang="en-US" sz="1200" b="0" i="1" smtClean="0">
                          <a:latin typeface="Cambria Math" panose="02040503050406030204" pitchFamily="18" charset="0"/>
                        </a:rPr>
                        <m:t>=</m:t>
                      </m:r>
                      <m:r>
                        <a:rPr lang="en-US" sz="1200" b="0" i="1" smtClean="0">
                          <a:latin typeface="Cambria Math" panose="02040503050406030204" pitchFamily="18" charset="0"/>
                        </a:rPr>
                        <m:t>𝑈𝑡𝑖𝑙𝑖𝑧𝑎𝑡𝑖𝑜𝑛</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𝐹𝐶</m:t>
                      </m:r>
                      <m:r>
                        <a:rPr lang="en-US" sz="1200" b="0" i="1" smtClean="0">
                          <a:latin typeface="Cambria Math" panose="02040503050406030204" pitchFamily="18" charset="0"/>
                        </a:rPr>
                        <m:t>=</m:t>
                      </m:r>
                      <m:r>
                        <a:rPr lang="en-US" sz="1200" b="0" i="1" smtClean="0">
                          <a:latin typeface="Cambria Math" panose="02040503050406030204" pitchFamily="18" charset="0"/>
                        </a:rPr>
                        <m:t>𝐹𝑢𝑛𝑑𝑖𝑛𝑔</m:t>
                      </m:r>
                      <m:r>
                        <a:rPr lang="en-US" sz="1200" b="0" i="1" smtClean="0">
                          <a:latin typeface="Cambria Math" panose="02040503050406030204" pitchFamily="18" charset="0"/>
                        </a:rPr>
                        <m:t> </m:t>
                      </m:r>
                      <m:r>
                        <a:rPr lang="en-US" sz="1200" b="0" i="1" smtClean="0">
                          <a:latin typeface="Cambria Math" panose="02040503050406030204" pitchFamily="18" charset="0"/>
                        </a:rPr>
                        <m:t>𝐶𝑜𝑠𝑡</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𝐶𝑂</m:t>
                      </m:r>
                      <m:r>
                        <a:rPr lang="en-US" sz="1200" b="0" i="1" smtClean="0">
                          <a:latin typeface="Cambria Math" panose="02040503050406030204" pitchFamily="18" charset="0"/>
                        </a:rPr>
                        <m:t>=</m:t>
                      </m:r>
                      <m:r>
                        <a:rPr lang="en-US" sz="1200" b="0" i="1" smtClean="0">
                          <a:latin typeface="Cambria Math" panose="02040503050406030204" pitchFamily="18" charset="0"/>
                        </a:rPr>
                        <m:t>𝐶h𝑎𝑟𝑔𝑒</m:t>
                      </m:r>
                      <m:r>
                        <a:rPr lang="en-US" sz="1200" b="0" i="1" smtClean="0">
                          <a:latin typeface="Cambria Math" panose="02040503050406030204" pitchFamily="18" charset="0"/>
                        </a:rPr>
                        <m:t> </m:t>
                      </m:r>
                      <m:r>
                        <a:rPr lang="en-US" sz="1200" b="0" i="1" smtClean="0">
                          <a:latin typeface="Cambria Math" panose="02040503050406030204" pitchFamily="18" charset="0"/>
                        </a:rPr>
                        <m:t>𝑂𝑓𝑓</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𝐹</m:t>
                      </m:r>
                      <m:r>
                        <a:rPr lang="en-US" sz="1200" b="0" i="1" smtClean="0">
                          <a:latin typeface="Cambria Math" panose="02040503050406030204" pitchFamily="18" charset="0"/>
                        </a:rPr>
                        <m:t>=</m:t>
                      </m:r>
                      <m:r>
                        <a:rPr lang="en-US" sz="1200" b="0" i="1" smtClean="0">
                          <a:latin typeface="Cambria Math" panose="02040503050406030204" pitchFamily="18" charset="0"/>
                        </a:rPr>
                        <m:t>𝐴𝑛𝑛𝑢𝑎𝑙</m:t>
                      </m:r>
                      <m:r>
                        <a:rPr lang="en-US" sz="1200" b="0" i="1" smtClean="0">
                          <a:latin typeface="Cambria Math" panose="02040503050406030204" pitchFamily="18" charset="0"/>
                        </a:rPr>
                        <m:t> </m:t>
                      </m:r>
                      <m:r>
                        <a:rPr lang="en-US" sz="1200" b="0" i="1" smtClean="0">
                          <a:latin typeface="Cambria Math" panose="02040503050406030204" pitchFamily="18" charset="0"/>
                        </a:rPr>
                        <m:t>𝐹𝑒𝑒</m:t>
                      </m:r>
                    </m:oMath>
                  </m:oMathPara>
                </a14:m>
                <a:endParaRPr lang="en-US" sz="1200" b="0"/>
              </a:p>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𝐵</m:t>
                      </m:r>
                      <m:r>
                        <a:rPr lang="en-US" sz="1200" b="0" i="1" smtClean="0">
                          <a:latin typeface="Cambria Math" panose="02040503050406030204" pitchFamily="18" charset="0"/>
                        </a:rPr>
                        <m:t>=</m:t>
                      </m:r>
                      <m:r>
                        <a:rPr lang="en-US" sz="1200" b="0" i="1" smtClean="0">
                          <a:latin typeface="Cambria Math" panose="02040503050406030204" pitchFamily="18" charset="0"/>
                        </a:rPr>
                        <m:t>𝐵𝑜𝑜𝑘𝑖𝑛𝑔𝑠</m:t>
                      </m:r>
                    </m:oMath>
                  </m:oMathPara>
                </a14:m>
                <a:endParaRPr lang="en-US" sz="1200" b="0"/>
              </a:p>
              <a:p>
                <a:endParaRPr lang="en-US"/>
              </a:p>
            </p:txBody>
          </p:sp>
        </mc:Choice>
        <mc:Fallback xmlns="">
          <p:sp>
            <p:nvSpPr>
              <p:cNvPr id="11" name="TextBox 10">
                <a:extLst>
                  <a:ext uri="{FF2B5EF4-FFF2-40B4-BE49-F238E27FC236}">
                    <a16:creationId xmlns:a16="http://schemas.microsoft.com/office/drawing/2014/main" id="{E3FD0AAA-727E-BBE6-5626-5F2E55717A27}"/>
                  </a:ext>
                </a:extLst>
              </p:cNvPr>
              <p:cNvSpPr txBox="1">
                <a:spLocks noRot="1" noChangeAspect="1" noMove="1" noResize="1" noEditPoints="1" noAdjustHandles="1" noChangeArrowheads="1" noChangeShapeType="1" noTextEdit="1"/>
              </p:cNvSpPr>
              <p:nvPr/>
            </p:nvSpPr>
            <p:spPr>
              <a:xfrm>
                <a:off x="10058400" y="1553373"/>
                <a:ext cx="2021903" cy="2031325"/>
              </a:xfrm>
              <a:prstGeom prst="rect">
                <a:avLst/>
              </a:prstGeom>
              <a:blipFill>
                <a:blip r:embed="rId3"/>
                <a:stretch>
                  <a:fillRect t="-300"/>
                </a:stretch>
              </a:blipFill>
            </p:spPr>
            <p:txBody>
              <a:bodyPr/>
              <a:lstStyle/>
              <a:p>
                <a:r>
                  <a:rPr lang="en-US">
                    <a:noFill/>
                  </a:rPr>
                  <a:t> </a:t>
                </a:r>
              </a:p>
            </p:txBody>
          </p:sp>
        </mc:Fallback>
      </mc:AlternateContent>
      <p:pic>
        <p:nvPicPr>
          <p:cNvPr id="13" name="Picture 12" descr="A graph showing the value of product&#10;&#10;Description automatically generated">
            <a:extLst>
              <a:ext uri="{FF2B5EF4-FFF2-40B4-BE49-F238E27FC236}">
                <a16:creationId xmlns:a16="http://schemas.microsoft.com/office/drawing/2014/main" id="{C019B284-673A-D190-E374-C28F9733D869}"/>
              </a:ext>
            </a:extLst>
          </p:cNvPr>
          <p:cNvPicPr>
            <a:picLocks noChangeAspect="1"/>
          </p:cNvPicPr>
          <p:nvPr/>
        </p:nvPicPr>
        <p:blipFill>
          <a:blip r:embed="rId4"/>
          <a:stretch>
            <a:fillRect/>
          </a:stretch>
        </p:blipFill>
        <p:spPr>
          <a:xfrm>
            <a:off x="5969547" y="2472723"/>
            <a:ext cx="4115458" cy="3055555"/>
          </a:xfrm>
          <a:prstGeom prst="rect">
            <a:avLst/>
          </a:prstGeom>
        </p:spPr>
      </p:pic>
      <p:pic>
        <p:nvPicPr>
          <p:cNvPr id="15" name="Picture 14" descr="A screen shot of a computer code&#10;&#10;Description automatically generated">
            <a:extLst>
              <a:ext uri="{FF2B5EF4-FFF2-40B4-BE49-F238E27FC236}">
                <a16:creationId xmlns:a16="http://schemas.microsoft.com/office/drawing/2014/main" id="{E2451910-C606-CD8D-FB1D-5904C4CC9DB4}"/>
              </a:ext>
            </a:extLst>
          </p:cNvPr>
          <p:cNvPicPr>
            <a:picLocks noChangeAspect="1"/>
          </p:cNvPicPr>
          <p:nvPr/>
        </p:nvPicPr>
        <p:blipFill>
          <a:blip r:embed="rId5"/>
          <a:stretch>
            <a:fillRect/>
          </a:stretch>
        </p:blipFill>
        <p:spPr>
          <a:xfrm>
            <a:off x="1360240" y="2573720"/>
            <a:ext cx="3211293" cy="2952093"/>
          </a:xfrm>
          <a:prstGeom prst="rect">
            <a:avLst/>
          </a:prstGeom>
        </p:spPr>
      </p:pic>
      <p:sp>
        <p:nvSpPr>
          <p:cNvPr id="16" name="TextBox 15">
            <a:extLst>
              <a:ext uri="{FF2B5EF4-FFF2-40B4-BE49-F238E27FC236}">
                <a16:creationId xmlns:a16="http://schemas.microsoft.com/office/drawing/2014/main" id="{D6442157-7167-1C85-3FEF-DD9B99D2DCEB}"/>
              </a:ext>
            </a:extLst>
          </p:cNvPr>
          <p:cNvSpPr txBox="1"/>
          <p:nvPr/>
        </p:nvSpPr>
        <p:spPr>
          <a:xfrm>
            <a:off x="1376750" y="5795718"/>
            <a:ext cx="8362293" cy="73866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400" b="1">
                <a:latin typeface="Trebuchet MS"/>
              </a:rPr>
              <a:t>QUESTION 4:</a:t>
            </a:r>
            <a:r>
              <a:rPr lang="en-US" sz="1400">
                <a:latin typeface="Trebuchet MS"/>
              </a:rPr>
              <a:t> Furthermore, to see how many accounts (bookings) would be needed to let the profit of the two products equal, we were able to recall that the 10k is two times the profit as 20k, allowing us to deduct we need to scale the bookings by a factor of two. This gave us 200,000 bookings.</a:t>
            </a:r>
          </a:p>
        </p:txBody>
      </p:sp>
    </p:spTree>
    <p:extLst>
      <p:ext uri="{BB962C8B-B14F-4D97-AF65-F5344CB8AC3E}">
        <p14:creationId xmlns:p14="http://schemas.microsoft.com/office/powerpoint/2010/main" val="24706551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0BD016B-2E87-E739-B353-4E2C91901B44}"/>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Trebuchet MS"/>
              </a:rPr>
              <a:t>	</a:t>
            </a:r>
            <a:r>
              <a:rPr lang="en-US" sz="4400" b="1" u="sng">
                <a:solidFill>
                  <a:schemeClr val="bg2"/>
                </a:solidFill>
                <a:latin typeface="Trebuchet MS"/>
              </a:rPr>
              <a:t>Customer Segment</a:t>
            </a:r>
            <a:r>
              <a:rPr lang="en-US" sz="4400" u="sng">
                <a:solidFill>
                  <a:schemeClr val="bg2"/>
                </a:solidFill>
                <a:latin typeface="Trebuchet MS"/>
              </a:rPr>
              <a:t> </a:t>
            </a:r>
            <a:endParaRPr lang="en-US" sz="4400" b="1" u="sng">
              <a:solidFill>
                <a:schemeClr val="bg2"/>
              </a:solidFill>
              <a:latin typeface="Trebuchet MS"/>
            </a:endParaRP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1315464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5" y="373225"/>
            <a:ext cx="10593252" cy="769441"/>
          </a:xfrm>
          <a:prstGeom prst="rect">
            <a:avLst/>
          </a:prstGeom>
          <a:noFill/>
        </p:spPr>
        <p:txBody>
          <a:bodyPr wrap="square" lIns="91440" tIns="45720" rIns="91440" bIns="45720" rtlCol="0" anchor="t">
            <a:spAutoFit/>
          </a:bodyPr>
          <a:lstStyle/>
          <a:p>
            <a:r>
              <a:rPr lang="en-US" sz="4400">
                <a:solidFill>
                  <a:srgbClr val="004878"/>
                </a:solidFill>
                <a:latin typeface="Trebuchet MS"/>
              </a:rPr>
              <a:t>Super Prime Customer Base</a:t>
            </a:r>
          </a:p>
        </p:txBody>
      </p:sp>
      <p:sp>
        <p:nvSpPr>
          <p:cNvPr id="9" name="Arrow: Left 23">
            <a:extLst>
              <a:ext uri="{FF2B5EF4-FFF2-40B4-BE49-F238E27FC236}">
                <a16:creationId xmlns:a16="http://schemas.microsoft.com/office/drawing/2014/main" id="{704174DA-73F4-9492-71FC-57F1323825DE}"/>
              </a:ext>
            </a:extLst>
          </p:cNvPr>
          <p:cNvSpPr/>
          <p:nvPr/>
        </p:nvSpPr>
        <p:spPr>
          <a:xfrm rot="13075394">
            <a:off x="6844369" y="4894251"/>
            <a:ext cx="712802" cy="492000"/>
          </a:xfrm>
          <a:prstGeom prst="leftArrow">
            <a:avLst>
              <a:gd name="adj1" fmla="val 50000"/>
              <a:gd name="adj2" fmla="val 55660"/>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Arrow: Left 23">
            <a:extLst>
              <a:ext uri="{FF2B5EF4-FFF2-40B4-BE49-F238E27FC236}">
                <a16:creationId xmlns:a16="http://schemas.microsoft.com/office/drawing/2014/main" id="{E7A84DAD-9E16-BEE7-F059-317937601E2B}"/>
              </a:ext>
            </a:extLst>
          </p:cNvPr>
          <p:cNvSpPr/>
          <p:nvPr/>
        </p:nvSpPr>
        <p:spPr>
          <a:xfrm rot="8524606" flipH="1">
            <a:off x="4634830" y="4894251"/>
            <a:ext cx="712802" cy="492000"/>
          </a:xfrm>
          <a:prstGeom prst="leftArrow">
            <a:avLst>
              <a:gd name="adj1" fmla="val 50000"/>
              <a:gd name="adj2" fmla="val 55660"/>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23">
            <a:extLst>
              <a:ext uri="{FF2B5EF4-FFF2-40B4-BE49-F238E27FC236}">
                <a16:creationId xmlns:a16="http://schemas.microsoft.com/office/drawing/2014/main" id="{6810BDAB-FE00-5802-5699-84BD1BE01412}"/>
              </a:ext>
            </a:extLst>
          </p:cNvPr>
          <p:cNvSpPr/>
          <p:nvPr/>
        </p:nvSpPr>
        <p:spPr>
          <a:xfrm rot="5400000">
            <a:off x="5739599" y="2712428"/>
            <a:ext cx="712802" cy="492000"/>
          </a:xfrm>
          <a:prstGeom prst="leftArrow">
            <a:avLst>
              <a:gd name="adj1" fmla="val 50000"/>
              <a:gd name="adj2" fmla="val 55660"/>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51AE576F-F02A-72BD-6222-DBE31E7639F2}"/>
              </a:ext>
            </a:extLst>
          </p:cNvPr>
          <p:cNvSpPr/>
          <p:nvPr/>
        </p:nvSpPr>
        <p:spPr>
          <a:xfrm>
            <a:off x="-17585" y="373225"/>
            <a:ext cx="319993" cy="76944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 name="Diagram 1">
            <a:extLst>
              <a:ext uri="{FF2B5EF4-FFF2-40B4-BE49-F238E27FC236}">
                <a16:creationId xmlns:a16="http://schemas.microsoft.com/office/drawing/2014/main" id="{FB6030E0-1F82-D303-8A1B-AF12ACF0A256}"/>
              </a:ext>
            </a:extLst>
          </p:cNvPr>
          <p:cNvGraphicFramePr/>
          <p:nvPr>
            <p:extLst>
              <p:ext uri="{D42A27DB-BD31-4B8C-83A1-F6EECF244321}">
                <p14:modId xmlns:p14="http://schemas.microsoft.com/office/powerpoint/2010/main" val="3325087720"/>
              </p:ext>
            </p:extLst>
          </p:nvPr>
        </p:nvGraphicFramePr>
        <p:xfrm>
          <a:off x="2021702" y="1439333"/>
          <a:ext cx="8128001"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22" name="Graphic 21" descr="Stopwatch with solid fill">
            <a:extLst>
              <a:ext uri="{FF2B5EF4-FFF2-40B4-BE49-F238E27FC236}">
                <a16:creationId xmlns:a16="http://schemas.microsoft.com/office/drawing/2014/main" id="{5D0B6B85-70C0-38E4-56C8-0B7EF6BC7DE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3659076" y="4861362"/>
            <a:ext cx="1102659" cy="1102659"/>
          </a:xfrm>
          <a:prstGeom prst="rect">
            <a:avLst/>
          </a:prstGeom>
        </p:spPr>
      </p:pic>
      <p:pic>
        <p:nvPicPr>
          <p:cNvPr id="28" name="Graphic 27" descr="Dollar with solid fill">
            <a:extLst>
              <a:ext uri="{FF2B5EF4-FFF2-40B4-BE49-F238E27FC236}">
                <a16:creationId xmlns:a16="http://schemas.microsoft.com/office/drawing/2014/main" id="{4866F53D-43BB-18D9-219F-426F8B442F9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628503" y="1687627"/>
            <a:ext cx="914400" cy="914400"/>
          </a:xfrm>
          <a:prstGeom prst="rect">
            <a:avLst/>
          </a:prstGeom>
        </p:spPr>
      </p:pic>
      <p:sp>
        <p:nvSpPr>
          <p:cNvPr id="6" name="Rectangle 5">
            <a:extLst>
              <a:ext uri="{FF2B5EF4-FFF2-40B4-BE49-F238E27FC236}">
                <a16:creationId xmlns:a16="http://schemas.microsoft.com/office/drawing/2014/main" id="{C637DBE9-25B7-877D-5FB3-60BDF8677FF3}"/>
              </a:ext>
            </a:extLst>
          </p:cNvPr>
          <p:cNvSpPr/>
          <p:nvPr/>
        </p:nvSpPr>
        <p:spPr>
          <a:xfrm>
            <a:off x="7306512" y="1192921"/>
            <a:ext cx="2853488"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b="1" u="sng">
                <a:solidFill>
                  <a:schemeClr val="tx1"/>
                </a:solidFill>
                <a:latin typeface="Trebuchet MS"/>
                <a:cs typeface="Arial"/>
              </a:rPr>
              <a:t>Average Income</a:t>
            </a:r>
          </a:p>
          <a:p>
            <a:r>
              <a:rPr lang="en-US" i="1">
                <a:solidFill>
                  <a:schemeClr val="tx1"/>
                </a:solidFill>
                <a:latin typeface="Trebuchet MS"/>
                <a:cs typeface="Arial"/>
              </a:rPr>
              <a:t>Over $100,000</a:t>
            </a:r>
            <a:endParaRPr lang="en-US" i="1">
              <a:solidFill>
                <a:schemeClr val="tx1"/>
              </a:solidFill>
              <a:latin typeface="Trebuchet MS"/>
              <a:cs typeface="Arial" panose="020B0604020202020204" pitchFamily="34" charset="0"/>
            </a:endParaRPr>
          </a:p>
        </p:txBody>
      </p:sp>
      <p:sp>
        <p:nvSpPr>
          <p:cNvPr id="7" name="Rectangle 6">
            <a:extLst>
              <a:ext uri="{FF2B5EF4-FFF2-40B4-BE49-F238E27FC236}">
                <a16:creationId xmlns:a16="http://schemas.microsoft.com/office/drawing/2014/main" id="{29A6C63F-2895-605F-A879-3A30CEBE18B4}"/>
              </a:ext>
            </a:extLst>
          </p:cNvPr>
          <p:cNvSpPr/>
          <p:nvPr/>
        </p:nvSpPr>
        <p:spPr>
          <a:xfrm>
            <a:off x="8977974" y="4727152"/>
            <a:ext cx="2853488"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b="1" u="sng">
                <a:solidFill>
                  <a:schemeClr val="tx1"/>
                </a:solidFill>
                <a:latin typeface="Trebuchet MS"/>
                <a:cs typeface="Arial"/>
              </a:rPr>
              <a:t>Average amount of debt</a:t>
            </a:r>
          </a:p>
          <a:p>
            <a:r>
              <a:rPr lang="en-US" i="1">
                <a:solidFill>
                  <a:schemeClr val="tx1"/>
                </a:solidFill>
                <a:latin typeface="Trebuchet MS"/>
                <a:cs typeface="Arial"/>
              </a:rPr>
              <a:t>$1,000</a:t>
            </a:r>
          </a:p>
        </p:txBody>
      </p:sp>
      <p:sp>
        <p:nvSpPr>
          <p:cNvPr id="8" name="Rectangle 7">
            <a:extLst>
              <a:ext uri="{FF2B5EF4-FFF2-40B4-BE49-F238E27FC236}">
                <a16:creationId xmlns:a16="http://schemas.microsoft.com/office/drawing/2014/main" id="{EBF25287-1BE5-53C0-422A-748D36E7B1E3}"/>
              </a:ext>
            </a:extLst>
          </p:cNvPr>
          <p:cNvSpPr/>
          <p:nvPr/>
        </p:nvSpPr>
        <p:spPr>
          <a:xfrm>
            <a:off x="410545" y="4727152"/>
            <a:ext cx="2853488"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r"/>
            <a:r>
              <a:rPr lang="en-US" b="1" u="sng">
                <a:solidFill>
                  <a:schemeClr val="tx1"/>
                </a:solidFill>
                <a:latin typeface="Trebuchet MS"/>
                <a:cs typeface="Arial"/>
              </a:rPr>
              <a:t>Average Age</a:t>
            </a:r>
            <a:endParaRPr lang="en-US">
              <a:solidFill>
                <a:schemeClr val="tx1"/>
              </a:solidFill>
              <a:latin typeface="Trebuchet MS"/>
              <a:cs typeface="Arial"/>
            </a:endParaRPr>
          </a:p>
          <a:p>
            <a:pPr algn="r"/>
            <a:r>
              <a:rPr lang="en-US" i="1">
                <a:solidFill>
                  <a:schemeClr val="tx1"/>
                </a:solidFill>
                <a:latin typeface="Trebuchet MS"/>
                <a:cs typeface="Arial"/>
              </a:rPr>
              <a:t>From 40-70</a:t>
            </a:r>
          </a:p>
        </p:txBody>
      </p:sp>
      <p:pic>
        <p:nvPicPr>
          <p:cNvPr id="17" name="Graphic 16" descr="Debt with solid fill">
            <a:extLst>
              <a:ext uri="{FF2B5EF4-FFF2-40B4-BE49-F238E27FC236}">
                <a16:creationId xmlns:a16="http://schemas.microsoft.com/office/drawing/2014/main" id="{F27B4AC2-0DEE-546A-620A-642FE3FABE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554436" y="4928519"/>
            <a:ext cx="914400" cy="914400"/>
          </a:xfrm>
          <a:prstGeom prst="rect">
            <a:avLst/>
          </a:prstGeom>
        </p:spPr>
      </p:pic>
    </p:spTree>
    <p:extLst>
      <p:ext uri="{BB962C8B-B14F-4D97-AF65-F5344CB8AC3E}">
        <p14:creationId xmlns:p14="http://schemas.microsoft.com/office/powerpoint/2010/main" val="33087016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4FBC494-6AE6-5C9C-FC83-7745487B1BF7}"/>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a:solidFill>
                  <a:schemeClr val="bg2"/>
                </a:solidFill>
                <a:latin typeface="Trebuchet MS"/>
              </a:rPr>
              <a:t>	</a:t>
            </a:r>
            <a:r>
              <a:rPr lang="en-US" sz="4400" b="1" u="sng">
                <a:solidFill>
                  <a:schemeClr val="bg2"/>
                </a:solidFill>
                <a:latin typeface="Trebuchet MS"/>
              </a:rPr>
              <a:t>Recommendations</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5261033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3790900" y="195792"/>
            <a:ext cx="4951095" cy="858377"/>
          </a:xfrm>
        </p:spPr>
        <p:txBody>
          <a:bodyPr>
            <a:normAutofit fontScale="90000"/>
          </a:bodyPr>
          <a:lstStyle/>
          <a:p>
            <a:r>
              <a:rPr lang="en-US" b="1">
                <a:solidFill>
                  <a:schemeClr val="bg2"/>
                </a:solidFill>
                <a:latin typeface="Trebuchet MS"/>
                <a:cs typeface="Calibri Light"/>
              </a:rPr>
              <a:t>Recommendations</a:t>
            </a:r>
            <a:endParaRPr lang="en-US">
              <a:solidFill>
                <a:schemeClr val="bg2"/>
              </a:solidFill>
              <a:latin typeface="Trebuchet MS"/>
            </a:endParaRPr>
          </a:p>
        </p:txBody>
      </p:sp>
      <p:sp>
        <p:nvSpPr>
          <p:cNvPr id="6" name="Rectangle: Rounded Corners 5">
            <a:extLst>
              <a:ext uri="{FF2B5EF4-FFF2-40B4-BE49-F238E27FC236}">
                <a16:creationId xmlns:a16="http://schemas.microsoft.com/office/drawing/2014/main" id="{3142BD88-53B9-6C22-25E7-42BD141DA35C}"/>
              </a:ext>
            </a:extLst>
          </p:cNvPr>
          <p:cNvSpPr/>
          <p:nvPr/>
        </p:nvSpPr>
        <p:spPr>
          <a:xfrm>
            <a:off x="690145" y="1493516"/>
            <a:ext cx="10108534" cy="4854611"/>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5248F44-3F3E-38A1-40F4-F04BC923D4DD}"/>
              </a:ext>
            </a:extLst>
          </p:cNvPr>
          <p:cNvSpPr txBox="1"/>
          <p:nvPr/>
        </p:nvSpPr>
        <p:spPr>
          <a:xfrm>
            <a:off x="6880248" y="2456113"/>
            <a:ext cx="3817208"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a:latin typeface="Trebuchet MS"/>
                <a:ea typeface="+mn-lt"/>
                <a:cs typeface="+mn-lt"/>
              </a:rPr>
              <a:t>Blue Infinity $10k:</a:t>
            </a:r>
            <a:endParaRPr lang="en-US" sz="2400" b="1">
              <a:solidFill>
                <a:srgbClr val="051C2C"/>
              </a:solidFill>
              <a:latin typeface="Trebuchet MS"/>
              <a:ea typeface="+mn-lt"/>
              <a:cs typeface="+mn-lt"/>
            </a:endParaRPr>
          </a:p>
          <a:p>
            <a:endParaRPr lang="en-US" b="1">
              <a:latin typeface="Trebuchet MS"/>
              <a:ea typeface="+mn-lt"/>
              <a:cs typeface="+mn-lt"/>
            </a:endParaRPr>
          </a:p>
          <a:p>
            <a:pPr marL="285750" indent="-285750">
              <a:buFont typeface="Arial"/>
              <a:buChar char="•"/>
            </a:pPr>
            <a:r>
              <a:rPr lang="en-US" i="1">
                <a:latin typeface="Trebuchet MS"/>
                <a:ea typeface="+mn-lt"/>
                <a:cs typeface="+mn-lt"/>
              </a:rPr>
              <a:t>Annual Profit: </a:t>
            </a:r>
            <a:r>
              <a:rPr lang="en-US" b="1" i="1">
                <a:latin typeface="Trebuchet MS"/>
                <a:ea typeface="+mn-lt"/>
                <a:cs typeface="+mn-lt"/>
              </a:rPr>
              <a:t>$58M </a:t>
            </a:r>
          </a:p>
          <a:p>
            <a:pPr marL="285750" indent="-285750">
              <a:buFont typeface="Arial"/>
              <a:buChar char="•"/>
            </a:pPr>
            <a:r>
              <a:rPr lang="en-US" i="1">
                <a:latin typeface="Trebuchet MS"/>
                <a:ea typeface="+mn-lt"/>
                <a:cs typeface="+mn-lt"/>
              </a:rPr>
              <a:t>Profit Per Customer: </a:t>
            </a:r>
            <a:r>
              <a:rPr lang="en-US" b="1" i="1">
                <a:latin typeface="Trebuchet MS"/>
                <a:ea typeface="+mn-lt"/>
                <a:cs typeface="+mn-lt"/>
              </a:rPr>
              <a:t>$80 </a:t>
            </a:r>
          </a:p>
          <a:p>
            <a:pPr marL="285750" indent="-285750">
              <a:buFont typeface="Arial"/>
              <a:buChar char="•"/>
            </a:pPr>
            <a:r>
              <a:rPr lang="en-US">
                <a:latin typeface="Trebuchet MS"/>
                <a:ea typeface="+mn-lt"/>
                <a:cs typeface="+mn-lt"/>
              </a:rPr>
              <a:t>Credit Line: </a:t>
            </a:r>
            <a:r>
              <a:rPr lang="en-US" b="1">
                <a:latin typeface="Trebuchet MS"/>
                <a:ea typeface="+mn-lt"/>
                <a:cs typeface="+mn-lt"/>
              </a:rPr>
              <a:t>$10k</a:t>
            </a:r>
            <a:endParaRPr lang="en-US" b="1">
              <a:latin typeface="Trebuchet MS"/>
              <a:cs typeface="Calibri"/>
            </a:endParaRPr>
          </a:p>
          <a:p>
            <a:pPr marL="285750" indent="-285750">
              <a:buFont typeface="Arial"/>
              <a:buChar char="•"/>
            </a:pPr>
            <a:r>
              <a:rPr lang="en-US">
                <a:latin typeface="Trebuchet MS"/>
                <a:ea typeface="+mn-lt"/>
                <a:cs typeface="+mn-lt"/>
              </a:rPr>
              <a:t>Bookings: </a:t>
            </a:r>
            <a:r>
              <a:rPr lang="en-US" b="1">
                <a:latin typeface="Trebuchet MS"/>
                <a:ea typeface="+mn-lt"/>
                <a:cs typeface="+mn-lt"/>
              </a:rPr>
              <a:t>100k </a:t>
            </a:r>
          </a:p>
          <a:p>
            <a:pPr marL="285750" indent="-285750">
              <a:buFont typeface="Arial"/>
              <a:buChar char="•"/>
            </a:pPr>
            <a:r>
              <a:rPr lang="en-US">
                <a:latin typeface="Trebuchet MS"/>
                <a:ea typeface="+mn-lt"/>
                <a:cs typeface="+mn-lt"/>
              </a:rPr>
              <a:t>Utilization: </a:t>
            </a:r>
            <a:r>
              <a:rPr lang="en-US" b="1">
                <a:latin typeface="Trebuchet MS"/>
                <a:ea typeface="+mn-lt"/>
                <a:cs typeface="+mn-lt"/>
              </a:rPr>
              <a:t>50% </a:t>
            </a:r>
            <a:endParaRPr lang="en-US" b="1">
              <a:latin typeface="Trebuchet MS"/>
              <a:cs typeface="Calibri"/>
            </a:endParaRPr>
          </a:p>
          <a:p>
            <a:pPr marL="285750" indent="-285750">
              <a:buFont typeface="Arial"/>
              <a:buChar char="•"/>
            </a:pPr>
            <a:r>
              <a:rPr lang="en-US">
                <a:latin typeface="Trebuchet MS"/>
                <a:ea typeface="+mn-lt"/>
                <a:cs typeface="+mn-lt"/>
              </a:rPr>
              <a:t>Interest Rate: </a:t>
            </a:r>
            <a:r>
              <a:rPr lang="en-US" b="1">
                <a:latin typeface="Trebuchet MS"/>
                <a:ea typeface="+mn-lt"/>
                <a:cs typeface="+mn-lt"/>
              </a:rPr>
              <a:t>20%</a:t>
            </a:r>
            <a:endParaRPr lang="en-US" b="1">
              <a:latin typeface="Trebuchet MS"/>
              <a:cs typeface="Calibri"/>
            </a:endParaRPr>
          </a:p>
          <a:p>
            <a:pPr marL="285750" indent="-285750">
              <a:buFont typeface="Arial"/>
              <a:buChar char="•"/>
            </a:pPr>
            <a:r>
              <a:rPr lang="en-US">
                <a:latin typeface="Trebuchet MS"/>
                <a:ea typeface="+mn-lt"/>
                <a:cs typeface="+mn-lt"/>
              </a:rPr>
              <a:t>Annual Fee: </a:t>
            </a:r>
            <a:r>
              <a:rPr lang="en-US" b="1">
                <a:latin typeface="Trebuchet MS"/>
                <a:ea typeface="+mn-lt"/>
                <a:cs typeface="+mn-lt"/>
              </a:rPr>
              <a:t>$0</a:t>
            </a:r>
          </a:p>
        </p:txBody>
      </p:sp>
      <p:pic>
        <p:nvPicPr>
          <p:cNvPr id="5" name="Picture 4" descr="A graph of a company&amp;#39;s annual profit&#10;&#10;Description automatically generated">
            <a:extLst>
              <a:ext uri="{FF2B5EF4-FFF2-40B4-BE49-F238E27FC236}">
                <a16:creationId xmlns:a16="http://schemas.microsoft.com/office/drawing/2014/main" id="{1DDFBDAC-1F93-2C7D-0C48-9A08B7378CBB}"/>
              </a:ext>
            </a:extLst>
          </p:cNvPr>
          <p:cNvPicPr>
            <a:picLocks noChangeAspect="1"/>
          </p:cNvPicPr>
          <p:nvPr/>
        </p:nvPicPr>
        <p:blipFill>
          <a:blip r:embed="rId3"/>
          <a:stretch>
            <a:fillRect/>
          </a:stretch>
        </p:blipFill>
        <p:spPr>
          <a:xfrm>
            <a:off x="1279742" y="1832618"/>
            <a:ext cx="5401320" cy="4170971"/>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1">
            <a:extLst>
              <a:ext uri="{FF2B5EF4-FFF2-40B4-BE49-F238E27FC236}">
                <a16:creationId xmlns:a16="http://schemas.microsoft.com/office/drawing/2014/main" id="{F534ACA2-33D2-F699-7CA8-010550370A36}"/>
              </a:ext>
            </a:extLst>
          </p:cNvPr>
          <p:cNvSpPr txBox="1">
            <a:spLocks/>
          </p:cNvSpPr>
          <p:nvPr/>
        </p:nvSpPr>
        <p:spPr>
          <a:xfrm>
            <a:off x="493486" y="165553"/>
            <a:ext cx="10515600" cy="1325563"/>
          </a:xfrm>
          <a:prstGeom prst="rect">
            <a:avLst/>
          </a:prstGeom>
          <a:noFill/>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D22E1E"/>
                </a:solidFill>
                <a:latin typeface="Trebuchet MS"/>
              </a:rPr>
              <a:t>Recommendations</a:t>
            </a:r>
            <a:endParaRPr lang="en-US">
              <a:latin typeface="Trebuchet MS"/>
            </a:endParaRPr>
          </a:p>
        </p:txBody>
      </p:sp>
      <p:sp>
        <p:nvSpPr>
          <p:cNvPr id="9" name="Rectangle 8">
            <a:extLst>
              <a:ext uri="{FF2B5EF4-FFF2-40B4-BE49-F238E27FC236}">
                <a16:creationId xmlns:a16="http://schemas.microsoft.com/office/drawing/2014/main" id="{27FE63DE-B1C6-4416-559A-AD1A69E13C55}"/>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D4E820-2518-FCD0-7CE1-DE2E6F0099E7}"/>
              </a:ext>
            </a:extLst>
          </p:cNvPr>
          <p:cNvSpPr/>
          <p:nvPr/>
        </p:nvSpPr>
        <p:spPr>
          <a:xfrm rot="5400000">
            <a:off x="8339061" y="-2751610"/>
            <a:ext cx="769808" cy="6973894"/>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3" name="TextBox 2">
            <a:extLst>
              <a:ext uri="{FF2B5EF4-FFF2-40B4-BE49-F238E27FC236}">
                <a16:creationId xmlns:a16="http://schemas.microsoft.com/office/drawing/2014/main" id="{AF7583A4-1368-DBA1-CE5D-4CD5822B0908}"/>
              </a:ext>
            </a:extLst>
          </p:cNvPr>
          <p:cNvSpPr txBox="1"/>
          <p:nvPr/>
        </p:nvSpPr>
        <p:spPr>
          <a:xfrm>
            <a:off x="177251" y="6521724"/>
            <a:ext cx="12168805" cy="33855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With super primes being relatively rare, the question became how best to diversify our product offering amongst this group?</a:t>
            </a:r>
            <a:endParaRPr lang="en-US" sz="1600">
              <a:cs typeface="Calibri"/>
            </a:endParaRPr>
          </a:p>
        </p:txBody>
      </p:sp>
    </p:spTree>
    <p:extLst>
      <p:ext uri="{BB962C8B-B14F-4D97-AF65-F5344CB8AC3E}">
        <p14:creationId xmlns:p14="http://schemas.microsoft.com/office/powerpoint/2010/main" val="35565928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3790900" y="195792"/>
            <a:ext cx="4951095" cy="858377"/>
          </a:xfrm>
        </p:spPr>
        <p:txBody>
          <a:bodyPr>
            <a:normAutofit fontScale="90000"/>
          </a:bodyPr>
          <a:lstStyle/>
          <a:p>
            <a:r>
              <a:rPr lang="en-US" b="1">
                <a:solidFill>
                  <a:schemeClr val="bg2"/>
                </a:solidFill>
                <a:latin typeface="Trebuchet MS"/>
                <a:cs typeface="Calibri Light"/>
              </a:rPr>
              <a:t>Recommendations</a:t>
            </a:r>
            <a:endParaRPr lang="en-US">
              <a:solidFill>
                <a:schemeClr val="bg2"/>
              </a:solidFill>
              <a:latin typeface="Trebuchet MS"/>
            </a:endParaRPr>
          </a:p>
        </p:txBody>
      </p:sp>
      <p:sp>
        <p:nvSpPr>
          <p:cNvPr id="6" name="Rectangle: Rounded Corners 5">
            <a:extLst>
              <a:ext uri="{FF2B5EF4-FFF2-40B4-BE49-F238E27FC236}">
                <a16:creationId xmlns:a16="http://schemas.microsoft.com/office/drawing/2014/main" id="{3142BD88-53B9-6C22-25E7-42BD141DA35C}"/>
              </a:ext>
            </a:extLst>
          </p:cNvPr>
          <p:cNvSpPr/>
          <p:nvPr/>
        </p:nvSpPr>
        <p:spPr>
          <a:xfrm>
            <a:off x="690145" y="1211907"/>
            <a:ext cx="10108534" cy="4854611"/>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TextBox 60">
            <a:extLst>
              <a:ext uri="{FF2B5EF4-FFF2-40B4-BE49-F238E27FC236}">
                <a16:creationId xmlns:a16="http://schemas.microsoft.com/office/drawing/2014/main" id="{65248F44-3F3E-38A1-40F4-F04BC923D4DD}"/>
              </a:ext>
            </a:extLst>
          </p:cNvPr>
          <p:cNvSpPr txBox="1"/>
          <p:nvPr/>
        </p:nvSpPr>
        <p:spPr>
          <a:xfrm>
            <a:off x="6896814" y="1884612"/>
            <a:ext cx="3676404" cy="32624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endParaRPr lang="en-US" sz="1600">
              <a:latin typeface="Trebuchet MS"/>
              <a:ea typeface="+mn-lt"/>
              <a:cs typeface="+mn-lt"/>
            </a:endParaRPr>
          </a:p>
          <a:p>
            <a:r>
              <a:rPr lang="en-US" sz="2400" b="1">
                <a:latin typeface="Trebuchet MS"/>
                <a:ea typeface="+mn-lt"/>
                <a:cs typeface="+mn-lt"/>
              </a:rPr>
              <a:t>Blue Infinity $20k:</a:t>
            </a:r>
            <a:endParaRPr lang="en-US" sz="2400">
              <a:solidFill>
                <a:srgbClr val="000000"/>
              </a:solidFill>
              <a:latin typeface="Trebuchet MS"/>
              <a:ea typeface="+mn-lt"/>
              <a:cs typeface="+mn-lt"/>
            </a:endParaRPr>
          </a:p>
          <a:p>
            <a:endParaRPr lang="en-US" sz="2400" b="1">
              <a:latin typeface="Trebuchet MS"/>
              <a:cs typeface="Calibri"/>
            </a:endParaRPr>
          </a:p>
          <a:p>
            <a:pPr marL="285750" indent="-285750">
              <a:buFont typeface="Arial,Sans-Serif"/>
              <a:buChar char="•"/>
            </a:pPr>
            <a:r>
              <a:rPr lang="en-US" i="1">
                <a:latin typeface="Trebuchet MS"/>
                <a:cs typeface="Arial"/>
              </a:rPr>
              <a:t>Annual Profit: </a:t>
            </a:r>
            <a:r>
              <a:rPr lang="en-US" b="1" i="1">
                <a:latin typeface="Trebuchet MS"/>
                <a:cs typeface="Arial"/>
              </a:rPr>
              <a:t>$18M </a:t>
            </a:r>
            <a:endParaRPr lang="en-US" b="1">
              <a:latin typeface="Trebuchet MS"/>
              <a:cs typeface="Arial"/>
            </a:endParaRPr>
          </a:p>
          <a:p>
            <a:pPr marL="285750" indent="-285750">
              <a:buFont typeface="Arial,Sans-Serif"/>
              <a:buChar char="•"/>
            </a:pPr>
            <a:r>
              <a:rPr lang="en-US" i="1">
                <a:latin typeface="Trebuchet MS"/>
                <a:cs typeface="Arial"/>
              </a:rPr>
              <a:t>Profit Per Customer:</a:t>
            </a:r>
            <a:r>
              <a:rPr lang="en-US" b="1" i="1">
                <a:latin typeface="Trebuchet MS"/>
                <a:cs typeface="Arial"/>
              </a:rPr>
              <a:t> $580 </a:t>
            </a:r>
            <a:endParaRPr lang="en-US" b="1">
              <a:latin typeface="Trebuchet MS"/>
              <a:cs typeface="Arial"/>
            </a:endParaRPr>
          </a:p>
          <a:p>
            <a:pPr marL="285750" indent="-285750">
              <a:buFont typeface="Arial,Sans-Serif"/>
              <a:buChar char="•"/>
            </a:pPr>
            <a:r>
              <a:rPr lang="en-US">
                <a:latin typeface="Trebuchet MS"/>
                <a:cs typeface="Arial"/>
              </a:rPr>
              <a:t>Credit Line: </a:t>
            </a:r>
            <a:r>
              <a:rPr lang="en-US" b="1">
                <a:latin typeface="Trebuchet MS"/>
                <a:cs typeface="Arial"/>
              </a:rPr>
              <a:t>$20k</a:t>
            </a:r>
          </a:p>
          <a:p>
            <a:pPr marL="285750" indent="-285750">
              <a:buFont typeface="Arial,Sans-Serif"/>
              <a:buChar char="•"/>
            </a:pPr>
            <a:r>
              <a:rPr lang="en-US">
                <a:latin typeface="Trebuchet MS"/>
                <a:cs typeface="Arial"/>
              </a:rPr>
              <a:t>Bookings: </a:t>
            </a:r>
            <a:r>
              <a:rPr lang="en-US" b="1">
                <a:latin typeface="Trebuchet MS"/>
                <a:cs typeface="Arial"/>
              </a:rPr>
              <a:t>100k </a:t>
            </a:r>
          </a:p>
          <a:p>
            <a:pPr marL="285750" indent="-285750">
              <a:buFont typeface="Arial,Sans-Serif"/>
              <a:buChar char="•"/>
            </a:pPr>
            <a:r>
              <a:rPr lang="en-US">
                <a:latin typeface="Trebuchet MS"/>
                <a:cs typeface="Arial"/>
              </a:rPr>
              <a:t>Utilization:</a:t>
            </a:r>
            <a:r>
              <a:rPr lang="en-US" b="1">
                <a:latin typeface="Trebuchet MS"/>
                <a:cs typeface="Arial"/>
              </a:rPr>
              <a:t> 50% </a:t>
            </a:r>
          </a:p>
          <a:p>
            <a:pPr marL="285750" indent="-285750">
              <a:buFont typeface="Arial,Sans-Serif"/>
              <a:buChar char="•"/>
            </a:pPr>
            <a:r>
              <a:rPr lang="en-US">
                <a:latin typeface="Trebuchet MS"/>
                <a:cs typeface="Arial"/>
              </a:rPr>
              <a:t>Interest Rate:</a:t>
            </a:r>
            <a:r>
              <a:rPr lang="en-US" b="1">
                <a:latin typeface="Trebuchet MS"/>
                <a:cs typeface="Arial"/>
              </a:rPr>
              <a:t> 10%</a:t>
            </a:r>
          </a:p>
          <a:p>
            <a:pPr marL="285750" indent="-285750">
              <a:buFont typeface="Arial,Sans-Serif"/>
              <a:buChar char="•"/>
            </a:pPr>
            <a:r>
              <a:rPr lang="en-US">
                <a:latin typeface="Trebuchet MS"/>
                <a:cs typeface="Arial"/>
              </a:rPr>
              <a:t>Annual Fee: </a:t>
            </a:r>
            <a:r>
              <a:rPr lang="en-US" b="1">
                <a:latin typeface="Trebuchet MS"/>
                <a:cs typeface="Arial"/>
              </a:rPr>
              <a:t>$0</a:t>
            </a:r>
            <a:endParaRPr lang="en-US" b="1">
              <a:latin typeface="Trebuchet MS"/>
              <a:cs typeface="Calibri"/>
            </a:endParaRPr>
          </a:p>
          <a:p>
            <a:endParaRPr lang="en-US" sz="1600">
              <a:latin typeface="Trebuchet MS"/>
              <a:ea typeface="+mn-lt"/>
              <a:cs typeface="Arial"/>
            </a:endParaRPr>
          </a:p>
        </p:txBody>
      </p:sp>
      <p:pic>
        <p:nvPicPr>
          <p:cNvPr id="5" name="Picture 4" descr="A graph of a company&amp;#39;s company&amp;#39;s company&amp;#39;s company&amp;#39;s company&amp;#39;s company&amp;#39;s company&amp;#39;s company&amp;#39;s company&amp;#39;s company&amp;#39;s company&amp;#39;s company&amp;#39;&#10;&#10;Description automatically generated">
            <a:extLst>
              <a:ext uri="{FF2B5EF4-FFF2-40B4-BE49-F238E27FC236}">
                <a16:creationId xmlns:a16="http://schemas.microsoft.com/office/drawing/2014/main" id="{1DDFBDAC-1F93-2C7D-0C48-9A08B7378CBB}"/>
              </a:ext>
            </a:extLst>
          </p:cNvPr>
          <p:cNvPicPr>
            <a:picLocks noChangeAspect="1"/>
          </p:cNvPicPr>
          <p:nvPr/>
        </p:nvPicPr>
        <p:blipFill>
          <a:blip r:embed="rId3"/>
          <a:stretch>
            <a:fillRect/>
          </a:stretch>
        </p:blipFill>
        <p:spPr>
          <a:xfrm>
            <a:off x="1213481" y="1566478"/>
            <a:ext cx="5417885" cy="414831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1">
            <a:extLst>
              <a:ext uri="{FF2B5EF4-FFF2-40B4-BE49-F238E27FC236}">
                <a16:creationId xmlns:a16="http://schemas.microsoft.com/office/drawing/2014/main" id="{F534ACA2-33D2-F699-7CA8-010550370A36}"/>
              </a:ext>
            </a:extLst>
          </p:cNvPr>
          <p:cNvSpPr txBox="1">
            <a:spLocks/>
          </p:cNvSpPr>
          <p:nvPr/>
        </p:nvSpPr>
        <p:spPr>
          <a:xfrm>
            <a:off x="493486" y="165553"/>
            <a:ext cx="10515600" cy="1325563"/>
          </a:xfrm>
          <a:prstGeom prst="rect">
            <a:avLst/>
          </a:prstGeom>
          <a:noFill/>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solidFill>
                  <a:srgbClr val="D22E1E"/>
                </a:solidFill>
                <a:latin typeface="Trebuchet MS"/>
              </a:rPr>
              <a:t>Recommendations</a:t>
            </a:r>
            <a:endParaRPr lang="en-US">
              <a:latin typeface="Trebuchet MS"/>
            </a:endParaRPr>
          </a:p>
        </p:txBody>
      </p:sp>
      <p:sp>
        <p:nvSpPr>
          <p:cNvPr id="9" name="Rectangle 8">
            <a:extLst>
              <a:ext uri="{FF2B5EF4-FFF2-40B4-BE49-F238E27FC236}">
                <a16:creationId xmlns:a16="http://schemas.microsoft.com/office/drawing/2014/main" id="{27FE63DE-B1C6-4416-559A-AD1A69E13C55}"/>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D4E820-2518-FCD0-7CE1-DE2E6F0099E7}"/>
              </a:ext>
            </a:extLst>
          </p:cNvPr>
          <p:cNvSpPr/>
          <p:nvPr/>
        </p:nvSpPr>
        <p:spPr>
          <a:xfrm rot="5400000">
            <a:off x="8336463" y="-2754208"/>
            <a:ext cx="769808" cy="6979090"/>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TextBox 3">
            <a:extLst>
              <a:ext uri="{FF2B5EF4-FFF2-40B4-BE49-F238E27FC236}">
                <a16:creationId xmlns:a16="http://schemas.microsoft.com/office/drawing/2014/main" id="{09DDC8E9-DC2D-572E-0E12-5F1682096D42}"/>
              </a:ext>
            </a:extLst>
          </p:cNvPr>
          <p:cNvSpPr txBox="1"/>
          <p:nvPr/>
        </p:nvSpPr>
        <p:spPr>
          <a:xfrm>
            <a:off x="508552" y="6215269"/>
            <a:ext cx="10487439"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We suggest this be achieved by eliminating annual fees, offering rewards, and only increasing a customer's credit limit after they can display 6 consecutive months of good credit/payment history, </a:t>
            </a:r>
            <a:r>
              <a:rPr lang="en-US">
                <a:cs typeface="Calibri"/>
              </a:rPr>
              <a:t>​</a:t>
            </a:r>
            <a:endParaRPr lang="en-US"/>
          </a:p>
        </p:txBody>
      </p:sp>
    </p:spTree>
    <p:extLst>
      <p:ext uri="{BB962C8B-B14F-4D97-AF65-F5344CB8AC3E}">
        <p14:creationId xmlns:p14="http://schemas.microsoft.com/office/powerpoint/2010/main" val="4996467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6" y="373225"/>
            <a:ext cx="5492620" cy="769441"/>
          </a:xfrm>
          <a:prstGeom prst="rect">
            <a:avLst/>
          </a:prstGeom>
          <a:noFill/>
        </p:spPr>
        <p:txBody>
          <a:bodyPr wrap="square" lIns="91440" tIns="45720" rIns="91440" bIns="45720" rtlCol="0" anchor="t">
            <a:spAutoFit/>
          </a:bodyPr>
          <a:lstStyle/>
          <a:p>
            <a:r>
              <a:rPr lang="en-US" sz="4400" b="1">
                <a:solidFill>
                  <a:srgbClr val="004878"/>
                </a:solidFill>
                <a:latin typeface="Trebuchet MS"/>
              </a:rPr>
              <a:t>Meet the Team</a:t>
            </a:r>
          </a:p>
        </p:txBody>
      </p:sp>
      <p:sp>
        <p:nvSpPr>
          <p:cNvPr id="3" name="Rectangle 2">
            <a:extLst>
              <a:ext uri="{FF2B5EF4-FFF2-40B4-BE49-F238E27FC236}">
                <a16:creationId xmlns:a16="http://schemas.microsoft.com/office/drawing/2014/main" id="{5086A081-7115-F0BE-DA60-24295CAD3A7E}"/>
              </a:ext>
            </a:extLst>
          </p:cNvPr>
          <p:cNvSpPr/>
          <p:nvPr/>
        </p:nvSpPr>
        <p:spPr>
          <a:xfrm>
            <a:off x="-17585" y="373225"/>
            <a:ext cx="319993" cy="769441"/>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1" name="Group 20">
            <a:extLst>
              <a:ext uri="{FF2B5EF4-FFF2-40B4-BE49-F238E27FC236}">
                <a16:creationId xmlns:a16="http://schemas.microsoft.com/office/drawing/2014/main" id="{61894AA8-1E1B-1B23-F0B5-FEB2CD418E21}"/>
              </a:ext>
            </a:extLst>
          </p:cNvPr>
          <p:cNvGrpSpPr/>
          <p:nvPr/>
        </p:nvGrpSpPr>
        <p:grpSpPr>
          <a:xfrm>
            <a:off x="1223818" y="1281462"/>
            <a:ext cx="9367212" cy="4609637"/>
            <a:chOff x="1123757" y="1212190"/>
            <a:chExt cx="9952181" cy="5133031"/>
          </a:xfrm>
        </p:grpSpPr>
        <p:pic>
          <p:nvPicPr>
            <p:cNvPr id="5" name="Picture 4" descr="A group of people smiling&#10;&#10;Description automatically generated">
              <a:extLst>
                <a:ext uri="{FF2B5EF4-FFF2-40B4-BE49-F238E27FC236}">
                  <a16:creationId xmlns:a16="http://schemas.microsoft.com/office/drawing/2014/main" id="{796EF8CC-7C04-8830-617D-9B5904F03653}"/>
                </a:ext>
              </a:extLst>
            </p:cNvPr>
            <p:cNvPicPr>
              <a:picLocks noChangeAspect="1"/>
            </p:cNvPicPr>
            <p:nvPr/>
          </p:nvPicPr>
          <p:blipFill>
            <a:blip r:embed="rId3"/>
            <a:stretch>
              <a:fillRect/>
            </a:stretch>
          </p:blipFill>
          <p:spPr>
            <a:xfrm>
              <a:off x="1123757" y="1212190"/>
              <a:ext cx="9952181" cy="4726105"/>
            </a:xfrm>
            <a:prstGeom prst="rect">
              <a:avLst/>
            </a:prstGeom>
          </p:spPr>
        </p:pic>
        <p:sp>
          <p:nvSpPr>
            <p:cNvPr id="24" name="Rectangle 23">
              <a:extLst>
                <a:ext uri="{FF2B5EF4-FFF2-40B4-BE49-F238E27FC236}">
                  <a16:creationId xmlns:a16="http://schemas.microsoft.com/office/drawing/2014/main" id="{36606DE7-E369-429A-A743-B504DC119B22}"/>
                </a:ext>
              </a:extLst>
            </p:cNvPr>
            <p:cNvSpPr/>
            <p:nvPr/>
          </p:nvSpPr>
          <p:spPr>
            <a:xfrm>
              <a:off x="5442063" y="5862312"/>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2"/>
                  </a:solidFill>
                  <a:latin typeface="Trebuchet MS"/>
                  <a:cs typeface="Arial"/>
                </a:rPr>
                <a:t>Andrea Garcia Mata</a:t>
              </a:r>
            </a:p>
          </p:txBody>
        </p:sp>
        <p:sp>
          <p:nvSpPr>
            <p:cNvPr id="2" name="Rectangle 1">
              <a:extLst>
                <a:ext uri="{FF2B5EF4-FFF2-40B4-BE49-F238E27FC236}">
                  <a16:creationId xmlns:a16="http://schemas.microsoft.com/office/drawing/2014/main" id="{6C6D779C-E95F-7E66-8E74-EA3C1285A10C}"/>
                </a:ext>
              </a:extLst>
            </p:cNvPr>
            <p:cNvSpPr/>
            <p:nvPr/>
          </p:nvSpPr>
          <p:spPr>
            <a:xfrm>
              <a:off x="1364317" y="3093602"/>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2"/>
                  </a:solidFill>
                  <a:latin typeface="Trebuchet MS"/>
                  <a:cs typeface="Arial"/>
                </a:rPr>
                <a:t>Kortney Evans</a:t>
              </a:r>
            </a:p>
          </p:txBody>
        </p:sp>
        <p:sp>
          <p:nvSpPr>
            <p:cNvPr id="6" name="Rectangle 5">
              <a:extLst>
                <a:ext uri="{FF2B5EF4-FFF2-40B4-BE49-F238E27FC236}">
                  <a16:creationId xmlns:a16="http://schemas.microsoft.com/office/drawing/2014/main" id="{6AD2038C-0D7D-2E80-A6AE-DCF0E4A86307}"/>
                </a:ext>
              </a:extLst>
            </p:cNvPr>
            <p:cNvSpPr/>
            <p:nvPr/>
          </p:nvSpPr>
          <p:spPr>
            <a:xfrm>
              <a:off x="3427104" y="3093601"/>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2"/>
                  </a:solidFill>
                  <a:latin typeface="Trebuchet MS"/>
                  <a:cs typeface="Arial"/>
                </a:rPr>
                <a:t>Iban Gonzalez-Mullady</a:t>
              </a:r>
              <a:endParaRPr lang="en-US">
                <a:solidFill>
                  <a:schemeClr val="bg2"/>
                </a:solidFill>
              </a:endParaRPr>
            </a:p>
          </p:txBody>
        </p:sp>
        <p:sp>
          <p:nvSpPr>
            <p:cNvPr id="7" name="Rectangle 6">
              <a:extLst>
                <a:ext uri="{FF2B5EF4-FFF2-40B4-BE49-F238E27FC236}">
                  <a16:creationId xmlns:a16="http://schemas.microsoft.com/office/drawing/2014/main" id="{725CEF2D-F6B0-DAB4-62AB-D7D508A8D02F}"/>
                </a:ext>
              </a:extLst>
            </p:cNvPr>
            <p:cNvSpPr/>
            <p:nvPr/>
          </p:nvSpPr>
          <p:spPr>
            <a:xfrm>
              <a:off x="5443710" y="3093601"/>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200">
                  <a:solidFill>
                    <a:schemeClr val="bg2"/>
                  </a:solidFill>
                  <a:latin typeface="Trebuchet MS"/>
                  <a:cs typeface="Arial"/>
                </a:rPr>
                <a:t>Andrea Carreras</a:t>
              </a:r>
              <a:endParaRPr lang="en-US"/>
            </a:p>
          </p:txBody>
        </p:sp>
        <p:sp>
          <p:nvSpPr>
            <p:cNvPr id="8" name="Rectangle 7">
              <a:extLst>
                <a:ext uri="{FF2B5EF4-FFF2-40B4-BE49-F238E27FC236}">
                  <a16:creationId xmlns:a16="http://schemas.microsoft.com/office/drawing/2014/main" id="{0373A661-2073-FD9C-8862-E359C125E2AD}"/>
                </a:ext>
              </a:extLst>
            </p:cNvPr>
            <p:cNvSpPr/>
            <p:nvPr/>
          </p:nvSpPr>
          <p:spPr>
            <a:xfrm>
              <a:off x="7452619" y="3093600"/>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Noah Gallego</a:t>
              </a:r>
              <a:endParaRPr lang="en-US"/>
            </a:p>
          </p:txBody>
        </p:sp>
        <p:sp>
          <p:nvSpPr>
            <p:cNvPr id="10" name="Rectangle 9">
              <a:extLst>
                <a:ext uri="{FF2B5EF4-FFF2-40B4-BE49-F238E27FC236}">
                  <a16:creationId xmlns:a16="http://schemas.microsoft.com/office/drawing/2014/main" id="{F59C9CD6-01D8-83F3-A7C1-24F1433C214C}"/>
                </a:ext>
              </a:extLst>
            </p:cNvPr>
            <p:cNvSpPr/>
            <p:nvPr/>
          </p:nvSpPr>
          <p:spPr>
            <a:xfrm>
              <a:off x="9369164" y="3093600"/>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Layla Dent</a:t>
              </a:r>
              <a:endParaRPr lang="en-US"/>
            </a:p>
          </p:txBody>
        </p:sp>
        <p:sp>
          <p:nvSpPr>
            <p:cNvPr id="12" name="Rectangle 11">
              <a:extLst>
                <a:ext uri="{FF2B5EF4-FFF2-40B4-BE49-F238E27FC236}">
                  <a16:creationId xmlns:a16="http://schemas.microsoft.com/office/drawing/2014/main" id="{10BF50D1-757B-470D-45B4-D153BD927D1D}"/>
                </a:ext>
              </a:extLst>
            </p:cNvPr>
            <p:cNvSpPr/>
            <p:nvPr/>
          </p:nvSpPr>
          <p:spPr>
            <a:xfrm>
              <a:off x="1579831" y="5864508"/>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Kaitlyn Ellis</a:t>
              </a:r>
              <a:endParaRPr lang="en-US"/>
            </a:p>
          </p:txBody>
        </p:sp>
        <p:sp>
          <p:nvSpPr>
            <p:cNvPr id="17" name="Rectangle 16">
              <a:extLst>
                <a:ext uri="{FF2B5EF4-FFF2-40B4-BE49-F238E27FC236}">
                  <a16:creationId xmlns:a16="http://schemas.microsoft.com/office/drawing/2014/main" id="{E707AA1F-F463-FE07-B3C5-714EF76B9853}"/>
                </a:ext>
              </a:extLst>
            </p:cNvPr>
            <p:cNvSpPr/>
            <p:nvPr/>
          </p:nvSpPr>
          <p:spPr>
            <a:xfrm>
              <a:off x="9538498" y="5849114"/>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Paris Garrett</a:t>
              </a:r>
              <a:endParaRPr lang="en-US"/>
            </a:p>
          </p:txBody>
        </p:sp>
        <p:sp>
          <p:nvSpPr>
            <p:cNvPr id="18" name="Rectangle 17">
              <a:extLst>
                <a:ext uri="{FF2B5EF4-FFF2-40B4-BE49-F238E27FC236}">
                  <a16:creationId xmlns:a16="http://schemas.microsoft.com/office/drawing/2014/main" id="{C860C933-9388-3BC5-9908-B3EFDDC73590}"/>
                </a:ext>
              </a:extLst>
            </p:cNvPr>
            <p:cNvSpPr/>
            <p:nvPr/>
          </p:nvSpPr>
          <p:spPr>
            <a:xfrm>
              <a:off x="7606558" y="5849114"/>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Sabrina Niño</a:t>
              </a:r>
              <a:endParaRPr lang="en-US"/>
            </a:p>
          </p:txBody>
        </p:sp>
        <p:sp>
          <p:nvSpPr>
            <p:cNvPr id="19" name="Rectangle 18">
              <a:extLst>
                <a:ext uri="{FF2B5EF4-FFF2-40B4-BE49-F238E27FC236}">
                  <a16:creationId xmlns:a16="http://schemas.microsoft.com/office/drawing/2014/main" id="{0AC43F14-32E4-6070-5DE9-E2D9B0023A06}"/>
                </a:ext>
              </a:extLst>
            </p:cNvPr>
            <p:cNvSpPr/>
            <p:nvPr/>
          </p:nvSpPr>
          <p:spPr>
            <a:xfrm>
              <a:off x="3534861" y="5849115"/>
              <a:ext cx="1313633" cy="480713"/>
            </a:xfrm>
            <a:prstGeom prst="rect">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300">
                  <a:solidFill>
                    <a:schemeClr val="bg2"/>
                  </a:solidFill>
                  <a:latin typeface="Trebuchet MS"/>
                  <a:cs typeface="Arial"/>
                </a:rPr>
                <a:t>Jalen </a:t>
              </a:r>
              <a:r>
                <a:rPr lang="en-US" sz="1300" err="1">
                  <a:solidFill>
                    <a:schemeClr val="bg2"/>
                  </a:solidFill>
                  <a:latin typeface="Trebuchet MS"/>
                  <a:cs typeface="Arial"/>
                </a:rPr>
                <a:t>Gourrier</a:t>
              </a:r>
              <a:endParaRPr lang="en-US" err="1">
                <a:solidFill>
                  <a:schemeClr val="bg2"/>
                </a:solidFill>
              </a:endParaRPr>
            </a:p>
          </p:txBody>
        </p:sp>
      </p:grpSp>
    </p:spTree>
    <p:extLst>
      <p:ext uri="{BB962C8B-B14F-4D97-AF65-F5344CB8AC3E}">
        <p14:creationId xmlns:p14="http://schemas.microsoft.com/office/powerpoint/2010/main" val="19013951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3790900" y="195792"/>
            <a:ext cx="4951095" cy="858377"/>
          </a:xfrm>
        </p:spPr>
        <p:txBody>
          <a:bodyPr>
            <a:normAutofit fontScale="90000"/>
          </a:bodyPr>
          <a:lstStyle/>
          <a:p>
            <a:r>
              <a:rPr lang="en-US" b="1">
                <a:solidFill>
                  <a:schemeClr val="bg2"/>
                </a:solidFill>
                <a:latin typeface="Trebuchet MS"/>
                <a:cs typeface="Calibri Light"/>
              </a:rPr>
              <a:t>Recommendations</a:t>
            </a:r>
            <a:endParaRPr lang="en-US">
              <a:solidFill>
                <a:schemeClr val="bg2"/>
              </a:solidFill>
              <a:latin typeface="Trebuchet MS"/>
            </a:endParaRPr>
          </a:p>
        </p:txBody>
      </p:sp>
      <p:sp>
        <p:nvSpPr>
          <p:cNvPr id="6" name="Rectangle: Rounded Corners 5">
            <a:extLst>
              <a:ext uri="{FF2B5EF4-FFF2-40B4-BE49-F238E27FC236}">
                <a16:creationId xmlns:a16="http://schemas.microsoft.com/office/drawing/2014/main" id="{3142BD88-53B9-6C22-25E7-42BD141DA35C}"/>
              </a:ext>
            </a:extLst>
          </p:cNvPr>
          <p:cNvSpPr/>
          <p:nvPr/>
        </p:nvSpPr>
        <p:spPr>
          <a:xfrm>
            <a:off x="151776" y="1476950"/>
            <a:ext cx="11905859" cy="4771786"/>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2000" b="1">
              <a:solidFill>
                <a:srgbClr val="051C2C"/>
              </a:solidFill>
              <a:latin typeface="Trebuchet MS"/>
              <a:cs typeface="Segoe UI"/>
            </a:endParaRPr>
          </a:p>
        </p:txBody>
      </p:sp>
      <p:pic>
        <p:nvPicPr>
          <p:cNvPr id="5" name="Picture 4" descr="A graph of a company&amp;#39;s company&amp;#39;s company&amp;#39;s company&amp;#39;s company&amp;#39;s company&amp;#39;s company&amp;#39;s company&amp;#39;s company&amp;#39;s company&amp;#39;s company&amp;#39;s company&amp;#39;&#10;&#10;Description automatically generated">
            <a:extLst>
              <a:ext uri="{FF2B5EF4-FFF2-40B4-BE49-F238E27FC236}">
                <a16:creationId xmlns:a16="http://schemas.microsoft.com/office/drawing/2014/main" id="{1DDFBDAC-1F93-2C7D-0C48-9A08B7378CBB}"/>
              </a:ext>
            </a:extLst>
          </p:cNvPr>
          <p:cNvPicPr>
            <a:picLocks noChangeAspect="1"/>
          </p:cNvPicPr>
          <p:nvPr/>
        </p:nvPicPr>
        <p:blipFill>
          <a:blip r:embed="rId3"/>
          <a:stretch>
            <a:fillRect/>
          </a:stretch>
        </p:blipFill>
        <p:spPr>
          <a:xfrm>
            <a:off x="3209590" y="1706774"/>
            <a:ext cx="5583537" cy="4306703"/>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itle 1">
            <a:extLst>
              <a:ext uri="{FF2B5EF4-FFF2-40B4-BE49-F238E27FC236}">
                <a16:creationId xmlns:a16="http://schemas.microsoft.com/office/drawing/2014/main" id="{F534ACA2-33D2-F699-7CA8-010550370A36}"/>
              </a:ext>
            </a:extLst>
          </p:cNvPr>
          <p:cNvSpPr txBox="1">
            <a:spLocks/>
          </p:cNvSpPr>
          <p:nvPr/>
        </p:nvSpPr>
        <p:spPr>
          <a:xfrm>
            <a:off x="493486" y="165553"/>
            <a:ext cx="10515600" cy="1325563"/>
          </a:xfrm>
          <a:prstGeom prst="rect">
            <a:avLst/>
          </a:prstGeom>
          <a:noFill/>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b="1">
                <a:solidFill>
                  <a:srgbClr val="D22E1E"/>
                </a:solidFill>
                <a:latin typeface="Trebuchet MS"/>
              </a:rPr>
              <a:t>Final</a:t>
            </a:r>
            <a:r>
              <a:rPr lang="en-US" sz="3600" b="1">
                <a:solidFill>
                  <a:srgbClr val="D22E1E"/>
                </a:solidFill>
                <a:latin typeface="Trebuchet MS"/>
              </a:rPr>
              <a:t> </a:t>
            </a:r>
            <a:r>
              <a:rPr lang="en-US" sz="4000" b="1">
                <a:solidFill>
                  <a:srgbClr val="D22E1E"/>
                </a:solidFill>
                <a:latin typeface="Trebuchet MS"/>
              </a:rPr>
              <a:t>Recommendation</a:t>
            </a:r>
            <a:endParaRPr lang="en-US" sz="4000" b="1">
              <a:latin typeface="Trebuchet MS"/>
            </a:endParaRPr>
          </a:p>
        </p:txBody>
      </p:sp>
      <p:sp>
        <p:nvSpPr>
          <p:cNvPr id="9" name="Rectangle 8">
            <a:extLst>
              <a:ext uri="{FF2B5EF4-FFF2-40B4-BE49-F238E27FC236}">
                <a16:creationId xmlns:a16="http://schemas.microsoft.com/office/drawing/2014/main" id="{27FE63DE-B1C6-4416-559A-AD1A69E13C55}"/>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D4E820-2518-FCD0-7CE1-DE2E6F0099E7}"/>
              </a:ext>
            </a:extLst>
          </p:cNvPr>
          <p:cNvSpPr/>
          <p:nvPr/>
        </p:nvSpPr>
        <p:spPr>
          <a:xfrm rot="5400000">
            <a:off x="8768552" y="-2322119"/>
            <a:ext cx="769808" cy="6114912"/>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4" name="TextBox 3">
            <a:extLst>
              <a:ext uri="{FF2B5EF4-FFF2-40B4-BE49-F238E27FC236}">
                <a16:creationId xmlns:a16="http://schemas.microsoft.com/office/drawing/2014/main" id="{93C932E0-25DF-173F-7141-80B2EA80BC4C}"/>
              </a:ext>
            </a:extLst>
          </p:cNvPr>
          <p:cNvSpPr txBox="1"/>
          <p:nvPr/>
        </p:nvSpPr>
        <p:spPr>
          <a:xfrm>
            <a:off x="9083421" y="1892895"/>
            <a:ext cx="2980664" cy="307776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b="1">
              <a:latin typeface="Trebuchet MS"/>
              <a:ea typeface="+mn-lt"/>
              <a:cs typeface="+mn-lt"/>
            </a:endParaRPr>
          </a:p>
          <a:p>
            <a:pPr marL="285750" indent="-285750">
              <a:buFont typeface="Arial"/>
              <a:buChar char="•"/>
            </a:pPr>
            <a:endParaRPr lang="en-US" b="1">
              <a:latin typeface="Trebuchet MS"/>
              <a:ea typeface="+mn-lt"/>
              <a:cs typeface="+mn-lt"/>
            </a:endParaRPr>
          </a:p>
          <a:p>
            <a:r>
              <a:rPr lang="en-US" sz="2000" b="1">
                <a:latin typeface="Trebuchet MS"/>
                <a:ea typeface="+mn-lt"/>
                <a:cs typeface="+mn-lt"/>
              </a:rPr>
              <a:t>Blue Infinity $20k:</a:t>
            </a:r>
            <a:endParaRPr lang="en-US" sz="2000">
              <a:latin typeface="Trebuchet MS"/>
              <a:ea typeface="+mn-lt"/>
              <a:cs typeface="+mn-lt"/>
            </a:endParaRPr>
          </a:p>
          <a:p>
            <a:endParaRPr lang="en-US" sz="2000" b="1">
              <a:latin typeface="Trebuchet MS"/>
              <a:ea typeface="+mn-lt"/>
              <a:cs typeface="+mn-lt"/>
            </a:endParaRPr>
          </a:p>
          <a:p>
            <a:pPr marL="285750" indent="-285750">
              <a:buFont typeface="Arial,Sans-Serif"/>
              <a:buChar char="•"/>
            </a:pPr>
            <a:r>
              <a:rPr lang="en-US" sz="1600" i="1">
                <a:latin typeface="Trebuchet MS"/>
                <a:ea typeface="+mn-lt"/>
                <a:cs typeface="+mn-lt"/>
              </a:rPr>
              <a:t>Annual Profit: </a:t>
            </a:r>
            <a:r>
              <a:rPr lang="en-US" sz="1600" b="1" i="1">
                <a:latin typeface="Trebuchet MS"/>
                <a:ea typeface="+mn-lt"/>
                <a:cs typeface="+mn-lt"/>
              </a:rPr>
              <a:t>$18M </a:t>
            </a:r>
            <a:endParaRPr lang="en-US" sz="1600">
              <a:latin typeface="Trebuchet MS"/>
              <a:ea typeface="+mn-lt"/>
              <a:cs typeface="+mn-lt"/>
            </a:endParaRPr>
          </a:p>
          <a:p>
            <a:pPr marL="285750" indent="-285750">
              <a:buFont typeface="Arial,Sans-Serif"/>
              <a:buChar char="•"/>
            </a:pPr>
            <a:r>
              <a:rPr lang="en-US" sz="1600" i="1">
                <a:latin typeface="Trebuchet MS"/>
                <a:ea typeface="+mn-lt"/>
                <a:cs typeface="+mn-lt"/>
              </a:rPr>
              <a:t>Profit Per Customer:</a:t>
            </a:r>
            <a:r>
              <a:rPr lang="en-US" sz="1600" b="1" i="1">
                <a:latin typeface="Trebuchet MS"/>
                <a:ea typeface="+mn-lt"/>
                <a:cs typeface="+mn-lt"/>
              </a:rPr>
              <a:t> $580 </a:t>
            </a:r>
            <a:endParaRPr lang="en-US" sz="1600">
              <a:latin typeface="Trebuchet MS"/>
              <a:ea typeface="+mn-lt"/>
              <a:cs typeface="+mn-lt"/>
            </a:endParaRPr>
          </a:p>
          <a:p>
            <a:pPr marL="285750" indent="-285750">
              <a:buFont typeface="Arial,Sans-Serif"/>
              <a:buChar char="•"/>
            </a:pPr>
            <a:r>
              <a:rPr lang="en-US" sz="1600">
                <a:latin typeface="Trebuchet MS"/>
                <a:ea typeface="+mn-lt"/>
                <a:cs typeface="+mn-lt"/>
              </a:rPr>
              <a:t>Credit Line: </a:t>
            </a:r>
            <a:r>
              <a:rPr lang="en-US" sz="1600" b="1">
                <a:latin typeface="Trebuchet MS"/>
                <a:ea typeface="+mn-lt"/>
                <a:cs typeface="+mn-lt"/>
              </a:rPr>
              <a:t>$20k</a:t>
            </a:r>
            <a:endParaRPr lang="en-US" sz="1600">
              <a:latin typeface="Trebuchet MS"/>
              <a:ea typeface="+mn-lt"/>
              <a:cs typeface="+mn-lt"/>
            </a:endParaRPr>
          </a:p>
          <a:p>
            <a:pPr marL="285750" indent="-285750">
              <a:buFont typeface="Arial,Sans-Serif"/>
              <a:buChar char="•"/>
            </a:pPr>
            <a:r>
              <a:rPr lang="en-US" sz="1600">
                <a:latin typeface="Trebuchet MS"/>
                <a:ea typeface="+mn-lt"/>
                <a:cs typeface="+mn-lt"/>
              </a:rPr>
              <a:t>Bookings: </a:t>
            </a:r>
            <a:r>
              <a:rPr lang="en-US" sz="1600" b="1">
                <a:latin typeface="Trebuchet MS"/>
                <a:ea typeface="+mn-lt"/>
                <a:cs typeface="+mn-lt"/>
              </a:rPr>
              <a:t>100k </a:t>
            </a:r>
            <a:endParaRPr lang="en-US" sz="1600">
              <a:latin typeface="Trebuchet MS"/>
              <a:ea typeface="+mn-lt"/>
              <a:cs typeface="+mn-lt"/>
            </a:endParaRPr>
          </a:p>
          <a:p>
            <a:pPr marL="285750" indent="-285750">
              <a:buFont typeface="Arial,Sans-Serif"/>
              <a:buChar char="•"/>
            </a:pPr>
            <a:r>
              <a:rPr lang="en-US" sz="1600">
                <a:latin typeface="Trebuchet MS"/>
                <a:ea typeface="+mn-lt"/>
                <a:cs typeface="+mn-lt"/>
              </a:rPr>
              <a:t>Utilization:</a:t>
            </a:r>
            <a:r>
              <a:rPr lang="en-US" sz="1600" b="1">
                <a:latin typeface="Trebuchet MS"/>
                <a:ea typeface="+mn-lt"/>
                <a:cs typeface="+mn-lt"/>
              </a:rPr>
              <a:t> 50% </a:t>
            </a:r>
            <a:endParaRPr lang="en-US" sz="1600">
              <a:latin typeface="Trebuchet MS"/>
              <a:ea typeface="+mn-lt"/>
              <a:cs typeface="+mn-lt"/>
            </a:endParaRPr>
          </a:p>
          <a:p>
            <a:pPr marL="285750" indent="-285750">
              <a:buFont typeface="Arial,Sans-Serif"/>
              <a:buChar char="•"/>
            </a:pPr>
            <a:r>
              <a:rPr lang="en-US" sz="1600">
                <a:latin typeface="Trebuchet MS"/>
                <a:ea typeface="+mn-lt"/>
                <a:cs typeface="+mn-lt"/>
              </a:rPr>
              <a:t>Interest Rate:</a:t>
            </a:r>
            <a:r>
              <a:rPr lang="en-US" sz="1600" b="1">
                <a:latin typeface="Trebuchet MS"/>
                <a:ea typeface="+mn-lt"/>
                <a:cs typeface="+mn-lt"/>
              </a:rPr>
              <a:t> 10%</a:t>
            </a:r>
            <a:endParaRPr lang="en-US" sz="1600">
              <a:latin typeface="Trebuchet MS"/>
              <a:ea typeface="+mn-lt"/>
              <a:cs typeface="+mn-lt"/>
            </a:endParaRPr>
          </a:p>
          <a:p>
            <a:pPr marL="285750" indent="-285750">
              <a:buFont typeface="Arial,Sans-Serif"/>
              <a:buChar char="•"/>
            </a:pPr>
            <a:r>
              <a:rPr lang="en-US" sz="1600">
                <a:latin typeface="Trebuchet MS"/>
                <a:ea typeface="+mn-lt"/>
                <a:cs typeface="+mn-lt"/>
              </a:rPr>
              <a:t>Annual Fee: </a:t>
            </a:r>
            <a:r>
              <a:rPr lang="en-US" sz="1600" b="1">
                <a:latin typeface="Trebuchet MS"/>
                <a:ea typeface="+mn-lt"/>
                <a:cs typeface="+mn-lt"/>
              </a:rPr>
              <a:t>$0</a:t>
            </a:r>
            <a:endParaRPr lang="en-US" sz="1600"/>
          </a:p>
        </p:txBody>
      </p:sp>
      <p:sp>
        <p:nvSpPr>
          <p:cNvPr id="12" name="TextBox 11">
            <a:extLst>
              <a:ext uri="{FF2B5EF4-FFF2-40B4-BE49-F238E27FC236}">
                <a16:creationId xmlns:a16="http://schemas.microsoft.com/office/drawing/2014/main" id="{14A4B2C7-4388-0BA9-06E2-9168217E6F82}"/>
              </a:ext>
            </a:extLst>
          </p:cNvPr>
          <p:cNvSpPr txBox="1"/>
          <p:nvPr/>
        </p:nvSpPr>
        <p:spPr>
          <a:xfrm>
            <a:off x="301487" y="2488096"/>
            <a:ext cx="2917134" cy="249299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a:latin typeface="Trebuchet MS"/>
                <a:cs typeface="Segoe UI"/>
              </a:rPr>
              <a:t>Blue Infinity $10k:</a:t>
            </a:r>
            <a:r>
              <a:rPr lang="en-US" sz="2000">
                <a:latin typeface="Trebuchet MS"/>
                <a:cs typeface="Segoe UI"/>
              </a:rPr>
              <a:t>​</a:t>
            </a:r>
          </a:p>
          <a:p>
            <a:r>
              <a:rPr lang="en-US" sz="2400">
                <a:latin typeface="Trebuchet MS"/>
                <a:cs typeface="Segoe UI"/>
              </a:rPr>
              <a:t>​​</a:t>
            </a:r>
          </a:p>
          <a:p>
            <a:pPr marL="285750" indent="-285750">
              <a:buFont typeface="Arial,Sans-Serif"/>
              <a:buChar char="•"/>
            </a:pPr>
            <a:r>
              <a:rPr lang="en-US" sz="1600" i="1">
                <a:latin typeface="Trebuchet MS"/>
                <a:cs typeface="Arial"/>
              </a:rPr>
              <a:t>Annual Profit: </a:t>
            </a:r>
            <a:r>
              <a:rPr lang="en-US" sz="1600" b="1" i="1">
                <a:latin typeface="Trebuchet MS"/>
                <a:cs typeface="Arial"/>
              </a:rPr>
              <a:t>$58M </a:t>
            </a:r>
            <a:r>
              <a:rPr lang="en-US" sz="1600">
                <a:latin typeface="Trebuchet MS"/>
                <a:cs typeface="Arial"/>
              </a:rPr>
              <a:t>​​</a:t>
            </a:r>
          </a:p>
          <a:p>
            <a:pPr marL="285750" indent="-285750">
              <a:buFont typeface="Arial,Sans-Serif"/>
              <a:buChar char="•"/>
            </a:pPr>
            <a:r>
              <a:rPr lang="en-US" sz="1600" i="1">
                <a:latin typeface="Trebuchet MS"/>
                <a:cs typeface="Arial"/>
              </a:rPr>
              <a:t>Profit Per Customer: </a:t>
            </a:r>
            <a:r>
              <a:rPr lang="en-US" sz="1600" b="1" i="1">
                <a:latin typeface="Trebuchet MS"/>
                <a:cs typeface="Arial"/>
              </a:rPr>
              <a:t>$80 </a:t>
            </a:r>
            <a:r>
              <a:rPr lang="en-US" sz="1600">
                <a:latin typeface="Trebuchet MS"/>
                <a:cs typeface="Arial"/>
              </a:rPr>
              <a:t>​​</a:t>
            </a:r>
          </a:p>
          <a:p>
            <a:pPr marL="285750" indent="-285750">
              <a:buFont typeface="Arial,Sans-Serif"/>
              <a:buChar char="•"/>
            </a:pPr>
            <a:r>
              <a:rPr lang="en-US" sz="1600">
                <a:latin typeface="Trebuchet MS"/>
                <a:cs typeface="Arial"/>
              </a:rPr>
              <a:t>Credit Line: </a:t>
            </a:r>
            <a:r>
              <a:rPr lang="en-US" sz="1600" b="1">
                <a:latin typeface="Trebuchet MS"/>
                <a:cs typeface="Arial"/>
              </a:rPr>
              <a:t>$10k</a:t>
            </a:r>
            <a:r>
              <a:rPr lang="en-US" sz="1600">
                <a:latin typeface="Trebuchet MS"/>
                <a:cs typeface="Arial"/>
              </a:rPr>
              <a:t>​​</a:t>
            </a:r>
          </a:p>
          <a:p>
            <a:pPr marL="285750" indent="-285750">
              <a:buFont typeface="Arial,Sans-Serif"/>
              <a:buChar char="•"/>
            </a:pPr>
            <a:r>
              <a:rPr lang="en-US" sz="1600">
                <a:latin typeface="Trebuchet MS"/>
                <a:cs typeface="Arial"/>
              </a:rPr>
              <a:t>Bookings: </a:t>
            </a:r>
            <a:r>
              <a:rPr lang="en-US" sz="1600" b="1">
                <a:latin typeface="Trebuchet MS"/>
                <a:cs typeface="Arial"/>
              </a:rPr>
              <a:t>100k </a:t>
            </a:r>
            <a:r>
              <a:rPr lang="en-US" sz="1600">
                <a:latin typeface="Trebuchet MS"/>
                <a:cs typeface="Arial"/>
              </a:rPr>
              <a:t>​​</a:t>
            </a:r>
          </a:p>
          <a:p>
            <a:pPr marL="285750" indent="-285750">
              <a:buFont typeface="Arial,Sans-Serif"/>
              <a:buChar char="•"/>
            </a:pPr>
            <a:r>
              <a:rPr lang="en-US" sz="1600">
                <a:latin typeface="Trebuchet MS"/>
                <a:cs typeface="Arial"/>
              </a:rPr>
              <a:t>Utilization: </a:t>
            </a:r>
            <a:r>
              <a:rPr lang="en-US" sz="1600" b="1">
                <a:latin typeface="Trebuchet MS"/>
                <a:cs typeface="Arial"/>
              </a:rPr>
              <a:t>50% </a:t>
            </a:r>
            <a:r>
              <a:rPr lang="en-US" sz="1600">
                <a:latin typeface="Trebuchet MS"/>
                <a:cs typeface="Arial"/>
              </a:rPr>
              <a:t>​​</a:t>
            </a:r>
          </a:p>
          <a:p>
            <a:pPr marL="285750" indent="-285750">
              <a:buFont typeface="Arial,Sans-Serif"/>
              <a:buChar char="•"/>
            </a:pPr>
            <a:r>
              <a:rPr lang="en-US" sz="1600">
                <a:latin typeface="Trebuchet MS"/>
                <a:cs typeface="Arial"/>
              </a:rPr>
              <a:t>Interest Rate: </a:t>
            </a:r>
            <a:r>
              <a:rPr lang="en-US" sz="1600" b="1">
                <a:latin typeface="Trebuchet MS"/>
                <a:cs typeface="Arial"/>
              </a:rPr>
              <a:t>20%</a:t>
            </a:r>
            <a:r>
              <a:rPr lang="en-US" sz="1600">
                <a:latin typeface="Trebuchet MS"/>
                <a:cs typeface="Arial"/>
              </a:rPr>
              <a:t>​​</a:t>
            </a:r>
          </a:p>
          <a:p>
            <a:pPr marL="285750" indent="-285750">
              <a:buFont typeface="Arial,Sans-Serif"/>
              <a:buChar char="•"/>
            </a:pPr>
            <a:r>
              <a:rPr lang="en-US" sz="1600">
                <a:latin typeface="Trebuchet MS"/>
                <a:cs typeface="Arial"/>
              </a:rPr>
              <a:t>Annual Fee: </a:t>
            </a:r>
            <a:r>
              <a:rPr lang="en-US" sz="1600" b="1">
                <a:latin typeface="Trebuchet MS"/>
                <a:cs typeface="Arial"/>
              </a:rPr>
              <a:t>$0</a:t>
            </a:r>
          </a:p>
        </p:txBody>
      </p:sp>
      <p:sp>
        <p:nvSpPr>
          <p:cNvPr id="3" name="TextBox 2">
            <a:extLst>
              <a:ext uri="{FF2B5EF4-FFF2-40B4-BE49-F238E27FC236}">
                <a16:creationId xmlns:a16="http://schemas.microsoft.com/office/drawing/2014/main" id="{73963876-E7B0-4DAB-DAEC-5AD6D89B1C46}"/>
              </a:ext>
            </a:extLst>
          </p:cNvPr>
          <p:cNvSpPr txBox="1"/>
          <p:nvPr/>
        </p:nvSpPr>
        <p:spPr>
          <a:xfrm>
            <a:off x="939248" y="6281531"/>
            <a:ext cx="9253329"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a:t>This graph depicts both ends of the $10k/$20k product spectrum, while keeping in mind both profitability and diversification.</a:t>
            </a:r>
            <a:endParaRPr lang="en-US" sz="1600">
              <a:cs typeface="Calibri"/>
            </a:endParaRPr>
          </a:p>
        </p:txBody>
      </p:sp>
    </p:spTree>
    <p:extLst>
      <p:ext uri="{BB962C8B-B14F-4D97-AF65-F5344CB8AC3E}">
        <p14:creationId xmlns:p14="http://schemas.microsoft.com/office/powerpoint/2010/main" val="19986983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6" y="373225"/>
            <a:ext cx="8056798" cy="769441"/>
          </a:xfrm>
          <a:prstGeom prst="rect">
            <a:avLst/>
          </a:prstGeom>
          <a:noFill/>
        </p:spPr>
        <p:txBody>
          <a:bodyPr wrap="square" lIns="91440" tIns="45720" rIns="91440" bIns="45720" rtlCol="0" anchor="t">
            <a:spAutoFit/>
          </a:bodyPr>
          <a:lstStyle/>
          <a:p>
            <a:r>
              <a:rPr lang="en-US" sz="4400" b="1">
                <a:solidFill>
                  <a:srgbClr val="004878"/>
                </a:solidFill>
                <a:latin typeface="Trebuchet MS"/>
              </a:rPr>
              <a:t>The Capital Blue Infinity Card</a:t>
            </a:r>
          </a:p>
        </p:txBody>
      </p:sp>
      <p:sp>
        <p:nvSpPr>
          <p:cNvPr id="12" name="Rectangle 11">
            <a:extLst>
              <a:ext uri="{FF2B5EF4-FFF2-40B4-BE49-F238E27FC236}">
                <a16:creationId xmlns:a16="http://schemas.microsoft.com/office/drawing/2014/main" id="{EFA191D0-644B-3856-48C0-785C191DBDF9}"/>
              </a:ext>
            </a:extLst>
          </p:cNvPr>
          <p:cNvSpPr/>
          <p:nvPr/>
        </p:nvSpPr>
        <p:spPr>
          <a:xfrm>
            <a:off x="-17585" y="373225"/>
            <a:ext cx="319993" cy="76944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blue and black background with dots&#10;&#10;Description automatically generated">
            <a:extLst>
              <a:ext uri="{FF2B5EF4-FFF2-40B4-BE49-F238E27FC236}">
                <a16:creationId xmlns:a16="http://schemas.microsoft.com/office/drawing/2014/main" id="{1048E063-C0F7-2C27-0030-94BEB5E6AF96}"/>
              </a:ext>
            </a:extLst>
          </p:cNvPr>
          <p:cNvPicPr>
            <a:picLocks noChangeAspect="1"/>
          </p:cNvPicPr>
          <p:nvPr/>
        </p:nvPicPr>
        <p:blipFill>
          <a:blip r:embed="rId3"/>
          <a:stretch>
            <a:fillRect/>
          </a:stretch>
        </p:blipFill>
        <p:spPr>
          <a:xfrm>
            <a:off x="7078961" y="2268330"/>
            <a:ext cx="4353455" cy="2503455"/>
          </a:xfrm>
          <a:prstGeom prst="rect">
            <a:avLst/>
          </a:prstGeom>
        </p:spPr>
      </p:pic>
      <p:sp>
        <p:nvSpPr>
          <p:cNvPr id="6" name="TextBox 5">
            <a:extLst>
              <a:ext uri="{FF2B5EF4-FFF2-40B4-BE49-F238E27FC236}">
                <a16:creationId xmlns:a16="http://schemas.microsoft.com/office/drawing/2014/main" id="{56070867-16F4-4E55-B7A3-7CA91C1A1ADF}"/>
              </a:ext>
            </a:extLst>
          </p:cNvPr>
          <p:cNvSpPr txBox="1"/>
          <p:nvPr/>
        </p:nvSpPr>
        <p:spPr>
          <a:xfrm>
            <a:off x="924233" y="2513762"/>
            <a:ext cx="5875556"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solidFill>
                  <a:srgbClr val="D22E1E"/>
                </a:solidFill>
                <a:latin typeface="Trebuchet MS"/>
                <a:ea typeface="Calibri" panose="020F0502020204030204"/>
                <a:cs typeface="Calibri" panose="020F0502020204030204"/>
              </a:rPr>
              <a:t>10 - 29% Variable APR</a:t>
            </a:r>
            <a:endParaRPr lang="en-US"/>
          </a:p>
          <a:p>
            <a:r>
              <a:rPr lang="en-US" sz="2400">
                <a:solidFill>
                  <a:srgbClr val="D22E1E"/>
                </a:solidFill>
                <a:latin typeface="Trebuchet MS"/>
                <a:ea typeface="Calibri" panose="020F0502020204030204"/>
                <a:cs typeface="Calibri" panose="020F0502020204030204"/>
              </a:rPr>
              <a:t>Fraud Protection</a:t>
            </a:r>
          </a:p>
          <a:p>
            <a:r>
              <a:rPr lang="en-US" sz="2400">
                <a:solidFill>
                  <a:srgbClr val="D22E1E"/>
                </a:solidFill>
                <a:latin typeface="Trebuchet MS"/>
                <a:ea typeface="Calibri" panose="020F0502020204030204"/>
                <a:cs typeface="Calibri" panose="020F0502020204030204"/>
              </a:rPr>
              <a:t>Initial Access to 10k Line</a:t>
            </a:r>
          </a:p>
          <a:p>
            <a:r>
              <a:rPr lang="en-US" sz="2400">
                <a:solidFill>
                  <a:srgbClr val="D22E1E"/>
                </a:solidFill>
                <a:latin typeface="Trebuchet MS"/>
                <a:ea typeface="Calibri" panose="020F0502020204030204"/>
                <a:cs typeface="Calibri" panose="020F0502020204030204"/>
              </a:rPr>
              <a:t>Future Access to 20k Line Upon excellent payment history</a:t>
            </a:r>
          </a:p>
          <a:p>
            <a:endParaRPr lang="en-US" sz="2400">
              <a:solidFill>
                <a:srgbClr val="D22E1E"/>
              </a:solidFill>
              <a:latin typeface="Trebuchet MS"/>
              <a:ea typeface="Calibri" panose="020F0502020204030204"/>
              <a:cs typeface="Calibri" panose="020F0502020204030204"/>
            </a:endParaRPr>
          </a:p>
        </p:txBody>
      </p:sp>
      <p:pic>
        <p:nvPicPr>
          <p:cNvPr id="7" name="Graphic 6" descr="Bar graph with upward trend with solid fill">
            <a:extLst>
              <a:ext uri="{FF2B5EF4-FFF2-40B4-BE49-F238E27FC236}">
                <a16:creationId xmlns:a16="http://schemas.microsoft.com/office/drawing/2014/main" id="{8FE37A7A-197C-490F-CC8A-8237C812BF2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98883" y="3675198"/>
            <a:ext cx="379772" cy="373627"/>
          </a:xfrm>
          <a:prstGeom prst="rect">
            <a:avLst/>
          </a:prstGeom>
        </p:spPr>
      </p:pic>
      <p:pic>
        <p:nvPicPr>
          <p:cNvPr id="8" name="Graphic 7" descr="Lock with solid fill">
            <a:extLst>
              <a:ext uri="{FF2B5EF4-FFF2-40B4-BE49-F238E27FC236}">
                <a16:creationId xmlns:a16="http://schemas.microsoft.com/office/drawing/2014/main" id="{EB85B198-2359-32CF-9FB9-0FB1C919A9C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23464" y="2882472"/>
            <a:ext cx="342901" cy="342901"/>
          </a:xfrm>
          <a:prstGeom prst="rect">
            <a:avLst/>
          </a:prstGeom>
        </p:spPr>
      </p:pic>
      <p:pic>
        <p:nvPicPr>
          <p:cNvPr id="9" name="Graphic 8" descr="Dollar with solid fill">
            <a:extLst>
              <a:ext uri="{FF2B5EF4-FFF2-40B4-BE49-F238E27FC236}">
                <a16:creationId xmlns:a16="http://schemas.microsoft.com/office/drawing/2014/main" id="{5313DC1F-FE09-4D05-091A-0F9A5285C4F6}"/>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523464" y="3306488"/>
            <a:ext cx="355191" cy="373626"/>
          </a:xfrm>
          <a:prstGeom prst="rect">
            <a:avLst/>
          </a:prstGeom>
        </p:spPr>
      </p:pic>
      <p:pic>
        <p:nvPicPr>
          <p:cNvPr id="10" name="Graphic 9" descr="Bank with solid fill">
            <a:extLst>
              <a:ext uri="{FF2B5EF4-FFF2-40B4-BE49-F238E27FC236}">
                <a16:creationId xmlns:a16="http://schemas.microsoft.com/office/drawing/2014/main" id="{659EB7B6-51BE-8399-1015-094C1F0DA8D4}"/>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523464" y="2513762"/>
            <a:ext cx="373626" cy="373626"/>
          </a:xfrm>
          <a:prstGeom prst="rect">
            <a:avLst/>
          </a:prstGeom>
        </p:spPr>
      </p:pic>
    </p:spTree>
    <p:extLst>
      <p:ext uri="{BB962C8B-B14F-4D97-AF65-F5344CB8AC3E}">
        <p14:creationId xmlns:p14="http://schemas.microsoft.com/office/powerpoint/2010/main" val="32509602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4" y="388844"/>
            <a:ext cx="10676555" cy="769441"/>
          </a:xfrm>
          <a:prstGeom prst="rect">
            <a:avLst/>
          </a:prstGeom>
          <a:noFill/>
        </p:spPr>
        <p:txBody>
          <a:bodyPr wrap="square" lIns="91440" tIns="45720" rIns="91440" bIns="45720" rtlCol="0" anchor="t">
            <a:spAutoFit/>
          </a:bodyPr>
          <a:lstStyle/>
          <a:p>
            <a:r>
              <a:rPr lang="en-US" sz="4400" b="1">
                <a:solidFill>
                  <a:srgbClr val="004878"/>
                </a:solidFill>
                <a:latin typeface="Trebuchet MS"/>
              </a:rPr>
              <a:t>Additional Offerings</a:t>
            </a:r>
          </a:p>
        </p:txBody>
      </p:sp>
      <p:sp>
        <p:nvSpPr>
          <p:cNvPr id="12" name="Rectangle 11">
            <a:extLst>
              <a:ext uri="{FF2B5EF4-FFF2-40B4-BE49-F238E27FC236}">
                <a16:creationId xmlns:a16="http://schemas.microsoft.com/office/drawing/2014/main" id="{85BD9511-501E-F3BC-7617-040A33FFCB6D}"/>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456510CA-CDFC-487E-CD5A-18E16A780EAD}"/>
              </a:ext>
            </a:extLst>
          </p:cNvPr>
          <p:cNvSpPr/>
          <p:nvPr/>
        </p:nvSpPr>
        <p:spPr>
          <a:xfrm>
            <a:off x="3817946" y="3433260"/>
            <a:ext cx="6602819"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2400">
                <a:solidFill>
                  <a:schemeClr val="tx1"/>
                </a:solidFill>
                <a:latin typeface="Trebuchet MS" panose="020B0603020202020204" pitchFamily="34" charset="0"/>
                <a:cs typeface="Arial"/>
              </a:rPr>
              <a:t>Elevated cashback rates on categories like dining, groceries, and online shopping</a:t>
            </a:r>
          </a:p>
        </p:txBody>
      </p:sp>
      <p:sp>
        <p:nvSpPr>
          <p:cNvPr id="13" name="Rectangle 12">
            <a:extLst>
              <a:ext uri="{FF2B5EF4-FFF2-40B4-BE49-F238E27FC236}">
                <a16:creationId xmlns:a16="http://schemas.microsoft.com/office/drawing/2014/main" id="{C46444EE-A224-0A7D-21D4-F310D6B72C71}"/>
              </a:ext>
            </a:extLst>
          </p:cNvPr>
          <p:cNvSpPr/>
          <p:nvPr/>
        </p:nvSpPr>
        <p:spPr>
          <a:xfrm>
            <a:off x="3817945" y="5098449"/>
            <a:ext cx="7186027"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2400">
                <a:solidFill>
                  <a:schemeClr val="tx1"/>
                </a:solidFill>
                <a:latin typeface="Trebuchet MS" panose="020B0603020202020204" pitchFamily="34" charset="0"/>
                <a:cs typeface="Arial"/>
              </a:rPr>
              <a:t>Free or discounted subscriptions to premium streaming services to target a younger audience</a:t>
            </a:r>
          </a:p>
        </p:txBody>
      </p:sp>
      <p:sp>
        <p:nvSpPr>
          <p:cNvPr id="14" name="Pentagon 13">
            <a:extLst>
              <a:ext uri="{FF2B5EF4-FFF2-40B4-BE49-F238E27FC236}">
                <a16:creationId xmlns:a16="http://schemas.microsoft.com/office/drawing/2014/main" id="{AB9BBE37-109E-78A5-5981-F818D510436D}"/>
              </a:ext>
            </a:extLst>
          </p:cNvPr>
          <p:cNvSpPr/>
          <p:nvPr/>
        </p:nvSpPr>
        <p:spPr>
          <a:xfrm>
            <a:off x="461661" y="1573696"/>
            <a:ext cx="3172626" cy="1236869"/>
          </a:xfrm>
          <a:prstGeom prst="homePlate">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Trebuchet MS" panose="020B0603020202020204" pitchFamily="34" charset="0"/>
                <a:cs typeface="Arial"/>
              </a:rPr>
              <a:t>Travel Rewards</a:t>
            </a:r>
          </a:p>
        </p:txBody>
      </p:sp>
      <p:sp>
        <p:nvSpPr>
          <p:cNvPr id="15" name="Pentagon 14">
            <a:extLst>
              <a:ext uri="{FF2B5EF4-FFF2-40B4-BE49-F238E27FC236}">
                <a16:creationId xmlns:a16="http://schemas.microsoft.com/office/drawing/2014/main" id="{50EF0C16-8F22-231D-4FC2-DD5E77E8A6B8}"/>
              </a:ext>
            </a:extLst>
          </p:cNvPr>
          <p:cNvSpPr/>
          <p:nvPr/>
        </p:nvSpPr>
        <p:spPr>
          <a:xfrm>
            <a:off x="461661" y="3429000"/>
            <a:ext cx="3172626" cy="1236869"/>
          </a:xfrm>
          <a:prstGeom prst="homePlate">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Trebuchet MS" panose="020B0603020202020204" pitchFamily="34" charset="0"/>
                <a:cs typeface="Arial"/>
              </a:rPr>
              <a:t>Cashback</a:t>
            </a:r>
            <a:r>
              <a:rPr lang="en-US">
                <a:latin typeface="Georgia" panose="02040502050405020303" pitchFamily="18" charset="0"/>
                <a:cs typeface="Arial"/>
              </a:rPr>
              <a:t> </a:t>
            </a:r>
          </a:p>
        </p:txBody>
      </p:sp>
      <p:sp>
        <p:nvSpPr>
          <p:cNvPr id="2" name="Pentagon 14">
            <a:extLst>
              <a:ext uri="{FF2B5EF4-FFF2-40B4-BE49-F238E27FC236}">
                <a16:creationId xmlns:a16="http://schemas.microsoft.com/office/drawing/2014/main" id="{7247E9F7-8AEE-E6C7-D1F9-9DFAC8E43354}"/>
              </a:ext>
            </a:extLst>
          </p:cNvPr>
          <p:cNvSpPr/>
          <p:nvPr/>
        </p:nvSpPr>
        <p:spPr>
          <a:xfrm>
            <a:off x="461661" y="5247906"/>
            <a:ext cx="3172626" cy="1236869"/>
          </a:xfrm>
          <a:prstGeom prst="homePlate">
            <a:avLst/>
          </a:prstGeom>
          <a:solidFill>
            <a:srgbClr val="004878"/>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2400">
                <a:solidFill>
                  <a:schemeClr val="bg2"/>
                </a:solidFill>
                <a:latin typeface="Trebuchet MS" panose="020B0603020202020204" pitchFamily="34" charset="0"/>
                <a:cs typeface="Arial"/>
              </a:rPr>
              <a:t>Streaming Services</a:t>
            </a:r>
          </a:p>
        </p:txBody>
      </p:sp>
      <p:sp>
        <p:nvSpPr>
          <p:cNvPr id="5" name="Rectangle 4">
            <a:extLst>
              <a:ext uri="{FF2B5EF4-FFF2-40B4-BE49-F238E27FC236}">
                <a16:creationId xmlns:a16="http://schemas.microsoft.com/office/drawing/2014/main" id="{E12F90E3-F353-C590-5F37-65A9DC77C40F}"/>
              </a:ext>
            </a:extLst>
          </p:cNvPr>
          <p:cNvSpPr/>
          <p:nvPr/>
        </p:nvSpPr>
        <p:spPr>
          <a:xfrm>
            <a:off x="3817946" y="1586605"/>
            <a:ext cx="6602819" cy="123686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marL="285750" indent="-285750">
              <a:buFont typeface="Arial" panose="020B0604020202020204" pitchFamily="34" charset="0"/>
              <a:buChar char="•"/>
            </a:pPr>
            <a:r>
              <a:rPr lang="en-US" sz="2400">
                <a:solidFill>
                  <a:schemeClr val="tx1"/>
                </a:solidFill>
                <a:latin typeface="Trebuchet MS" panose="020B0603020202020204" pitchFamily="34" charset="0"/>
                <a:cs typeface="Arial"/>
              </a:rPr>
              <a:t>Complimentary access to premium airport lounges worldwide</a:t>
            </a:r>
          </a:p>
        </p:txBody>
      </p:sp>
    </p:spTree>
    <p:extLst>
      <p:ext uri="{BB962C8B-B14F-4D97-AF65-F5344CB8AC3E}">
        <p14:creationId xmlns:p14="http://schemas.microsoft.com/office/powerpoint/2010/main" val="6471706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raphic 4" descr="Arrow circle with solid fill">
            <a:extLst>
              <a:ext uri="{FF2B5EF4-FFF2-40B4-BE49-F238E27FC236}">
                <a16:creationId xmlns:a16="http://schemas.microsoft.com/office/drawing/2014/main" id="{360B6CE1-A7F1-E1C5-D6A8-B2237DA3CD8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483817" y="1676086"/>
            <a:ext cx="4287879" cy="4292737"/>
          </a:xfrm>
          <a:prstGeom prst="rect">
            <a:avLst/>
          </a:prstGeom>
        </p:spPr>
      </p:pic>
      <p:sp>
        <p:nvSpPr>
          <p:cNvPr id="4" name="TextBox 3">
            <a:extLst>
              <a:ext uri="{FF2B5EF4-FFF2-40B4-BE49-F238E27FC236}">
                <a16:creationId xmlns:a16="http://schemas.microsoft.com/office/drawing/2014/main" id="{7DFFB54D-56BE-8B6C-3285-542C2539E7A3}"/>
              </a:ext>
            </a:extLst>
          </p:cNvPr>
          <p:cNvSpPr txBox="1"/>
          <p:nvPr/>
        </p:nvSpPr>
        <p:spPr>
          <a:xfrm>
            <a:off x="410545" y="373225"/>
            <a:ext cx="11305967" cy="769441"/>
          </a:xfrm>
          <a:prstGeom prst="rect">
            <a:avLst/>
          </a:prstGeom>
          <a:noFill/>
        </p:spPr>
        <p:txBody>
          <a:bodyPr wrap="square" lIns="91440" tIns="45720" rIns="91440" bIns="45720" rtlCol="0" anchor="t">
            <a:spAutoFit/>
          </a:bodyPr>
          <a:lstStyle/>
          <a:p>
            <a:r>
              <a:rPr lang="en-US" sz="4400" b="1">
                <a:solidFill>
                  <a:srgbClr val="004879"/>
                </a:solidFill>
                <a:latin typeface="Trebuchet MS"/>
              </a:rPr>
              <a:t>Risk Model </a:t>
            </a:r>
          </a:p>
        </p:txBody>
      </p:sp>
      <p:sp>
        <p:nvSpPr>
          <p:cNvPr id="11" name="Rectangle 10">
            <a:extLst>
              <a:ext uri="{FF2B5EF4-FFF2-40B4-BE49-F238E27FC236}">
                <a16:creationId xmlns:a16="http://schemas.microsoft.com/office/drawing/2014/main" id="{1B0A3187-AA77-0620-7508-6CEA2F332268}"/>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2F21DD45-7C19-45B2-AFB8-8DA292CC04FB}"/>
              </a:ext>
            </a:extLst>
          </p:cNvPr>
          <p:cNvSpPr/>
          <p:nvPr/>
        </p:nvSpPr>
        <p:spPr>
          <a:xfrm>
            <a:off x="4788497" y="3429000"/>
            <a:ext cx="2004971" cy="47650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3200" b="1">
                <a:solidFill>
                  <a:srgbClr val="004878"/>
                </a:solidFill>
                <a:latin typeface="Arial"/>
                <a:cs typeface="Arial"/>
              </a:rPr>
              <a:t>6 months</a:t>
            </a:r>
            <a:r>
              <a:rPr lang="en-US" sz="3200">
                <a:solidFill>
                  <a:srgbClr val="004878"/>
                </a:solidFill>
                <a:latin typeface="Arial"/>
                <a:cs typeface="Arial"/>
              </a:rPr>
              <a:t> </a:t>
            </a:r>
          </a:p>
        </p:txBody>
      </p:sp>
      <p:sp>
        <p:nvSpPr>
          <p:cNvPr id="6" name="Rectangle 5">
            <a:extLst>
              <a:ext uri="{FF2B5EF4-FFF2-40B4-BE49-F238E27FC236}">
                <a16:creationId xmlns:a16="http://schemas.microsoft.com/office/drawing/2014/main" id="{F1731CE3-39BF-6514-EBA4-1E47784BDA87}"/>
              </a:ext>
            </a:extLst>
          </p:cNvPr>
          <p:cNvSpPr/>
          <p:nvPr/>
        </p:nvSpPr>
        <p:spPr>
          <a:xfrm>
            <a:off x="8604964" y="2364961"/>
            <a:ext cx="3297178" cy="678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4000" b="1">
                <a:solidFill>
                  <a:schemeClr val="tx1"/>
                </a:solidFill>
                <a:latin typeface="Trebuchet MS"/>
                <a:cs typeface="Arial"/>
              </a:rPr>
              <a:t>Approved</a:t>
            </a:r>
          </a:p>
        </p:txBody>
      </p:sp>
      <p:sp>
        <p:nvSpPr>
          <p:cNvPr id="12" name="Rectangle 11">
            <a:extLst>
              <a:ext uri="{FF2B5EF4-FFF2-40B4-BE49-F238E27FC236}">
                <a16:creationId xmlns:a16="http://schemas.microsoft.com/office/drawing/2014/main" id="{B87FA6A2-C806-20AF-4204-59C1D4D09CB1}"/>
              </a:ext>
            </a:extLst>
          </p:cNvPr>
          <p:cNvSpPr/>
          <p:nvPr/>
        </p:nvSpPr>
        <p:spPr>
          <a:xfrm>
            <a:off x="8627303" y="4264739"/>
            <a:ext cx="3297178" cy="678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r>
              <a:rPr lang="en-US" sz="4000" b="1">
                <a:solidFill>
                  <a:schemeClr val="tx1"/>
                </a:solidFill>
                <a:latin typeface="Trebuchet MS"/>
                <a:cs typeface="Arial"/>
              </a:rPr>
              <a:t>Disapproved</a:t>
            </a:r>
          </a:p>
        </p:txBody>
      </p:sp>
      <p:sp>
        <p:nvSpPr>
          <p:cNvPr id="15" name="TextBox 14">
            <a:extLst>
              <a:ext uri="{FF2B5EF4-FFF2-40B4-BE49-F238E27FC236}">
                <a16:creationId xmlns:a16="http://schemas.microsoft.com/office/drawing/2014/main" id="{310C19AE-7B7D-B986-03AB-618672A824C7}"/>
              </a:ext>
            </a:extLst>
          </p:cNvPr>
          <p:cNvSpPr txBox="1"/>
          <p:nvPr/>
        </p:nvSpPr>
        <p:spPr>
          <a:xfrm>
            <a:off x="150566" y="2366921"/>
            <a:ext cx="3839771"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endParaRPr lang="en-US" sz="2400">
              <a:cs typeface="Calibri" panose="020F0502020204030204"/>
            </a:endParaRPr>
          </a:p>
          <a:p>
            <a:pPr marL="342900" indent="-342900">
              <a:buFont typeface="Arial" panose="020B0604020202020204" pitchFamily="34" charset="0"/>
              <a:buChar char="•"/>
            </a:pPr>
            <a:r>
              <a:rPr lang="en-US" sz="2400">
                <a:latin typeface="Trebuchet MS"/>
                <a:cs typeface="Calibri" panose="020F0502020204030204"/>
              </a:rPr>
              <a:t>Payment history</a:t>
            </a:r>
            <a:endParaRPr lang="en-US">
              <a:latin typeface="Trebuchet MS"/>
            </a:endParaRPr>
          </a:p>
          <a:p>
            <a:pPr marL="342900" indent="-342900">
              <a:buFont typeface="Arial" panose="020B0604020202020204" pitchFamily="34" charset="0"/>
              <a:buChar char="•"/>
            </a:pPr>
            <a:r>
              <a:rPr lang="en-US" sz="2400">
                <a:latin typeface="Trebuchet MS"/>
                <a:cs typeface="Calibri" panose="020F0502020204030204"/>
              </a:rPr>
              <a:t>Amount owned</a:t>
            </a:r>
          </a:p>
          <a:p>
            <a:pPr marL="342900" indent="-342900">
              <a:buFont typeface="Arial" panose="020B0604020202020204" pitchFamily="34" charset="0"/>
              <a:buChar char="•"/>
            </a:pPr>
            <a:r>
              <a:rPr lang="en-US" sz="2400">
                <a:latin typeface="Trebuchet MS"/>
                <a:cs typeface="Calibri" panose="020F0502020204030204"/>
              </a:rPr>
              <a:t>Length of credit history</a:t>
            </a:r>
          </a:p>
          <a:p>
            <a:pPr marL="342900" indent="-342900">
              <a:buFont typeface="Arial" panose="020B0604020202020204" pitchFamily="34" charset="0"/>
              <a:buChar char="•"/>
            </a:pPr>
            <a:r>
              <a:rPr lang="en-US" sz="2400">
                <a:latin typeface="Trebuchet MS"/>
                <a:cs typeface="Calibri" panose="020F0502020204030204"/>
              </a:rPr>
              <a:t>Capital One credit history</a:t>
            </a:r>
          </a:p>
          <a:p>
            <a:pPr marL="342900" indent="-342900">
              <a:buFont typeface="Arial" panose="020B0604020202020204" pitchFamily="34" charset="0"/>
              <a:buChar char="•"/>
            </a:pPr>
            <a:r>
              <a:rPr lang="en-US" sz="2400">
                <a:latin typeface="Trebuchet MS"/>
                <a:cs typeface="Calibri" panose="020F0502020204030204"/>
              </a:rPr>
              <a:t>Credit mix</a:t>
            </a:r>
          </a:p>
        </p:txBody>
      </p:sp>
      <p:pic>
        <p:nvPicPr>
          <p:cNvPr id="7" name="Graphic 6" descr="Checkbox Checked with solid fill">
            <a:extLst>
              <a:ext uri="{FF2B5EF4-FFF2-40B4-BE49-F238E27FC236}">
                <a16:creationId xmlns:a16="http://schemas.microsoft.com/office/drawing/2014/main" id="{C6EE56A8-61B1-2062-5F78-BCF3CC15AF5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712903" y="2300379"/>
            <a:ext cx="914400" cy="914400"/>
          </a:xfrm>
          <a:prstGeom prst="rect">
            <a:avLst/>
          </a:prstGeom>
        </p:spPr>
      </p:pic>
      <p:pic>
        <p:nvPicPr>
          <p:cNvPr id="16" name="Graphic 15" descr="Checkbox Crossed with solid fill">
            <a:extLst>
              <a:ext uri="{FF2B5EF4-FFF2-40B4-BE49-F238E27FC236}">
                <a16:creationId xmlns:a16="http://schemas.microsoft.com/office/drawing/2014/main" id="{D9ECB641-0790-7599-EE04-30D5EE79A4A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7690564" y="4198535"/>
            <a:ext cx="914400" cy="914400"/>
          </a:xfrm>
          <a:prstGeom prst="rect">
            <a:avLst/>
          </a:prstGeom>
        </p:spPr>
      </p:pic>
    </p:spTree>
    <p:extLst>
      <p:ext uri="{BB962C8B-B14F-4D97-AF65-F5344CB8AC3E}">
        <p14:creationId xmlns:p14="http://schemas.microsoft.com/office/powerpoint/2010/main" val="236338147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FE0DD34-A461-95BF-9302-521384816BB6}"/>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Trebuchet MS"/>
              </a:rPr>
              <a:t>	</a:t>
            </a:r>
            <a:r>
              <a:rPr lang="en-US" sz="4400" b="1" u="sng">
                <a:solidFill>
                  <a:schemeClr val="bg2"/>
                </a:solidFill>
                <a:latin typeface="Trebuchet MS"/>
              </a:rPr>
              <a:t>Risk and Mitigations </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6301593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5" y="373225"/>
            <a:ext cx="11305967" cy="769441"/>
          </a:xfrm>
          <a:prstGeom prst="rect">
            <a:avLst/>
          </a:prstGeom>
          <a:noFill/>
        </p:spPr>
        <p:txBody>
          <a:bodyPr wrap="square" lIns="91440" tIns="45720" rIns="91440" bIns="45720" rtlCol="0" anchor="t">
            <a:spAutoFit/>
          </a:bodyPr>
          <a:lstStyle/>
          <a:p>
            <a:r>
              <a:rPr lang="en-US" sz="4400" b="1">
                <a:solidFill>
                  <a:srgbClr val="004879"/>
                </a:solidFill>
                <a:latin typeface="Trebuchet MS" panose="020B0603020202020204" pitchFamily="34" charset="0"/>
              </a:rPr>
              <a:t>Risk and Mitigation </a:t>
            </a:r>
          </a:p>
        </p:txBody>
      </p:sp>
      <p:sp>
        <p:nvSpPr>
          <p:cNvPr id="11" name="Rectangle 10">
            <a:extLst>
              <a:ext uri="{FF2B5EF4-FFF2-40B4-BE49-F238E27FC236}">
                <a16:creationId xmlns:a16="http://schemas.microsoft.com/office/drawing/2014/main" id="{1B0A3187-AA77-0620-7508-6CEA2F332268}"/>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1731CE3-39BF-6514-EBA4-1E47784BDA87}"/>
              </a:ext>
            </a:extLst>
          </p:cNvPr>
          <p:cNvSpPr/>
          <p:nvPr/>
        </p:nvSpPr>
        <p:spPr>
          <a:xfrm>
            <a:off x="7349492" y="2332961"/>
            <a:ext cx="3297178" cy="6781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endParaRPr lang="en-US" sz="4000" b="1">
              <a:solidFill>
                <a:schemeClr val="tx1"/>
              </a:solidFill>
              <a:latin typeface="Arial"/>
              <a:cs typeface="Arial"/>
            </a:endParaRPr>
          </a:p>
        </p:txBody>
      </p:sp>
      <p:pic>
        <p:nvPicPr>
          <p:cNvPr id="7" name="Graphic 6" descr="Checkbox Checked with solid fill">
            <a:extLst>
              <a:ext uri="{FF2B5EF4-FFF2-40B4-BE49-F238E27FC236}">
                <a16:creationId xmlns:a16="http://schemas.microsoft.com/office/drawing/2014/main" id="{C6EE56A8-61B1-2062-5F78-BCF3CC15AF5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431" y="2268379"/>
            <a:ext cx="914400" cy="914400"/>
          </a:xfrm>
          <a:prstGeom prst="rect">
            <a:avLst/>
          </a:prstGeom>
        </p:spPr>
      </p:pic>
      <p:pic>
        <p:nvPicPr>
          <p:cNvPr id="3" name="Graphic 2" descr="Checkbox Checked with solid fill">
            <a:extLst>
              <a:ext uri="{FF2B5EF4-FFF2-40B4-BE49-F238E27FC236}">
                <a16:creationId xmlns:a16="http://schemas.microsoft.com/office/drawing/2014/main" id="{E367CF69-DC71-DA8E-DF85-8A27C2330CA4}"/>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431" y="3247361"/>
            <a:ext cx="914400" cy="914400"/>
          </a:xfrm>
          <a:prstGeom prst="rect">
            <a:avLst/>
          </a:prstGeom>
        </p:spPr>
      </p:pic>
      <p:pic>
        <p:nvPicPr>
          <p:cNvPr id="8" name="Graphic 7" descr="Checkbox Checked with solid fill">
            <a:extLst>
              <a:ext uri="{FF2B5EF4-FFF2-40B4-BE49-F238E27FC236}">
                <a16:creationId xmlns:a16="http://schemas.microsoft.com/office/drawing/2014/main" id="{50586F9D-B181-5E1B-E350-0F5F6027440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57431" y="4232739"/>
            <a:ext cx="914400" cy="914400"/>
          </a:xfrm>
          <a:prstGeom prst="rect">
            <a:avLst/>
          </a:prstGeom>
        </p:spPr>
      </p:pic>
      <p:sp>
        <p:nvSpPr>
          <p:cNvPr id="9" name="TextBox 8">
            <a:extLst>
              <a:ext uri="{FF2B5EF4-FFF2-40B4-BE49-F238E27FC236}">
                <a16:creationId xmlns:a16="http://schemas.microsoft.com/office/drawing/2014/main" id="{B8EBC896-AD09-2747-A937-85E3EE1C1E6C}"/>
              </a:ext>
            </a:extLst>
          </p:cNvPr>
          <p:cNvSpPr txBox="1"/>
          <p:nvPr/>
        </p:nvSpPr>
        <p:spPr>
          <a:xfrm>
            <a:off x="1144065" y="2416329"/>
            <a:ext cx="4867335" cy="830997"/>
          </a:xfrm>
          <a:prstGeom prst="rect">
            <a:avLst/>
          </a:prstGeom>
          <a:noFill/>
        </p:spPr>
        <p:txBody>
          <a:bodyPr wrap="square" lIns="91440" tIns="45720" rIns="91440" bIns="45720" rtlCol="0" anchor="t">
            <a:spAutoFit/>
          </a:bodyPr>
          <a:lstStyle/>
          <a:p>
            <a:r>
              <a:rPr lang="en-US" sz="2400">
                <a:latin typeface="Trebuchet MS"/>
              </a:rPr>
              <a:t>Higher loss from 20k delinquent accounts </a:t>
            </a:r>
          </a:p>
        </p:txBody>
      </p:sp>
      <p:sp>
        <p:nvSpPr>
          <p:cNvPr id="10" name="TextBox 9">
            <a:extLst>
              <a:ext uri="{FF2B5EF4-FFF2-40B4-BE49-F238E27FC236}">
                <a16:creationId xmlns:a16="http://schemas.microsoft.com/office/drawing/2014/main" id="{EF8C6BA2-848B-2709-A312-EC77F7F4E4B0}"/>
              </a:ext>
            </a:extLst>
          </p:cNvPr>
          <p:cNvSpPr txBox="1"/>
          <p:nvPr/>
        </p:nvSpPr>
        <p:spPr>
          <a:xfrm>
            <a:off x="7274250" y="2475138"/>
            <a:ext cx="4367021" cy="461665"/>
          </a:xfrm>
          <a:prstGeom prst="rect">
            <a:avLst/>
          </a:prstGeom>
          <a:noFill/>
        </p:spPr>
        <p:txBody>
          <a:bodyPr wrap="square" lIns="91440" tIns="45720" rIns="91440" bIns="45720" rtlCol="0" anchor="t">
            <a:spAutoFit/>
          </a:bodyPr>
          <a:lstStyle/>
          <a:p>
            <a:r>
              <a:rPr lang="en-US" sz="2400">
                <a:latin typeface="Trebuchet MS"/>
              </a:rPr>
              <a:t>Periodic Credit Checks</a:t>
            </a:r>
            <a:endParaRPr lang="en-US"/>
          </a:p>
        </p:txBody>
      </p:sp>
      <p:sp>
        <p:nvSpPr>
          <p:cNvPr id="13" name="TextBox 12">
            <a:extLst>
              <a:ext uri="{FF2B5EF4-FFF2-40B4-BE49-F238E27FC236}">
                <a16:creationId xmlns:a16="http://schemas.microsoft.com/office/drawing/2014/main" id="{9003E1B3-FF36-35EB-3D4D-81DADBA940CF}"/>
              </a:ext>
            </a:extLst>
          </p:cNvPr>
          <p:cNvSpPr txBox="1"/>
          <p:nvPr/>
        </p:nvSpPr>
        <p:spPr>
          <a:xfrm>
            <a:off x="1149323" y="3282786"/>
            <a:ext cx="4851637" cy="830997"/>
          </a:xfrm>
          <a:prstGeom prst="rect">
            <a:avLst/>
          </a:prstGeom>
          <a:noFill/>
        </p:spPr>
        <p:txBody>
          <a:bodyPr wrap="square" lIns="91440" tIns="45720" rIns="91440" bIns="45720" rtlCol="0" anchor="t">
            <a:spAutoFit/>
          </a:bodyPr>
          <a:lstStyle/>
          <a:p>
            <a:r>
              <a:rPr lang="en-US" sz="2400">
                <a:latin typeface="Trebuchet MS"/>
              </a:rPr>
              <a:t>Less Profit for 20k Accounts in General</a:t>
            </a:r>
            <a:endParaRPr lang="en-US"/>
          </a:p>
        </p:txBody>
      </p:sp>
      <p:sp>
        <p:nvSpPr>
          <p:cNvPr id="14" name="TextBox 13">
            <a:extLst>
              <a:ext uri="{FF2B5EF4-FFF2-40B4-BE49-F238E27FC236}">
                <a16:creationId xmlns:a16="http://schemas.microsoft.com/office/drawing/2014/main" id="{48B0ECA3-F9DB-3D3D-CEAA-3E4C5F8A51E3}"/>
              </a:ext>
            </a:extLst>
          </p:cNvPr>
          <p:cNvSpPr txBox="1"/>
          <p:nvPr/>
        </p:nvSpPr>
        <p:spPr>
          <a:xfrm>
            <a:off x="7360808" y="3314140"/>
            <a:ext cx="4871784" cy="830997"/>
          </a:xfrm>
          <a:prstGeom prst="rect">
            <a:avLst/>
          </a:prstGeom>
          <a:noFill/>
        </p:spPr>
        <p:txBody>
          <a:bodyPr wrap="square" lIns="91440" tIns="45720" rIns="91440" bIns="45720" rtlCol="0" anchor="t">
            <a:spAutoFit/>
          </a:bodyPr>
          <a:lstStyle/>
          <a:p>
            <a:r>
              <a:rPr lang="en-US" sz="2400">
                <a:latin typeface="Trebuchet MS"/>
              </a:rPr>
              <a:t>Verified &amp; Completed Six Months Payment History </a:t>
            </a:r>
            <a:endParaRPr lang="en-US"/>
          </a:p>
        </p:txBody>
      </p:sp>
      <p:sp>
        <p:nvSpPr>
          <p:cNvPr id="17" name="TextBox 16">
            <a:extLst>
              <a:ext uri="{FF2B5EF4-FFF2-40B4-BE49-F238E27FC236}">
                <a16:creationId xmlns:a16="http://schemas.microsoft.com/office/drawing/2014/main" id="{06AB99CA-ABA4-F9C1-05AC-48B1EFB9F0A6}"/>
              </a:ext>
            </a:extLst>
          </p:cNvPr>
          <p:cNvSpPr txBox="1"/>
          <p:nvPr/>
        </p:nvSpPr>
        <p:spPr>
          <a:xfrm>
            <a:off x="1149323" y="4368176"/>
            <a:ext cx="4853215" cy="461665"/>
          </a:xfrm>
          <a:prstGeom prst="rect">
            <a:avLst/>
          </a:prstGeom>
          <a:noFill/>
        </p:spPr>
        <p:txBody>
          <a:bodyPr wrap="square" lIns="91440" tIns="45720" rIns="91440" bIns="45720" rtlCol="0" anchor="t">
            <a:spAutoFit/>
          </a:bodyPr>
          <a:lstStyle/>
          <a:p>
            <a:r>
              <a:rPr lang="en-US" sz="2400">
                <a:latin typeface="Trebuchet MS"/>
              </a:rPr>
              <a:t>Less Profit from Annual Fee</a:t>
            </a:r>
            <a:endParaRPr lang="en-US"/>
          </a:p>
        </p:txBody>
      </p:sp>
      <p:sp>
        <p:nvSpPr>
          <p:cNvPr id="18" name="TextBox 17">
            <a:extLst>
              <a:ext uri="{FF2B5EF4-FFF2-40B4-BE49-F238E27FC236}">
                <a16:creationId xmlns:a16="http://schemas.microsoft.com/office/drawing/2014/main" id="{A563EAC5-0226-E504-EB76-0BE0FE02098E}"/>
              </a:ext>
            </a:extLst>
          </p:cNvPr>
          <p:cNvSpPr txBox="1"/>
          <p:nvPr/>
        </p:nvSpPr>
        <p:spPr>
          <a:xfrm>
            <a:off x="7371456" y="4455628"/>
            <a:ext cx="4180115" cy="830997"/>
          </a:xfrm>
          <a:prstGeom prst="rect">
            <a:avLst/>
          </a:prstGeom>
          <a:noFill/>
        </p:spPr>
        <p:txBody>
          <a:bodyPr wrap="square" lIns="91440" tIns="45720" rIns="91440" bIns="45720" rtlCol="0" anchor="t">
            <a:spAutoFit/>
          </a:bodyPr>
          <a:lstStyle/>
          <a:p>
            <a:r>
              <a:rPr lang="en-US" sz="2400">
                <a:latin typeface="Trebuchet MS"/>
              </a:rPr>
              <a:t>Increased interest rates to cover expenses</a:t>
            </a:r>
          </a:p>
        </p:txBody>
      </p:sp>
      <p:pic>
        <p:nvPicPr>
          <p:cNvPr id="20" name="Graphic 19" descr="Debt with solid fill">
            <a:extLst>
              <a:ext uri="{FF2B5EF4-FFF2-40B4-BE49-F238E27FC236}">
                <a16:creationId xmlns:a16="http://schemas.microsoft.com/office/drawing/2014/main" id="{DFA8F4A5-7882-D5B3-6AEE-2E08CDD1003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94440" y="2480410"/>
            <a:ext cx="690428" cy="690428"/>
          </a:xfrm>
          <a:prstGeom prst="rect">
            <a:avLst/>
          </a:prstGeom>
        </p:spPr>
      </p:pic>
      <p:pic>
        <p:nvPicPr>
          <p:cNvPr id="5" name="Graphic 4" descr="Coins with solid fill">
            <a:extLst>
              <a:ext uri="{FF2B5EF4-FFF2-40B4-BE49-F238E27FC236}">
                <a16:creationId xmlns:a16="http://schemas.microsoft.com/office/drawing/2014/main" id="{BF868273-1856-5BE9-9368-AA08BA36763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83095" y="3285646"/>
            <a:ext cx="713118" cy="828137"/>
          </a:xfrm>
          <a:prstGeom prst="rect">
            <a:avLst/>
          </a:prstGeom>
        </p:spPr>
      </p:pic>
      <p:pic>
        <p:nvPicPr>
          <p:cNvPr id="21" name="Graphic 20" descr="Dollar with solid fill">
            <a:extLst>
              <a:ext uri="{FF2B5EF4-FFF2-40B4-BE49-F238E27FC236}">
                <a16:creationId xmlns:a16="http://schemas.microsoft.com/office/drawing/2014/main" id="{E28B3D8D-A403-C72A-88B3-59C41BF262E9}"/>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189780" y="4268722"/>
            <a:ext cx="750597" cy="643636"/>
          </a:xfrm>
          <a:prstGeom prst="rect">
            <a:avLst/>
          </a:prstGeom>
        </p:spPr>
      </p:pic>
    </p:spTree>
    <p:extLst>
      <p:ext uri="{BB962C8B-B14F-4D97-AF65-F5344CB8AC3E}">
        <p14:creationId xmlns:p14="http://schemas.microsoft.com/office/powerpoint/2010/main" val="302916191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275376" y="43911"/>
            <a:ext cx="8914968" cy="1431025"/>
          </a:xfrm>
        </p:spPr>
        <p:txBody>
          <a:bodyPr>
            <a:normAutofit/>
          </a:bodyPr>
          <a:lstStyle/>
          <a:p>
            <a:r>
              <a:rPr lang="en-US" b="1">
                <a:solidFill>
                  <a:srgbClr val="F12B23"/>
                </a:solidFill>
                <a:latin typeface="Trebuchet MS"/>
                <a:cs typeface="Calibri Light"/>
              </a:rPr>
              <a:t>Implementation and Deployment</a:t>
            </a:r>
            <a:endParaRPr lang="en-US">
              <a:solidFill>
                <a:srgbClr val="F12B23"/>
              </a:solidFill>
              <a:latin typeface="Trebuchet MS"/>
              <a:cs typeface="Calibri Light"/>
            </a:endParaRPr>
          </a:p>
        </p:txBody>
      </p:sp>
      <p:sp>
        <p:nvSpPr>
          <p:cNvPr id="8" name="Rectangle 7">
            <a:extLst>
              <a:ext uri="{FF2B5EF4-FFF2-40B4-BE49-F238E27FC236}">
                <a16:creationId xmlns:a16="http://schemas.microsoft.com/office/drawing/2014/main" id="{CB41D672-FC29-8DB8-DDD3-653844FCEE2E}"/>
              </a:ext>
            </a:extLst>
          </p:cNvPr>
          <p:cNvSpPr/>
          <p:nvPr/>
        </p:nvSpPr>
        <p:spPr>
          <a:xfrm>
            <a:off x="7585438" y="1239922"/>
            <a:ext cx="4046759" cy="4379346"/>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800" b="1" u="sng">
              <a:solidFill>
                <a:schemeClr val="bg2"/>
              </a:solidFill>
              <a:latin typeface="Georgia" panose="02040502050405020303" pitchFamily="18" charset="0"/>
            </a:endParaRPr>
          </a:p>
        </p:txBody>
      </p:sp>
      <p:sp>
        <p:nvSpPr>
          <p:cNvPr id="6" name="Rectangle: Rounded Corners 5">
            <a:extLst>
              <a:ext uri="{FF2B5EF4-FFF2-40B4-BE49-F238E27FC236}">
                <a16:creationId xmlns:a16="http://schemas.microsoft.com/office/drawing/2014/main" id="{3142BD88-53B9-6C22-25E7-42BD141DA35C}"/>
              </a:ext>
            </a:extLst>
          </p:cNvPr>
          <p:cNvSpPr/>
          <p:nvPr/>
        </p:nvSpPr>
        <p:spPr>
          <a:xfrm>
            <a:off x="276559" y="4432343"/>
            <a:ext cx="7028421" cy="2168197"/>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3" name="Rectangle: Single Corner Snipped 1252">
            <a:extLst>
              <a:ext uri="{FF2B5EF4-FFF2-40B4-BE49-F238E27FC236}">
                <a16:creationId xmlns:a16="http://schemas.microsoft.com/office/drawing/2014/main" id="{86BE6E8E-7717-54B8-6173-B2C2B5B6053D}"/>
              </a:ext>
            </a:extLst>
          </p:cNvPr>
          <p:cNvSpPr/>
          <p:nvPr/>
        </p:nvSpPr>
        <p:spPr>
          <a:xfrm>
            <a:off x="273997" y="1239078"/>
            <a:ext cx="7023246" cy="3053097"/>
          </a:xfrm>
          <a:prstGeom prst="snip1Rect">
            <a:avLst/>
          </a:prstGeom>
          <a:solidFill>
            <a:schemeClr val="tx1">
              <a:lumMod val="75000"/>
              <a:lumOff val="25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1600">
                <a:solidFill>
                  <a:schemeClr val="bg2"/>
                </a:solidFill>
                <a:latin typeface="Trebuchet MS"/>
                <a:cs typeface="Calibri"/>
              </a:rPr>
              <a:t>Implementation:</a:t>
            </a:r>
          </a:p>
          <a:p>
            <a:pPr marL="285750" indent="-285750">
              <a:buFont typeface="Calibri"/>
              <a:buChar char="-"/>
            </a:pPr>
            <a:r>
              <a:rPr lang="en-US" sz="1600">
                <a:solidFill>
                  <a:schemeClr val="bg2"/>
                </a:solidFill>
                <a:latin typeface="Trebuchet MS"/>
                <a:cs typeface="Calibri"/>
              </a:rPr>
              <a:t>Agile Methodology </a:t>
            </a:r>
          </a:p>
          <a:p>
            <a:pPr marL="742950" lvl="1" indent="-285750">
              <a:buFont typeface="Courier New"/>
              <a:buChar char="o"/>
            </a:pPr>
            <a:r>
              <a:rPr lang="en-US" sz="1600">
                <a:solidFill>
                  <a:schemeClr val="bg2"/>
                </a:solidFill>
                <a:latin typeface="Trebuchet MS"/>
                <a:ea typeface="+mn-lt"/>
                <a:cs typeface="+mn-lt"/>
              </a:rPr>
              <a:t>Agile focuses on adaptability and customer satisfaction through continuous feedback</a:t>
            </a:r>
            <a:endParaRPr lang="en-US" sz="1600">
              <a:solidFill>
                <a:schemeClr val="bg2"/>
              </a:solidFill>
              <a:latin typeface="Trebuchet MS"/>
              <a:cs typeface="Calibri"/>
            </a:endParaRPr>
          </a:p>
          <a:p>
            <a:endParaRPr lang="en-US" sz="1600">
              <a:solidFill>
                <a:schemeClr val="bg2"/>
              </a:solidFill>
              <a:latin typeface="Trebuchet MS"/>
              <a:cs typeface="Calibri"/>
            </a:endParaRPr>
          </a:p>
          <a:p>
            <a:r>
              <a:rPr lang="en-US" sz="1600">
                <a:solidFill>
                  <a:schemeClr val="bg2"/>
                </a:solidFill>
                <a:latin typeface="Trebuchet MS"/>
                <a:cs typeface="Calibri"/>
              </a:rPr>
              <a:t>Deployment: </a:t>
            </a:r>
          </a:p>
          <a:p>
            <a:pPr marL="285750" indent="-285750">
              <a:buFont typeface="Calibri"/>
              <a:buChar char="-"/>
            </a:pPr>
            <a:r>
              <a:rPr lang="en-US" sz="1600">
                <a:solidFill>
                  <a:schemeClr val="bg2"/>
                </a:solidFill>
                <a:latin typeface="Trebuchet MS"/>
                <a:ea typeface="+mn-lt"/>
                <a:cs typeface="+mn-lt"/>
              </a:rPr>
              <a:t>Deployment can involve many steps, including testing, configuration management, and release management. </a:t>
            </a:r>
          </a:p>
          <a:p>
            <a:pPr marL="742950" lvl="1" indent="-285750">
              <a:buFont typeface="Courier New"/>
              <a:buChar char="o"/>
            </a:pPr>
            <a:r>
              <a:rPr lang="en-US" sz="1600">
                <a:solidFill>
                  <a:schemeClr val="bg2"/>
                </a:solidFill>
                <a:latin typeface="Trebuchet MS"/>
                <a:ea typeface="+mn-lt"/>
                <a:cs typeface="+mn-lt"/>
              </a:rPr>
              <a:t>Big Bang deployment strategy refers to an all-at-once approach</a:t>
            </a:r>
            <a:endParaRPr lang="en-US" sz="1600">
              <a:solidFill>
                <a:schemeClr val="bg2"/>
              </a:solidFill>
              <a:latin typeface="Trebuchet MS"/>
              <a:cs typeface="Calibri"/>
            </a:endParaRPr>
          </a:p>
          <a:p>
            <a:pPr marL="285750" indent="-285750">
              <a:buFont typeface="Calibri"/>
              <a:buChar char="-"/>
            </a:pPr>
            <a:endParaRPr lang="en-US" sz="1600">
              <a:solidFill>
                <a:schemeClr val="bg2"/>
              </a:solidFill>
              <a:cs typeface="Calibri"/>
            </a:endParaRPr>
          </a:p>
        </p:txBody>
      </p:sp>
      <p:sp>
        <p:nvSpPr>
          <p:cNvPr id="1789" name="TextBox 1788">
            <a:extLst>
              <a:ext uri="{FF2B5EF4-FFF2-40B4-BE49-F238E27FC236}">
                <a16:creationId xmlns:a16="http://schemas.microsoft.com/office/drawing/2014/main" id="{8C17F176-510F-0864-AA98-DD77909FA9F3}"/>
              </a:ext>
            </a:extLst>
          </p:cNvPr>
          <p:cNvSpPr txBox="1"/>
          <p:nvPr/>
        </p:nvSpPr>
        <p:spPr>
          <a:xfrm>
            <a:off x="448435" y="4460635"/>
            <a:ext cx="7141592" cy="181588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a:latin typeface="Trebuchet MS"/>
                <a:cs typeface="Calibri"/>
              </a:rPr>
              <a:t>Staffing Needs: </a:t>
            </a:r>
          </a:p>
          <a:p>
            <a:pPr>
              <a:buFont typeface=""/>
              <a:buChar char="•"/>
            </a:pPr>
            <a:r>
              <a:rPr lang="en-US" sz="1600" b="1">
                <a:latin typeface="Trebuchet MS"/>
              </a:rPr>
              <a:t>Project Managers: </a:t>
            </a:r>
            <a:r>
              <a:rPr lang="en-US" sz="1600">
                <a:latin typeface="Trebuchet MS"/>
              </a:rPr>
              <a:t>Develop a realistic project schedule and follow it</a:t>
            </a:r>
            <a:endParaRPr lang="en-US" sz="1600">
              <a:latin typeface="Trebuchet MS"/>
              <a:cs typeface="Calibri"/>
            </a:endParaRPr>
          </a:p>
          <a:p>
            <a:pPr>
              <a:buFont typeface=""/>
              <a:buChar char="•"/>
            </a:pPr>
            <a:r>
              <a:rPr lang="en-US" sz="1600" b="1">
                <a:latin typeface="Trebuchet MS"/>
              </a:rPr>
              <a:t>Research and Development: </a:t>
            </a:r>
            <a:r>
              <a:rPr lang="en-US" sz="1600">
                <a:latin typeface="Trebuchet MS"/>
              </a:rPr>
              <a:t>To research best practices</a:t>
            </a:r>
            <a:endParaRPr lang="en-US" sz="1600">
              <a:latin typeface="Trebuchet MS"/>
              <a:cs typeface="Calibri"/>
            </a:endParaRPr>
          </a:p>
          <a:p>
            <a:pPr>
              <a:buFont typeface=""/>
              <a:buChar char="•"/>
            </a:pPr>
            <a:r>
              <a:rPr lang="en-US" sz="1600" b="1">
                <a:latin typeface="Trebuchet MS"/>
              </a:rPr>
              <a:t>Software Engineers:</a:t>
            </a:r>
            <a:r>
              <a:rPr lang="en-US" sz="1600">
                <a:latin typeface="Trebuchet MS"/>
              </a:rPr>
              <a:t> To design the product and test for functionality</a:t>
            </a:r>
            <a:endParaRPr lang="en-US" sz="1600">
              <a:latin typeface="Trebuchet MS"/>
              <a:cs typeface="Calibri"/>
            </a:endParaRPr>
          </a:p>
          <a:p>
            <a:pPr>
              <a:buFont typeface=""/>
              <a:buChar char="•"/>
            </a:pPr>
            <a:r>
              <a:rPr lang="en-US" sz="1600" b="1">
                <a:latin typeface="Trebuchet MS"/>
              </a:rPr>
              <a:t>Finance Manager: </a:t>
            </a:r>
            <a:r>
              <a:rPr lang="en-US" sz="1600">
                <a:latin typeface="Trebuchet MS"/>
              </a:rPr>
              <a:t>Analyze costs in order to ensure the project will not overspend</a:t>
            </a:r>
          </a:p>
          <a:p>
            <a:pPr>
              <a:buFont typeface=""/>
              <a:buChar char="•"/>
            </a:pPr>
            <a:r>
              <a:rPr lang="en-US" sz="1600" b="1">
                <a:latin typeface="Trebuchet MS"/>
                <a:cs typeface="Calibri"/>
              </a:rPr>
              <a:t>Cybersecurity: </a:t>
            </a:r>
            <a:r>
              <a:rPr lang="en-US" sz="1600">
                <a:latin typeface="Trebuchet MS"/>
                <a:cs typeface="Calibri"/>
              </a:rPr>
              <a:t>To have our customers and our information secured</a:t>
            </a:r>
          </a:p>
        </p:txBody>
      </p:sp>
      <p:graphicFrame>
        <p:nvGraphicFramePr>
          <p:cNvPr id="1826" name="Diagram 1825">
            <a:extLst>
              <a:ext uri="{FF2B5EF4-FFF2-40B4-BE49-F238E27FC236}">
                <a16:creationId xmlns:a16="http://schemas.microsoft.com/office/drawing/2014/main" id="{8581D3D6-991C-2174-CC82-0BB42E6836C5}"/>
              </a:ext>
            </a:extLst>
          </p:cNvPr>
          <p:cNvGraphicFramePr/>
          <p:nvPr>
            <p:extLst>
              <p:ext uri="{D42A27DB-BD31-4B8C-83A1-F6EECF244321}">
                <p14:modId xmlns:p14="http://schemas.microsoft.com/office/powerpoint/2010/main" val="939820240"/>
              </p:ext>
            </p:extLst>
          </p:nvPr>
        </p:nvGraphicFramePr>
        <p:xfrm>
          <a:off x="7015713" y="1472921"/>
          <a:ext cx="5178778" cy="375637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2399886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D0E9F7-1E75-8B9A-6B12-5632A2B527B5}"/>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Trebuchet MS" panose="020B0603020202020204" pitchFamily="34" charset="0"/>
              </a:rPr>
              <a:t>	</a:t>
            </a:r>
            <a:r>
              <a:rPr lang="en-US" sz="4800" u="sng">
                <a:solidFill>
                  <a:schemeClr val="bg2"/>
                </a:solidFill>
                <a:latin typeface="Trebuchet MS" panose="020B0603020202020204" pitchFamily="34" charset="0"/>
              </a:rPr>
              <a:t>App Demonstration</a:t>
            </a:r>
            <a:endParaRPr lang="en-US" sz="4400" b="1" u="sng">
              <a:solidFill>
                <a:schemeClr val="bg2"/>
              </a:solidFill>
              <a:latin typeface="Trebuchet MS" panose="020B0603020202020204" pitchFamily="34" charset="0"/>
            </a:endParaRPr>
          </a:p>
        </p:txBody>
      </p:sp>
      <p:sp>
        <p:nvSpPr>
          <p:cNvPr id="4" name="TextBox 3">
            <a:extLst>
              <a:ext uri="{FF2B5EF4-FFF2-40B4-BE49-F238E27FC236}">
                <a16:creationId xmlns:a16="http://schemas.microsoft.com/office/drawing/2014/main" id="{4D451954-6269-2E28-5C3B-A06865539F08}"/>
              </a:ext>
            </a:extLst>
          </p:cNvPr>
          <p:cNvSpPr txBox="1"/>
          <p:nvPr/>
        </p:nvSpPr>
        <p:spPr>
          <a:xfrm>
            <a:off x="4228762"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2669644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3790900" y="195792"/>
            <a:ext cx="4951095" cy="858377"/>
          </a:xfrm>
        </p:spPr>
        <p:txBody>
          <a:bodyPr>
            <a:normAutofit fontScale="90000"/>
          </a:bodyPr>
          <a:lstStyle/>
          <a:p>
            <a:r>
              <a:rPr lang="en-US" b="1">
                <a:solidFill>
                  <a:schemeClr val="bg2"/>
                </a:solidFill>
                <a:latin typeface="Trebuchet MS"/>
                <a:cs typeface="Calibri Light"/>
              </a:rPr>
              <a:t>Recommendations</a:t>
            </a:r>
            <a:endParaRPr lang="en-US">
              <a:solidFill>
                <a:schemeClr val="bg2"/>
              </a:solidFill>
              <a:latin typeface="Trebuchet MS"/>
            </a:endParaRPr>
          </a:p>
        </p:txBody>
      </p:sp>
      <p:sp>
        <p:nvSpPr>
          <p:cNvPr id="7" name="Title 1">
            <a:extLst>
              <a:ext uri="{FF2B5EF4-FFF2-40B4-BE49-F238E27FC236}">
                <a16:creationId xmlns:a16="http://schemas.microsoft.com/office/drawing/2014/main" id="{F534ACA2-33D2-F699-7CA8-010550370A36}"/>
              </a:ext>
            </a:extLst>
          </p:cNvPr>
          <p:cNvSpPr txBox="1">
            <a:spLocks/>
          </p:cNvSpPr>
          <p:nvPr/>
        </p:nvSpPr>
        <p:spPr>
          <a:xfrm>
            <a:off x="493486" y="165553"/>
            <a:ext cx="10515600" cy="1325563"/>
          </a:xfrm>
          <a:prstGeom prst="rect">
            <a:avLst/>
          </a:prstGeom>
          <a:noFill/>
          <a:ln>
            <a:solidFill>
              <a:schemeClr val="bg2"/>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a:solidFill>
                  <a:srgbClr val="D22E1E"/>
                </a:solidFill>
                <a:latin typeface="Trebuchet MS"/>
              </a:rPr>
              <a:t>Conclusion</a:t>
            </a:r>
            <a:endParaRPr lang="en-US"/>
          </a:p>
        </p:txBody>
      </p:sp>
      <p:sp>
        <p:nvSpPr>
          <p:cNvPr id="9" name="Rectangle 8">
            <a:extLst>
              <a:ext uri="{FF2B5EF4-FFF2-40B4-BE49-F238E27FC236}">
                <a16:creationId xmlns:a16="http://schemas.microsoft.com/office/drawing/2014/main" id="{27FE63DE-B1C6-4416-559A-AD1A69E13C55}"/>
              </a:ext>
            </a:extLst>
          </p:cNvPr>
          <p:cNvSpPr/>
          <p:nvPr/>
        </p:nvSpPr>
        <p:spPr>
          <a:xfrm>
            <a:off x="-17585" y="373225"/>
            <a:ext cx="319993" cy="769441"/>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A7D4E820-2518-FCD0-7CE1-DE2E6F0099E7}"/>
              </a:ext>
            </a:extLst>
          </p:cNvPr>
          <p:cNvSpPr/>
          <p:nvPr/>
        </p:nvSpPr>
        <p:spPr>
          <a:xfrm rot="5400000">
            <a:off x="7559743" y="-3530928"/>
            <a:ext cx="769808" cy="8532530"/>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10" name="TextBox 9">
            <a:extLst>
              <a:ext uri="{FF2B5EF4-FFF2-40B4-BE49-F238E27FC236}">
                <a16:creationId xmlns:a16="http://schemas.microsoft.com/office/drawing/2014/main" id="{E5266CC6-4774-830C-F27E-F2685CD87CEE}"/>
              </a:ext>
            </a:extLst>
          </p:cNvPr>
          <p:cNvSpPr txBox="1"/>
          <p:nvPr/>
        </p:nvSpPr>
        <p:spPr>
          <a:xfrm>
            <a:off x="1809396" y="2652102"/>
            <a:ext cx="8914101" cy="1938992"/>
          </a:xfrm>
          <a:prstGeom prst="rect">
            <a:avLst/>
          </a:prstGeom>
          <a:noFill/>
        </p:spPr>
        <p:txBody>
          <a:bodyPr wrap="square">
            <a:spAutoFit/>
          </a:bodyPr>
          <a:lstStyle/>
          <a:p>
            <a:pPr algn="ctr"/>
            <a:r>
              <a:rPr lang="en-US" sz="4000" i="1">
                <a:solidFill>
                  <a:srgbClr val="004878"/>
                </a:solidFill>
                <a:latin typeface="Trebuchet MS"/>
                <a:cs typeface="Arial"/>
              </a:rPr>
              <a:t>Our final recommendation is for Capital One to implement the10K credit line </a:t>
            </a:r>
          </a:p>
        </p:txBody>
      </p:sp>
    </p:spTree>
    <p:extLst>
      <p:ext uri="{BB962C8B-B14F-4D97-AF65-F5344CB8AC3E}">
        <p14:creationId xmlns:p14="http://schemas.microsoft.com/office/powerpoint/2010/main" val="26326181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9D0E9F7-1E75-8B9A-6B12-5632A2B527B5}"/>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Georgia"/>
              </a:rPr>
              <a:t>	</a:t>
            </a:r>
            <a:r>
              <a:rPr lang="en-US" sz="4400" b="1" u="sng">
                <a:solidFill>
                  <a:schemeClr val="bg2"/>
                </a:solidFill>
                <a:latin typeface="Trebuchet MS"/>
              </a:rPr>
              <a:t>Questions?</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3321880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09F5B72-EDAD-2753-617C-3D1A0388E743}"/>
              </a:ext>
            </a:extLst>
          </p:cNvPr>
          <p:cNvSpPr/>
          <p:nvPr/>
        </p:nvSpPr>
        <p:spPr>
          <a:xfrm rot="16200000">
            <a:off x="5336820" y="-5065247"/>
            <a:ext cx="1528235" cy="12199055"/>
          </a:xfrm>
          <a:prstGeom prst="rect">
            <a:avLst/>
          </a:prstGeom>
          <a:solidFill>
            <a:srgbClr val="D22E1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 name="Title 1">
            <a:extLst>
              <a:ext uri="{FF2B5EF4-FFF2-40B4-BE49-F238E27FC236}">
                <a16:creationId xmlns:a16="http://schemas.microsoft.com/office/drawing/2014/main" id="{DB32CEEB-BAFB-6B98-CDCC-769B8B129892}"/>
              </a:ext>
            </a:extLst>
          </p:cNvPr>
          <p:cNvSpPr>
            <a:spLocks noGrp="1"/>
          </p:cNvSpPr>
          <p:nvPr>
            <p:ph type="title"/>
          </p:nvPr>
        </p:nvSpPr>
        <p:spPr/>
        <p:txBody>
          <a:bodyPr/>
          <a:lstStyle/>
          <a:p>
            <a:r>
              <a:rPr lang="en-US" b="1">
                <a:solidFill>
                  <a:schemeClr val="bg2"/>
                </a:solidFill>
                <a:latin typeface="Trebuchet MS"/>
              </a:rPr>
              <a:t>Agenda </a:t>
            </a:r>
            <a:endParaRPr lang="en-US" b="1">
              <a:solidFill>
                <a:schemeClr val="bg2"/>
              </a:solidFill>
              <a:latin typeface="Trebuchet MS"/>
              <a:cs typeface="Calibri Light"/>
            </a:endParaRPr>
          </a:p>
        </p:txBody>
      </p:sp>
      <p:sp>
        <p:nvSpPr>
          <p:cNvPr id="3" name="Content Placeholder 2">
            <a:extLst>
              <a:ext uri="{FF2B5EF4-FFF2-40B4-BE49-F238E27FC236}">
                <a16:creationId xmlns:a16="http://schemas.microsoft.com/office/drawing/2014/main" id="{4C1C5258-26B6-D354-4AF9-9EAA47A84440}"/>
              </a:ext>
            </a:extLst>
          </p:cNvPr>
          <p:cNvSpPr>
            <a:spLocks noGrp="1"/>
          </p:cNvSpPr>
          <p:nvPr>
            <p:ph idx="1"/>
          </p:nvPr>
        </p:nvSpPr>
        <p:spPr>
          <a:xfrm>
            <a:off x="838200" y="1787951"/>
            <a:ext cx="10515600" cy="4351338"/>
          </a:xfrm>
        </p:spPr>
        <p:txBody>
          <a:bodyPr vert="horz" lIns="91440" tIns="45720" rIns="91440" bIns="45720" rtlCol="0" anchor="t">
            <a:normAutofit fontScale="92500" lnSpcReduction="20000"/>
          </a:bodyPr>
          <a:lstStyle/>
          <a:p>
            <a:pPr marL="0" indent="0">
              <a:buNone/>
            </a:pPr>
            <a:endParaRPr lang="en-US" b="1">
              <a:latin typeface="Trebuchet MS"/>
              <a:cs typeface="Calibri"/>
            </a:endParaRPr>
          </a:p>
          <a:p>
            <a:r>
              <a:rPr lang="en-US" b="1">
                <a:latin typeface="Trebuchet MS"/>
                <a:cs typeface="Calibri"/>
              </a:rPr>
              <a:t> Problem Statement</a:t>
            </a:r>
          </a:p>
          <a:p>
            <a:r>
              <a:rPr lang="en-US" b="1">
                <a:latin typeface="Trebuchet MS"/>
                <a:cs typeface="Calibri"/>
              </a:rPr>
              <a:t> Executive Summary </a:t>
            </a:r>
          </a:p>
          <a:p>
            <a:r>
              <a:rPr lang="en-US" b="1">
                <a:latin typeface="Trebuchet MS"/>
                <a:cs typeface="Calibri"/>
              </a:rPr>
              <a:t> Overview </a:t>
            </a:r>
          </a:p>
          <a:p>
            <a:r>
              <a:rPr lang="en-US" b="1">
                <a:latin typeface="Trebuchet MS"/>
                <a:cs typeface="Calibri"/>
              </a:rPr>
              <a:t> Calculations </a:t>
            </a:r>
          </a:p>
          <a:p>
            <a:r>
              <a:rPr lang="en-US" b="1">
                <a:latin typeface="Trebuchet MS"/>
                <a:cs typeface="Calibri"/>
              </a:rPr>
              <a:t> Customer Segment </a:t>
            </a:r>
          </a:p>
          <a:p>
            <a:r>
              <a:rPr lang="en-US" b="1">
                <a:latin typeface="Trebuchet MS"/>
                <a:cs typeface="Calibri"/>
              </a:rPr>
              <a:t> Recommendations </a:t>
            </a:r>
          </a:p>
          <a:p>
            <a:r>
              <a:rPr lang="en-US" b="1">
                <a:latin typeface="Trebuchet MS"/>
                <a:cs typeface="Calibri"/>
              </a:rPr>
              <a:t> Risk and Mitigation</a:t>
            </a:r>
          </a:p>
          <a:p>
            <a:r>
              <a:rPr lang="en-US" b="1">
                <a:latin typeface="Trebuchet MS"/>
                <a:cs typeface="Calibri"/>
              </a:rPr>
              <a:t> App Demonstration</a:t>
            </a:r>
          </a:p>
          <a:p>
            <a:r>
              <a:rPr lang="en-US" b="1">
                <a:latin typeface="Trebuchet MS"/>
                <a:cs typeface="Calibri"/>
              </a:rPr>
              <a:t> Conclusion </a:t>
            </a:r>
          </a:p>
          <a:p>
            <a:endParaRPr lang="en-US">
              <a:cs typeface="Calibri"/>
            </a:endParaRPr>
          </a:p>
          <a:p>
            <a:endParaRPr lang="en-US">
              <a:cs typeface="Calibri"/>
            </a:endParaRPr>
          </a:p>
          <a:p>
            <a:endParaRPr lang="en-US">
              <a:cs typeface="Calibri"/>
            </a:endParaRPr>
          </a:p>
        </p:txBody>
      </p:sp>
    </p:spTree>
    <p:extLst>
      <p:ext uri="{BB962C8B-B14F-4D97-AF65-F5344CB8AC3E}">
        <p14:creationId xmlns:p14="http://schemas.microsoft.com/office/powerpoint/2010/main" val="3581477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DFBE014-F3C8-DC05-2969-31D2014674C5}"/>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Georgia"/>
              </a:rPr>
              <a:t>	</a:t>
            </a:r>
            <a:r>
              <a:rPr lang="en-US" sz="4400" b="1" u="sng">
                <a:solidFill>
                  <a:schemeClr val="bg2"/>
                </a:solidFill>
                <a:latin typeface="Trebuchet MS"/>
              </a:rPr>
              <a:t>Appendix</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3433544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6CE15-44CF-56B3-80AF-01A20F65E6E3}"/>
              </a:ext>
            </a:extLst>
          </p:cNvPr>
          <p:cNvSpPr>
            <a:spLocks noGrp="1"/>
          </p:cNvSpPr>
          <p:nvPr>
            <p:ph type="title"/>
          </p:nvPr>
        </p:nvSpPr>
        <p:spPr/>
        <p:txBody>
          <a:bodyPr/>
          <a:lstStyle/>
          <a:p>
            <a:r>
              <a:rPr lang="en-US">
                <a:latin typeface="Trebuchet MS"/>
                <a:hlinkClick r:id="rId3" action="ppaction://hlinksldjump"/>
              </a:rPr>
              <a:t>Super Prime Customer Base Appendix </a:t>
            </a:r>
            <a:endParaRPr lang="en-US">
              <a:latin typeface="Trebuchet MS"/>
            </a:endParaRPr>
          </a:p>
        </p:txBody>
      </p:sp>
      <p:sp>
        <p:nvSpPr>
          <p:cNvPr id="3" name="Content Placeholder 2">
            <a:extLst>
              <a:ext uri="{FF2B5EF4-FFF2-40B4-BE49-F238E27FC236}">
                <a16:creationId xmlns:a16="http://schemas.microsoft.com/office/drawing/2014/main" id="{66F9CEC2-DBBE-521D-2856-77BE11B469B0}"/>
              </a:ext>
            </a:extLst>
          </p:cNvPr>
          <p:cNvSpPr>
            <a:spLocks noGrp="1"/>
          </p:cNvSpPr>
          <p:nvPr>
            <p:ph idx="1"/>
          </p:nvPr>
        </p:nvSpPr>
        <p:spPr>
          <a:xfrm>
            <a:off x="838200" y="1825625"/>
            <a:ext cx="5163143" cy="4351338"/>
          </a:xfrm>
        </p:spPr>
        <p:txBody>
          <a:bodyPr vert="horz" lIns="91440" tIns="45720" rIns="91440" bIns="45720" rtlCol="0" anchor="t">
            <a:normAutofit/>
          </a:bodyPr>
          <a:lstStyle/>
          <a:p>
            <a:r>
              <a:rPr lang="en-US">
                <a:latin typeface="Trebuchet MS"/>
                <a:hlinkClick r:id="rId4"/>
              </a:rPr>
              <a:t>https://upgradedpoints.com/credit-cards/credit-card-ownership-statistics/</a:t>
            </a:r>
            <a:endParaRPr lang="en-US">
              <a:latin typeface="Trebuchet MS"/>
            </a:endParaRPr>
          </a:p>
          <a:p>
            <a:pPr marL="0" indent="0">
              <a:buNone/>
            </a:pPr>
            <a:r>
              <a:rPr lang="en-US" sz="2000">
                <a:latin typeface="Trebuchet MS"/>
              </a:rPr>
              <a:t>“Credit Card Ownership by Income</a:t>
            </a:r>
          </a:p>
          <a:p>
            <a:pPr marL="0" indent="0">
              <a:buNone/>
            </a:pPr>
            <a:r>
              <a:rPr lang="en-US" sz="2000">
                <a:latin typeface="Trebuchet MS"/>
              </a:rPr>
              <a:t>Income levels have a significant impact on card ownership. Among households with an annual income of over $100,000, 97% have a credit card. Those making between $50,000 and $100,000 annually still have a high percentage of credit card ownership at 89%. Once the household income drops below $25,000, however, credit card ownership drops steeply to 46%”</a:t>
            </a:r>
          </a:p>
        </p:txBody>
      </p:sp>
      <p:pic>
        <p:nvPicPr>
          <p:cNvPr id="2050" name="Picture 2" descr="Average Number of Credit Cards Owned by Age/Generation">
            <a:extLst>
              <a:ext uri="{FF2B5EF4-FFF2-40B4-BE49-F238E27FC236}">
                <a16:creationId xmlns:a16="http://schemas.microsoft.com/office/drawing/2014/main" id="{C56E678C-1661-5BD8-23F7-250975E2DC3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90659" y="1953810"/>
            <a:ext cx="5204064" cy="41062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66885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152DCA-5DAB-5E98-4209-9347EF55E74D}"/>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
        <p:nvSpPr>
          <p:cNvPr id="8" name="Rectangle 7">
            <a:extLst>
              <a:ext uri="{FF2B5EF4-FFF2-40B4-BE49-F238E27FC236}">
                <a16:creationId xmlns:a16="http://schemas.microsoft.com/office/drawing/2014/main" id="{A4EAA090-5723-5803-2D27-D0C43E3C3F29}"/>
              </a:ext>
            </a:extLst>
          </p:cNvPr>
          <p:cNvSpPr/>
          <p:nvPr/>
        </p:nvSpPr>
        <p:spPr>
          <a:xfrm>
            <a:off x="1210963" y="3192090"/>
            <a:ext cx="10981038" cy="2410687"/>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a:solidFill>
                  <a:schemeClr val="bg2"/>
                </a:solidFill>
                <a:latin typeface="Trebuchet MS"/>
              </a:rPr>
              <a:t>	</a:t>
            </a:r>
            <a:r>
              <a:rPr lang="en-US" sz="4400" b="1" u="sng">
                <a:solidFill>
                  <a:schemeClr val="bg2"/>
                </a:solidFill>
                <a:latin typeface="Trebuchet MS"/>
              </a:rPr>
              <a:t>Problem Statement</a:t>
            </a:r>
          </a:p>
        </p:txBody>
      </p:sp>
    </p:spTree>
    <p:extLst>
      <p:ext uri="{BB962C8B-B14F-4D97-AF65-F5344CB8AC3E}">
        <p14:creationId xmlns:p14="http://schemas.microsoft.com/office/powerpoint/2010/main" val="42122163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DFFB54D-56BE-8B6C-3285-542C2539E7A3}"/>
              </a:ext>
            </a:extLst>
          </p:cNvPr>
          <p:cNvSpPr txBox="1"/>
          <p:nvPr/>
        </p:nvSpPr>
        <p:spPr>
          <a:xfrm>
            <a:off x="410546" y="373225"/>
            <a:ext cx="8056798" cy="707886"/>
          </a:xfrm>
          <a:prstGeom prst="rect">
            <a:avLst/>
          </a:prstGeom>
          <a:noFill/>
        </p:spPr>
        <p:txBody>
          <a:bodyPr wrap="square" lIns="91440" tIns="45720" rIns="91440" bIns="45720" rtlCol="0" anchor="t">
            <a:spAutoFit/>
          </a:bodyPr>
          <a:lstStyle/>
          <a:p>
            <a:r>
              <a:rPr lang="en-US" sz="4000" b="1">
                <a:solidFill>
                  <a:srgbClr val="004878"/>
                </a:solidFill>
                <a:latin typeface="Trebuchet MS"/>
              </a:rPr>
              <a:t>Problem Statement</a:t>
            </a:r>
          </a:p>
        </p:txBody>
      </p:sp>
      <p:sp>
        <p:nvSpPr>
          <p:cNvPr id="10" name="Rectangle 9">
            <a:extLst>
              <a:ext uri="{FF2B5EF4-FFF2-40B4-BE49-F238E27FC236}">
                <a16:creationId xmlns:a16="http://schemas.microsoft.com/office/drawing/2014/main" id="{BF1F6E39-FE7F-3185-904B-04636AC7E87C}"/>
              </a:ext>
            </a:extLst>
          </p:cNvPr>
          <p:cNvSpPr/>
          <p:nvPr/>
        </p:nvSpPr>
        <p:spPr>
          <a:xfrm>
            <a:off x="523471" y="2784671"/>
            <a:ext cx="11145058" cy="166350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lstStyle/>
          <a:p>
            <a:pPr algn="ctr"/>
            <a:r>
              <a:rPr lang="en-US" sz="3200" i="1">
                <a:solidFill>
                  <a:srgbClr val="004878"/>
                </a:solidFill>
                <a:latin typeface="Trebuchet MS"/>
                <a:cs typeface="Arial"/>
              </a:rPr>
              <a:t>Capital One came to us asking if they should keep and improve their 10k credit line or release a new 20k credit line product.</a:t>
            </a:r>
          </a:p>
          <a:p>
            <a:pPr algn="ctr"/>
            <a:endParaRPr lang="en-US" sz="2400">
              <a:solidFill>
                <a:schemeClr val="tx1"/>
              </a:solidFill>
              <a:latin typeface="Trebuchet MS" panose="020B0603020202020204" pitchFamily="34" charset="0"/>
              <a:cs typeface="Arial" panose="020B0604020202020204" pitchFamily="34" charset="0"/>
            </a:endParaRPr>
          </a:p>
          <a:p>
            <a:pPr marL="285750" indent="-285750" algn="ctr">
              <a:buFont typeface="Arial"/>
              <a:buChar char="•"/>
            </a:pPr>
            <a:endParaRPr lang="en-US">
              <a:solidFill>
                <a:schemeClr val="tx1"/>
              </a:solidFill>
              <a:latin typeface="Trebuchet MS" panose="020B0603020202020204" pitchFamily="34" charset="0"/>
              <a:cs typeface="Arial" panose="020B0604020202020204" pitchFamily="34" charset="0"/>
            </a:endParaRPr>
          </a:p>
        </p:txBody>
      </p:sp>
      <p:sp>
        <p:nvSpPr>
          <p:cNvPr id="12" name="Rectangle 11">
            <a:extLst>
              <a:ext uri="{FF2B5EF4-FFF2-40B4-BE49-F238E27FC236}">
                <a16:creationId xmlns:a16="http://schemas.microsoft.com/office/drawing/2014/main" id="{EFA191D0-644B-3856-48C0-785C191DBDF9}"/>
              </a:ext>
            </a:extLst>
          </p:cNvPr>
          <p:cNvSpPr/>
          <p:nvPr/>
        </p:nvSpPr>
        <p:spPr>
          <a:xfrm>
            <a:off x="-17585" y="373225"/>
            <a:ext cx="319993" cy="769441"/>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85B2577-4371-02F7-8873-114C695CC46E}"/>
              </a:ext>
            </a:extLst>
          </p:cNvPr>
          <p:cNvSpPr/>
          <p:nvPr/>
        </p:nvSpPr>
        <p:spPr>
          <a:xfrm rot="5400000">
            <a:off x="8441265" y="-2613122"/>
            <a:ext cx="775855" cy="6727155"/>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Tree>
    <p:extLst>
      <p:ext uri="{BB962C8B-B14F-4D97-AF65-F5344CB8AC3E}">
        <p14:creationId xmlns:p14="http://schemas.microsoft.com/office/powerpoint/2010/main" val="41450876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D557AA0-27F9-0E37-6E95-F72BAFEAD4F7}"/>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800">
                <a:solidFill>
                  <a:schemeClr val="bg2"/>
                </a:solidFill>
                <a:latin typeface="Trebuchet MS"/>
              </a:rPr>
              <a:t>	</a:t>
            </a:r>
            <a:r>
              <a:rPr lang="en-US" sz="4400" b="1" u="sng">
                <a:solidFill>
                  <a:schemeClr val="bg2"/>
                </a:solidFill>
                <a:latin typeface="Trebuchet MS"/>
              </a:rPr>
              <a:t>Executive Summary</a:t>
            </a:r>
          </a:p>
        </p:txBody>
      </p:sp>
    </p:spTree>
    <p:extLst>
      <p:ext uri="{BB962C8B-B14F-4D97-AF65-F5344CB8AC3E}">
        <p14:creationId xmlns:p14="http://schemas.microsoft.com/office/powerpoint/2010/main" val="10292727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CAAEE90E-9562-0C6D-41F2-A1259BF09B0D}"/>
              </a:ext>
            </a:extLst>
          </p:cNvPr>
          <p:cNvSpPr/>
          <p:nvPr/>
        </p:nvSpPr>
        <p:spPr>
          <a:xfrm>
            <a:off x="390696" y="1718729"/>
            <a:ext cx="10848473" cy="4742447"/>
          </a:xfrm>
          <a:prstGeom prst="roundRect">
            <a:avLst/>
          </a:prstGeom>
          <a:solidFill>
            <a:srgbClr val="004878"/>
          </a:solidFill>
          <a:ln w="12700">
            <a:solidFill>
              <a:schemeClr val="bg2">
                <a:lumMod val="1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4AD9484-B808-97FE-90A4-B86F04D98498}"/>
              </a:ext>
            </a:extLst>
          </p:cNvPr>
          <p:cNvSpPr/>
          <p:nvPr/>
        </p:nvSpPr>
        <p:spPr>
          <a:xfrm>
            <a:off x="386387" y="387392"/>
            <a:ext cx="10968926" cy="1285069"/>
          </a:xfrm>
          <a:prstGeom prst="rect">
            <a:avLst/>
          </a:prstGeom>
          <a:solidFill>
            <a:srgbClr val="C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C00000"/>
              </a:solidFill>
            </a:endParaRPr>
          </a:p>
        </p:txBody>
      </p:sp>
      <p:sp>
        <p:nvSpPr>
          <p:cNvPr id="2" name="Title 1">
            <a:extLst>
              <a:ext uri="{FF2B5EF4-FFF2-40B4-BE49-F238E27FC236}">
                <a16:creationId xmlns:a16="http://schemas.microsoft.com/office/drawing/2014/main" id="{E94E2B55-E2B9-EC9E-5AAB-080AEAEA1985}"/>
              </a:ext>
            </a:extLst>
          </p:cNvPr>
          <p:cNvSpPr>
            <a:spLocks noGrp="1"/>
          </p:cNvSpPr>
          <p:nvPr>
            <p:ph type="title"/>
          </p:nvPr>
        </p:nvSpPr>
        <p:spPr>
          <a:xfrm>
            <a:off x="489488" y="390955"/>
            <a:ext cx="10515600" cy="1325563"/>
          </a:xfrm>
        </p:spPr>
        <p:txBody>
          <a:bodyPr/>
          <a:lstStyle/>
          <a:p>
            <a:r>
              <a:rPr lang="en-US">
                <a:solidFill>
                  <a:schemeClr val="bg2"/>
                </a:solidFill>
                <a:latin typeface="Trebuchet MS"/>
                <a:cs typeface="Calibri Light"/>
              </a:rPr>
              <a:t>Executive Summary</a:t>
            </a:r>
          </a:p>
        </p:txBody>
      </p:sp>
      <p:sp>
        <p:nvSpPr>
          <p:cNvPr id="3" name="Content Placeholder 2">
            <a:extLst>
              <a:ext uri="{FF2B5EF4-FFF2-40B4-BE49-F238E27FC236}">
                <a16:creationId xmlns:a16="http://schemas.microsoft.com/office/drawing/2014/main" id="{63E5CBEC-0149-14C2-ABEA-ADFB869FAA50}"/>
              </a:ext>
            </a:extLst>
          </p:cNvPr>
          <p:cNvSpPr>
            <a:spLocks noGrp="1"/>
          </p:cNvSpPr>
          <p:nvPr>
            <p:ph idx="1"/>
          </p:nvPr>
        </p:nvSpPr>
        <p:spPr/>
        <p:txBody>
          <a:bodyPr vert="horz" lIns="91440" tIns="45720" rIns="91440" bIns="45720" rtlCol="0" anchor="t">
            <a:noAutofit/>
          </a:bodyPr>
          <a:lstStyle/>
          <a:p>
            <a:pPr>
              <a:buNone/>
            </a:pPr>
            <a:r>
              <a:rPr lang="en-US" sz="1800" b="1">
                <a:solidFill>
                  <a:schemeClr val="bg2"/>
                </a:solidFill>
                <a:latin typeface="Trebuchet MS"/>
                <a:ea typeface="+mn-lt"/>
                <a:cs typeface="+mn-lt"/>
              </a:rPr>
              <a:t>Problem:</a:t>
            </a:r>
            <a:endParaRPr lang="en-US" sz="1800">
              <a:solidFill>
                <a:schemeClr val="bg2"/>
              </a:solidFill>
              <a:latin typeface="Trebuchet MS"/>
            </a:endParaRPr>
          </a:p>
          <a:p>
            <a:pPr>
              <a:buFont typeface="Arial"/>
              <a:buChar char="•"/>
            </a:pPr>
            <a:r>
              <a:rPr lang="en-US" sz="1800">
                <a:solidFill>
                  <a:schemeClr val="bg2"/>
                </a:solidFill>
                <a:latin typeface="Trebuchet MS"/>
                <a:ea typeface="+mn-lt"/>
                <a:cs typeface="+mn-lt"/>
              </a:rPr>
              <a:t>We identified that the current $10,000 credit line is sufficient to attract users who desire higher credit limits. This represents an opportunity to engage more high-value customers.</a:t>
            </a:r>
          </a:p>
          <a:p>
            <a:pPr marL="0" indent="0">
              <a:buNone/>
            </a:pPr>
            <a:r>
              <a:rPr lang="en-US" sz="1800" b="1">
                <a:solidFill>
                  <a:schemeClr val="bg2"/>
                </a:solidFill>
                <a:latin typeface="Trebuchet MS"/>
                <a:ea typeface="+mn-lt"/>
                <a:cs typeface="+mn-lt"/>
              </a:rPr>
              <a:t>Findings:</a:t>
            </a:r>
            <a:endParaRPr lang="en-US" sz="1800">
              <a:solidFill>
                <a:schemeClr val="bg2"/>
              </a:solidFill>
              <a:latin typeface="Trebuchet MS"/>
              <a:cs typeface="Calibri" panose="020F0502020204030204"/>
            </a:endParaRPr>
          </a:p>
          <a:p>
            <a:pPr>
              <a:buFont typeface="Arial"/>
              <a:buChar char="•"/>
            </a:pPr>
            <a:r>
              <a:rPr lang="en-US" sz="1800">
                <a:solidFill>
                  <a:schemeClr val="bg2"/>
                </a:solidFill>
                <a:latin typeface="Trebuchet MS"/>
                <a:ea typeface="+mn-lt"/>
                <a:cs typeface="+mn-lt"/>
              </a:rPr>
              <a:t>Our analysis shows that the current $10,000 product is profitable, with a profit of $120 per account, totaling $12 million annually.</a:t>
            </a:r>
            <a:endParaRPr lang="en-US" sz="1800">
              <a:solidFill>
                <a:schemeClr val="bg2"/>
              </a:solidFill>
              <a:latin typeface="Trebuchet MS"/>
            </a:endParaRPr>
          </a:p>
          <a:p>
            <a:pPr>
              <a:buFont typeface="Arial"/>
              <a:buChar char="•"/>
            </a:pPr>
            <a:r>
              <a:rPr lang="en-US" sz="1800">
                <a:solidFill>
                  <a:schemeClr val="bg2"/>
                </a:solidFill>
                <a:latin typeface="Trebuchet MS"/>
                <a:ea typeface="+mn-lt"/>
                <a:cs typeface="+mn-lt"/>
              </a:rPr>
              <a:t>We explored the potential of a $20,000 credit line. Initial testing indicates a lower profit per account of $60 with an $8,000 utilization, requiring more accounts to achieve the same total profit.</a:t>
            </a:r>
          </a:p>
          <a:p>
            <a:pPr marL="0" indent="0">
              <a:buNone/>
            </a:pPr>
            <a:r>
              <a:rPr lang="en-US" sz="1800" b="1">
                <a:solidFill>
                  <a:schemeClr val="bg2"/>
                </a:solidFill>
                <a:latin typeface="Trebuchet MS"/>
                <a:ea typeface="+mn-lt"/>
                <a:cs typeface="+mn-lt"/>
              </a:rPr>
              <a:t>Recommendation:</a:t>
            </a:r>
            <a:endParaRPr lang="en-US" sz="1800" b="1">
              <a:solidFill>
                <a:schemeClr val="bg2"/>
              </a:solidFill>
              <a:latin typeface="Trebuchet MS"/>
              <a:cs typeface="Calibri" panose="020F0502020204030204"/>
            </a:endParaRPr>
          </a:p>
          <a:p>
            <a:pPr>
              <a:buFont typeface="Arial"/>
              <a:buChar char="•"/>
            </a:pPr>
            <a:r>
              <a:rPr lang="en-US" sz="1800">
                <a:solidFill>
                  <a:schemeClr val="bg2"/>
                </a:solidFill>
                <a:latin typeface="Trebuchet MS"/>
                <a:ea typeface="+mn-lt"/>
                <a:cs typeface="+mn-lt"/>
              </a:rPr>
              <a:t>Based on these findings, we recommend launching the $10,000 credit line. This will not only attract users seeking higher limits, but it also enhances customer satisfaction and boosts our profitability.</a:t>
            </a:r>
            <a:endParaRPr lang="en-US" sz="1800">
              <a:solidFill>
                <a:schemeClr val="bg2"/>
              </a:solidFill>
              <a:latin typeface="Trebuchet MS"/>
            </a:endParaRPr>
          </a:p>
          <a:p>
            <a:pPr>
              <a:buNone/>
            </a:pPr>
            <a:endParaRPr lang="en-US" sz="1800" b="1">
              <a:solidFill>
                <a:srgbClr val="000000"/>
              </a:solidFill>
              <a:latin typeface="Trebuchet MS"/>
              <a:cs typeface="Calibri"/>
            </a:endParaRPr>
          </a:p>
          <a:p>
            <a:pPr marL="0" indent="0">
              <a:buNone/>
            </a:pPr>
            <a:endParaRPr lang="en-US" sz="1800" b="1">
              <a:solidFill>
                <a:srgbClr val="000000"/>
              </a:solidFill>
              <a:latin typeface="Trebuchet MS"/>
              <a:cs typeface="Arial"/>
            </a:endParaRPr>
          </a:p>
          <a:p>
            <a:endParaRPr lang="en-US" sz="1800">
              <a:latin typeface="Trebuchet MS"/>
              <a:cs typeface="Calibri"/>
            </a:endParaRPr>
          </a:p>
        </p:txBody>
      </p:sp>
      <mc:AlternateContent xmlns:mc="http://schemas.openxmlformats.org/markup-compatibility/2006" xmlns:p14="http://schemas.microsoft.com/office/powerpoint/2010/main">
        <mc:Choice Requires="p14">
          <p:contentPart p14:bwMode="auto" r:id="rId3">
            <p14:nvContentPartPr>
              <p14:cNvPr id="7" name="Ink 6">
                <a:extLst>
                  <a:ext uri="{FF2B5EF4-FFF2-40B4-BE49-F238E27FC236}">
                    <a16:creationId xmlns:a16="http://schemas.microsoft.com/office/drawing/2014/main" id="{A8797CF2-4A0F-6909-1D17-AC9698778CFC}"/>
                  </a:ext>
                </a:extLst>
              </p14:cNvPr>
              <p14:cNvContentPartPr/>
              <p14:nvPr/>
            </p14:nvContentPartPr>
            <p14:xfrm>
              <a:off x="9406581" y="1318054"/>
              <a:ext cx="15445" cy="15445"/>
            </p14:xfrm>
          </p:contentPart>
        </mc:Choice>
        <mc:Fallback xmlns="">
          <p:pic>
            <p:nvPicPr>
              <p:cNvPr id="7" name="Ink 6">
                <a:extLst>
                  <a:ext uri="{FF2B5EF4-FFF2-40B4-BE49-F238E27FC236}">
                    <a16:creationId xmlns:a16="http://schemas.microsoft.com/office/drawing/2014/main" id="{A8797CF2-4A0F-6909-1D17-AC9698778CFC}"/>
                  </a:ext>
                </a:extLst>
              </p:cNvPr>
              <p:cNvPicPr/>
              <p:nvPr/>
            </p:nvPicPr>
            <p:blipFill>
              <a:blip r:embed="rId4"/>
              <a:stretch>
                <a:fillRect/>
              </a:stretch>
            </p:blipFill>
            <p:spPr>
              <a:xfrm>
                <a:off x="8634331" y="545804"/>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8" name="Ink 7">
                <a:extLst>
                  <a:ext uri="{FF2B5EF4-FFF2-40B4-BE49-F238E27FC236}">
                    <a16:creationId xmlns:a16="http://schemas.microsoft.com/office/drawing/2014/main" id="{0A0D07D7-FD59-11EC-7252-C126CBFD4710}"/>
                  </a:ext>
                </a:extLst>
              </p14:cNvPr>
              <p14:cNvContentPartPr/>
              <p14:nvPr/>
            </p14:nvContentPartPr>
            <p14:xfrm>
              <a:off x="9519851" y="700216"/>
              <a:ext cx="15445" cy="15445"/>
            </p14:xfrm>
          </p:contentPart>
        </mc:Choice>
        <mc:Fallback xmlns="">
          <p:pic>
            <p:nvPicPr>
              <p:cNvPr id="8" name="Ink 7">
                <a:extLst>
                  <a:ext uri="{FF2B5EF4-FFF2-40B4-BE49-F238E27FC236}">
                    <a16:creationId xmlns:a16="http://schemas.microsoft.com/office/drawing/2014/main" id="{0A0D07D7-FD59-11EC-7252-C126CBFD4710}"/>
                  </a:ext>
                </a:extLst>
              </p:cNvPr>
              <p:cNvPicPr/>
              <p:nvPr/>
            </p:nvPicPr>
            <p:blipFill>
              <a:blip r:embed="rId4"/>
              <a:stretch>
                <a:fillRect/>
              </a:stretch>
            </p:blipFill>
            <p:spPr>
              <a:xfrm>
                <a:off x="8747601" y="-72034"/>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0937E338-50DF-C565-1C74-79419DF38E91}"/>
                  </a:ext>
                </a:extLst>
              </p14:cNvPr>
              <p14:cNvContentPartPr/>
              <p14:nvPr/>
            </p14:nvContentPartPr>
            <p14:xfrm>
              <a:off x="9591932" y="1225378"/>
              <a:ext cx="15445" cy="15445"/>
            </p14:xfrm>
          </p:contentPart>
        </mc:Choice>
        <mc:Fallback xmlns="">
          <p:pic>
            <p:nvPicPr>
              <p:cNvPr id="9" name="Ink 8">
                <a:extLst>
                  <a:ext uri="{FF2B5EF4-FFF2-40B4-BE49-F238E27FC236}">
                    <a16:creationId xmlns:a16="http://schemas.microsoft.com/office/drawing/2014/main" id="{0937E338-50DF-C565-1C74-79419DF38E91}"/>
                  </a:ext>
                </a:extLst>
              </p:cNvPr>
              <p:cNvPicPr/>
              <p:nvPr/>
            </p:nvPicPr>
            <p:blipFill>
              <a:blip r:embed="rId4"/>
              <a:stretch>
                <a:fillRect/>
              </a:stretch>
            </p:blipFill>
            <p:spPr>
              <a:xfrm>
                <a:off x="8819682" y="453128"/>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A7F13FDC-3CDB-260B-02F7-D40B7B324278}"/>
                  </a:ext>
                </a:extLst>
              </p14:cNvPr>
              <p14:cNvContentPartPr/>
              <p14:nvPr/>
            </p14:nvContentPartPr>
            <p14:xfrm>
              <a:off x="9591932" y="1225378"/>
              <a:ext cx="15445" cy="15445"/>
            </p14:xfrm>
          </p:contentPart>
        </mc:Choice>
        <mc:Fallback xmlns="">
          <p:pic>
            <p:nvPicPr>
              <p:cNvPr id="10" name="Ink 9">
                <a:extLst>
                  <a:ext uri="{FF2B5EF4-FFF2-40B4-BE49-F238E27FC236}">
                    <a16:creationId xmlns:a16="http://schemas.microsoft.com/office/drawing/2014/main" id="{A7F13FDC-3CDB-260B-02F7-D40B7B324278}"/>
                  </a:ext>
                </a:extLst>
              </p:cNvPr>
              <p:cNvPicPr/>
              <p:nvPr/>
            </p:nvPicPr>
            <p:blipFill>
              <a:blip r:embed="rId4"/>
              <a:stretch>
                <a:fillRect/>
              </a:stretch>
            </p:blipFill>
            <p:spPr>
              <a:xfrm>
                <a:off x="8819682" y="453128"/>
                <a:ext cx="1544500" cy="15445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1" name="Ink 10">
                <a:extLst>
                  <a:ext uri="{FF2B5EF4-FFF2-40B4-BE49-F238E27FC236}">
                    <a16:creationId xmlns:a16="http://schemas.microsoft.com/office/drawing/2014/main" id="{015DD741-C1BF-614C-E0C8-D07D34404182}"/>
                  </a:ext>
                </a:extLst>
              </p14:cNvPr>
              <p14:cNvContentPartPr/>
              <p14:nvPr/>
            </p14:nvContentPartPr>
            <p14:xfrm>
              <a:off x="6657202" y="1585784"/>
              <a:ext cx="15445" cy="15445"/>
            </p14:xfrm>
          </p:contentPart>
        </mc:Choice>
        <mc:Fallback xmlns="">
          <p:pic>
            <p:nvPicPr>
              <p:cNvPr id="11" name="Ink 10">
                <a:extLst>
                  <a:ext uri="{FF2B5EF4-FFF2-40B4-BE49-F238E27FC236}">
                    <a16:creationId xmlns:a16="http://schemas.microsoft.com/office/drawing/2014/main" id="{015DD741-C1BF-614C-E0C8-D07D34404182}"/>
                  </a:ext>
                </a:extLst>
              </p:cNvPr>
              <p:cNvPicPr/>
              <p:nvPr/>
            </p:nvPicPr>
            <p:blipFill>
              <a:blip r:embed="rId4"/>
              <a:stretch>
                <a:fillRect/>
              </a:stretch>
            </p:blipFill>
            <p:spPr>
              <a:xfrm>
                <a:off x="5884952" y="813534"/>
                <a:ext cx="1544500" cy="1544500"/>
              </a:xfrm>
              <a:prstGeom prst="rect">
                <a:avLst/>
              </a:prstGeom>
            </p:spPr>
          </p:pic>
        </mc:Fallback>
      </mc:AlternateContent>
    </p:spTree>
    <p:extLst>
      <p:ext uri="{BB962C8B-B14F-4D97-AF65-F5344CB8AC3E}">
        <p14:creationId xmlns:p14="http://schemas.microsoft.com/office/powerpoint/2010/main" val="19637857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6F666AE-5149-1B11-8CA2-890278DCCE46}"/>
              </a:ext>
            </a:extLst>
          </p:cNvPr>
          <p:cNvSpPr/>
          <p:nvPr/>
        </p:nvSpPr>
        <p:spPr>
          <a:xfrm flipH="1">
            <a:off x="0" y="0"/>
            <a:ext cx="8229599" cy="6858000"/>
          </a:xfrm>
          <a:prstGeom prst="rect">
            <a:avLst/>
          </a:prstGeom>
          <a:solidFill>
            <a:srgbClr val="D22E1E"/>
          </a:solidFill>
          <a:ln>
            <a:solidFill>
              <a:srgbClr val="D22E1E"/>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9D5A353-786D-7A9E-2DFB-3F3A296FA756}"/>
              </a:ext>
            </a:extLst>
          </p:cNvPr>
          <p:cNvSpPr/>
          <p:nvPr/>
        </p:nvSpPr>
        <p:spPr>
          <a:xfrm>
            <a:off x="1210963" y="3192090"/>
            <a:ext cx="10981038" cy="2410687"/>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r>
              <a:rPr lang="en-US" sz="4400" b="1">
                <a:solidFill>
                  <a:schemeClr val="bg2"/>
                </a:solidFill>
                <a:latin typeface="Trebuchet MS"/>
              </a:rPr>
              <a:t>	</a:t>
            </a:r>
            <a:r>
              <a:rPr lang="en-US" sz="4400" b="1" u="sng">
                <a:solidFill>
                  <a:schemeClr val="bg2"/>
                </a:solidFill>
                <a:latin typeface="Trebuchet MS"/>
              </a:rPr>
              <a:t>Overview</a:t>
            </a:r>
          </a:p>
        </p:txBody>
      </p:sp>
      <p:sp>
        <p:nvSpPr>
          <p:cNvPr id="4" name="TextBox 3">
            <a:extLst>
              <a:ext uri="{FF2B5EF4-FFF2-40B4-BE49-F238E27FC236}">
                <a16:creationId xmlns:a16="http://schemas.microsoft.com/office/drawing/2014/main" id="{4D451954-6269-2E28-5C3B-A06865539F08}"/>
              </a:ext>
            </a:extLst>
          </p:cNvPr>
          <p:cNvSpPr txBox="1"/>
          <p:nvPr/>
        </p:nvSpPr>
        <p:spPr>
          <a:xfrm>
            <a:off x="8901404" y="6326155"/>
            <a:ext cx="3135087" cy="338554"/>
          </a:xfrm>
          <a:prstGeom prst="rect">
            <a:avLst/>
          </a:prstGeom>
          <a:noFill/>
        </p:spPr>
        <p:txBody>
          <a:bodyPr wrap="square" rtlCol="0">
            <a:spAutoFit/>
          </a:bodyPr>
          <a:lstStyle/>
          <a:p>
            <a:r>
              <a:rPr lang="en-US" sz="1600">
                <a:solidFill>
                  <a:srgbClr val="FEFEFE"/>
                </a:solidFill>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20282455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6FDE777D-307B-22B9-98D6-F6AF48BE3CAC}"/>
              </a:ext>
            </a:extLst>
          </p:cNvPr>
          <p:cNvSpPr/>
          <p:nvPr/>
        </p:nvSpPr>
        <p:spPr>
          <a:xfrm>
            <a:off x="1155479" y="1422527"/>
            <a:ext cx="5251149" cy="1741300"/>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b="1">
              <a:solidFill>
                <a:srgbClr val="004878"/>
              </a:solidFill>
              <a:latin typeface="Trebuchet MS"/>
              <a:cs typeface="Calibri"/>
            </a:endParaRPr>
          </a:p>
          <a:p>
            <a:endParaRPr lang="en-US" b="1">
              <a:solidFill>
                <a:srgbClr val="004878"/>
              </a:solidFill>
              <a:latin typeface="Trebuchet MS"/>
              <a:cs typeface="Calibri"/>
            </a:endParaRPr>
          </a:p>
          <a:p>
            <a:r>
              <a:rPr lang="en-US" b="1">
                <a:solidFill>
                  <a:srgbClr val="004878"/>
                </a:solidFill>
                <a:latin typeface="Trebuchet MS"/>
                <a:cs typeface="Calibri"/>
              </a:rPr>
              <a:t>Year founded</a:t>
            </a:r>
            <a:r>
              <a:rPr lang="en-US">
                <a:solidFill>
                  <a:srgbClr val="004878"/>
                </a:solidFill>
                <a:latin typeface="Trebuchet MS"/>
                <a:cs typeface="Calibri"/>
              </a:rPr>
              <a:t>: 1994</a:t>
            </a:r>
          </a:p>
          <a:p>
            <a:r>
              <a:rPr lang="en-US" b="1">
                <a:solidFill>
                  <a:srgbClr val="004878"/>
                </a:solidFill>
                <a:latin typeface="Trebuchet MS"/>
                <a:cs typeface="Calibri"/>
              </a:rPr>
              <a:t>Core Value</a:t>
            </a:r>
            <a:r>
              <a:rPr lang="en-US">
                <a:solidFill>
                  <a:srgbClr val="004878"/>
                </a:solidFill>
                <a:latin typeface="Trebuchet MS"/>
                <a:cs typeface="Calibri"/>
              </a:rPr>
              <a:t>: Excellence and Do The Right Thing</a:t>
            </a:r>
          </a:p>
          <a:p>
            <a:r>
              <a:rPr lang="en-US" b="1">
                <a:solidFill>
                  <a:srgbClr val="004878"/>
                </a:solidFill>
                <a:latin typeface="Trebuchet MS"/>
                <a:cs typeface="Calibri"/>
              </a:rPr>
              <a:t>Current Market</a:t>
            </a:r>
            <a:r>
              <a:rPr lang="en-US">
                <a:solidFill>
                  <a:srgbClr val="004878"/>
                </a:solidFill>
                <a:latin typeface="Trebuchet MS"/>
                <a:cs typeface="Calibri"/>
              </a:rPr>
              <a:t>: Financial Services</a:t>
            </a:r>
            <a:endParaRPr lang="en-US">
              <a:solidFill>
                <a:srgbClr val="004878"/>
              </a:solidFill>
              <a:latin typeface="Trebuchet MS"/>
            </a:endParaRPr>
          </a:p>
          <a:p>
            <a:r>
              <a:rPr lang="en-US" b="1">
                <a:solidFill>
                  <a:srgbClr val="004878"/>
                </a:solidFill>
                <a:latin typeface="Trebuchet MS"/>
                <a:cs typeface="Calibri"/>
              </a:rPr>
              <a:t>2023 Revenue</a:t>
            </a:r>
            <a:r>
              <a:rPr lang="en-US">
                <a:solidFill>
                  <a:srgbClr val="004878"/>
                </a:solidFill>
                <a:latin typeface="Trebuchet MS"/>
                <a:cs typeface="Calibri"/>
              </a:rPr>
              <a:t>: $</a:t>
            </a:r>
            <a:r>
              <a:rPr lang="en-US">
                <a:solidFill>
                  <a:srgbClr val="004878"/>
                </a:solidFill>
                <a:latin typeface="Trebuchet MS"/>
                <a:ea typeface="+mn-lt"/>
                <a:cs typeface="+mn-lt"/>
              </a:rPr>
              <a:t>36.8 Billion</a:t>
            </a:r>
          </a:p>
          <a:p>
            <a:r>
              <a:rPr lang="en-US" b="1">
                <a:solidFill>
                  <a:srgbClr val="004878"/>
                </a:solidFill>
                <a:latin typeface="Trebuchet MS"/>
                <a:ea typeface="+mn-lt"/>
                <a:cs typeface="+mn-lt"/>
              </a:rPr>
              <a:t># of Employees</a:t>
            </a:r>
            <a:r>
              <a:rPr lang="en-US">
                <a:solidFill>
                  <a:srgbClr val="004878"/>
                </a:solidFill>
                <a:latin typeface="Trebuchet MS"/>
                <a:ea typeface="+mn-lt"/>
                <a:cs typeface="+mn-lt"/>
              </a:rPr>
              <a:t>: 51,987</a:t>
            </a:r>
          </a:p>
          <a:p>
            <a:endParaRPr lang="en-US">
              <a:latin typeface="Trebuchet MS"/>
              <a:cs typeface="Calibri"/>
            </a:endParaRPr>
          </a:p>
          <a:p>
            <a:pPr algn="ctr"/>
            <a:endParaRPr lang="en-US">
              <a:cs typeface="Calibri"/>
            </a:endParaRPr>
          </a:p>
        </p:txBody>
      </p:sp>
      <p:sp>
        <p:nvSpPr>
          <p:cNvPr id="2" name="Title 1">
            <a:extLst>
              <a:ext uri="{FF2B5EF4-FFF2-40B4-BE49-F238E27FC236}">
                <a16:creationId xmlns:a16="http://schemas.microsoft.com/office/drawing/2014/main" id="{F2727452-C4A2-1A70-C5BE-31789E08F986}"/>
              </a:ext>
            </a:extLst>
          </p:cNvPr>
          <p:cNvSpPr>
            <a:spLocks noGrp="1"/>
          </p:cNvSpPr>
          <p:nvPr>
            <p:ph type="title"/>
          </p:nvPr>
        </p:nvSpPr>
        <p:spPr>
          <a:xfrm>
            <a:off x="1159042" y="335046"/>
            <a:ext cx="10515600" cy="848351"/>
          </a:xfrm>
        </p:spPr>
        <p:txBody>
          <a:bodyPr/>
          <a:lstStyle/>
          <a:p>
            <a:r>
              <a:rPr lang="en-US" b="1">
                <a:solidFill>
                  <a:srgbClr val="004878"/>
                </a:solidFill>
                <a:latin typeface="Trebuchet MS"/>
                <a:cs typeface="Calibri Light"/>
              </a:rPr>
              <a:t>Overview of the company</a:t>
            </a:r>
          </a:p>
        </p:txBody>
      </p:sp>
      <p:sp>
        <p:nvSpPr>
          <p:cNvPr id="7" name="Rectangle 6">
            <a:extLst>
              <a:ext uri="{FF2B5EF4-FFF2-40B4-BE49-F238E27FC236}">
                <a16:creationId xmlns:a16="http://schemas.microsoft.com/office/drawing/2014/main" id="{DCDEBBD0-3D1D-6B04-C56B-73945DDB7063}"/>
              </a:ext>
            </a:extLst>
          </p:cNvPr>
          <p:cNvSpPr/>
          <p:nvPr/>
        </p:nvSpPr>
        <p:spPr>
          <a:xfrm rot="16200000">
            <a:off x="-2926751" y="2932802"/>
            <a:ext cx="6848957" cy="1001110"/>
          </a:xfrm>
          <a:prstGeom prst="rect">
            <a:avLst/>
          </a:prstGeom>
          <a:solidFill>
            <a:srgbClr val="004878"/>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4800" b="1" u="sng">
              <a:solidFill>
                <a:schemeClr val="bg2"/>
              </a:solidFill>
              <a:latin typeface="Georgia" panose="02040502050405020303" pitchFamily="18" charset="0"/>
            </a:endParaRPr>
          </a:p>
        </p:txBody>
      </p:sp>
      <p:sp>
        <p:nvSpPr>
          <p:cNvPr id="12" name="Rectangle: Rounded Corners 11">
            <a:extLst>
              <a:ext uri="{FF2B5EF4-FFF2-40B4-BE49-F238E27FC236}">
                <a16:creationId xmlns:a16="http://schemas.microsoft.com/office/drawing/2014/main" id="{553EB3C4-AACB-50A9-738E-FA6A3DC36A3B}"/>
              </a:ext>
            </a:extLst>
          </p:cNvPr>
          <p:cNvSpPr/>
          <p:nvPr/>
        </p:nvSpPr>
        <p:spPr>
          <a:xfrm>
            <a:off x="1135150" y="3434587"/>
            <a:ext cx="10342274" cy="2839881"/>
          </a:xfrm>
          <a:prstGeom prst="roundRect">
            <a:avLst/>
          </a:prstGeom>
          <a:solidFill>
            <a:srgbClr val="4FA0D6"/>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900" b="1" u="sng">
                <a:solidFill>
                  <a:schemeClr val="tx1"/>
                </a:solidFill>
                <a:latin typeface="Trebuchet MS"/>
                <a:cs typeface="Calibri"/>
              </a:rPr>
              <a:t>Market Analysis</a:t>
            </a:r>
          </a:p>
          <a:p>
            <a:r>
              <a:rPr lang="en-US" sz="1900">
                <a:solidFill>
                  <a:schemeClr val="tx1"/>
                </a:solidFill>
                <a:latin typeface="Trebuchet MS"/>
                <a:cs typeface="Calibri"/>
              </a:rPr>
              <a:t>Current Market Share: 9.83%</a:t>
            </a:r>
            <a:endParaRPr lang="en-US" sz="1900">
              <a:solidFill>
                <a:schemeClr val="tx1"/>
              </a:solidFill>
              <a:latin typeface="Trebuchet MS"/>
              <a:ea typeface="Calibri"/>
              <a:cs typeface="Calibri"/>
            </a:endParaRPr>
          </a:p>
          <a:p>
            <a:r>
              <a:rPr lang="en-US" sz="1900">
                <a:solidFill>
                  <a:schemeClr val="tx1"/>
                </a:solidFill>
                <a:latin typeface="Trebuchet MS"/>
                <a:cs typeface="Calibri"/>
              </a:rPr>
              <a:t>Top Competitors &amp; Their Outstanding Share of Balances: </a:t>
            </a:r>
            <a:r>
              <a:rPr lang="en-US" sz="1900">
                <a:solidFill>
                  <a:schemeClr val="tx1"/>
                </a:solidFill>
                <a:latin typeface="Trebuchet MS"/>
                <a:ea typeface="+mn-lt"/>
                <a:cs typeface="+mn-lt"/>
              </a:rPr>
              <a:t>Chase (16.54%), American Express (12.36%), Citi (11.56%) and Bank of America (9.92%)</a:t>
            </a:r>
            <a:endParaRPr lang="en-US" sz="1900">
              <a:solidFill>
                <a:schemeClr val="tx1"/>
              </a:solidFill>
              <a:latin typeface="Trebuchet MS"/>
              <a:ea typeface="Calibri"/>
              <a:cs typeface="Calibri"/>
            </a:endParaRPr>
          </a:p>
          <a:p>
            <a:pPr algn="ctr"/>
            <a:r>
              <a:rPr lang="en-US" sz="1900" b="1" u="sng">
                <a:solidFill>
                  <a:schemeClr val="tx1"/>
                </a:solidFill>
                <a:latin typeface="Trebuchet MS"/>
                <a:cs typeface="Calibri"/>
              </a:rPr>
              <a:t>S.W.O.T Analysis</a:t>
            </a:r>
          </a:p>
          <a:p>
            <a:r>
              <a:rPr lang="en-US" sz="1900">
                <a:solidFill>
                  <a:schemeClr val="tx1"/>
                </a:solidFill>
                <a:latin typeface="Trebuchet MS"/>
                <a:cs typeface="Calibri"/>
              </a:rPr>
              <a:t>Strength: Innovative Technology</a:t>
            </a:r>
          </a:p>
          <a:p>
            <a:r>
              <a:rPr lang="en-US" sz="1900">
                <a:solidFill>
                  <a:schemeClr val="tx1"/>
                </a:solidFill>
                <a:latin typeface="Trebuchet MS"/>
                <a:cs typeface="Calibri"/>
              </a:rPr>
              <a:t>Weakness: Relatively New</a:t>
            </a:r>
          </a:p>
          <a:p>
            <a:r>
              <a:rPr lang="en-US" sz="1900">
                <a:solidFill>
                  <a:schemeClr val="tx1"/>
                </a:solidFill>
                <a:latin typeface="Trebuchet MS"/>
                <a:cs typeface="Calibri"/>
              </a:rPr>
              <a:t>Opportunities: Market Share Growth</a:t>
            </a:r>
          </a:p>
          <a:p>
            <a:r>
              <a:rPr lang="en-US" sz="1900">
                <a:solidFill>
                  <a:schemeClr val="tx1"/>
                </a:solidFill>
                <a:latin typeface="Trebuchet MS"/>
                <a:cs typeface="Calibri"/>
              </a:rPr>
              <a:t>Threats: Competitors and High Interest Rates</a:t>
            </a:r>
          </a:p>
          <a:p>
            <a:pPr algn="ctr"/>
            <a:endParaRPr lang="en-US" sz="1900">
              <a:solidFill>
                <a:schemeClr val="tx1"/>
              </a:solidFill>
              <a:latin typeface="Trebuchet MS"/>
              <a:cs typeface="Calibri"/>
            </a:endParaRPr>
          </a:p>
        </p:txBody>
      </p:sp>
      <p:sp>
        <p:nvSpPr>
          <p:cNvPr id="3" name="Rectangle: Rounded Corners 2">
            <a:extLst>
              <a:ext uri="{FF2B5EF4-FFF2-40B4-BE49-F238E27FC236}">
                <a16:creationId xmlns:a16="http://schemas.microsoft.com/office/drawing/2014/main" id="{6DB7C3B2-754E-8227-E486-892A5D497F7F}"/>
              </a:ext>
            </a:extLst>
          </p:cNvPr>
          <p:cNvSpPr/>
          <p:nvPr/>
        </p:nvSpPr>
        <p:spPr>
          <a:xfrm>
            <a:off x="6682398" y="1422528"/>
            <a:ext cx="4766816" cy="1741300"/>
          </a:xfrm>
          <a:prstGeom prst="roundRect">
            <a:avLst/>
          </a:prstGeom>
          <a:solidFill>
            <a:schemeClr val="tx1">
              <a:lumMod val="10000"/>
              <a:lumOff val="9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endParaRPr lang="en-US" sz="1600">
              <a:solidFill>
                <a:srgbClr val="004878"/>
              </a:solidFill>
              <a:latin typeface="Trebuchet MS"/>
              <a:cs typeface="Calibri"/>
            </a:endParaRPr>
          </a:p>
          <a:p>
            <a:r>
              <a:rPr lang="en-US" sz="1600" b="1">
                <a:solidFill>
                  <a:srgbClr val="004878"/>
                </a:solidFill>
                <a:latin typeface="Trebuchet MS"/>
                <a:cs typeface="Calibri"/>
              </a:rPr>
              <a:t>Product Demographic: </a:t>
            </a:r>
          </a:p>
          <a:p>
            <a:pPr marL="285750" indent="-285750">
              <a:buFont typeface="Arial,Sans-Serif"/>
              <a:buChar char="•"/>
            </a:pPr>
            <a:r>
              <a:rPr lang="en-US" sz="1600">
                <a:solidFill>
                  <a:srgbClr val="004878"/>
                </a:solidFill>
                <a:latin typeface="Trebuchet MS"/>
                <a:cs typeface="Arial"/>
              </a:rPr>
              <a:t>Our credit card is appealing to Super Prime Customers </a:t>
            </a:r>
          </a:p>
          <a:p>
            <a:pPr marL="742950" lvl="1" indent="-285750">
              <a:buFont typeface="Courier New,monospace"/>
              <a:buChar char="o"/>
            </a:pPr>
            <a:r>
              <a:rPr lang="en-US" sz="1600">
                <a:solidFill>
                  <a:srgbClr val="004878"/>
                </a:solidFill>
                <a:latin typeface="Trebuchet MS"/>
                <a:cs typeface="Arial"/>
              </a:rPr>
              <a:t>Highest credit bureau's score range</a:t>
            </a:r>
          </a:p>
          <a:p>
            <a:pPr marL="742950" lvl="1" indent="-285750">
              <a:buFont typeface="Courier New,monospace"/>
              <a:buChar char="o"/>
            </a:pPr>
            <a:r>
              <a:rPr lang="en-US" sz="1600">
                <a:solidFill>
                  <a:srgbClr val="004878"/>
                </a:solidFill>
                <a:latin typeface="Trebuchet MS"/>
                <a:cs typeface="Arial"/>
              </a:rPr>
              <a:t>720+ credit score</a:t>
            </a:r>
          </a:p>
          <a:p>
            <a:pPr marL="742950" lvl="1" indent="-285750">
              <a:buFont typeface="Courier New,monospace"/>
              <a:buChar char="o"/>
            </a:pPr>
            <a:r>
              <a:rPr lang="en-US" sz="1600">
                <a:solidFill>
                  <a:srgbClr val="004878"/>
                </a:solidFill>
                <a:latin typeface="Trebuchet MS"/>
                <a:cs typeface="Arial"/>
              </a:rPr>
              <a:t>Most likely credit group to repay debts</a:t>
            </a:r>
            <a:endParaRPr lang="en-US" sz="1600">
              <a:solidFill>
                <a:srgbClr val="004878"/>
              </a:solidFill>
              <a:latin typeface="Trebuchet MS"/>
              <a:cs typeface="Calibri"/>
            </a:endParaRPr>
          </a:p>
        </p:txBody>
      </p:sp>
    </p:spTree>
    <p:extLst>
      <p:ext uri="{BB962C8B-B14F-4D97-AF65-F5344CB8AC3E}">
        <p14:creationId xmlns:p14="http://schemas.microsoft.com/office/powerpoint/2010/main" val="319986507"/>
      </p:ext>
    </p:extLst>
  </p:cSld>
  <p:clrMapOvr>
    <a:masterClrMapping/>
  </p:clrMapOvr>
</p:sld>
</file>

<file path=ppt/theme/theme1.xml><?xml version="1.0" encoding="utf-8"?>
<a:theme xmlns:a="http://schemas.openxmlformats.org/drawingml/2006/main" name="Office Theme">
  <a:themeElements>
    <a:clrScheme name="McKinsey Colors">
      <a:dk1>
        <a:srgbClr val="051C2C"/>
      </a:dk1>
      <a:lt1>
        <a:srgbClr val="1F40C9"/>
      </a:lt1>
      <a:dk2>
        <a:srgbClr val="00A1EC"/>
      </a:dk2>
      <a:lt2>
        <a:srgbClr val="FEFEFE"/>
      </a:lt2>
      <a:accent1>
        <a:srgbClr val="051C2C"/>
      </a:accent1>
      <a:accent2>
        <a:srgbClr val="1F40C9"/>
      </a:accent2>
      <a:accent3>
        <a:srgbClr val="FEFEFE"/>
      </a:accent3>
      <a:accent4>
        <a:srgbClr val="ECC500"/>
      </a:accent4>
      <a:accent5>
        <a:srgbClr val="EC4F00"/>
      </a:accent5>
      <a:accent6>
        <a:srgbClr val="00EC4B"/>
      </a:accent6>
      <a:hlink>
        <a:srgbClr val="C9411F"/>
      </a:hlink>
      <a:folHlink>
        <a:srgbClr val="C96B1F"/>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31</Slides>
  <Notes>30</Notes>
  <HiddenSlides>0</HiddenSlides>
  <ScaleCrop>false</ScaleCrop>
  <HeadingPairs>
    <vt:vector size="4" baseType="variant">
      <vt:variant>
        <vt:lpstr>Theme</vt:lpstr>
      </vt:variant>
      <vt:variant>
        <vt:i4>1</vt:i4>
      </vt:variant>
      <vt:variant>
        <vt:lpstr>Slide Titles</vt:lpstr>
      </vt:variant>
      <vt:variant>
        <vt:i4>31</vt:i4>
      </vt:variant>
    </vt:vector>
  </HeadingPairs>
  <TitlesOfParts>
    <vt:vector size="32" baseType="lpstr">
      <vt:lpstr>Office Theme</vt:lpstr>
      <vt:lpstr>PowerPoint Presentation</vt:lpstr>
      <vt:lpstr>PowerPoint Presentation</vt:lpstr>
      <vt:lpstr>Agenda </vt:lpstr>
      <vt:lpstr>PowerPoint Presentation</vt:lpstr>
      <vt:lpstr>PowerPoint Presentation</vt:lpstr>
      <vt:lpstr>PowerPoint Presentation</vt:lpstr>
      <vt:lpstr>Executive Summary</vt:lpstr>
      <vt:lpstr>PowerPoint Presentation</vt:lpstr>
      <vt:lpstr>Overview of the company</vt:lpstr>
      <vt:lpstr>PowerPoint Presentation</vt:lpstr>
      <vt:lpstr>The Code:</vt:lpstr>
      <vt:lpstr>Question One   Evaluate whether or not to update the current product offer. How would you go about making this decision? Is the current 10k product profitable?</vt:lpstr>
      <vt:lpstr>Question Two What would utilization need to be with the 20k line product in order to make the same amount of profit as the 10k line profit, assuming everything else stays the same?</vt:lpstr>
      <vt:lpstr>Question Three Initial testing showing that for the 20k line, balance is coming in at $8000, would you recommend launching the 20k product?</vt:lpstr>
      <vt:lpstr>PowerPoint Presentation</vt:lpstr>
      <vt:lpstr>PowerPoint Presentation</vt:lpstr>
      <vt:lpstr>PowerPoint Presentation</vt:lpstr>
      <vt:lpstr>Recommendations</vt:lpstr>
      <vt:lpstr>Recommendations</vt:lpstr>
      <vt:lpstr>Recommendations</vt:lpstr>
      <vt:lpstr>PowerPoint Presentation</vt:lpstr>
      <vt:lpstr>PowerPoint Presentation</vt:lpstr>
      <vt:lpstr>PowerPoint Presentation</vt:lpstr>
      <vt:lpstr>PowerPoint Presentation</vt:lpstr>
      <vt:lpstr>PowerPoint Presentation</vt:lpstr>
      <vt:lpstr>Implementation and Deployment</vt:lpstr>
      <vt:lpstr>PowerPoint Presentation</vt:lpstr>
      <vt:lpstr>Recommendations</vt:lpstr>
      <vt:lpstr>PowerPoint Presentation</vt:lpstr>
      <vt:lpstr>PowerPoint Presentation</vt:lpstr>
      <vt:lpstr>Super Prime Customer Base Appendix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Wilkins, Hollis</dc:creator>
  <cp:revision>4</cp:revision>
  <dcterms:created xsi:type="dcterms:W3CDTF">2024-03-22T02:11:41Z</dcterms:created>
  <dcterms:modified xsi:type="dcterms:W3CDTF">2025-06-05T16:52:11Z</dcterms:modified>
</cp:coreProperties>
</file>