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266" r:id="rId4"/>
    <p:sldId id="261" r:id="rId5"/>
    <p:sldId id="268" r:id="rId6"/>
    <p:sldId id="267" r:id="rId7"/>
    <p:sldId id="271" r:id="rId8"/>
    <p:sldId id="270" r:id="rId9"/>
    <p:sldId id="272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583045" y="4199340"/>
            <a:ext cx="3482340" cy="968379"/>
            <a:chOff x="4675852" y="4446670"/>
            <a:chExt cx="2923699" cy="136677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446670"/>
              <a:ext cx="2922633" cy="680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汇报人：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1950072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郑柯凡</a:t>
              </a: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4675852" y="4528766"/>
              <a:ext cx="2923699" cy="54581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时间：</a:t>
              </a:r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2021/9/3</a:t>
              </a:r>
              <a:endPara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9" name="矩形: 圆角 1"/>
          <p:cNvSpPr/>
          <p:nvPr/>
        </p:nvSpPr>
        <p:spPr>
          <a:xfrm>
            <a:off x="1387900" y="891029"/>
            <a:ext cx="5195259" cy="64926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操作系统课程设计答辩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17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组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63902" y="1557532"/>
            <a:ext cx="843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基于</a:t>
            </a:r>
            <a:r>
              <a:rPr lang="en-US" altLang="zh-CN" sz="48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Orange’S</a:t>
            </a:r>
            <a:r>
              <a:rPr lang="zh-CN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的操作系统实现</a:t>
            </a:r>
          </a:p>
        </p:txBody>
      </p:sp>
      <p:sp>
        <p:nvSpPr>
          <p:cNvPr id="21" name="直接连接符 13"/>
          <p:cNvSpPr/>
          <p:nvPr/>
        </p:nvSpPr>
        <p:spPr>
          <a:xfrm flipV="1">
            <a:off x="1488864" y="1478347"/>
            <a:ext cx="6187640" cy="4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45719" rIns="45719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8124" y="2462406"/>
            <a:ext cx="3504565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汇报完毕 谢谢观看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936902" y="2939401"/>
            <a:ext cx="6318196" cy="1436399"/>
            <a:chOff x="1789487" y="2971577"/>
            <a:chExt cx="6318196" cy="1436399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0488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Calibri Light" panose="020F0302020204030204" pitchFamily="34" charset="0"/>
                  <a:ea typeface="思源宋体 CN" panose="02020700000000000000" pitchFamily="18" charset="-122"/>
                  <a:cs typeface="Calibri Light" panose="020F0302020204030204" pitchFamily="34" charset="0"/>
                </a:rPr>
                <a:t>项目概述</a:t>
              </a:r>
              <a:endPara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0488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功能介绍</a:t>
              </a:r>
              <a:endPara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0488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项目展示</a:t>
              </a:r>
              <a:endPara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项目概述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5" name="TextBox 23"/>
          <p:cNvSpPr txBox="1"/>
          <p:nvPr/>
        </p:nvSpPr>
        <p:spPr>
          <a:xfrm>
            <a:off x="791500" y="1099379"/>
            <a:ext cx="995048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en-US" b="1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项目简介</a:t>
            </a:r>
            <a:endParaRPr lang="en-US" altLang="zh-CN" b="1" kern="100" dirty="0">
              <a:effectLst/>
              <a:latin typeface="等线" panose="02010600030101010101" pitchFamily="2" charset="-122"/>
              <a:ea typeface="思源宋体 CN" panose="02020700000000000000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本项目添加了一些基础的操作系统功能。如开机启动动画，</a:t>
            </a:r>
            <a:r>
              <a:rPr lang="zh-CN" altLang="en-US" sz="1600" kern="100" dirty="0"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帮助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提示等。同时，本项目中实现了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6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个用户级应用，分别是：进制转换应用、计算器、国际跳棋、五子棋、贪吃蛇以及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2048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。</a:t>
            </a:r>
          </a:p>
          <a:p>
            <a:pPr indent="266700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在原操作系统的基础上，本项目对控制台、进程模块和文件系统模块进行修改和完善。</a:t>
            </a:r>
            <a:r>
              <a:rPr lang="zh-CN" altLang="en-US" sz="1600" kern="100" dirty="0"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该操作系统实现了三个控制台，独立运行各自的进程，互不干扰。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进程模块增加了进程查看功能，可以查看存在进程的进程号、优先级、创建用户等信息，并对进程调度算法进行优化。文件系统模块将原本的扁平文件系统增加目录深度，并实现基本的文件增删改查功能。</a:t>
            </a:r>
            <a:endParaRPr lang="en-US" altLang="zh-CN" sz="1600" kern="100" dirty="0">
              <a:effectLst/>
              <a:latin typeface="等线" panose="02010600030101010101" pitchFamily="2" charset="-122"/>
              <a:ea typeface="思源宋体 CN" panose="02020700000000000000"/>
              <a:cs typeface="Times New Roman" panose="02020603050405020304" pitchFamily="18" charset="0"/>
            </a:endParaRPr>
          </a:p>
          <a:p>
            <a:pPr indent="266700" algn="just"/>
            <a:endParaRPr lang="en-US" altLang="zh-CN" kern="100" dirty="0">
              <a:latin typeface="等线" panose="02010600030101010101" pitchFamily="2" charset="-122"/>
              <a:ea typeface="思源宋体 CN" panose="02020700000000000000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b="1" kern="100" dirty="0"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项目配置</a:t>
            </a:r>
            <a:endParaRPr lang="en-US" altLang="zh-CN" b="1" kern="100" dirty="0">
              <a:latin typeface="等线" panose="02010600030101010101" pitchFamily="2" charset="-122"/>
              <a:ea typeface="思源宋体 CN" panose="02020700000000000000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编写语言：汇编、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C</a:t>
            </a:r>
            <a:endParaRPr lang="zh-CN" altLang="zh-CN" sz="1600" kern="100" dirty="0">
              <a:effectLst/>
              <a:latin typeface="等线" panose="02010600030101010101" pitchFamily="2" charset="-122"/>
              <a:ea typeface="思源宋体 CN" panose="02020700000000000000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开发环境：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Ubuntu 18.04.5 LTS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Windows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下的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Vmware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虚拟机中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effectLst/>
              <a:latin typeface="等线" panose="02010600030101010101" pitchFamily="2" charset="-122"/>
              <a:ea typeface="思源宋体 CN" panose="02020700000000000000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开发工具：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VS Code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Bochs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 x86 Emulator 2.6</a:t>
            </a:r>
            <a:endParaRPr lang="zh-CN" altLang="zh-CN" sz="1600" kern="100" dirty="0">
              <a:effectLst/>
              <a:latin typeface="等线" panose="02010600030101010101" pitchFamily="2" charset="-122"/>
              <a:ea typeface="思源宋体 CN" panose="02020700000000000000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运行环境：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Bochs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 x86 Emulator 2.6</a:t>
            </a:r>
            <a:endParaRPr lang="zh-CN" altLang="zh-CN" sz="1600" kern="100" dirty="0">
              <a:effectLst/>
              <a:latin typeface="等线" panose="02010600030101010101" pitchFamily="2" charset="-122"/>
              <a:ea typeface="思源宋体 CN" panose="0202070000000000000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功能介绍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20258" y="1478663"/>
            <a:ext cx="8551206" cy="4531396"/>
            <a:chOff x="478302" y="2322745"/>
            <a:chExt cx="8197191" cy="418481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78302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202429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42295" cy="144960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思源宋体 CN" panose="02020700000000000000"/>
                  <a:cs typeface="Calibri Light" panose="020F0302020204030204" pitchFamily="34" charset="0"/>
                </a:rPr>
                <a:t>国际跳棋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思源宋体 CN" panose="02020700000000000000"/>
                <a:cs typeface="Calibri Light" panose="020F030202020403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思源宋体 CN" panose="02020700000000000000"/>
                  <a:cs typeface="Calibri Light" panose="020F0302020204030204" pitchFamily="34" charset="0"/>
                </a:rPr>
                <a:t>五子棋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思源宋体 CN" panose="02020700000000000000"/>
                <a:cs typeface="Calibri Light" panose="020F0302020204030204" pitchFamily="34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思源宋体 CN" panose="02020700000000000000"/>
                  <a:cs typeface="Calibri Light" panose="020F0302020204030204" pitchFamily="34" charset="0"/>
                </a:rPr>
                <a:t>2048</a:t>
              </a: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思源宋体 CN" panose="02020700000000000000"/>
                  <a:cs typeface="Calibri Light" panose="020F0302020204030204" pitchFamily="34" charset="0"/>
                </a:rPr>
                <a:t>贪吃蛇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思源宋体 CN" panose="02020700000000000000"/>
                <a:cs typeface="Calibri Light" panose="020F030202020403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思源宋体 CN" panose="02020700000000000000"/>
                  <a:cs typeface="Calibri Light" panose="020F0302020204030204" pitchFamily="34" charset="0"/>
                </a:rPr>
                <a:t>计算器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思源宋体 CN" panose="02020700000000000000"/>
                <a:cs typeface="Calibri Light" panose="020F030202020403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思源宋体 CN" panose="02020700000000000000"/>
                  <a:cs typeface="Calibri Light" panose="020F0302020204030204" pitchFamily="34" charset="0"/>
                </a:rPr>
                <a:t>进制转换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3126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文件系统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794091" y="2322745"/>
              <a:ext cx="2122575" cy="540049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思源宋体 CN" panose="02020700000000000000"/>
                  <a:cs typeface="Calibri Light" panose="020F0302020204030204" pitchFamily="34" charset="0"/>
                </a:rPr>
                <a:t>开机动画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思源宋体 CN" panose="02020700000000000000"/>
                <a:cs typeface="Calibri Light" panose="020F030202020403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思源宋体 CN" panose="02020700000000000000"/>
                  <a:cs typeface="Calibri Light" panose="020F0302020204030204" pitchFamily="34" charset="0"/>
                </a:rPr>
                <a:t>命令提示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3980978" y="2327808"/>
              <a:ext cx="2122576" cy="540049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进程管理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宋体 CN" panose="02020700000000000000"/>
                <a:cs typeface="Calibri Light" panose="020F030202020403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多控制台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692AD89-67C1-4EC7-8ED8-A807E1D9F8B6}"/>
              </a:ext>
            </a:extLst>
          </p:cNvPr>
          <p:cNvSpPr txBox="1"/>
          <p:nvPr/>
        </p:nvSpPr>
        <p:spPr>
          <a:xfrm>
            <a:off x="1750387" y="2604331"/>
            <a:ext cx="1532822" cy="112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思源宋体 CN" panose="02020700000000000000"/>
              </a:rPr>
              <a:t>用户级</a:t>
            </a:r>
            <a:endParaRPr lang="en-US" altLang="zh-CN" dirty="0">
              <a:ea typeface="思源宋体 CN" panose="0202070000000000000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ea typeface="思源宋体 CN" panose="02020700000000000000"/>
              </a:rPr>
              <a:t>较少系统</a:t>
            </a:r>
            <a:r>
              <a:rPr lang="en-US" altLang="zh-CN" dirty="0">
                <a:ea typeface="思源宋体 CN" panose="02020700000000000000"/>
              </a:rPr>
              <a:t>API</a:t>
            </a:r>
            <a:endParaRPr lang="zh-CN" altLang="en-US" dirty="0">
              <a:ea typeface="思源宋体 CN" panose="0202070000000000000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6FE43EA-789D-4025-AF4C-423D77CF385E}"/>
              </a:ext>
            </a:extLst>
          </p:cNvPr>
          <p:cNvSpPr txBox="1"/>
          <p:nvPr/>
        </p:nvSpPr>
        <p:spPr>
          <a:xfrm>
            <a:off x="8818190" y="2565668"/>
            <a:ext cx="1532822" cy="112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思源宋体 CN" panose="02020700000000000000"/>
              </a:rPr>
              <a:t>系统级</a:t>
            </a:r>
            <a:endParaRPr lang="en-US" altLang="zh-CN" dirty="0">
              <a:ea typeface="思源宋体 CN" panose="0202070000000000000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ea typeface="思源宋体 CN" panose="02020700000000000000"/>
              </a:rPr>
              <a:t>较多系统</a:t>
            </a:r>
            <a:r>
              <a:rPr lang="en-US" altLang="zh-CN" dirty="0">
                <a:ea typeface="思源宋体 CN" panose="02020700000000000000"/>
              </a:rPr>
              <a:t>API</a:t>
            </a:r>
            <a:endParaRPr lang="zh-CN" altLang="en-US" dirty="0">
              <a:ea typeface="思源宋体 CN" panose="020207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功能介绍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33892" y="1204877"/>
            <a:ext cx="4905594" cy="4309035"/>
            <a:chOff x="5983094" y="2164922"/>
            <a:chExt cx="4355380" cy="3825737"/>
          </a:xfrm>
        </p:grpSpPr>
        <p:grpSp>
          <p:nvGrpSpPr>
            <p:cNvPr id="9" name="组合 8"/>
            <p:cNvGrpSpPr/>
            <p:nvPr/>
          </p:nvGrpSpPr>
          <p:grpSpPr>
            <a:xfrm>
              <a:off x="6068083" y="3689212"/>
              <a:ext cx="1258691" cy="91385"/>
              <a:chOff x="6241704" y="3918201"/>
              <a:chExt cx="1638658" cy="118973"/>
            </a:xfrm>
          </p:grpSpPr>
          <p:sp>
            <p:nvSpPr>
              <p:cNvPr id="10" name="Oval 3"/>
              <p:cNvSpPr/>
              <p:nvPr/>
            </p:nvSpPr>
            <p:spPr>
              <a:xfrm>
                <a:off x="6241704" y="3918261"/>
                <a:ext cx="118872" cy="118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Oval 11"/>
              <p:cNvSpPr/>
              <p:nvPr/>
            </p:nvSpPr>
            <p:spPr>
              <a:xfrm>
                <a:off x="6458816" y="3918261"/>
                <a:ext cx="118872" cy="118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" name="Oval 12"/>
              <p:cNvSpPr/>
              <p:nvPr/>
            </p:nvSpPr>
            <p:spPr>
              <a:xfrm>
                <a:off x="6675928" y="3918261"/>
                <a:ext cx="118872" cy="118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13"/>
              <p:cNvSpPr/>
              <p:nvPr/>
            </p:nvSpPr>
            <p:spPr>
              <a:xfrm>
                <a:off x="6893040" y="3918261"/>
                <a:ext cx="118872" cy="118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Oval 14"/>
              <p:cNvSpPr/>
              <p:nvPr/>
            </p:nvSpPr>
            <p:spPr>
              <a:xfrm>
                <a:off x="7110152" y="3918264"/>
                <a:ext cx="118872" cy="118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Oval 15"/>
              <p:cNvSpPr/>
              <p:nvPr/>
            </p:nvSpPr>
            <p:spPr>
              <a:xfrm>
                <a:off x="7327264" y="3918224"/>
                <a:ext cx="118872" cy="11887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6"/>
              <p:cNvSpPr/>
              <p:nvPr/>
            </p:nvSpPr>
            <p:spPr>
              <a:xfrm>
                <a:off x="7544376" y="3918201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" name="Oval 17"/>
              <p:cNvSpPr/>
              <p:nvPr/>
            </p:nvSpPr>
            <p:spPr>
              <a:xfrm>
                <a:off x="7761490" y="3918303"/>
                <a:ext cx="118872" cy="1188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983094" y="2586498"/>
              <a:ext cx="4355380" cy="103074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开机界面显示操作系统的标志。同时有一个进度条显示操作系统的加载进度，当进度条显示为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100%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时，操作系统加载完成。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983815" y="2164922"/>
              <a:ext cx="1803994" cy="4115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开机动画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068083" y="5899214"/>
              <a:ext cx="1258691" cy="91445"/>
              <a:chOff x="7142247" y="3730761"/>
              <a:chExt cx="1638658" cy="119047"/>
            </a:xfrm>
          </p:grpSpPr>
          <p:sp>
            <p:nvSpPr>
              <p:cNvPr id="26" name="Oval 3"/>
              <p:cNvSpPr/>
              <p:nvPr/>
            </p:nvSpPr>
            <p:spPr>
              <a:xfrm>
                <a:off x="7142247" y="3730841"/>
                <a:ext cx="118872" cy="11887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7" name="Oval 11"/>
              <p:cNvSpPr/>
              <p:nvPr/>
            </p:nvSpPr>
            <p:spPr>
              <a:xfrm>
                <a:off x="7359359" y="3730891"/>
                <a:ext cx="118872" cy="1188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8" name="Oval 12"/>
              <p:cNvSpPr/>
              <p:nvPr/>
            </p:nvSpPr>
            <p:spPr>
              <a:xfrm>
                <a:off x="7576471" y="3730855"/>
                <a:ext cx="118872" cy="1188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Oval 13"/>
              <p:cNvSpPr/>
              <p:nvPr/>
            </p:nvSpPr>
            <p:spPr>
              <a:xfrm>
                <a:off x="7793583" y="3730939"/>
                <a:ext cx="118872" cy="1188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Oval 14"/>
              <p:cNvSpPr/>
              <p:nvPr/>
            </p:nvSpPr>
            <p:spPr>
              <a:xfrm>
                <a:off x="8010695" y="3730796"/>
                <a:ext cx="118872" cy="11887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Oval 15"/>
              <p:cNvSpPr/>
              <p:nvPr/>
            </p:nvSpPr>
            <p:spPr>
              <a:xfrm>
                <a:off x="8227807" y="3730761"/>
                <a:ext cx="118872" cy="11887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Oval 16"/>
              <p:cNvSpPr/>
              <p:nvPr/>
            </p:nvSpPr>
            <p:spPr>
              <a:xfrm>
                <a:off x="8444919" y="3730763"/>
                <a:ext cx="118872" cy="1188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Oval 17"/>
              <p:cNvSpPr/>
              <p:nvPr/>
            </p:nvSpPr>
            <p:spPr>
              <a:xfrm>
                <a:off x="8662033" y="3730779"/>
                <a:ext cx="118872" cy="1188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5983094" y="4767772"/>
              <a:ext cx="4355380" cy="103074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显示一系列操作系统支持的命令。包括帮助、清屏、进制转换、计算器、进程管理、文件帮助、游戏等功能。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5983815" y="4389648"/>
              <a:ext cx="1803994" cy="4115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命令提示</a:t>
              </a: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278886C3-9016-412A-95D9-416EA1B873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3479" y="1088798"/>
            <a:ext cx="3928864" cy="249462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6E1FC3C-0555-4279-A6AA-0665D3CBC1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13480" y="3852903"/>
            <a:ext cx="3928864" cy="25937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6BD996-388B-4086-8E04-FB823C31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56" y="2524111"/>
            <a:ext cx="4343051" cy="8403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045CFD-908A-4DFE-B9C6-C30E5683F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001" y="5594785"/>
            <a:ext cx="3296110" cy="2572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DB2203-E79C-48E1-A560-FFB927EA7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405" y="5887572"/>
            <a:ext cx="1914792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ACA7FF7F-7FD7-4D68-AAF4-377A1A7CAD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1167" y="4316373"/>
            <a:ext cx="3786530" cy="2477230"/>
          </a:xfrm>
          <a:prstGeom prst="rect">
            <a:avLst/>
          </a:prstGeom>
        </p:spPr>
      </p:pic>
      <p:sp>
        <p:nvSpPr>
          <p:cNvPr id="43" name="Rectangle 53">
            <a:extLst>
              <a:ext uri="{FF2B5EF4-FFF2-40B4-BE49-F238E27FC236}">
                <a16:creationId xmlns:a16="http://schemas.microsoft.com/office/drawing/2014/main" id="{DA4A3270-570C-48F4-B78C-8483092AA12D}"/>
              </a:ext>
            </a:extLst>
          </p:cNvPr>
          <p:cNvSpPr/>
          <p:nvPr/>
        </p:nvSpPr>
        <p:spPr>
          <a:xfrm>
            <a:off x="9907656" y="2427413"/>
            <a:ext cx="1580049" cy="1854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F917A818-C182-470C-AA9C-2A57A028744B}"/>
              </a:ext>
            </a:extLst>
          </p:cNvPr>
          <p:cNvSpPr/>
          <p:nvPr/>
        </p:nvSpPr>
        <p:spPr>
          <a:xfrm>
            <a:off x="8127697" y="2353093"/>
            <a:ext cx="1646491" cy="1854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功能介绍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3630" y="1253747"/>
            <a:ext cx="7570661" cy="2954255"/>
            <a:chOff x="1034481" y="2169612"/>
            <a:chExt cx="10461560" cy="3516036"/>
          </a:xfrm>
        </p:grpSpPr>
        <p:sp>
          <p:nvSpPr>
            <p:cNvPr id="8" name="Rectangle 46"/>
            <p:cNvSpPr/>
            <p:nvPr/>
          </p:nvSpPr>
          <p:spPr>
            <a:xfrm>
              <a:off x="1088126" y="3456892"/>
              <a:ext cx="2425148" cy="2207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1088126" y="2169613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Rectangle 49"/>
            <p:cNvSpPr/>
            <p:nvPr/>
          </p:nvSpPr>
          <p:spPr>
            <a:xfrm>
              <a:off x="3731167" y="3478009"/>
              <a:ext cx="2425148" cy="2207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"/>
            <p:cNvSpPr/>
            <p:nvPr/>
          </p:nvSpPr>
          <p:spPr>
            <a:xfrm>
              <a:off x="3731451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Rectangle 50"/>
            <p:cNvSpPr/>
            <p:nvPr/>
          </p:nvSpPr>
          <p:spPr>
            <a:xfrm>
              <a:off x="6356561" y="3478009"/>
              <a:ext cx="2428693" cy="2207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3"/>
            <p:cNvSpPr/>
            <p:nvPr/>
          </p:nvSpPr>
          <p:spPr>
            <a:xfrm>
              <a:off x="6360105" y="2169612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Rectangle 53"/>
            <p:cNvSpPr/>
            <p:nvPr/>
          </p:nvSpPr>
          <p:spPr>
            <a:xfrm>
              <a:off x="8985214" y="3478009"/>
              <a:ext cx="2422007" cy="2207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31"/>
            <p:cNvSpPr/>
            <p:nvPr/>
          </p:nvSpPr>
          <p:spPr>
            <a:xfrm>
              <a:off x="8985499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TextBox 65"/>
            <p:cNvSpPr txBox="1"/>
            <p:nvPr/>
          </p:nvSpPr>
          <p:spPr>
            <a:xfrm>
              <a:off x="1034481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国际跳棋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TextBox 65"/>
            <p:cNvSpPr txBox="1"/>
            <p:nvPr/>
          </p:nvSpPr>
          <p:spPr>
            <a:xfrm>
              <a:off x="367752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五子棋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TextBox 65"/>
            <p:cNvSpPr txBox="1"/>
            <p:nvPr/>
          </p:nvSpPr>
          <p:spPr>
            <a:xfrm>
              <a:off x="632056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2048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TextBox 65"/>
            <p:cNvSpPr txBox="1"/>
            <p:nvPr/>
          </p:nvSpPr>
          <p:spPr>
            <a:xfrm>
              <a:off x="8963605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贪吃蛇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5752" y="4049925"/>
              <a:ext cx="2168124" cy="106380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选择黑棋或白棋，然后与国际跳棋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AI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进行对战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832911" y="4061052"/>
              <a:ext cx="2168124" cy="106380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通过坐标放置棋子，五子连珠即为获胜。可双人对战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486844" y="4020434"/>
              <a:ext cx="2168124" cy="139348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通过键盘方向键控制方块的移动。相同数字的方块碰撞合并并获得分数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9112154" y="4017779"/>
              <a:ext cx="2168124" cy="139348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通过键盘方向键控制贪吃蛇的移动。碰到墙壁或自身则游戏失败</a:t>
              </a:r>
            </a:p>
          </p:txBody>
        </p: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B97AED10-1168-475D-B496-FC9D622E1ECB}"/>
              </a:ext>
            </a:extLst>
          </p:cNvPr>
          <p:cNvSpPr/>
          <p:nvPr/>
        </p:nvSpPr>
        <p:spPr>
          <a:xfrm>
            <a:off x="8130177" y="1253746"/>
            <a:ext cx="1646491" cy="1465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计算器</a:t>
            </a:r>
            <a:endParaRPr lang="id-ID" kern="0" dirty="0">
              <a:solidFill>
                <a:schemeClr val="bg1"/>
              </a:solidFill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0363148A-908F-4CB9-BCBE-E5AEE71483BF}"/>
              </a:ext>
            </a:extLst>
          </p:cNvPr>
          <p:cNvSpPr/>
          <p:nvPr/>
        </p:nvSpPr>
        <p:spPr>
          <a:xfrm>
            <a:off x="9907656" y="1241209"/>
            <a:ext cx="1580049" cy="14658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进制转换</a:t>
            </a:r>
            <a:endParaRPr lang="id-ID" kern="0" dirty="0">
              <a:solidFill>
                <a:schemeClr val="bg1"/>
              </a:solidFill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B8FC86F-9E7E-4C8F-BF4F-BCAC7E05D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50946" y="4248856"/>
            <a:ext cx="3607780" cy="247723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A95241C-D463-435A-8129-F66D374CFE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97767" y="4282322"/>
            <a:ext cx="3607780" cy="247723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8DA7236-C69A-43E6-B6B3-50B854904FE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68609" y="4259048"/>
            <a:ext cx="3499896" cy="246703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9D10D7A-A649-477E-8987-23EA98D7F5F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39894" y="4310494"/>
            <a:ext cx="3389076" cy="251199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0CA351F-C8FC-4AEC-9DD2-89FABD82036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564502" y="5014878"/>
            <a:ext cx="5274310" cy="790575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EF803539-B5AE-4449-BA81-8969A0AB05A1}"/>
              </a:ext>
            </a:extLst>
          </p:cNvPr>
          <p:cNvSpPr/>
          <p:nvPr/>
        </p:nvSpPr>
        <p:spPr>
          <a:xfrm>
            <a:off x="8182049" y="2806619"/>
            <a:ext cx="1568995" cy="1448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宋体 CN" panose="02020700000000000000"/>
                <a:cs typeface="Calibri Light" panose="020F0302020204030204" pitchFamily="34" charset="0"/>
              </a:rPr>
              <a:t>求解用户输入的表达式。支持加、减、乘、除、取余、乘方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宋体 CN" panose="02020700000000000000"/>
                <a:cs typeface="Calibri Light" panose="020F0302020204030204" pitchFamily="34" charset="0"/>
              </a:rPr>
              <a:t>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宋体 CN" panose="02020700000000000000"/>
                <a:cs typeface="Calibri Light" panose="020F0302020204030204" pitchFamily="34" charset="0"/>
              </a:rPr>
              <a:t>种运算。并能检测表达式错误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3B1DEA5-7102-476F-85D8-826FF0B35CE8}"/>
              </a:ext>
            </a:extLst>
          </p:cNvPr>
          <p:cNvSpPr/>
          <p:nvPr/>
        </p:nvSpPr>
        <p:spPr>
          <a:xfrm>
            <a:off x="9913182" y="2796314"/>
            <a:ext cx="1568995" cy="61773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宋体 CN" panose="02020700000000000000"/>
                <a:cs typeface="Calibri Light" panose="020F0302020204030204" pitchFamily="34" charset="0"/>
              </a:rPr>
              <a:t>将用户输入的数字转换成目标进制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功能介绍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2957" y="1123667"/>
            <a:ext cx="4653645" cy="1763762"/>
            <a:chOff x="5983815" y="2411731"/>
            <a:chExt cx="4131690" cy="1565939"/>
          </a:xfrm>
        </p:grpSpPr>
        <p:grpSp>
          <p:nvGrpSpPr>
            <p:cNvPr id="9" name="组合 8"/>
            <p:cNvGrpSpPr/>
            <p:nvPr/>
          </p:nvGrpSpPr>
          <p:grpSpPr>
            <a:xfrm>
              <a:off x="6068083" y="3886272"/>
              <a:ext cx="1258691" cy="91398"/>
              <a:chOff x="6241704" y="4174801"/>
              <a:chExt cx="1638658" cy="118991"/>
            </a:xfrm>
          </p:grpSpPr>
          <p:sp>
            <p:nvSpPr>
              <p:cNvPr id="10" name="Oval 3"/>
              <p:cNvSpPr/>
              <p:nvPr/>
            </p:nvSpPr>
            <p:spPr>
              <a:xfrm>
                <a:off x="6241704" y="4174801"/>
                <a:ext cx="118872" cy="11887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Oval 11"/>
              <p:cNvSpPr/>
              <p:nvPr/>
            </p:nvSpPr>
            <p:spPr>
              <a:xfrm>
                <a:off x="6458816" y="4174911"/>
                <a:ext cx="118872" cy="1188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" name="Oval 12"/>
              <p:cNvSpPr/>
              <p:nvPr/>
            </p:nvSpPr>
            <p:spPr>
              <a:xfrm>
                <a:off x="6675928" y="4174893"/>
                <a:ext cx="118872" cy="1188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13"/>
              <p:cNvSpPr/>
              <p:nvPr/>
            </p:nvSpPr>
            <p:spPr>
              <a:xfrm>
                <a:off x="6893040" y="4174920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Oval 14"/>
              <p:cNvSpPr/>
              <p:nvPr/>
            </p:nvSpPr>
            <p:spPr>
              <a:xfrm>
                <a:off x="7110152" y="4174912"/>
                <a:ext cx="118872" cy="1188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Oval 15"/>
              <p:cNvSpPr/>
              <p:nvPr/>
            </p:nvSpPr>
            <p:spPr>
              <a:xfrm>
                <a:off x="7327264" y="4174912"/>
                <a:ext cx="118872" cy="1188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6"/>
              <p:cNvSpPr/>
              <p:nvPr/>
            </p:nvSpPr>
            <p:spPr>
              <a:xfrm>
                <a:off x="7544376" y="4174912"/>
                <a:ext cx="118872" cy="1188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" name="Oval 17"/>
              <p:cNvSpPr/>
              <p:nvPr/>
            </p:nvSpPr>
            <p:spPr>
              <a:xfrm>
                <a:off x="7761490" y="4174912"/>
                <a:ext cx="118872" cy="1188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983815" y="2757825"/>
              <a:ext cx="4131690" cy="103074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dirty="0">
                  <a:effectLst/>
                  <a:ea typeface="思源宋体 CN" panose="02020700000000000000"/>
                  <a:cs typeface="Times New Roman" panose="02020603050405020304" pitchFamily="18" charset="0"/>
                </a:rPr>
                <a:t>将三个控制台分别绑定至</a:t>
              </a:r>
              <a:r>
                <a:rPr lang="en-US" altLang="zh-CN" sz="1600" dirty="0" err="1">
                  <a:effectLst/>
                  <a:ea typeface="思源宋体 CN" panose="02020700000000000000"/>
                  <a:cs typeface="Times New Roman" panose="02020603050405020304" pitchFamily="18" charset="0"/>
                </a:rPr>
                <a:t>TestA</a:t>
              </a:r>
              <a:r>
                <a:rPr lang="zh-CN" altLang="zh-CN" sz="1600" dirty="0">
                  <a:effectLst/>
                  <a:ea typeface="思源宋体 CN" panose="02020700000000000000"/>
                  <a:cs typeface="Times New Roman" panose="02020603050405020304" pitchFamily="18" charset="0"/>
                </a:rPr>
                <a:t>、</a:t>
              </a:r>
              <a:r>
                <a:rPr lang="en-US" altLang="zh-CN" sz="1600" dirty="0" err="1">
                  <a:effectLst/>
                  <a:ea typeface="思源宋体 CN" panose="02020700000000000000"/>
                  <a:cs typeface="Times New Roman" panose="02020603050405020304" pitchFamily="18" charset="0"/>
                </a:rPr>
                <a:t>TestB</a:t>
              </a:r>
              <a:r>
                <a:rPr lang="zh-CN" altLang="zh-CN" sz="1600" dirty="0">
                  <a:effectLst/>
                  <a:ea typeface="思源宋体 CN" panose="02020700000000000000"/>
                  <a:cs typeface="Times New Roman" panose="02020603050405020304" pitchFamily="18" charset="0"/>
                </a:rPr>
                <a:t>、</a:t>
              </a:r>
              <a:r>
                <a:rPr lang="en-US" altLang="zh-CN" sz="1600" dirty="0" err="1">
                  <a:effectLst/>
                  <a:ea typeface="思源宋体 CN" panose="02020700000000000000"/>
                  <a:cs typeface="Times New Roman" panose="02020603050405020304" pitchFamily="18" charset="0"/>
                </a:rPr>
                <a:t>TestC</a:t>
              </a:r>
              <a:r>
                <a:rPr lang="zh-CN" altLang="zh-CN" sz="1600" dirty="0">
                  <a:effectLst/>
                  <a:ea typeface="思源宋体 CN" panose="02020700000000000000"/>
                  <a:cs typeface="Times New Roman" panose="02020603050405020304" pitchFamily="18" charset="0"/>
                </a:rPr>
                <a:t>三个进程上，可通过键盘</a:t>
              </a:r>
              <a:r>
                <a:rPr lang="en-US" altLang="zh-CN" sz="1600" dirty="0">
                  <a:effectLst/>
                  <a:ea typeface="思源宋体 CN" panose="02020700000000000000"/>
                  <a:cs typeface="Times New Roman" panose="02020603050405020304" pitchFamily="18" charset="0"/>
                </a:rPr>
                <a:t>Alt+F1/F2/F3</a:t>
              </a:r>
              <a:r>
                <a:rPr lang="zh-CN" altLang="zh-CN" sz="1600" dirty="0">
                  <a:effectLst/>
                  <a:ea typeface="思源宋体 CN" panose="02020700000000000000"/>
                  <a:cs typeface="Times New Roman" panose="02020603050405020304" pitchFamily="18" charset="0"/>
                </a:rPr>
                <a:t>进行切换。彼此之间互不干扰，独立运行。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宋体 CN" panose="0202070000000000000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983815" y="2411731"/>
              <a:ext cx="1803994" cy="4115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多控制台</a:t>
              </a: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F3CAFB77-1269-4AF8-8E7B-C0FC3BDC6B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4626" y="3429000"/>
            <a:ext cx="4892169" cy="300360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59DC851-0031-4725-90E4-3434E60CA725}"/>
              </a:ext>
            </a:extLst>
          </p:cNvPr>
          <p:cNvPicPr/>
          <p:nvPr/>
        </p:nvPicPr>
        <p:blipFill rotWithShape="1">
          <a:blip r:embed="rId3"/>
          <a:srcRect b="54259"/>
          <a:stretch/>
        </p:blipFill>
        <p:spPr>
          <a:xfrm>
            <a:off x="6096000" y="2093962"/>
            <a:ext cx="5274307" cy="162192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126E01A-0888-423F-B672-E297014FD45B}"/>
              </a:ext>
            </a:extLst>
          </p:cNvPr>
          <p:cNvPicPr/>
          <p:nvPr/>
        </p:nvPicPr>
        <p:blipFill rotWithShape="1">
          <a:blip r:embed="rId4"/>
          <a:srcRect l="1" r="1" b="72989"/>
          <a:stretch/>
        </p:blipFill>
        <p:spPr>
          <a:xfrm>
            <a:off x="6095999" y="4736410"/>
            <a:ext cx="5274307" cy="954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33BB83-3F23-4663-B95B-4BEE02128979}"/>
              </a:ext>
            </a:extLst>
          </p:cNvPr>
          <p:cNvSpPr txBox="1"/>
          <p:nvPr/>
        </p:nvSpPr>
        <p:spPr>
          <a:xfrm>
            <a:off x="862957" y="3038388"/>
            <a:ext cx="275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>
                <a:effectLst/>
                <a:ea typeface="思源宋体 CN" panose="02020700000000000000"/>
                <a:cs typeface="Times New Roman" panose="02020603050405020304" pitchFamily="18" charset="0"/>
              </a:rPr>
              <a:t>控制台</a:t>
            </a:r>
            <a:r>
              <a:rPr lang="en-US" altLang="zh-CN" sz="1600" dirty="0">
                <a:effectLst/>
                <a:ea typeface="思源宋体 CN" panose="02020700000000000000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effectLst/>
                <a:ea typeface="思源宋体 CN" panose="02020700000000000000"/>
                <a:cs typeface="Times New Roman" panose="02020603050405020304" pitchFamily="18" charset="0"/>
              </a:rPr>
              <a:t>是操作系统主程序。</a:t>
            </a:r>
            <a:endParaRPr lang="zh-CN" altLang="en-US" sz="1600" dirty="0">
              <a:ea typeface="思源宋体 CN" panose="0202070000000000000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6A9E55-619D-4769-A73E-82073D965EF4}"/>
              </a:ext>
            </a:extLst>
          </p:cNvPr>
          <p:cNvSpPr txBox="1"/>
          <p:nvPr/>
        </p:nvSpPr>
        <p:spPr>
          <a:xfrm>
            <a:off x="6074557" y="1651247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控制台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是操作系统的项目简介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AE7B92-368A-42FA-BF33-6836A57568B8}"/>
              </a:ext>
            </a:extLst>
          </p:cNvPr>
          <p:cNvSpPr txBox="1"/>
          <p:nvPr/>
        </p:nvSpPr>
        <p:spPr>
          <a:xfrm>
            <a:off x="6001979" y="4301166"/>
            <a:ext cx="297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6700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控制台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打印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hello world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！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5500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功能介绍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7A709F7-A774-4B79-BFCC-E5ABEC65F5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162" y="2566377"/>
            <a:ext cx="5274310" cy="35185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9F8872-674D-4217-B663-7BFC9EB48AE2}"/>
              </a:ext>
            </a:extLst>
          </p:cNvPr>
          <p:cNvSpPr txBox="1"/>
          <p:nvPr/>
        </p:nvSpPr>
        <p:spPr>
          <a:xfrm>
            <a:off x="570162" y="1237392"/>
            <a:ext cx="527431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进程管理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思源宋体 CN" panose="02020700000000000000"/>
              <a:cs typeface="Times New Roman" panose="02020603050405020304" pitchFamily="18" charset="0"/>
            </a:endParaRPr>
          </a:p>
          <a:p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用户在初始界面输入命令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ps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后，即可查看当前正在运行的进程信息。其中包括进程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ID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、进程名字、进程优先级、父进程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ID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思源宋体 CN" panose="02020700000000000000"/>
                <a:cs typeface="Times New Roman" panose="02020603050405020304" pitchFamily="18" charset="0"/>
              </a:rPr>
              <a:t>、进程创建用户等内容。</a:t>
            </a:r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371413-D49F-450E-9E76-1BF01CF8482A}"/>
              </a:ext>
            </a:extLst>
          </p:cNvPr>
          <p:cNvCxnSpPr/>
          <p:nvPr/>
        </p:nvCxnSpPr>
        <p:spPr>
          <a:xfrm>
            <a:off x="5992427" y="925075"/>
            <a:ext cx="0" cy="52804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BA09F45-0FD7-44B4-9A6E-AE1EA31C5152}"/>
              </a:ext>
            </a:extLst>
          </p:cNvPr>
          <p:cNvSpPr txBox="1"/>
          <p:nvPr/>
        </p:nvSpPr>
        <p:spPr>
          <a:xfrm>
            <a:off x="6096002" y="1069537"/>
            <a:ext cx="51786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思源宋体 CN" panose="02020700000000000000"/>
              </a:rPr>
              <a:t>修改进程调度算法</a:t>
            </a:r>
            <a:endParaRPr lang="en-US" altLang="zh-CN" dirty="0">
              <a:ea typeface="思源宋体 CN" panose="02020700000000000000"/>
            </a:endParaRPr>
          </a:p>
          <a:p>
            <a:endParaRPr lang="en-US" altLang="zh-CN" dirty="0">
              <a:ea typeface="思源宋体 CN" panose="02020700000000000000"/>
            </a:endParaRPr>
          </a:p>
          <a:p>
            <a:r>
              <a:rPr lang="zh-CN" altLang="en-US" sz="1600" dirty="0">
                <a:ea typeface="思源宋体 CN" panose="02020700000000000000"/>
              </a:rPr>
              <a:t>核心思想：通过动态调节进程优先级以减少进程切换次数，提高效率。</a:t>
            </a:r>
            <a:endParaRPr lang="en-US" altLang="zh-CN" sz="1600" dirty="0">
              <a:ea typeface="思源宋体 CN" panose="0202070000000000000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CFF2B7D-DDEE-4FCA-9A4F-143BACB5D027}"/>
              </a:ext>
            </a:extLst>
          </p:cNvPr>
          <p:cNvPicPr/>
          <p:nvPr/>
        </p:nvPicPr>
        <p:blipFill rotWithShape="1">
          <a:blip r:embed="rId3"/>
          <a:srcRect l="2124" t="1248"/>
          <a:stretch/>
        </p:blipFill>
        <p:spPr>
          <a:xfrm>
            <a:off x="6096000" y="2220483"/>
            <a:ext cx="4773861" cy="43268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DA7808-8467-48EA-900C-E69789FBB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05939"/>
            <a:ext cx="3858163" cy="296268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A83E5DB-A80A-4D64-819A-0F23482EE583}"/>
              </a:ext>
            </a:extLst>
          </p:cNvPr>
          <p:cNvSpPr txBox="1"/>
          <p:nvPr/>
        </p:nvSpPr>
        <p:spPr>
          <a:xfrm>
            <a:off x="6096000" y="286108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ea typeface="思源宋体 CN" panose="02020700000000000000"/>
              </a:rPr>
              <a:t>核心代码：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功能介绍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44749" y="1281101"/>
            <a:ext cx="4653674" cy="1861596"/>
            <a:chOff x="5983814" y="2164922"/>
            <a:chExt cx="4249694" cy="1211162"/>
          </a:xfrm>
        </p:grpSpPr>
        <p:grpSp>
          <p:nvGrpSpPr>
            <p:cNvPr id="9" name="组合 8"/>
            <p:cNvGrpSpPr/>
            <p:nvPr/>
          </p:nvGrpSpPr>
          <p:grpSpPr>
            <a:xfrm>
              <a:off x="6068083" y="3284719"/>
              <a:ext cx="1258691" cy="91365"/>
              <a:chOff x="6241704" y="3391657"/>
              <a:chExt cx="1638658" cy="118949"/>
            </a:xfrm>
          </p:grpSpPr>
          <p:sp>
            <p:nvSpPr>
              <p:cNvPr id="10" name="Oval 3"/>
              <p:cNvSpPr/>
              <p:nvPr/>
            </p:nvSpPr>
            <p:spPr>
              <a:xfrm>
                <a:off x="6241704" y="3391657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Oval 11"/>
              <p:cNvSpPr/>
              <p:nvPr/>
            </p:nvSpPr>
            <p:spPr>
              <a:xfrm>
                <a:off x="6458816" y="339170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" name="Oval 12"/>
              <p:cNvSpPr/>
              <p:nvPr/>
            </p:nvSpPr>
            <p:spPr>
              <a:xfrm>
                <a:off x="6675928" y="3391663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13"/>
              <p:cNvSpPr/>
              <p:nvPr/>
            </p:nvSpPr>
            <p:spPr>
              <a:xfrm>
                <a:off x="6893040" y="3391731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Oval 14"/>
              <p:cNvSpPr/>
              <p:nvPr/>
            </p:nvSpPr>
            <p:spPr>
              <a:xfrm>
                <a:off x="7110153" y="3391734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Oval 15"/>
              <p:cNvSpPr/>
              <p:nvPr/>
            </p:nvSpPr>
            <p:spPr>
              <a:xfrm>
                <a:off x="7327264" y="3391731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6"/>
              <p:cNvSpPr/>
              <p:nvPr/>
            </p:nvSpPr>
            <p:spPr>
              <a:xfrm>
                <a:off x="7544376" y="3391731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" name="Oval 17"/>
              <p:cNvSpPr/>
              <p:nvPr/>
            </p:nvSpPr>
            <p:spPr>
              <a:xfrm>
                <a:off x="7761490" y="3391731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983814" y="2430188"/>
              <a:ext cx="4249694" cy="77814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indent="266700" algn="just"/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思源宋体 CN" panose="02020700000000000000"/>
                  <a:cs typeface="Times New Roman" panose="02020603050405020304" pitchFamily="18" charset="0"/>
                </a:rPr>
                <a:t>在初始界面输入文件系统帮助命令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思源宋体 CN" panose="02020700000000000000"/>
                  <a:cs typeface="Times New Roman" panose="02020603050405020304" pitchFamily="18" charset="0"/>
                </a:rPr>
                <a:t>[fs --help]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思源宋体 CN" panose="02020700000000000000"/>
                  <a:cs typeface="Times New Roman" panose="02020603050405020304" pitchFamily="18" charset="0"/>
                </a:rPr>
                <a:t>后，系统将会列出文件系统的一系列操作命令。其中包括查看当前目录下的文件、创建文件、创建文件夹、移除文件、移除文件夹、读文件、写文件、进入文件夹等功能。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983815" y="2164922"/>
              <a:ext cx="1803994" cy="27257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思源宋体 CN" panose="02020700000000000000"/>
                  <a:cs typeface="Calibri Light" panose="020F0302020204030204" pitchFamily="34" charset="0"/>
                </a:rPr>
                <a:t>文件系统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3AACF45-F829-4C28-B6D6-A2FDFA2A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0" y="1167337"/>
            <a:ext cx="6447920" cy="4319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684143-BBD4-4731-B114-446CC0AF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51" y="3142606"/>
            <a:ext cx="2895722" cy="31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635</Words>
  <Application>Microsoft Office PowerPoint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思源宋体 CN</vt:lpstr>
      <vt:lpstr>微软雅黑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郑 柯凡</cp:lastModifiedBy>
  <cp:revision>16</cp:revision>
  <dcterms:created xsi:type="dcterms:W3CDTF">2019-05-10T01:11:00Z</dcterms:created>
  <dcterms:modified xsi:type="dcterms:W3CDTF">2021-09-03T07:47:30Z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v1.0_mb_uvELadj4PkJYBVpkg4t5vg==</vt:lpwstr>
  </property>
  <property fmtid="{D5CDD505-2E9C-101B-9397-08002B2CF9AE}" pid="4" name="ICV">
    <vt:lpwstr>EC162D392D73484DA44FECE86E16BBB2</vt:lpwstr>
  </property>
</Properties>
</file>