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5"/>
  </p:notesMasterIdLst>
  <p:sldIdLst>
    <p:sldId id="358" r:id="rId3"/>
    <p:sldId id="364" r:id="rId4"/>
    <p:sldId id="366" r:id="rId5"/>
    <p:sldId id="367" r:id="rId6"/>
    <p:sldId id="368" r:id="rId7"/>
    <p:sldId id="369" r:id="rId8"/>
    <p:sldId id="422" r:id="rId9"/>
    <p:sldId id="424" r:id="rId10"/>
    <p:sldId id="423" r:id="rId11"/>
    <p:sldId id="370" r:id="rId12"/>
    <p:sldId id="418" r:id="rId13"/>
    <p:sldId id="425" r:id="rId14"/>
    <p:sldId id="371" r:id="rId15"/>
    <p:sldId id="426" r:id="rId16"/>
    <p:sldId id="427" r:id="rId17"/>
    <p:sldId id="428" r:id="rId18"/>
    <p:sldId id="372" r:id="rId19"/>
    <p:sldId id="419" r:id="rId20"/>
    <p:sldId id="421" r:id="rId21"/>
    <p:sldId id="373" r:id="rId22"/>
    <p:sldId id="336" r:id="rId23"/>
    <p:sldId id="338" r:id="rId24"/>
    <p:sldId id="339" r:id="rId25"/>
    <p:sldId id="342" r:id="rId26"/>
    <p:sldId id="341" r:id="rId27"/>
    <p:sldId id="343" r:id="rId28"/>
    <p:sldId id="346" r:id="rId29"/>
    <p:sldId id="345" r:id="rId30"/>
    <p:sldId id="349" r:id="rId31"/>
    <p:sldId id="351" r:id="rId32"/>
    <p:sldId id="353" r:id="rId33"/>
    <p:sldId id="429" r:id="rId34"/>
  </p:sldIdLst>
  <p:sldSz cx="12192000" cy="6858000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57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gpnSOonOfHAGaGDqa7ypX8J7V5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742B6E-4163-4C84-A724-7FDEA0E4F49D}">
  <a:tblStyle styleId="{65742B6E-4163-4C84-A724-7FDEA0E4F49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5687A16-C773-4714-BD37-F6BA1E5E846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57BED79-3A89-420C-BF2D-F1B433298B7C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5799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336" y="56"/>
      </p:cViewPr>
      <p:guideLst>
        <p:guide orient="horz" pos="2160"/>
        <p:guide pos="3840"/>
        <p:guide pos="7679"/>
      </p:guideLst>
    </p:cSldViewPr>
  </p:slideViewPr>
  <p:outlineViewPr>
    <p:cViewPr>
      <p:scale>
        <a:sx n="33" d="100"/>
        <a:sy n="33" d="100"/>
      </p:scale>
      <p:origin x="0" y="185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022355" y="8917410"/>
            <a:ext cx="30784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47100" rIns="94200" bIns="47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93738"/>
            <a:ext cx="6299200" cy="3544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333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15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89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53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284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96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85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81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478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43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83a3edd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8683a3eddb_0_18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198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435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267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83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59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ccd29c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8cccd29c54_0_2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3302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78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075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79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eebb3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8deebb36a2_0_0:notes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2000" cy="4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0" tIns="94200" rIns="94200" bIns="94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31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ctrTitle"/>
          </p:nvPr>
        </p:nvSpPr>
        <p:spPr>
          <a:xfrm>
            <a:off x="914400" y="1371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7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subTitle" idx="1"/>
          </p:nvPr>
        </p:nvSpPr>
        <p:spPr>
          <a:xfrm>
            <a:off x="1930400" y="32004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  <a:defRPr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  <a:defRPr sz="2400" b="1" i="0" u="none" strike="noStrike" cap="none">
                <a:solidFill>
                  <a:srgbClr val="0000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  <a:defRPr sz="2400" b="1" i="0" u="none" strike="noStrike" cap="none">
                <a:solidFill>
                  <a:srgbClr val="0000D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720057" y="1021913"/>
            <a:ext cx="8751887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Schema Matching for Data Catalogs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23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Blocking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g8deebb36a2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975" tIns="45975" rIns="91975" bIns="45975" anchor="t" anchorCtr="0">
                <a:noAutofit/>
              </a:bodyPr>
              <a:lstStyle/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We adapt a recent work, Sparkly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n-US" dirty="0"/>
              </a:p>
              <a:p>
                <a:pPr indent="-317500">
                  <a:spcBef>
                    <a:spcPts val="0"/>
                  </a:spcBef>
                  <a:buSzPts val="1400"/>
                </a:pPr>
                <a:r>
                  <a:rPr lang="en-US" dirty="0"/>
                  <a:t>Sparkly uses top-k TF/IDF scoring with Lucene</a:t>
                </a:r>
              </a:p>
              <a:p>
                <a:pPr indent="-317500">
                  <a:spcBef>
                    <a:spcPts val="0"/>
                  </a:spcBef>
                  <a:buSzPts val="1400"/>
                </a:pPr>
                <a:endParaRPr lang="en-US" dirty="0"/>
              </a:p>
              <a:p>
                <a:pPr indent="-317500">
                  <a:spcBef>
                    <a:spcPts val="0"/>
                  </a:spcBef>
                  <a:buSzPts val="1400"/>
                </a:pPr>
                <a:r>
                  <a:rPr lang="en-US" dirty="0"/>
                  <a:t>Blocking in Sparkly is done as follows</a:t>
                </a:r>
              </a:p>
              <a:p>
                <a:pPr lvl="1">
                  <a:spcBef>
                    <a:spcPts val="0"/>
                  </a:spcBef>
                  <a:buSzPct val="100000"/>
                </a:pPr>
                <a:r>
                  <a:rPr lang="en-US" dirty="0"/>
                  <a:t>First, an inverted index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is built for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1">
                  <a:spcBef>
                    <a:spcPts val="0"/>
                  </a:spcBef>
                  <a:buSzPct val="100000"/>
                </a:pPr>
                <a:r>
                  <a:rPr lang="en-US" dirty="0"/>
                  <a:t>For each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probe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to find top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tuples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the highest TF/IDF</a:t>
                </a:r>
              </a:p>
              <a:p>
                <a:pPr lvl="1">
                  <a:spcBef>
                    <a:spcPts val="0"/>
                  </a:spcBef>
                  <a:buSzPct val="100000"/>
                </a:pPr>
                <a:r>
                  <a:rPr lang="en-US" dirty="0"/>
                  <a:t>Pair these tuples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output the pairs</a:t>
                </a:r>
              </a:p>
              <a:p>
                <a:pPr lvl="1" indent="-355600">
                  <a:spcBef>
                    <a:spcPts val="0"/>
                  </a:spcBef>
                  <a:buSzPts val="2000"/>
                </a:pPr>
                <a:endParaRPr lang="en-US" dirty="0"/>
              </a:p>
            </p:txBody>
          </p:sp>
        </mc:Choice>
        <mc:Fallback xmlns="">
          <p:sp>
            <p:nvSpPr>
              <p:cNvPr id="126" name="Google Shape;126;g8deebb36a2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blipFill>
                <a:blip r:embed="rId3"/>
                <a:stretch>
                  <a:fillRect t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93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59BF-0247-C78F-DF7C-F5C24156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Sparkly’s</a:t>
            </a:r>
            <a:r>
              <a:rPr lang="en-US" dirty="0"/>
              <a:t> execution on a Spark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45AD8-3923-B197-9279-7E41C01418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4FCE6-CDEF-75B4-6283-ADF5C3AB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592" y="1390355"/>
            <a:ext cx="5792008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7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Sparkly’s</a:t>
            </a:r>
            <a:r>
              <a:rPr lang="en-US" dirty="0"/>
              <a:t> Configuration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g8deebb36a2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975" tIns="45975" rIns="91975" bIns="45975" anchor="t" anchorCtr="0">
                <a:noAutofit/>
              </a:bodyPr>
              <a:lstStyle/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To build an index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for table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fields (i.e., traits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) need to be selected</a:t>
                </a:r>
              </a:p>
              <a:p>
                <a:pPr marL="939800"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r>
                  <a:rPr lang="en-US" dirty="0"/>
                  <a:t>We will be blocking on these traits</a:t>
                </a:r>
              </a:p>
              <a:p>
                <a:pPr marL="482600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endParaRPr lang="en-US" dirty="0"/>
              </a:p>
              <a:p>
                <a:pPr marL="505460" indent="-342900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n-US" dirty="0"/>
                  <a:t>These fields are used to compute the TF/IDF score of a tuple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n-US" dirty="0"/>
              </a:p>
              <a:p>
                <a:pPr indent="-317500">
                  <a:spcBef>
                    <a:spcPts val="0"/>
                  </a:spcBef>
                  <a:buSzPts val="1400"/>
                </a:pPr>
                <a:r>
                  <a:rPr lang="en-US" dirty="0"/>
                  <a:t>We have selected the following fields</a:t>
                </a:r>
              </a:p>
              <a:p>
                <a:pPr lvl="1" indent="-317500">
                  <a:spcBef>
                    <a:spcPts val="0"/>
                  </a:spcBef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column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name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tokenized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grams</m:t>
                    </m:r>
                  </m:oMath>
                </a14:m>
                <a:endParaRPr lang="en-US" dirty="0"/>
              </a:p>
              <a:p>
                <a:pPr lvl="1" indent="-317500">
                  <a:spcBef>
                    <a:spcPts val="0"/>
                  </a:spcBef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column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name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tokenized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alphanumeric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 indent="-317500">
                  <a:spcBef>
                    <a:spcPts val="0"/>
                  </a:spcBef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top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most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common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words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tokenized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grams</m:t>
                    </m:r>
                  </m:oMath>
                </a14:m>
                <a:endParaRPr lang="en-US" dirty="0"/>
              </a:p>
              <a:p>
                <a:pPr lvl="1" indent="-317500">
                  <a:spcBef>
                    <a:spcPts val="0"/>
                  </a:spcBef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top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most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common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words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tokenized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alphanumeric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 indent="-317500">
                  <a:spcBef>
                    <a:spcPts val="0"/>
                  </a:spcBef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dirty="0"/>
              </a:p>
              <a:p>
                <a:pPr marL="596900" lvl="1" indent="0">
                  <a:spcBef>
                    <a:spcPts val="0"/>
                  </a:spcBef>
                  <a:buSzPct val="10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6" name="Google Shape;126;g8deebb36a2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blipFill>
                <a:blip r:embed="rId3"/>
                <a:stretch>
                  <a:fillRect t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95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Matching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g8deebb36a2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975" tIns="45975" rIns="91975" bIns="45975" anchor="t" anchorCtr="0">
                <a:noAutofit/>
              </a:bodyPr>
              <a:lstStyle/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We adapt the </a:t>
                </a:r>
                <a:r>
                  <a:rPr lang="en-US" dirty="0" err="1"/>
                  <a:t>CloudMatcher</a:t>
                </a:r>
                <a:r>
                  <a:rPr lang="en-US" dirty="0"/>
                  <a:t> EM solution to train a matcher using active learning</a:t>
                </a:r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marL="571500" lvl="1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We then apply the matcher to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of candidate tuple pairs to predict match/no match</a:t>
                </a:r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lvl="1" indent="-317500">
                  <a:spcBef>
                    <a:spcPts val="0"/>
                  </a:spcBef>
                  <a:buSzPts val="1400"/>
                  <a:buChar char="●"/>
                </a:pPr>
                <a:endParaRPr lang="en-US" dirty="0"/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</p:txBody>
          </p:sp>
        </mc:Choice>
        <mc:Fallback xmlns="">
          <p:sp>
            <p:nvSpPr>
              <p:cNvPr id="126" name="Google Shape;126;g8deebb36a2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blipFill>
                <a:blip r:embed="rId3"/>
                <a:stretch>
                  <a:fillRect t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13</a:t>
            </a:fld>
            <a:endParaRPr/>
          </a:p>
        </p:txBody>
      </p:sp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07A440FB-49F6-9C18-E0C9-8753AA0F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475" y="1928033"/>
            <a:ext cx="5433050" cy="24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Featurization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g8deebb36a2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975" tIns="45975" rIns="91975" bIns="45975" anchor="t" anchorCtr="0">
                <a:noAutofit/>
              </a:bodyPr>
              <a:lstStyle/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Before active learning can start, the candidate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needs to be converted into a set of feature vectors</a:t>
                </a:r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We have 3 different types of features, with a total of 15 features</a:t>
                </a:r>
              </a:p>
              <a:p>
                <a:pPr marL="939800"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r>
                  <a:rPr lang="en-US" dirty="0"/>
                  <a:t>Name-based: Features calculated using column names</a:t>
                </a:r>
              </a:p>
              <a:p>
                <a:pPr marL="939800"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r>
                  <a:rPr lang="en-US" dirty="0"/>
                  <a:t>Content-based: Features calculated column data values</a:t>
                </a:r>
              </a:p>
              <a:p>
                <a:pPr marL="939800"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r>
                  <a:rPr lang="en-US" dirty="0"/>
                  <a:t>Context-based: Features calculated using column contexts</a:t>
                </a:r>
              </a:p>
              <a:p>
                <a:pPr marL="596900" lvl="1" indent="0">
                  <a:spcBef>
                    <a:spcPts val="0"/>
                  </a:spcBef>
                  <a:buSzPct val="100000"/>
                  <a:buNone/>
                </a:pPr>
                <a:endParaRPr lang="en-US" dirty="0"/>
              </a:p>
              <a:p>
                <a:pPr lvl="1" indent="-317500">
                  <a:spcBef>
                    <a:spcPts val="0"/>
                  </a:spcBef>
                  <a:buSzPts val="1400"/>
                  <a:buChar char="●"/>
                </a:pPr>
                <a:endParaRPr lang="en-US" dirty="0"/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</p:txBody>
          </p:sp>
        </mc:Choice>
        <mc:Fallback xmlns="">
          <p:sp>
            <p:nvSpPr>
              <p:cNvPr id="126" name="Google Shape;126;g8deebb36a2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blipFill>
                <a:blip r:embed="rId3"/>
                <a:stretch>
                  <a:fillRect t="-824" r="-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9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8ABF-A0CB-50E3-7537-4F1E7800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B85E-1C6A-DC17-D89B-E5712A34F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Name-based</a:t>
            </a:r>
          </a:p>
          <a:p>
            <a:pPr lvl="1"/>
            <a:r>
              <a:rPr lang="en-US" dirty="0"/>
              <a:t>Jaccard over 3gram</a:t>
            </a:r>
          </a:p>
          <a:p>
            <a:pPr lvl="1"/>
            <a:r>
              <a:rPr lang="en-US" dirty="0" err="1"/>
              <a:t>Levenshtein</a:t>
            </a:r>
            <a:endParaRPr lang="en-US" dirty="0"/>
          </a:p>
          <a:p>
            <a:pPr lvl="1"/>
            <a:r>
              <a:rPr lang="en-US" dirty="0"/>
              <a:t>Needleman-Wunsch</a:t>
            </a:r>
          </a:p>
          <a:p>
            <a:pPr lvl="1"/>
            <a:r>
              <a:rPr lang="en-US" dirty="0"/>
              <a:t>Generalized Jaccard over uppercase tokens</a:t>
            </a:r>
          </a:p>
          <a:p>
            <a:pPr lvl="1"/>
            <a:r>
              <a:rPr lang="en-US" dirty="0"/>
              <a:t>Overlap coefficient over uppercase tokens</a:t>
            </a:r>
          </a:p>
          <a:p>
            <a:endParaRPr lang="en-US" dirty="0"/>
          </a:p>
          <a:p>
            <a:r>
              <a:rPr lang="en-US" dirty="0"/>
              <a:t>Content-based</a:t>
            </a:r>
          </a:p>
          <a:p>
            <a:pPr lvl="1"/>
            <a:r>
              <a:rPr lang="en-US" dirty="0"/>
              <a:t>Difference in average character length</a:t>
            </a:r>
          </a:p>
          <a:p>
            <a:pPr lvl="1"/>
            <a:r>
              <a:rPr lang="en-US" dirty="0"/>
              <a:t>Jaccard of pattern </a:t>
            </a:r>
            <a:r>
              <a:rPr lang="en-US" dirty="0" err="1"/>
              <a:t>MinHash</a:t>
            </a:r>
            <a:r>
              <a:rPr lang="en-US" dirty="0"/>
              <a:t> signatures</a:t>
            </a:r>
          </a:p>
          <a:p>
            <a:pPr lvl="1"/>
            <a:r>
              <a:rPr lang="en-US" dirty="0"/>
              <a:t>Jaccard of value </a:t>
            </a:r>
            <a:r>
              <a:rPr lang="en-US" dirty="0" err="1"/>
              <a:t>MinHash</a:t>
            </a:r>
            <a:r>
              <a:rPr lang="en-US" dirty="0"/>
              <a:t> signatures</a:t>
            </a:r>
          </a:p>
          <a:p>
            <a:pPr lvl="1"/>
            <a:r>
              <a:rPr lang="en-US" dirty="0"/>
              <a:t>Jaccard of word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CAB24-090E-6552-42FA-B7A63FFFFB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8ABF-A0CB-50E3-7537-4F1E7800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B85E-1C6A-DC17-D89B-E5712A34F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Content-based (cont.)</a:t>
            </a:r>
          </a:p>
          <a:p>
            <a:pPr lvl="1"/>
            <a:r>
              <a:rPr lang="en-US" dirty="0"/>
              <a:t>Same data types (4 features)</a:t>
            </a:r>
          </a:p>
          <a:p>
            <a:pPr lvl="2"/>
            <a:r>
              <a:rPr lang="en-US" dirty="0"/>
              <a:t>If both columns are of the same data types or not</a:t>
            </a:r>
          </a:p>
          <a:p>
            <a:pPr lvl="2"/>
            <a:r>
              <a:rPr lang="en-US" dirty="0"/>
              <a:t>One feature for each data type (Numeric, Categorical, Textual, Datetime)</a:t>
            </a:r>
          </a:p>
          <a:p>
            <a:pPr lvl="2"/>
            <a:endParaRPr lang="en-US" dirty="0"/>
          </a:p>
          <a:p>
            <a:r>
              <a:rPr lang="en-US" dirty="0"/>
              <a:t>Context-based</a:t>
            </a:r>
          </a:p>
          <a:p>
            <a:pPr lvl="1"/>
            <a:r>
              <a:rPr lang="en-US" dirty="0"/>
              <a:t>Jaccard over uppercase tokens in table names</a:t>
            </a:r>
          </a:p>
          <a:p>
            <a:pPr lvl="1"/>
            <a:r>
              <a:rPr lang="en-US" dirty="0"/>
              <a:t>Generalized Jaccard over word tokens in table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CAB24-090E-6552-42FA-B7A63FFFFB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/>
          <p:nvPr/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000"/>
              <a:buChar char="●"/>
            </a:pPr>
            <a:r>
              <a:rPr lang="en-US" sz="2400" b="1" dirty="0">
                <a:solidFill>
                  <a:srgbClr val="0000DC"/>
                </a:solidFill>
              </a:rPr>
              <a:t>State-of-the-art SM solutions: COMA, Cupid, Similarity Flooding (SF), and Distribution-based (DB)</a:t>
            </a:r>
            <a:endParaRPr lang="en-US" dirty="0"/>
          </a:p>
          <a:p>
            <a:pPr marL="342578" marR="0" lvl="0" indent="-2206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endParaRPr sz="2400" b="1" i="0" u="none" strike="noStrike" cap="none" dirty="0">
              <a:solidFill>
                <a:srgbClr val="0000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Comparing Camel to Existing SM Solutions</a:t>
            </a:r>
            <a:endParaRPr dirty="0"/>
          </a:p>
        </p:txBody>
      </p:sp>
      <p:sp>
        <p:nvSpPr>
          <p:cNvPr id="393" name="Google Shape;393;p21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4F6792B-4713-FE05-F588-B6B993DA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66571"/>
              </p:ext>
            </p:extLst>
          </p:nvPr>
        </p:nvGraphicFramePr>
        <p:xfrm>
          <a:off x="1703950" y="2483236"/>
          <a:ext cx="8784099" cy="2704585"/>
        </p:xfrm>
        <a:graphic>
          <a:graphicData uri="http://schemas.openxmlformats.org/drawingml/2006/table">
            <a:tbl>
              <a:tblPr firstRow="1" bandRow="1">
                <a:tableStyleId>{65742B6E-4163-4C84-A724-7FDEA0E4F49D}</a:tableStyleId>
              </a:tblPr>
              <a:tblGrid>
                <a:gridCol w="2091564">
                  <a:extLst>
                    <a:ext uri="{9D8B030D-6E8A-4147-A177-3AD203B41FA5}">
                      <a16:colId xmlns:a16="http://schemas.microsoft.com/office/drawing/2014/main" val="706313899"/>
                    </a:ext>
                  </a:extLst>
                </a:gridCol>
                <a:gridCol w="2228567">
                  <a:extLst>
                    <a:ext uri="{9D8B030D-6E8A-4147-A177-3AD203B41FA5}">
                      <a16:colId xmlns:a16="http://schemas.microsoft.com/office/drawing/2014/main" val="1606489684"/>
                    </a:ext>
                  </a:extLst>
                </a:gridCol>
                <a:gridCol w="2289456">
                  <a:extLst>
                    <a:ext uri="{9D8B030D-6E8A-4147-A177-3AD203B41FA5}">
                      <a16:colId xmlns:a16="http://schemas.microsoft.com/office/drawing/2014/main" val="3599826187"/>
                    </a:ext>
                  </a:extLst>
                </a:gridCol>
                <a:gridCol w="2174512">
                  <a:extLst>
                    <a:ext uri="{9D8B030D-6E8A-4147-A177-3AD203B41FA5}">
                      <a16:colId xmlns:a16="http://schemas.microsoft.com/office/drawing/2014/main" val="3800548934"/>
                    </a:ext>
                  </a:extLst>
                </a:gridCol>
              </a:tblGrid>
              <a:tr h="5409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System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Schema-based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Instance-based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Context-based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32887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04309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Cupid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051273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820647"/>
                  </a:ext>
                </a:extLst>
              </a:tr>
              <a:tr h="540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189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DA65-F3BD-C71E-6ACD-E7AB963F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F2B37-FCCF-AA74-CAFC-D6D1A5342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F6B62-548A-239B-6869-F6222D7C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4" y="1994192"/>
            <a:ext cx="11230472" cy="28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54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4D14-2C8C-76BF-3543-44EA3874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 Used in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0527C-55EE-0B08-F45C-64235DE16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06EA32-B11E-AD21-C2AB-E6DE58EC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40" y="1870788"/>
            <a:ext cx="8339320" cy="31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4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83a3eddb_0_18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Schema Matching for a Data Catalog</a:t>
            </a:r>
            <a:endParaRPr dirty="0"/>
          </a:p>
        </p:txBody>
      </p:sp>
      <p:sp>
        <p:nvSpPr>
          <p:cNvPr id="117" name="Google Shape;117;g8683a3eddb_0_1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Given a data catalog, find columns among the tables that refer to the same real-world concept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18" name="Google Shape;118;g8683a3eddb_0_18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  <p:pic>
        <p:nvPicPr>
          <p:cNvPr id="119" name="Google Shape;119;g8683a3eddb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500" y="1869938"/>
            <a:ext cx="5866049" cy="43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8683a3eddb_0_18"/>
          <p:cNvSpPr txBox="1"/>
          <p:nvPr/>
        </p:nvSpPr>
        <p:spPr>
          <a:xfrm>
            <a:off x="7778220" y="2532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Matches:</a:t>
            </a:r>
            <a:endParaRPr sz="2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Z.name = X.name</a:t>
            </a:r>
            <a:endParaRPr sz="20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Z.name = </a:t>
            </a: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Y.cname</a:t>
            </a:r>
            <a:endParaRPr sz="20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X.name = </a:t>
            </a: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Y.cname</a:t>
            </a:r>
            <a:endParaRPr sz="20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Z.loc</a:t>
            </a:r>
            <a:r>
              <a:rPr lang="en-US" sz="2000" b="0" i="0" u="none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X.loc</a:t>
            </a:r>
            <a:endParaRPr sz="20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Z.loc</a:t>
            </a:r>
            <a:r>
              <a:rPr lang="en-US" sz="2000" b="0" i="0" u="none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Y.address</a:t>
            </a:r>
            <a:endParaRPr sz="20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X.loc</a:t>
            </a:r>
            <a:r>
              <a:rPr lang="en-US" sz="2000" b="0" i="0" u="none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Y.address</a:t>
            </a:r>
            <a:endParaRPr sz="20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Z.rev</a:t>
            </a:r>
            <a:r>
              <a:rPr lang="en-US" sz="2000" b="0" i="0" u="none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Y.rev</a:t>
            </a:r>
            <a:endParaRPr sz="20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Evaluation Metrics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g8deebb36a2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975" tIns="45975" rIns="91975" bIns="45975" anchor="t" anchorCtr="0">
                <a:noAutofit/>
              </a:bodyPr>
              <a:lstStyle/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We do not focus on runtime, but accuracy only</a:t>
                </a:r>
              </a:p>
              <a:p>
                <a:pPr marL="939800"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r>
                  <a:rPr lang="en-US" dirty="0"/>
                  <a:t>SOTA SM solutions are not designed for data lakes</a:t>
                </a:r>
              </a:p>
              <a:p>
                <a:pPr marL="939800"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r>
                  <a:rPr lang="en-US" dirty="0"/>
                  <a:t>Our solution can scale, since we use scalable SOTA EM solutions</a:t>
                </a:r>
              </a:p>
              <a:p>
                <a:pPr marL="939800"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endParaRPr lang="en-US" dirty="0"/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We generate precision-recall curve for each solution</a:t>
                </a:r>
              </a:p>
              <a:p>
                <a:pPr marL="939800"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r>
                  <a:rPr lang="en-US" dirty="0"/>
                  <a:t>Given the set of candidate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each solution produces a confidence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for each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marL="939800"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r>
                  <a:rPr lang="en-US" dirty="0"/>
                  <a:t>A precision and recall score can be calculated for each confidence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forming a curve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Wingdings" panose="05000000000000000000" pitchFamily="2" charset="2"/>
                  <a:buChar char="§"/>
                </a:pPr>
                <a:r>
                  <a:rPr lang="en-US" dirty="0"/>
                  <a:t>Precision: Fraction of the set of predicted matches that are true matches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Wingdings" panose="05000000000000000000" pitchFamily="2" charset="2"/>
                  <a:buChar char="§"/>
                </a:pPr>
                <a:r>
                  <a:rPr lang="en-US" dirty="0"/>
                  <a:t>Recall: Fraction of true matches presented in the set of predicted matches</a:t>
                </a:r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  <a:p>
                <a:pPr lvl="1" indent="-317500">
                  <a:spcBef>
                    <a:spcPts val="0"/>
                  </a:spcBef>
                  <a:buSzPts val="1400"/>
                  <a:buChar char="●"/>
                </a:pPr>
                <a:endParaRPr lang="en-US" dirty="0"/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</p:txBody>
          </p:sp>
        </mc:Choice>
        <mc:Fallback xmlns="">
          <p:sp>
            <p:nvSpPr>
              <p:cNvPr id="126" name="Google Shape;126;g8deebb36a2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blipFill>
                <a:blip r:embed="rId3"/>
                <a:stretch>
                  <a:fillRect t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75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Comparing Camel to Existing SM Solutions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Camel does much better than all SOTA SM solutions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en-US" dirty="0"/>
              <a:t>Among SOTA SM solutions, COMA does best, and SF does worst</a:t>
            </a:r>
          </a:p>
          <a:p>
            <a:pPr indent="-317500">
              <a:spcBef>
                <a:spcPts val="0"/>
              </a:spcBef>
              <a:buSzPts val="1400"/>
            </a:pPr>
            <a:endParaRPr lang="en-US" dirty="0"/>
          </a:p>
          <a:p>
            <a:pPr indent="-317500">
              <a:spcBef>
                <a:spcPts val="0"/>
              </a:spcBef>
              <a:buSzPts val="1400"/>
            </a:pPr>
            <a:r>
              <a:rPr lang="en-US" dirty="0"/>
              <a:t>Plenty of rooms for improvement for Camel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21</a:t>
            </a:fld>
            <a:endParaRPr/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AECD65E-E5D2-2C25-AFD3-A24025C6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9635"/>
            <a:ext cx="12192000" cy="29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Improving Camel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We have shown that “vanilla” Camel outperforms SOTA SM solutions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“Vanilla” Camel is a relatively straightforward adaptation of SOTA EM solutions</a:t>
            </a:r>
          </a:p>
          <a:p>
            <a:pPr marL="571500" lvl="1" indent="0">
              <a:spcBef>
                <a:spcPts val="0"/>
              </a:spcBef>
              <a:buNone/>
            </a:pPr>
            <a:endParaRPr lang="en-US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We next show that Camel can be improved further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Using rules in blocking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Handling cryptic column names in matching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Exploiting synonym dictionaries when available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3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Using Rules in Blocking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TF/IDF blocking is highly promising, but we can create rules for blocking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have a fixed schema for table A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Rules capture similarities (i.e. name, data) between two columns and keep pairs that are similar</a:t>
            </a:r>
          </a:p>
          <a:p>
            <a:pPr lvl="0" indent="-317500">
              <a:spcBef>
                <a:spcPts val="0"/>
              </a:spcBef>
              <a:buSzPts val="1400"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We create two rule-based blocker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Manual blocker: Rules manually written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Learned blocker: Rules learned via machine learning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We also create a third blocker that takes the union of the outputs of TF/IDF and manual blockers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13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Performance of Different Blockers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M = manual blocker, L = learned blocker, T(k) = top-k TF/IDF Blocker</a:t>
            </a:r>
          </a:p>
          <a:p>
            <a:pPr lvl="0" indent="-317500">
              <a:spcBef>
                <a:spcPts val="0"/>
              </a:spcBef>
              <a:buSzPts val="1400"/>
            </a:pPr>
            <a:endParaRPr lang="en-US" dirty="0"/>
          </a:p>
          <a:p>
            <a:pPr indent="-317500">
              <a:spcBef>
                <a:spcPts val="0"/>
              </a:spcBef>
              <a:buSzPts val="1400"/>
            </a:pPr>
            <a:r>
              <a:rPr lang="en-US" dirty="0"/>
              <a:t>TM(k) = top-k TF/IDF Blocker union with manual blocker</a:t>
            </a:r>
          </a:p>
          <a:p>
            <a:pPr lvl="0" indent="-317500">
              <a:spcBef>
                <a:spcPts val="0"/>
              </a:spcBef>
              <a:buSzPts val="1400"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Each cell is the blocking recall and the size of the set of candidate pairs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Blocking recall: Fraction of gold matches in the set of candidate pairs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24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92C9F85-D2B4-83B0-DC4A-0BE9FCA3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9656"/>
            <a:ext cx="12192000" cy="18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Performance of Different Blockers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TF/IDF blocker outperforms both manual and learned blocker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k=100 in top-k TF/IDF blocking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Union of TF/IDF and manual blockers achieves the best results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We will use TM(50) for the next experiments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25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AADF5A1-6867-27F4-61EA-095673C8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9656"/>
            <a:ext cx="12192000" cy="18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6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Handling Cryptic Column Names in Matching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Cryptic column names are difficult to match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FN vs FNAME</a:t>
            </a:r>
          </a:p>
          <a:p>
            <a:pPr lvl="1">
              <a:spcBef>
                <a:spcPts val="0"/>
              </a:spcBef>
            </a:pPr>
            <a:r>
              <a:rPr lang="en-US" dirty="0"/>
              <a:t>TIMEPS vs TIME_PRODUCT_SHIPPING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We address this by adding 2 sequence-based features to active learning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Affine gap distance: Match two column names with “gaps” inserted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TIME_SHIPPING vs TIME_PROD_SHIPPING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Smith-Waterman distance: Match two columns names that share a long substring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PROD_SHIPPING_TIME vs DATE_PROD_SHIPPING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We also add a third feature to handle abbreviations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Abbreviated Jaccard: Match two columns with abbreviations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TIMEPS vs TIME_PRODUCT_SHIPPING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344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Effect of Handling Cryptic Column Names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Camel-M = Camel with TF/IDF + manual blocker</a:t>
            </a:r>
          </a:p>
          <a:p>
            <a:pPr lvl="0" indent="-317500">
              <a:spcBef>
                <a:spcPts val="0"/>
              </a:spcBef>
              <a:buSzPts val="1400"/>
            </a:pPr>
            <a:endParaRPr lang="en-US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Camel-M/C = Camel with TF/IDF + manual blocker + features to handle cryptic column names in matching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27</a:t>
            </a:fld>
            <a:endParaRPr/>
          </a:p>
        </p:txBody>
      </p:sp>
      <p:pic>
        <p:nvPicPr>
          <p:cNvPr id="4" name="Picture 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4C9B53A3-6D0D-8D6C-1A84-66B988D8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1600"/>
            <a:ext cx="12192000" cy="29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9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Effect of Handling Cryptic Column Names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Using three features to handle cryptic column names does improve accuracy, but not by much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en-US" dirty="0"/>
              <a:t>Univ and AWO do not have many matches with cryptic names</a:t>
            </a:r>
          </a:p>
          <a:p>
            <a:pPr lvl="1" indent="-317500">
              <a:spcBef>
                <a:spcPts val="0"/>
              </a:spcBef>
              <a:buSzPts val="1400"/>
            </a:pPr>
            <a:r>
              <a:rPr lang="en-US" dirty="0"/>
              <a:t>RE and AWR have many matches AND non-matches with cryptic names</a:t>
            </a:r>
          </a:p>
          <a:p>
            <a:pPr marL="1397000" lvl="2" indent="-342900"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r>
              <a:rPr lang="en-US" dirty="0" err="1"/>
              <a:t>Saddress</a:t>
            </a:r>
            <a:r>
              <a:rPr lang="en-US" dirty="0"/>
              <a:t> vs </a:t>
            </a:r>
            <a:r>
              <a:rPr lang="en-US" dirty="0" err="1"/>
              <a:t>street_address</a:t>
            </a:r>
            <a:r>
              <a:rPr lang="en-US" dirty="0"/>
              <a:t> is not a match</a:t>
            </a:r>
          </a:p>
          <a:p>
            <a:pPr marL="1397000" lvl="2" indent="-342900">
              <a:spcBef>
                <a:spcPts val="0"/>
              </a:spcBef>
              <a:buSzPts val="1400"/>
              <a:buFont typeface="Wingdings" panose="05000000000000000000" pitchFamily="2" charset="2"/>
              <a:buChar char="§"/>
            </a:pPr>
            <a:endParaRPr lang="en-US" dirty="0"/>
          </a:p>
          <a:p>
            <a:pPr indent="-317500">
              <a:spcBef>
                <a:spcPts val="0"/>
              </a:spcBef>
              <a:buSzPts val="1400"/>
            </a:pPr>
            <a:r>
              <a:rPr lang="en-US" dirty="0"/>
              <a:t>Need to extend Camel to exploit context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28</a:t>
            </a:fld>
            <a:endParaRPr/>
          </a:p>
        </p:txBody>
      </p:sp>
      <p:pic>
        <p:nvPicPr>
          <p:cNvPr id="2" name="Picture 1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D833B07-FC80-D913-C655-2971E3D9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7400"/>
            <a:ext cx="12192000" cy="29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6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Exploiting Synonym Dictionaries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Many matches cannot be found because of synonyms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StrAddress</a:t>
            </a:r>
            <a:r>
              <a:rPr lang="en-US" dirty="0"/>
              <a:t> vs </a:t>
            </a:r>
            <a:r>
              <a:rPr lang="en-US" dirty="0" err="1"/>
              <a:t>StreetLocation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Use a manually or semi-manually created dictionary of synonyms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Apply dictionaries in both blocking and matching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 blocking, Lucene (used by Sparkly) has a functionality to exploit such dictionaries when an index is being created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 matching, we can make name-based similarity functions “synonym-aware” by rewriting tokens in column names with different synonyms, then calculating the specific similarity scores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41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Reduction to an Entity Matching Problem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04800" y="922869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marL="342578" lvl="0" indent="-2778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Convert each column in a table into a tuple in a big table A</a:t>
            </a:r>
          </a:p>
          <a:p>
            <a:pPr marL="342578" lvl="0" indent="-2778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Schema matching for the columns reduces to </a:t>
            </a:r>
            <a:r>
              <a:rPr lang="en-US" dirty="0">
                <a:solidFill>
                  <a:srgbClr val="FF0000"/>
                </a:solidFill>
              </a:rPr>
              <a:t>matching the tuples in A</a:t>
            </a:r>
          </a:p>
          <a:p>
            <a:pPr marL="799778" lvl="1" indent="-277808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en-US" dirty="0"/>
              <a:t>An entity matching problem, can be solved using entity matching techniques</a:t>
            </a:r>
          </a:p>
          <a:p>
            <a:pPr marL="342578" lvl="0" indent="-2206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lang="en-US" dirty="0"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</a:t>
            </a:fld>
            <a:endParaRPr dirty="0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965" y="2489644"/>
            <a:ext cx="3329169" cy="36730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7"/>
          <p:cNvGraphicFramePr/>
          <p:nvPr>
            <p:extLst>
              <p:ext uri="{D42A27DB-BD31-4B8C-83A1-F6EECF244321}">
                <p14:modId xmlns:p14="http://schemas.microsoft.com/office/powerpoint/2010/main" val="3517157670"/>
              </p:ext>
            </p:extLst>
          </p:nvPr>
        </p:nvGraphicFramePr>
        <p:xfrm>
          <a:off x="5504752" y="2926445"/>
          <a:ext cx="5464175" cy="2974495"/>
        </p:xfrm>
        <a:graphic>
          <a:graphicData uri="http://schemas.openxmlformats.org/drawingml/2006/table">
            <a:tbl>
              <a:tblPr firstRow="1" bandRow="1">
                <a:noFill/>
                <a:tableStyleId>{65742B6E-4163-4C84-A724-7FDEA0E4F49D}</a:tableStyleId>
              </a:tblPr>
              <a:tblGrid>
                <a:gridCol w="9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TableName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ColName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ColType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x.c1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String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x.c2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string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x.c3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y.c1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y.c2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y.c3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address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y.c4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numeric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4" name="Google Shape;144;p7"/>
          <p:cNvSpPr txBox="1"/>
          <p:nvPr/>
        </p:nvSpPr>
        <p:spPr>
          <a:xfrm>
            <a:off x="5434456" y="2540494"/>
            <a:ext cx="425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</a:pPr>
            <a:r>
              <a:rPr lang="en-US" sz="21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Table A of Traits for Each Column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4515207" y="3946969"/>
            <a:ext cx="676275" cy="4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Effect of Exploiting Synonyms in Blocking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TMS(k) = top-k TF/IDF Blocker union with manual blocker, while exploiting a synonym dictionary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Exploiting synonyms produce substantial improvement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Especially for Univ, RE, Uber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30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92C9F85-D2B4-83B0-DC4A-0BE9FCA3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9656"/>
            <a:ext cx="12192000" cy="18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43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Effect of Exploiting Synonyms in Matching 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Camel-MS/C = Exploits synonyms in blocking only</a:t>
            </a:r>
          </a:p>
          <a:p>
            <a:pPr lvl="0" indent="-317500">
              <a:spcBef>
                <a:spcPts val="0"/>
              </a:spcBef>
              <a:buSzPts val="1400"/>
            </a:pPr>
            <a:endParaRPr lang="en-US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Camel-MS/CS = Exploits synonyms in blocking and matching</a:t>
            </a:r>
          </a:p>
          <a:p>
            <a:pPr lvl="0" indent="-317500">
              <a:spcBef>
                <a:spcPts val="0"/>
              </a:spcBef>
              <a:buSzPts val="1400"/>
            </a:pPr>
            <a:endParaRPr lang="en-US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Camel = “Vanilla” Camel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31</a:t>
            </a:fld>
            <a:endParaRPr/>
          </a:p>
        </p:txBody>
      </p:sp>
      <p:pic>
        <p:nvPicPr>
          <p:cNvPr id="3" name="Picture 2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74266B80-3804-CC14-17AE-ACFA073E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8258"/>
            <a:ext cx="12192000" cy="30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3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Effect of Exploiting Synonyms in Matching </a:t>
            </a:r>
            <a:endParaRPr dirty="0"/>
          </a:p>
        </p:txBody>
      </p:sp>
      <p:sp>
        <p:nvSpPr>
          <p:cNvPr id="126" name="Google Shape;126;g8deebb36a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lvl="0" indent="-317500">
              <a:spcBef>
                <a:spcPts val="0"/>
              </a:spcBef>
              <a:buSzPts val="1400"/>
            </a:pPr>
            <a:r>
              <a:rPr lang="en-US" dirty="0"/>
              <a:t>Exploiting synonyms in matching significantly improve accuracy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Substantial for Univ, RE, Uber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Very little for AWO and AWR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AWO and AWR contain many contradicting column pairs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Haddress</a:t>
            </a:r>
            <a:r>
              <a:rPr lang="en-US" dirty="0"/>
              <a:t> vs </a:t>
            </a:r>
            <a:r>
              <a:rPr lang="en-US" dirty="0" err="1"/>
              <a:t>house_location</a:t>
            </a:r>
            <a:r>
              <a:rPr lang="en-US" dirty="0"/>
              <a:t> is a match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Saddress</a:t>
            </a:r>
            <a:r>
              <a:rPr lang="en-US" dirty="0"/>
              <a:t> vs </a:t>
            </a:r>
            <a:r>
              <a:rPr lang="en-US" dirty="0" err="1"/>
              <a:t>street_location</a:t>
            </a:r>
            <a:r>
              <a:rPr lang="en-US" dirty="0"/>
              <a:t> is not a match</a:t>
            </a:r>
          </a:p>
          <a:p>
            <a:pPr lvl="1" indent="-317500">
              <a:spcBef>
                <a:spcPts val="0"/>
              </a:spcBef>
              <a:buSzPts val="1400"/>
            </a:pPr>
            <a:endParaRPr lang="en-US"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32</a:t>
            </a:fld>
            <a:endParaRPr/>
          </a:p>
        </p:txBody>
      </p:sp>
      <p:pic>
        <p:nvPicPr>
          <p:cNvPr id="3" name="Picture 2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74266B80-3804-CC14-17AE-ACFA073E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5200"/>
            <a:ext cx="12192000" cy="30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ccd29c54_0_2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Solving the EM Problem via Blocking &amp; Matching</a:t>
            </a:r>
            <a:endParaRPr dirty="0"/>
          </a:p>
        </p:txBody>
      </p:sp>
      <p:sp>
        <p:nvSpPr>
          <p:cNvPr id="151" name="Google Shape;151;g8cccd29c54_0_2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Block on A x A to obtain a much smaller set of tuple pairs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dirty="0">
                <a:solidFill>
                  <a:schemeClr val="tx1"/>
                </a:solidFill>
              </a:rPr>
              <a:t>Use heuristics to quickly remove tuple pairs unlikely to match 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Match the pairs in the output of blocking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dirty="0">
                <a:solidFill>
                  <a:schemeClr val="tx1"/>
                </a:solidFill>
              </a:rPr>
              <a:t>Apply rule-based or ML-based matcher on remaining pairs to predict match/no-match</a:t>
            </a:r>
          </a:p>
          <a:p>
            <a:pPr marL="5715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53" name="Google Shape;153;g8cccd29c54_0_20"/>
          <p:cNvSpPr txBox="1"/>
          <p:nvPr/>
        </p:nvSpPr>
        <p:spPr>
          <a:xfrm>
            <a:off x="6857204" y="3898645"/>
            <a:ext cx="19980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(x.c1, y.c1)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(x.c1, y.c2)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(x.c3, y.c2)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8cccd29c54_0_20"/>
          <p:cNvSpPr/>
          <p:nvPr/>
        </p:nvSpPr>
        <p:spPr>
          <a:xfrm>
            <a:off x="5552438" y="4376899"/>
            <a:ext cx="1127100" cy="1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8cccd29c54_0_20"/>
          <p:cNvSpPr txBox="1"/>
          <p:nvPr/>
        </p:nvSpPr>
        <p:spPr>
          <a:xfrm>
            <a:off x="5552438" y="4007567"/>
            <a:ext cx="105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8cccd29c54_0_20"/>
          <p:cNvSpPr/>
          <p:nvPr/>
        </p:nvSpPr>
        <p:spPr>
          <a:xfrm rot="-1830">
            <a:off x="8181141" y="4376898"/>
            <a:ext cx="1127100" cy="17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8cccd29c54_0_20"/>
          <p:cNvSpPr txBox="1"/>
          <p:nvPr/>
        </p:nvSpPr>
        <p:spPr>
          <a:xfrm>
            <a:off x="8184351" y="4007562"/>
            <a:ext cx="112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8cccd29c54_0_20"/>
          <p:cNvSpPr/>
          <p:nvPr/>
        </p:nvSpPr>
        <p:spPr>
          <a:xfrm>
            <a:off x="9394957" y="3832633"/>
            <a:ext cx="27150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(x.c1, y.c1)	Yes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(x.c1, y.c2)	Yes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(x.c3, y.c2)	No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g8cccd29c54_0_20"/>
          <p:cNvGraphicFramePr/>
          <p:nvPr/>
        </p:nvGraphicFramePr>
        <p:xfrm>
          <a:off x="131452" y="3017440"/>
          <a:ext cx="5243350" cy="2926160"/>
        </p:xfrm>
        <a:graphic>
          <a:graphicData uri="http://schemas.openxmlformats.org/drawingml/2006/table">
            <a:tbl>
              <a:tblPr firstRow="1" bandRow="1">
                <a:noFill/>
                <a:tableStyleId>{65742B6E-4163-4C84-A724-7FDEA0E4F49D}</a:tableStyleId>
              </a:tblPr>
              <a:tblGrid>
                <a:gridCol w="9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TableName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ColName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ColType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x.c1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x.c2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x.c3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y.c1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y.c2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y.c3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address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y.c4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numeric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0" name="Google Shape;160;g8cccd29c54_0_20"/>
          <p:cNvSpPr txBox="1"/>
          <p:nvPr/>
        </p:nvSpPr>
        <p:spPr>
          <a:xfrm>
            <a:off x="685806" y="2674464"/>
            <a:ext cx="425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</a:pPr>
            <a:r>
              <a:rPr lang="en-US" sz="21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Table A of Traits for Each Column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1;p7">
            <a:extLst>
              <a:ext uri="{FF2B5EF4-FFF2-40B4-BE49-F238E27FC236}">
                <a16:creationId xmlns:a16="http://schemas.microsoft.com/office/drawing/2014/main" id="{FA3D81AD-DC7A-7ED3-13B2-B2675DA271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Camel Solution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t" anchorCtr="0">
            <a:noAutofit/>
          </a:bodyPr>
          <a:lstStyle/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Given a data catalog, perform profiling, blocking, then matching to get matches</a:t>
            </a:r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342577" lvl="0" indent="-2790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63500" indent="0">
              <a:spcBef>
                <a:spcPts val="0"/>
              </a:spcBef>
              <a:buSzPts val="1400"/>
              <a:buNone/>
            </a:pPr>
            <a:endParaRPr dirty="0"/>
          </a:p>
          <a:p>
            <a:pPr marL="342578" lvl="0" indent="-2206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578" lvl="0" indent="-2206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578" lvl="0" indent="-2206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342578" lvl="0" indent="-22065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5</a:t>
            </a:fld>
            <a:endParaRPr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7F61B2AE-AAD1-DBD5-56D3-D8E36EDE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52" y="2183029"/>
            <a:ext cx="8536496" cy="249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eebb36a2_0_0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75" tIns="45975" rIns="91975" bIns="459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Profiling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Google Shape;126;g8deebb36a2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975" tIns="45975" rIns="91975" bIns="45975" anchor="t" anchorCtr="0">
                <a:noAutofit/>
              </a:bodyPr>
              <a:lstStyle/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Given a data catalog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profile all tables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create a 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n-US" dirty="0"/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Table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contains a set of tuples</a:t>
                </a:r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Each tuple contains a set of traits that capture characteristics of a column in data lake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en-US" dirty="0"/>
                  <a:t>Column’s name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–"/>
                </a:pPr>
                <a:r>
                  <a:rPr lang="en-US" dirty="0"/>
                  <a:t>Column’s data values</a:t>
                </a:r>
              </a:p>
              <a:p>
                <a:pPr lvl="1">
                  <a:spcBef>
                    <a:spcPts val="0"/>
                  </a:spcBef>
                  <a:buSzPct val="100000"/>
                  <a:buFont typeface="Arial" panose="020B0604020202020204" pitchFamily="34" charset="0"/>
                  <a:buChar char="–"/>
                </a:pPr>
                <a:r>
                  <a:rPr lang="en-US" dirty="0"/>
                  <a:t>Column’s context</a:t>
                </a:r>
              </a:p>
            </p:txBody>
          </p:sp>
        </mc:Choice>
        <mc:Fallback>
          <p:sp>
            <p:nvSpPr>
              <p:cNvPr id="126" name="Google Shape;126;g8deebb36a2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14400"/>
                <a:ext cx="11582400" cy="5181600"/>
              </a:xfrm>
              <a:prstGeom prst="rect">
                <a:avLst/>
              </a:prstGeom>
              <a:blipFill>
                <a:blip r:embed="rId3"/>
                <a:stretch>
                  <a:fillRect t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Google Shape;127;g8deebb36a2_0_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34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F624-2B10-1509-1FF5-1CFA5632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3F5C8-B561-6AD8-CEAC-CE5D047D0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Column name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String: Default type</a:t>
            </a:r>
          </a:p>
          <a:p>
            <a:pPr lvl="1"/>
            <a:r>
              <a:rPr lang="en-US" dirty="0"/>
              <a:t>Numeric: Pandas Series’ assigned </a:t>
            </a:r>
            <a:r>
              <a:rPr lang="en-US" dirty="0" err="1"/>
              <a:t>dtype</a:t>
            </a:r>
            <a:r>
              <a:rPr lang="en-US" dirty="0"/>
              <a:t> of the column is int64 or float64</a:t>
            </a:r>
          </a:p>
          <a:p>
            <a:pPr lvl="1"/>
            <a:r>
              <a:rPr lang="en-US" dirty="0"/>
              <a:t>Datetime: All data values of the column match one of the two date regexes</a:t>
            </a:r>
          </a:p>
          <a:p>
            <a:pPr lvl="2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r’\d{4}-\d{2}-\d{2}’</a:t>
            </a:r>
          </a:p>
          <a:p>
            <a:pPr lvl="2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r’\d{1,2}/\d{1,2}/\d{4}’</a:t>
            </a:r>
          </a:p>
          <a:p>
            <a:pPr lvl="1"/>
            <a:r>
              <a:rPr lang="en-US" dirty="0"/>
              <a:t>Textual: Data values of the column have an average character length greater than 30</a:t>
            </a:r>
          </a:p>
          <a:p>
            <a:pPr lvl="1"/>
            <a:r>
              <a:rPr lang="en-US" dirty="0"/>
              <a:t>Categorical: Unique number of data values is less than 5</a:t>
            </a:r>
          </a:p>
          <a:p>
            <a:pPr lvl="1"/>
            <a:endParaRPr lang="en-US" dirty="0"/>
          </a:p>
          <a:p>
            <a:r>
              <a:rPr lang="en-US" dirty="0"/>
              <a:t>Mean and median values</a:t>
            </a:r>
          </a:p>
          <a:p>
            <a:pPr lvl="1">
              <a:buSzPct val="100000"/>
            </a:pPr>
            <a:r>
              <a:rPr lang="en-US" dirty="0"/>
              <a:t>For Numeric columns only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C4EA6-FF86-A126-4081-71BEFAD9AD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F624-2B10-1509-1FF5-1CFA5632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3F5C8-B561-6AD8-CEAC-CE5D047D0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Top </a:t>
            </a:r>
            <a:r>
              <a:rPr lang="en-US" i="1" dirty="0"/>
              <a:t>n</a:t>
            </a:r>
            <a:r>
              <a:rPr lang="en-US" dirty="0"/>
              <a:t> most common words</a:t>
            </a:r>
          </a:p>
          <a:p>
            <a:pPr lvl="1">
              <a:buSzPct val="100000"/>
            </a:pPr>
            <a:r>
              <a:rPr lang="en-US" dirty="0"/>
              <a:t>For non-Numeric and non-Datetime columns only</a:t>
            </a:r>
          </a:p>
          <a:p>
            <a:pPr lvl="1">
              <a:buSzPct val="100000"/>
            </a:pPr>
            <a:r>
              <a:rPr lang="en-US" dirty="0"/>
              <a:t>A word is a lowercased word token (tokenized from the column’s data values using a whitespace tokenizer) that is not a stop word</a:t>
            </a:r>
          </a:p>
          <a:p>
            <a:pPr lvl="1">
              <a:buSzPct val="100000"/>
            </a:pPr>
            <a:endParaRPr lang="en-US" dirty="0"/>
          </a:p>
          <a:p>
            <a:r>
              <a:rPr lang="en-US" dirty="0"/>
              <a:t>Word frequencies</a:t>
            </a:r>
          </a:p>
          <a:p>
            <a:pPr lvl="1">
              <a:buSzPct val="100000"/>
            </a:pPr>
            <a:r>
              <a:rPr lang="en-US" dirty="0"/>
              <a:t>For Textual columns only</a:t>
            </a:r>
          </a:p>
          <a:p>
            <a:pPr lvl="1">
              <a:buSzPct val="100000"/>
            </a:pPr>
            <a:r>
              <a:rPr lang="en-US" dirty="0"/>
              <a:t>A word frequency is a lowercased word token (tokenized from the column’s data values using a whitespace tokenizer) with its count</a:t>
            </a:r>
          </a:p>
          <a:p>
            <a:pPr marL="137160" indent="0">
              <a:buNone/>
            </a:pPr>
            <a:endParaRPr lang="en-US" dirty="0"/>
          </a:p>
          <a:p>
            <a:r>
              <a:rPr lang="en-US" dirty="0"/>
              <a:t>Average character length</a:t>
            </a:r>
          </a:p>
          <a:p>
            <a:pPr lvl="1">
              <a:buSzPct val="100000"/>
            </a:pPr>
            <a:r>
              <a:rPr lang="en-US" dirty="0"/>
              <a:t>Average number of string characters in the data values of the column</a:t>
            </a:r>
          </a:p>
          <a:p>
            <a:pPr marL="137160" indent="0">
              <a:buNone/>
            </a:pPr>
            <a:endParaRPr lang="en-US" dirty="0"/>
          </a:p>
          <a:p>
            <a:r>
              <a:rPr lang="en-US" dirty="0"/>
              <a:t>Number of unique data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C4EA6-FF86-A126-4081-71BEFAD9AD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F624-2B10-1509-1FF5-1CFA5632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Traits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43F5C8-B561-6AD8-CEAC-CE5D047D0D3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 numCol="1"/>
              <a:lstStyle/>
              <a:p>
                <a:r>
                  <a:rPr lang="en-US" dirty="0"/>
                  <a:t>Pattern and value </a:t>
                </a:r>
                <a:r>
                  <a:rPr lang="en-US" dirty="0" err="1"/>
                  <a:t>MinHash</a:t>
                </a:r>
                <a:r>
                  <a:rPr lang="en-US" dirty="0"/>
                  <a:t> signatures</a:t>
                </a:r>
              </a:p>
              <a:p>
                <a:pPr lvl="1">
                  <a:buSzPct val="100000"/>
                </a:pPr>
                <a:r>
                  <a:rPr lang="en-US" dirty="0"/>
                  <a:t>Given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 err="1"/>
                  <a:t>MinHash</a:t>
                </a:r>
                <a:r>
                  <a:rPr lang="en-US" dirty="0"/>
                  <a:t> signature uses a set of hash functions to approximate the Jaccard similarity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without computing their intersection and union</a:t>
                </a:r>
              </a:p>
              <a:p>
                <a:pPr lvl="2">
                  <a:buSzPct val="100000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…,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>
                  <a:buSzPct val="100000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𝐽𝑎𝑐𝑐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Ratio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positions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equal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SzPct val="100000"/>
                </a:pPr>
                <a:r>
                  <a:rPr lang="en-US" dirty="0"/>
                  <a:t>A pattern </a:t>
                </a:r>
                <a:r>
                  <a:rPr lang="en-US" dirty="0" err="1"/>
                  <a:t>MinHash</a:t>
                </a:r>
                <a:r>
                  <a:rPr lang="en-US" dirty="0"/>
                  <a:t> signature is created by first preprocessing the data values of the column before computing the </a:t>
                </a:r>
                <a:r>
                  <a:rPr lang="en-US" dirty="0" err="1"/>
                  <a:t>MinHash</a:t>
                </a:r>
                <a:r>
                  <a:rPr lang="en-US" dirty="0"/>
                  <a:t> signature</a:t>
                </a:r>
              </a:p>
              <a:p>
                <a:pPr lvl="2">
                  <a:buSzPct val="100000"/>
                </a:pPr>
                <a:r>
                  <a:rPr lang="en-US" dirty="0"/>
                  <a:t>Digits </a:t>
                </a:r>
                <a:r>
                  <a:rPr lang="en-US" dirty="0">
                    <a:sym typeface="Wingdings" panose="05000000000000000000" pitchFamily="2" charset="2"/>
                  </a:rPr>
                  <a:t> 9</a:t>
                </a:r>
              </a:p>
              <a:p>
                <a:pPr lvl="2">
                  <a:buSzPct val="100000"/>
                </a:pPr>
                <a:r>
                  <a:rPr lang="en-US" dirty="0">
                    <a:sym typeface="Wingdings" panose="05000000000000000000" pitchFamily="2" charset="2"/>
                  </a:rPr>
                  <a:t>Lowercased letters  x</a:t>
                </a:r>
              </a:p>
              <a:p>
                <a:pPr lvl="1">
                  <a:buSzPct val="100000"/>
                </a:pPr>
                <a:r>
                  <a:rPr lang="en-US" dirty="0">
                    <a:sym typeface="Wingdings" panose="05000000000000000000" pitchFamily="2" charset="2"/>
                  </a:rPr>
                  <a:t>A value </a:t>
                </a:r>
                <a:r>
                  <a:rPr lang="en-US" dirty="0" err="1">
                    <a:sym typeface="Wingdings" panose="05000000000000000000" pitchFamily="2" charset="2"/>
                  </a:rPr>
                  <a:t>MinHash</a:t>
                </a:r>
                <a:r>
                  <a:rPr lang="en-US" dirty="0">
                    <a:sym typeface="Wingdings" panose="05000000000000000000" pitchFamily="2" charset="2"/>
                  </a:rPr>
                  <a:t> signature is created directly using the data values of the column</a:t>
                </a:r>
              </a:p>
              <a:p>
                <a:pPr lvl="1">
                  <a:buSzPct val="100000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SzPct val="60000"/>
                </a:pPr>
                <a:r>
                  <a:rPr lang="en-US" dirty="0">
                    <a:sym typeface="Wingdings" panose="05000000000000000000" pitchFamily="2" charset="2"/>
                  </a:rPr>
                  <a:t>Neighboring column names</a:t>
                </a:r>
              </a:p>
              <a:p>
                <a:pPr lvl="1">
                  <a:buSzPct val="100000"/>
                </a:pPr>
                <a:r>
                  <a:rPr lang="en-US" dirty="0">
                    <a:sym typeface="Wingdings" panose="05000000000000000000" pitchFamily="2" charset="2"/>
                  </a:rPr>
                  <a:t>Column names from the same table as the current column</a:t>
                </a:r>
              </a:p>
              <a:p>
                <a:pPr lvl="1">
                  <a:buSzPct val="100000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SzPct val="60000"/>
                </a:pPr>
                <a:r>
                  <a:rPr lang="en-US" dirty="0">
                    <a:sym typeface="Wingdings" panose="05000000000000000000" pitchFamily="2" charset="2"/>
                  </a:rPr>
                  <a:t>Table name</a:t>
                </a:r>
              </a:p>
              <a:p>
                <a:pPr>
                  <a:buSzPct val="100000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lvl="1">
                  <a:buSzPct val="100000"/>
                </a:pPr>
                <a:endParaRPr lang="en-US" dirty="0"/>
              </a:p>
              <a:p>
                <a:pPr lvl="1">
                  <a:buSzPct val="100000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43F5C8-B561-6AD8-CEAC-CE5D047D0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0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C4EA6-FF86-A126-4081-71BEFAD9AD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63108"/>
      </p:ext>
    </p:extLst>
  </p:cSld>
  <p:clrMapOvr>
    <a:masterClrMapping/>
  </p:clrMapOvr>
</p:sld>
</file>

<file path=ppt/theme/theme1.xml><?xml version="1.0" encoding="utf-8"?>
<a:theme xmlns:a="http://schemas.openxmlformats.org/drawingml/2006/main" name="orenstyle1">
  <a:themeElements>
    <a:clrScheme name="orenstyle1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1946</Words>
  <Application>Microsoft Office PowerPoint</Application>
  <PresentationFormat>Widescreen</PresentationFormat>
  <Paragraphs>404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Cambria Math</vt:lpstr>
      <vt:lpstr>Noto Sans Symbols</vt:lpstr>
      <vt:lpstr>Roboto</vt:lpstr>
      <vt:lpstr>Times New Roman</vt:lpstr>
      <vt:lpstr>Wingdings</vt:lpstr>
      <vt:lpstr>orenstyle1</vt:lpstr>
      <vt:lpstr>orenstyle1</vt:lpstr>
      <vt:lpstr>Schema Matching for Data Catalogs</vt:lpstr>
      <vt:lpstr>Schema Matching for a Data Catalog</vt:lpstr>
      <vt:lpstr>Reduction to an Entity Matching Problem</vt:lpstr>
      <vt:lpstr>Solving the EM Problem via Blocking &amp; Matching</vt:lpstr>
      <vt:lpstr>The Camel Solution</vt:lpstr>
      <vt:lpstr>Profiling</vt:lpstr>
      <vt:lpstr>Set of Traits</vt:lpstr>
      <vt:lpstr>Set of Traits</vt:lpstr>
      <vt:lpstr>Set of Traits</vt:lpstr>
      <vt:lpstr>Blocking</vt:lpstr>
      <vt:lpstr>Sparkly’s execution on a Spark cluster</vt:lpstr>
      <vt:lpstr>Sparkly’s Configuration</vt:lpstr>
      <vt:lpstr>Matching</vt:lpstr>
      <vt:lpstr>Featurization</vt:lpstr>
      <vt:lpstr>Set of Features</vt:lpstr>
      <vt:lpstr>Set of Features</vt:lpstr>
      <vt:lpstr>Comparing Camel to Existing SM Solutions</vt:lpstr>
      <vt:lpstr>COMA</vt:lpstr>
      <vt:lpstr>Data Lakes Used in Evaluation</vt:lpstr>
      <vt:lpstr>Evaluation Metrics</vt:lpstr>
      <vt:lpstr>Comparing Camel to Existing SM Solutions</vt:lpstr>
      <vt:lpstr>Improving Camel</vt:lpstr>
      <vt:lpstr>Using Rules in Blocking</vt:lpstr>
      <vt:lpstr>Performance of Different Blockers</vt:lpstr>
      <vt:lpstr>Performance of Different Blockers</vt:lpstr>
      <vt:lpstr>Handling Cryptic Column Names in Matching</vt:lpstr>
      <vt:lpstr>Effect of Handling Cryptic Column Names</vt:lpstr>
      <vt:lpstr>Effect of Handling Cryptic Column Names</vt:lpstr>
      <vt:lpstr>Exploiting Synonym Dictionaries</vt:lpstr>
      <vt:lpstr>Effect of Exploiting Synonyms in Blocking</vt:lpstr>
      <vt:lpstr>Effect of Exploiting Synonyms in Matching </vt:lpstr>
      <vt:lpstr>Effect of Exploiting Synonyms in Matching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Blocking for Schema Matching in Data Lakes</dc:title>
  <dc:creator>cgokhale</dc:creator>
  <cp:lastModifiedBy>AnHai Doan</cp:lastModifiedBy>
  <cp:revision>103</cp:revision>
  <dcterms:modified xsi:type="dcterms:W3CDTF">2024-03-13T16:05:36Z</dcterms:modified>
</cp:coreProperties>
</file>