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Override7.xml" ContentType="application/vnd.openxmlformats-officedocument.themeOverrid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Override8.xml" ContentType="application/vnd.openxmlformats-officedocument.themeOverrid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731" r:id="rId2"/>
    <p:sldMasterId id="2147483815" r:id="rId3"/>
    <p:sldMasterId id="2147484115" r:id="rId4"/>
    <p:sldMasterId id="2147484127" r:id="rId5"/>
    <p:sldMasterId id="2147484139" r:id="rId6"/>
    <p:sldMasterId id="2147484153" r:id="rId7"/>
    <p:sldMasterId id="2147484165" r:id="rId8"/>
  </p:sldMasterIdLst>
  <p:notesMasterIdLst>
    <p:notesMasterId r:id="rId29"/>
  </p:notesMasterIdLst>
  <p:handoutMasterIdLst>
    <p:handoutMasterId r:id="rId30"/>
  </p:handoutMasterIdLst>
  <p:sldIdLst>
    <p:sldId id="657" r:id="rId9"/>
    <p:sldId id="2076137558" r:id="rId10"/>
    <p:sldId id="679" r:id="rId11"/>
    <p:sldId id="2076137559" r:id="rId12"/>
    <p:sldId id="2076137560" r:id="rId13"/>
    <p:sldId id="694" r:id="rId14"/>
    <p:sldId id="2076137561" r:id="rId15"/>
    <p:sldId id="2076137562" r:id="rId16"/>
    <p:sldId id="2076137563" r:id="rId17"/>
    <p:sldId id="2076137564" r:id="rId18"/>
    <p:sldId id="2076137565" r:id="rId19"/>
    <p:sldId id="2076137566" r:id="rId20"/>
    <p:sldId id="2076137555" r:id="rId21"/>
    <p:sldId id="2076137556" r:id="rId22"/>
    <p:sldId id="2076137557" r:id="rId23"/>
    <p:sldId id="2076137569" r:id="rId24"/>
    <p:sldId id="2076137572" r:id="rId25"/>
    <p:sldId id="2076137570" r:id="rId26"/>
    <p:sldId id="2076137571" r:id="rId27"/>
    <p:sldId id="2076137568" r:id="rId28"/>
  </p:sldIdLst>
  <p:sldSz cx="12192000" cy="6858000"/>
  <p:notesSz cx="7102475" cy="93884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57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Gokh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EA"/>
    <a:srgbClr val="CC00FF"/>
    <a:srgbClr val="CCFFFF"/>
    <a:srgbClr val="CCCCFF"/>
    <a:srgbClr val="FFCCFF"/>
    <a:srgbClr val="FFFF99"/>
    <a:srgbClr val="CDFBFF"/>
    <a:srgbClr val="CDF5FF"/>
    <a:srgbClr val="FFFF00"/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001" autoAdjust="0"/>
    <p:restoredTop sz="93817" autoAdjust="0"/>
  </p:normalViewPr>
  <p:slideViewPr>
    <p:cSldViewPr snapToGrid="0">
      <p:cViewPr varScale="1">
        <p:scale>
          <a:sx n="80" d="100"/>
          <a:sy n="80" d="100"/>
        </p:scale>
        <p:origin x="1152" y="67"/>
      </p:cViewPr>
      <p:guideLst>
        <p:guide orient="horz" pos="216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-268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56" y="-108"/>
      </p:cViewPr>
      <p:guideLst>
        <p:guide orient="horz" pos="2928"/>
        <p:guide pos="2208"/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47D67B7D-4717-4A44-AAF8-5D87FD002E40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69021906-8673-4EA2-89C1-AADC4541A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</p:spPr>
        <p:txBody>
          <a:bodyPr lIns="94205" tIns="94205" rIns="94205" bIns="9420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477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2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24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3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4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5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66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75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87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87388"/>
            <a:ext cx="6238875" cy="3509962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Let me start this talk by telling you how I got to social media. For that, I need to go back to the</a:t>
            </a:r>
            <a:r>
              <a:rPr lang="en-US" baseline="0" dirty="0"/>
              <a:t> year 2001.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807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7047"/>
      </p:ext>
    </p:extLst>
  </p:cSld>
  <p:clrMapOvr>
    <a:masterClrMapping/>
  </p:clrMapOvr>
  <p:transition advClick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78923"/>
      </p:ext>
    </p:extLst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4034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29943"/>
      </p:ext>
    </p:extLst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95084"/>
      </p:ext>
    </p:extLst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55060"/>
      </p:ext>
    </p:extLst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4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38644"/>
      </p:ext>
    </p:extLst>
  </p:cSld>
  <p:clrMapOvr>
    <a:masterClrMapping/>
  </p:clrMapOvr>
  <p:transition advClick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20431"/>
      </p:ext>
    </p:extLst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41386"/>
      </p:ext>
    </p:extLst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80927"/>
      </p:ext>
    </p:extLst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68803"/>
      </p:ext>
    </p:extLst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88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43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94" indent="0">
              <a:buNone/>
              <a:defRPr sz="1350"/>
            </a:lvl2pPr>
            <a:lvl3pPr marL="685589" indent="0">
              <a:buNone/>
              <a:defRPr sz="1200"/>
            </a:lvl3pPr>
            <a:lvl4pPr marL="1028383" indent="0">
              <a:buNone/>
              <a:defRPr sz="1050"/>
            </a:lvl4pPr>
            <a:lvl5pPr marL="1371177" indent="0">
              <a:buNone/>
              <a:defRPr sz="1050"/>
            </a:lvl5pPr>
            <a:lvl6pPr marL="1713972" indent="0">
              <a:buNone/>
              <a:defRPr sz="1050"/>
            </a:lvl6pPr>
            <a:lvl7pPr marL="2056766" indent="0">
              <a:buNone/>
              <a:defRPr sz="1050"/>
            </a:lvl7pPr>
            <a:lvl8pPr marL="2399561" indent="0">
              <a:buNone/>
              <a:defRPr sz="1050"/>
            </a:lvl8pPr>
            <a:lvl9pPr marL="274235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21872"/>
      </p:ext>
    </p:extLst>
  </p:cSld>
  <p:clrMapOvr>
    <a:masterClrMapping/>
  </p:clrMapOvr>
  <p:transition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67057"/>
      </p:ext>
    </p:extLst>
  </p:cSld>
  <p:clrMapOvr>
    <a:masterClrMapping/>
  </p:clrMapOvr>
  <p:transition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4377"/>
      </p:ext>
    </p:extLst>
  </p:cSld>
  <p:clrMapOvr>
    <a:masterClrMapping/>
  </p:clrMapOvr>
  <p:transition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8341"/>
      </p:ext>
    </p:extLst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68091"/>
      </p:ext>
    </p:extLst>
  </p:cSld>
  <p:clrMapOvr>
    <a:masterClrMapping/>
  </p:clrMapOvr>
  <p:transition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29101"/>
      </p:ext>
    </p:extLst>
  </p:cSld>
  <p:clrMapOvr>
    <a:masterClrMapping/>
  </p:clrMapOvr>
  <p:transition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94" indent="0">
              <a:buNone/>
              <a:defRPr sz="2100"/>
            </a:lvl2pPr>
            <a:lvl3pPr marL="685589" indent="0">
              <a:buNone/>
              <a:defRPr sz="1800"/>
            </a:lvl3pPr>
            <a:lvl4pPr marL="1028383" indent="0">
              <a:buNone/>
              <a:defRPr sz="1500"/>
            </a:lvl4pPr>
            <a:lvl5pPr marL="1371177" indent="0">
              <a:buNone/>
              <a:defRPr sz="1500"/>
            </a:lvl5pPr>
            <a:lvl6pPr marL="1713972" indent="0">
              <a:buNone/>
              <a:defRPr sz="1500"/>
            </a:lvl6pPr>
            <a:lvl7pPr marL="2056766" indent="0">
              <a:buNone/>
              <a:defRPr sz="1500"/>
            </a:lvl7pPr>
            <a:lvl8pPr marL="2399561" indent="0">
              <a:buNone/>
              <a:defRPr sz="1500"/>
            </a:lvl8pPr>
            <a:lvl9pPr marL="274235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43509"/>
      </p:ext>
    </p:extLst>
  </p:cSld>
  <p:clrMapOvr>
    <a:masterClrMapping/>
  </p:clrMapOvr>
  <p:transition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42109"/>
      </p:ext>
    </p:extLst>
  </p:cSld>
  <p:clrMapOvr>
    <a:masterClrMapping/>
  </p:clrMapOvr>
  <p:transition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6933"/>
      </p:ext>
    </p:extLst>
  </p:cSld>
  <p:clrMapOvr>
    <a:masterClrMapping/>
  </p:clrMapOvr>
  <p:transition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33"/>
            </a:lvl1pPr>
            <a:lvl2pPr>
              <a:defRPr sz="1833"/>
            </a:lvl2pPr>
            <a:lvl3pPr>
              <a:buFont typeface="Wingdings" pitchFamily="2" charset="2"/>
              <a:buChar char="§"/>
              <a:defRPr sz="1833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67"/>
            </a:lvl1pPr>
          </a:lstStyle>
          <a:p>
            <a:fld id="{80FCAC95-2E17-43A5-93A4-07F0E7E5AD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2233"/>
      </p:ext>
    </p:extLst>
  </p:cSld>
  <p:clrMapOvr>
    <a:masterClrMapping/>
  </p:clrMapOvr>
  <p:transition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80" indent="0">
              <a:buNone/>
              <a:defRPr sz="1600"/>
            </a:lvl3pPr>
            <a:lvl4pPr marL="1371118" indent="0">
              <a:buNone/>
              <a:defRPr sz="1400"/>
            </a:lvl4pPr>
            <a:lvl5pPr marL="1828158" indent="0">
              <a:buNone/>
              <a:defRPr sz="1400"/>
            </a:lvl5pPr>
            <a:lvl6pPr marL="2285199" indent="0">
              <a:buNone/>
              <a:defRPr sz="1400"/>
            </a:lvl6pPr>
            <a:lvl7pPr marL="2742238" indent="0">
              <a:buNone/>
              <a:defRPr sz="1400"/>
            </a:lvl7pPr>
            <a:lvl8pPr marL="3199280" indent="0">
              <a:buNone/>
              <a:defRPr sz="1400"/>
            </a:lvl8pPr>
            <a:lvl9pPr marL="36563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5893"/>
      </p:ext>
    </p:extLst>
  </p:cSld>
  <p:clrMapOvr>
    <a:masterClrMapping/>
  </p:clrMapOvr>
  <p:transition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292"/>
      </p:ext>
    </p:extLst>
  </p:cSld>
  <p:clrMapOvr>
    <a:masterClrMapping/>
  </p:clrMapOvr>
  <p:transition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5412"/>
      </p:ext>
    </p:extLst>
  </p:cSld>
  <p:clrMapOvr>
    <a:masterClrMapping/>
  </p:clrMapOvr>
  <p:transition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1955"/>
      </p:ext>
    </p:extLst>
  </p:cSld>
  <p:clrMapOvr>
    <a:masterClrMapping/>
  </p:clrMapOvr>
  <p:transition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148"/>
      </p:ext>
    </p:extLst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1135"/>
      </p:ext>
    </p:extLst>
  </p:cSld>
  <p:clrMapOvr>
    <a:masterClrMapping/>
  </p:clrMapOvr>
  <p:transition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80" indent="0">
              <a:buNone/>
              <a:defRPr sz="2400"/>
            </a:lvl3pPr>
            <a:lvl4pPr marL="1371118" indent="0">
              <a:buNone/>
              <a:defRPr sz="2000"/>
            </a:lvl4pPr>
            <a:lvl5pPr marL="1828158" indent="0">
              <a:buNone/>
              <a:defRPr sz="2000"/>
            </a:lvl5pPr>
            <a:lvl6pPr marL="2285199" indent="0">
              <a:buNone/>
              <a:defRPr sz="2000"/>
            </a:lvl6pPr>
            <a:lvl7pPr marL="2742238" indent="0">
              <a:buNone/>
              <a:defRPr sz="2000"/>
            </a:lvl7pPr>
            <a:lvl8pPr marL="3199280" indent="0">
              <a:buNone/>
              <a:defRPr sz="2000"/>
            </a:lvl8pPr>
            <a:lvl9pPr marL="36563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9686"/>
      </p:ext>
    </p:extLst>
  </p:cSld>
  <p:clrMapOvr>
    <a:masterClrMapping/>
  </p:clrMapOvr>
  <p:transition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4603"/>
      </p:ext>
    </p:extLst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68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4/21/2023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342794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685589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028383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371177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257096" indent="-25709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1800" b="1">
          <a:solidFill>
            <a:srgbClr val="0000DC"/>
          </a:solidFill>
          <a:latin typeface="+mn-lt"/>
          <a:ea typeface="+mn-ea"/>
          <a:cs typeface="+mn-cs"/>
        </a:defRPr>
      </a:lvl1pPr>
      <a:lvl2pPr marL="557041" indent="-2142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2pPr>
      <a:lvl3pPr marL="856986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3pPr>
      <a:lvl4pPr marL="1199780" indent="-171398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</a:defRPr>
      </a:lvl4pPr>
      <a:lvl5pPr marL="1542575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5pPr>
      <a:lvl6pPr marL="1885370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6pPr>
      <a:lvl7pPr marL="2228164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7pPr>
      <a:lvl8pPr marL="2570958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8pPr>
      <a:lvl9pPr marL="2913752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4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89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83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7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72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61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4/21/2023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08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15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80" indent="-3427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690" indent="-2856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59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639" indent="-228521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67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720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75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79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483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829172" y="793837"/>
            <a:ext cx="9813479" cy="1689100"/>
          </a:xfrm>
        </p:spPr>
        <p:txBody>
          <a:bodyPr/>
          <a:lstStyle/>
          <a:p>
            <a:pPr algn="l">
              <a:defRPr/>
            </a:pPr>
            <a:r>
              <a:rPr lang="en-US" sz="3333" dirty="0"/>
              <a:t>Data Catalog</a:t>
            </a:r>
            <a:br>
              <a:rPr lang="en-US" sz="3333" dirty="0"/>
            </a:br>
            <a:r>
              <a:rPr lang="en-US" sz="3333" dirty="0"/>
              <a:t>Data Governance</a:t>
            </a:r>
            <a:br>
              <a:rPr lang="en-US" sz="3333" dirty="0"/>
            </a:br>
            <a:r>
              <a:rPr lang="en-US" sz="3333" dirty="0"/>
              <a:t>Data Mesh and Others</a:t>
            </a:r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76751" y="3400490"/>
            <a:ext cx="6159499" cy="82226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667" dirty="0" err="1"/>
              <a:t>AnHai</a:t>
            </a:r>
            <a:r>
              <a:rPr lang="en-US" sz="2667" dirty="0"/>
              <a:t> Doan   </a:t>
            </a:r>
          </a:p>
          <a:p>
            <a:pPr algn="l">
              <a:lnSpc>
                <a:spcPct val="90000"/>
              </a:lnSpc>
            </a:pPr>
            <a:endParaRPr lang="en-US" sz="2667" dirty="0"/>
          </a:p>
          <a:p>
            <a:pPr>
              <a:lnSpc>
                <a:spcPct val="90000"/>
              </a:lnSpc>
            </a:pPr>
            <a:endParaRPr lang="en-US" sz="1667" dirty="0"/>
          </a:p>
        </p:txBody>
      </p:sp>
      <p:pic>
        <p:nvPicPr>
          <p:cNvPr id="16387" name="Picture 8" descr="whitew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255" y="3001949"/>
            <a:ext cx="1175109" cy="17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B723-4536-80FD-BC94-D4761888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Human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0F6C-7E63-94D8-CBF0-E98826B4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do the same thing that machine does</a:t>
            </a:r>
          </a:p>
          <a:p>
            <a:pPr lvl="1"/>
            <a:r>
              <a:rPr lang="en-US" dirty="0"/>
              <a:t>enrich nodes, enrich edges, link to semantic layer, etc. </a:t>
            </a:r>
          </a:p>
          <a:p>
            <a:pPr lvl="1"/>
            <a:r>
              <a:rPr lang="en-US" dirty="0"/>
              <a:t>in general, user can manually input something, correct something, flag something as incorrect</a:t>
            </a:r>
          </a:p>
          <a:p>
            <a:pPr lvl="1"/>
            <a:r>
              <a:rPr lang="en-US" dirty="0"/>
              <a:t>users can also rate/review, chat with each other, endorse an asset, etc. </a:t>
            </a:r>
          </a:p>
          <a:p>
            <a:pPr lvl="1"/>
            <a:endParaRPr lang="en-US" dirty="0"/>
          </a:p>
          <a:p>
            <a:r>
              <a:rPr lang="en-US" dirty="0"/>
              <a:t>Interesting interplay between users and machine</a:t>
            </a:r>
          </a:p>
          <a:p>
            <a:pPr lvl="1"/>
            <a:r>
              <a:rPr lang="en-US" dirty="0"/>
              <a:t>users can accept or reject machine actions</a:t>
            </a:r>
          </a:p>
          <a:p>
            <a:pPr lvl="1"/>
            <a:r>
              <a:rPr lang="en-US" dirty="0"/>
              <a:t>machine can learn from users’ activities (even if users just use the catalog)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C8E03-7A09-C78C-02EF-8270E61D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022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8E8D-6F27-7EE9-DBEB-D82618D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Processes/Rules/Policies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E41B-35E0-2863-D81B-F2CABC23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how to get an asset</a:t>
            </a:r>
          </a:p>
          <a:p>
            <a:pPr lvl="1"/>
            <a:r>
              <a:rPr lang="en-US" dirty="0"/>
              <a:t>how to process a comment</a:t>
            </a:r>
          </a:p>
          <a:p>
            <a:pPr lvl="1"/>
            <a:r>
              <a:rPr lang="en-US" dirty="0"/>
              <a:t>how to endorse an asset</a:t>
            </a:r>
          </a:p>
          <a:p>
            <a:pPr marL="4567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3DDFB-650C-BB33-F350-61D2907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751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3FA3-9CE6-323D-47A2-295686B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5791-7071-59BE-CF2E-B9FC0AE3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matching</a:t>
            </a:r>
          </a:p>
          <a:p>
            <a:r>
              <a:rPr lang="en-US" dirty="0"/>
              <a:t>How to incrementally update the 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884F9-C6BD-0B15-2482-074C983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5433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1F59-73C2-A4A2-95E2-51AEA1ED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33600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236C-3418-F7D1-E8AE-EC0FE1D7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86216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554-0633-4758-9B43-BC30546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A377-DF7B-1554-CBDE-2C0D1822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20 years, companies have recognized that data is a major asset</a:t>
            </a:r>
          </a:p>
          <a:p>
            <a:pPr lvl="1"/>
            <a:r>
              <a:rPr lang="en-US" dirty="0"/>
              <a:t>asset types for companies: human asset, financial asset, technical asset, etc. </a:t>
            </a:r>
          </a:p>
          <a:p>
            <a:pPr lvl="1"/>
            <a:r>
              <a:rPr lang="en-US" dirty="0"/>
              <a:t>now they have data to be a major asset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if you have an asset, you deal with two key questions: how to best use and protect it? </a:t>
            </a:r>
          </a:p>
          <a:p>
            <a:r>
              <a:rPr lang="en-US" dirty="0"/>
              <a:t>So how best to use and protect data? </a:t>
            </a:r>
          </a:p>
          <a:p>
            <a:pPr lvl="1"/>
            <a:r>
              <a:rPr lang="en-US" dirty="0"/>
              <a:t>data governance deals with these two questions</a:t>
            </a:r>
          </a:p>
          <a:p>
            <a:pPr lvl="1"/>
            <a:r>
              <a:rPr lang="en-US" dirty="0"/>
              <a:t>it really takes off in the past ten years</a:t>
            </a:r>
          </a:p>
          <a:p>
            <a:pPr lvl="2"/>
            <a:r>
              <a:rPr lang="en-US" dirty="0"/>
              <a:t>since GDPR was released in 2016 (general data protection regulation)</a:t>
            </a:r>
          </a:p>
          <a:p>
            <a:pPr lvl="2"/>
            <a:r>
              <a:rPr lang="en-US" dirty="0"/>
              <a:t>CCPA (California Consumer Privacy Act), 2018</a:t>
            </a:r>
          </a:p>
          <a:p>
            <a:pPr lvl="2"/>
            <a:endParaRPr lang="en-US" dirty="0"/>
          </a:p>
          <a:p>
            <a:r>
              <a:rPr lang="en-US" dirty="0"/>
              <a:t>Data governance focuses on maximal usage and maximal protection of data</a:t>
            </a:r>
          </a:p>
          <a:p>
            <a:pPr lvl="1"/>
            <a:r>
              <a:rPr lang="en-US" dirty="0"/>
              <a:t>these two goals conflict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C09EA-F9AE-92EC-8C8E-54AD9584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4809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1B7C-3DD4-3082-8FD6-147D96D2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Goals of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3A51-4EDA-6AC4-BF48-7FB1BAA3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facilitate maximal usage of data</a:t>
            </a:r>
          </a:p>
          <a:p>
            <a:pPr lvl="1"/>
            <a:r>
              <a:rPr lang="en-US" dirty="0"/>
              <a:t>discovery: make sure data is easily discoverable</a:t>
            </a:r>
          </a:p>
          <a:p>
            <a:pPr lvl="1"/>
            <a:r>
              <a:rPr lang="en-US" dirty="0"/>
              <a:t>quality: make sure data is high quality (accurate, comprehensive, consistent, etc.)</a:t>
            </a:r>
          </a:p>
          <a:p>
            <a:pPr lvl="1"/>
            <a:r>
              <a:rPr lang="en-US" dirty="0"/>
              <a:t>master/reference data: make sure these important data types are used properly</a:t>
            </a:r>
          </a:p>
          <a:p>
            <a:r>
              <a:rPr lang="en-US" dirty="0"/>
              <a:t>To facilitate maximal protection of data</a:t>
            </a:r>
          </a:p>
          <a:p>
            <a:pPr lvl="1"/>
            <a:r>
              <a:rPr lang="en-US" dirty="0"/>
              <a:t>security/privacy: make sure data is secure and private data remains private</a:t>
            </a:r>
          </a:p>
          <a:p>
            <a:pPr lvl="1"/>
            <a:r>
              <a:rPr lang="en-US" dirty="0"/>
              <a:t>regulatory compliance: comply with </a:t>
            </a:r>
            <a:r>
              <a:rPr lang="en-US" dirty="0" err="1"/>
              <a:t>gdpr</a:t>
            </a:r>
            <a:r>
              <a:rPr lang="en-US" dirty="0"/>
              <a:t>, </a:t>
            </a:r>
            <a:r>
              <a:rPr lang="en-US" dirty="0" err="1"/>
              <a:t>ccpa</a:t>
            </a:r>
            <a:r>
              <a:rPr lang="en-US" dirty="0"/>
              <a:t>, etc. or face big fines</a:t>
            </a:r>
          </a:p>
          <a:p>
            <a:pPr lvl="1"/>
            <a:r>
              <a:rPr lang="en-US" dirty="0"/>
              <a:t>risk management: know what the risks are and mitigate those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775B7-CE1C-3B5B-AF14-16D3826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0192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B8FE-0DC9-47D6-96AD-7218F4DE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CBDE-AB68-1A6C-9437-8D023038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What data we have as an organization?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How does this data get into (or generated within) the organization?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Who is overseeing this data? Is this data classified according to our Information Security standards?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Is that data of good quality?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What are the regulatory requirements of this data?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What are the commercial requirements of this data? What do we do with this data? Do we pay for this data?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What are the ethical requirements of this data? Does any of this is considered PII (Personally Identifiable Information; Customer sensitive data) (e.g., in some cases EU considers IP address as personal data)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Who should have access to this data?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Is this data leaving our organization? If so, why?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If a regulator calls and says “we found out X data is being misused in your organization” what will you do first? Who will you call?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1A9C6-12CE-93CA-3A79-28857C11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550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7BC0-605A-12CA-CD6F-60150BBB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Governance Accomplishes Those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8C8A-2EEA-2185-60B3-F1975E75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governance accomplish the above two goals using</a:t>
            </a:r>
          </a:p>
          <a:p>
            <a:pPr lvl="1"/>
            <a:r>
              <a:rPr lang="en-US" dirty="0"/>
              <a:t>best practices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 how best to enter data to ensure high quality (say always match address against an internal list)</a:t>
            </a:r>
          </a:p>
          <a:p>
            <a:pPr lvl="1"/>
            <a:r>
              <a:rPr lang="en-US" dirty="0"/>
              <a:t>policies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tools: </a:t>
            </a:r>
            <a:r>
              <a:rPr lang="en-US" dirty="0" err="1"/>
              <a:t>eg</a:t>
            </a:r>
            <a:r>
              <a:rPr lang="en-US" dirty="0"/>
              <a:t> data catalog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50E4-4778-4ABB-9D71-80AB271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724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1515-D030-6140-84F1-756E5C1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F8C4-BA16-FB31-F09A-15A41729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a) Catalog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Datasets your customers use through your IT and Business Processes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Datasets used by Business and IT internally for applications, analytics, and insights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b) Establish Supply Chain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Document flow of data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Document ownership and point of contact (Steward, Custodian, Owner)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56B1-74A0-186A-DEE8-3407FB96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51161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778B-DCF2-4C91-0CE0-C2C348BB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D32F-A602-9413-A480-C0AF577F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c) Demand Known Quality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Measure the quality of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Measure the business impact of the data quality (this is much harder than we assume) &amp; Continuously monitor 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d) Embrace (lightweight) Data Policy Writing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Document who has access to data and why?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Classify data and align to data classification supported by Information Security best practices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Empower business with data policy writing (approval process for the need to use)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Ask for regular attestation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DF3BF-E734-3233-EB61-5F592793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760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1F59-73C2-A4A2-95E2-51AEA1ED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33600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236C-3418-F7D1-E8AE-EC0FE1D7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765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1F59-73C2-A4A2-95E2-51AEA1ED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33600"/>
            <a:ext cx="103632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Mesh &amp; Data Fabric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236C-3418-F7D1-E8AE-EC0FE1D7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9892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49" y="1000125"/>
            <a:ext cx="11344275" cy="5248275"/>
          </a:xfrm>
        </p:spPr>
        <p:txBody>
          <a:bodyPr/>
          <a:lstStyle/>
          <a:p>
            <a:r>
              <a:rPr lang="en-US" dirty="0"/>
              <a:t>In the past, an organization did not have that much data</a:t>
            </a:r>
          </a:p>
          <a:p>
            <a:r>
              <a:rPr lang="en-US" dirty="0"/>
              <a:t>Now it has way too much, drowned in data</a:t>
            </a:r>
          </a:p>
          <a:p>
            <a:pPr lvl="1"/>
            <a:r>
              <a:rPr lang="en-US" dirty="0"/>
              <a:t>relational </a:t>
            </a:r>
            <a:r>
              <a:rPr lang="en-US" dirty="0" err="1"/>
              <a:t>db</a:t>
            </a:r>
            <a:r>
              <a:rPr lang="en-US" dirty="0"/>
              <a:t>-s, files, emails, pptx, csv, images, videos, audios, etc. </a:t>
            </a:r>
          </a:p>
          <a:p>
            <a:r>
              <a:rPr lang="en-US" dirty="0"/>
              <a:t>Hard to have a global view of all of these</a:t>
            </a:r>
          </a:p>
          <a:p>
            <a:pPr lvl="1"/>
            <a:r>
              <a:rPr lang="en-US" dirty="0"/>
              <a:t>where are all the data? </a:t>
            </a:r>
          </a:p>
          <a:p>
            <a:pPr lvl="1"/>
            <a:r>
              <a:rPr lang="en-US" dirty="0"/>
              <a:t>what kinds of data are available, where? </a:t>
            </a:r>
          </a:p>
          <a:p>
            <a:pPr lvl="1"/>
            <a:r>
              <a:rPr lang="en-US" dirty="0"/>
              <a:t>what are in the data? </a:t>
            </a:r>
          </a:p>
          <a:p>
            <a:pPr lvl="1"/>
            <a:r>
              <a:rPr lang="en-US" dirty="0"/>
              <a:t>how to find some desired data? </a:t>
            </a:r>
          </a:p>
          <a:p>
            <a:r>
              <a:rPr lang="en-US" dirty="0"/>
              <a:t>Data catalog was invented to answer such questions</a:t>
            </a:r>
          </a:p>
          <a:p>
            <a:pPr lvl="1"/>
            <a:r>
              <a:rPr lang="en-US" dirty="0"/>
              <a:t>primary goal is to help find relevant data</a:t>
            </a:r>
          </a:p>
          <a:p>
            <a:pPr lvl="1"/>
            <a:r>
              <a:rPr lang="en-US" dirty="0"/>
              <a:t>but later is also being used for other purposes, such as data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488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26B3-9A39-0A1B-46C9-EC6779C5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5F098AD-ACDC-0F2B-ECA6-8E3C1ACF4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text, whiteboard">
            <a:extLst>
              <a:ext uri="{FF2B5EF4-FFF2-40B4-BE49-F238E27FC236}">
                <a16:creationId xmlns:a16="http://schemas.microsoft.com/office/drawing/2014/main" id="{E40520A8-685E-2D61-AF7B-6906CD53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152400"/>
            <a:ext cx="8747760" cy="6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3109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4FEA-5A32-18C0-4B23-46AD3C94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5672-9DB1-B224-63AA-DB4F8B02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mappings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272C1-E9D9-C341-4FE4-897C2348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743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F241-0F77-6011-76E9-A585DD95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Catalog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A8222-7EA8-07F8-5AA4-7C78E411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7549D-49AF-7310-27EC-C2EA7D7F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43" y="1373028"/>
            <a:ext cx="9536895" cy="46786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422D-A85D-5E5A-5FEC-5ED81833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860" y="5994991"/>
            <a:ext cx="5369885" cy="964018"/>
          </a:xfrm>
        </p:spPr>
        <p:txBody>
          <a:bodyPr/>
          <a:lstStyle/>
          <a:p>
            <a:r>
              <a:rPr lang="en-US" dirty="0"/>
              <a:t>Often stored in a graph database</a:t>
            </a:r>
          </a:p>
        </p:txBody>
      </p:sp>
    </p:spTree>
    <p:extLst>
      <p:ext uri="{BB962C8B-B14F-4D97-AF65-F5344CB8AC3E}">
        <p14:creationId xmlns:p14="http://schemas.microsoft.com/office/powerpoint/2010/main" val="21510709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2536-FC51-5901-406F-02FAA1B4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Using Automatic Solutions (aka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3996-6676-A1E1-71B1-A1F88DD9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sample, profile from raw data sources</a:t>
            </a:r>
          </a:p>
          <a:p>
            <a:endParaRPr lang="en-US" dirty="0"/>
          </a:p>
          <a:p>
            <a:r>
              <a:rPr lang="en-US" dirty="0"/>
              <a:t>Enrich the nodes </a:t>
            </a:r>
          </a:p>
          <a:p>
            <a:pPr lvl="1"/>
            <a:r>
              <a:rPr lang="en-US" dirty="0"/>
              <a:t>statistics (from profiling)</a:t>
            </a:r>
          </a:p>
          <a:p>
            <a:pPr lvl="1"/>
            <a:r>
              <a:rPr lang="en-US" dirty="0"/>
              <a:t>English descriptions</a:t>
            </a:r>
          </a:p>
          <a:p>
            <a:pPr lvl="1"/>
            <a:r>
              <a:rPr lang="en-US" dirty="0"/>
              <a:t>how to access this asset? </a:t>
            </a:r>
          </a:p>
          <a:p>
            <a:pPr lvl="1"/>
            <a:r>
              <a:rPr lang="en-US" dirty="0"/>
              <a:t>quality (accuracy, completeness, etc.)</a:t>
            </a:r>
          </a:p>
          <a:p>
            <a:r>
              <a:rPr lang="en-US" dirty="0"/>
              <a:t>Enrich the edges</a:t>
            </a:r>
          </a:p>
          <a:p>
            <a:pPr lvl="1"/>
            <a:r>
              <a:rPr lang="en-US" dirty="0"/>
              <a:t>joinable</a:t>
            </a:r>
          </a:p>
          <a:p>
            <a:pPr lvl="1"/>
            <a:r>
              <a:rPr lang="en-US" dirty="0" err="1"/>
              <a:t>unionable</a:t>
            </a:r>
            <a:endParaRPr lang="en-US" dirty="0"/>
          </a:p>
          <a:p>
            <a:pPr lvl="1"/>
            <a:r>
              <a:rPr lang="en-US" dirty="0"/>
              <a:t>lineage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659AA-83F0-A52E-6435-244D31E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4156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DF0-3302-9F17-6F92-59197AF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into the Semantic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054F-1004-4F52-C646-3872CD41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an organization, we can distinguish technical vs business stuff</a:t>
            </a:r>
          </a:p>
          <a:p>
            <a:pPr lvl="1"/>
            <a:r>
              <a:rPr lang="en-US" dirty="0"/>
              <a:t>technical stuff: tables, files, databases, catalog graph, etc. </a:t>
            </a:r>
          </a:p>
          <a:p>
            <a:pPr lvl="1"/>
            <a:r>
              <a:rPr lang="en-US" dirty="0"/>
              <a:t>business stuff</a:t>
            </a:r>
          </a:p>
          <a:p>
            <a:pPr lvl="2"/>
            <a:r>
              <a:rPr lang="en-US" dirty="0"/>
              <a:t>business glossary (having multiple terms)</a:t>
            </a:r>
          </a:p>
          <a:p>
            <a:pPr lvl="2"/>
            <a:r>
              <a:rPr lang="en-US" dirty="0"/>
              <a:t>data definitions</a:t>
            </a:r>
          </a:p>
          <a:p>
            <a:pPr lvl="2"/>
            <a:r>
              <a:rPr lang="en-US" dirty="0"/>
              <a:t>data policies</a:t>
            </a:r>
          </a:p>
          <a:p>
            <a:pPr lvl="2"/>
            <a:r>
              <a:rPr lang="en-US" dirty="0"/>
              <a:t>tags defined by users</a:t>
            </a:r>
          </a:p>
          <a:p>
            <a:pPr lvl="2"/>
            <a:r>
              <a:rPr lang="en-US" dirty="0"/>
              <a:t>concept taxonomies (to organize data assets into)</a:t>
            </a:r>
          </a:p>
          <a:p>
            <a:pPr lvl="2"/>
            <a:r>
              <a:rPr lang="en-US" dirty="0"/>
              <a:t>and more</a:t>
            </a:r>
          </a:p>
          <a:p>
            <a:r>
              <a:rPr lang="en-US" dirty="0"/>
              <a:t>The business stuff forms the semantic layer</a:t>
            </a:r>
          </a:p>
          <a:p>
            <a:r>
              <a:rPr lang="en-US" dirty="0"/>
              <a:t>In this step, we use automatic solutions to link the nodes and edges in the catalog graph into elements in the semantic layer</a:t>
            </a:r>
          </a:p>
          <a:p>
            <a:pPr lvl="1"/>
            <a:r>
              <a:rPr lang="en-US" dirty="0"/>
              <a:t>tag tables and columns with terms in a business glossary</a:t>
            </a:r>
          </a:p>
          <a:p>
            <a:pPr lvl="1"/>
            <a:r>
              <a:rPr lang="en-US" dirty="0"/>
              <a:t>classify columns, organize assets into taxonomies, link assets to KGs,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BC01D-F4DE-C846-DA4C-247C500A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936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2E6-EC79-4BEB-6C67-DD29DB08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Building the 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014F-754A-84A6-F4E9-FB10CBBC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search</a:t>
            </a:r>
          </a:p>
          <a:p>
            <a:r>
              <a:rPr lang="en-US" dirty="0"/>
              <a:t>NL queries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browse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related </a:t>
            </a:r>
          </a:p>
          <a:p>
            <a:pPr lvl="1"/>
            <a:r>
              <a:rPr lang="en-US" dirty="0"/>
              <a:t>recommendation based on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F024A-A023-F002-2DB4-F123D0E2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698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3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8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2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3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4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5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6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7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8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55045</TotalTime>
  <Words>1068</Words>
  <Application>Microsoft Office PowerPoint</Application>
  <PresentationFormat>Widescreen</PresentationFormat>
  <Paragraphs>158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sohne</vt:lpstr>
      <vt:lpstr>source-serif-pro</vt:lpstr>
      <vt:lpstr>Times New Roman</vt:lpstr>
      <vt:lpstr>Wingdings</vt:lpstr>
      <vt:lpstr>orenstyle1</vt:lpstr>
      <vt:lpstr>6_orenstyle1</vt:lpstr>
      <vt:lpstr>12_orenstyle1</vt:lpstr>
      <vt:lpstr>32_orenstyle1</vt:lpstr>
      <vt:lpstr>33_orenstyle1</vt:lpstr>
      <vt:lpstr>1_orenstyle1</vt:lpstr>
      <vt:lpstr>18_orenstyle1</vt:lpstr>
      <vt:lpstr>2_orenstyle1</vt:lpstr>
      <vt:lpstr>Data Catalog Data Governance Data Mesh and Others</vt:lpstr>
      <vt:lpstr>Data Catalog</vt:lpstr>
      <vt:lpstr>Motivation</vt:lpstr>
      <vt:lpstr>PowerPoint Presentation</vt:lpstr>
      <vt:lpstr>Data Assets</vt:lpstr>
      <vt:lpstr>Creating the Catalog Graph</vt:lpstr>
      <vt:lpstr>1. Using Automatic Solutions (aka Machine)</vt:lpstr>
      <vt:lpstr>2. Mapping into the Semantic Layer</vt:lpstr>
      <vt:lpstr>3. Building the UIs</vt:lpstr>
      <vt:lpstr>4. Human Activities</vt:lpstr>
      <vt:lpstr>5. Processes/Rules/Policies</vt:lpstr>
      <vt:lpstr>Other Issues</vt:lpstr>
      <vt:lpstr>Data Governance</vt:lpstr>
      <vt:lpstr>Motivation</vt:lpstr>
      <vt:lpstr>Two Goals of Governance</vt:lpstr>
      <vt:lpstr>Example Questions</vt:lpstr>
      <vt:lpstr>How Data Governance Accomplishes Those Goals</vt:lpstr>
      <vt:lpstr>Example Activities</vt:lpstr>
      <vt:lpstr>Example Activities</vt:lpstr>
      <vt:lpstr>Data Mesh &amp; Data Fabric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Hands-Off Crowdsourcing: Crowdsourced Entity Matching for the Masses</dc:title>
  <dc:creator>cgokhale</dc:creator>
  <cp:lastModifiedBy>Doan, AnHai</cp:lastModifiedBy>
  <cp:revision>2623</cp:revision>
  <cp:lastPrinted>2016-10-10T15:24:19Z</cp:lastPrinted>
  <dcterms:modified xsi:type="dcterms:W3CDTF">2023-04-21T17:37:56Z</dcterms:modified>
</cp:coreProperties>
</file>