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6"/>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76"/>
    <p:restoredTop sz="94606"/>
  </p:normalViewPr>
  <p:slideViewPr>
    <p:cSldViewPr snapToGrid="0" snapToObjects="1">
      <p:cViewPr>
        <p:scale>
          <a:sx n="95" d="100"/>
          <a:sy n="95" d="100"/>
        </p:scale>
        <p:origin x="120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C1384-2593-4B4E-8854-3B36DD35350F}" type="datetimeFigureOut">
              <a:rPr lang="en-US" smtClean="0"/>
              <a:t>2/22/16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0B364-53ED-F048-9BC0-DCF6127E4DA9}" type="slidenum">
              <a:rPr lang="en-US" smtClean="0"/>
              <a:t>‹#›</a:t>
            </a:fld>
            <a:endParaRPr lang="en-US"/>
          </a:p>
        </p:txBody>
      </p:sp>
    </p:spTree>
    <p:extLst>
      <p:ext uri="{BB962C8B-B14F-4D97-AF65-F5344CB8AC3E}">
        <p14:creationId xmlns:p14="http://schemas.microsoft.com/office/powerpoint/2010/main" val="12819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0B364-53ED-F048-9BC0-DCF6127E4DA9}" type="slidenum">
              <a:rPr lang="en-US" smtClean="0"/>
              <a:t>1</a:t>
            </a:fld>
            <a:endParaRPr lang="en-US"/>
          </a:p>
        </p:txBody>
      </p:sp>
    </p:spTree>
    <p:extLst>
      <p:ext uri="{BB962C8B-B14F-4D97-AF65-F5344CB8AC3E}">
        <p14:creationId xmlns:p14="http://schemas.microsoft.com/office/powerpoint/2010/main" val="95590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0B364-53ED-F048-9BC0-DCF6127E4DA9}" type="slidenum">
              <a:rPr lang="en-US" smtClean="0"/>
              <a:t>8</a:t>
            </a:fld>
            <a:endParaRPr lang="en-US"/>
          </a:p>
        </p:txBody>
      </p:sp>
    </p:spTree>
    <p:extLst>
      <p:ext uri="{BB962C8B-B14F-4D97-AF65-F5344CB8AC3E}">
        <p14:creationId xmlns:p14="http://schemas.microsoft.com/office/powerpoint/2010/main" val="160163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A28034-FB2F-FF4F-A91C-53902211C033}"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159712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28034-FB2F-FF4F-A91C-53902211C033}"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161131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28034-FB2F-FF4F-A91C-53902211C033}"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1610181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CF035C-1CB8-694E-9236-DC1889FD005D}"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1619605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F035C-1CB8-694E-9236-DC1889FD005D}"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134787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F035C-1CB8-694E-9236-DC1889FD005D}"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2075129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CF035C-1CB8-694E-9236-DC1889FD005D}"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155881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CF035C-1CB8-694E-9236-DC1889FD005D}" type="datetimeFigureOut">
              <a:rPr lang="en-US" smtClean="0"/>
              <a:t>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1769618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CF035C-1CB8-694E-9236-DC1889FD005D}" type="datetimeFigureOut">
              <a:rPr lang="en-US" smtClean="0"/>
              <a:t>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1473387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F035C-1CB8-694E-9236-DC1889FD005D}" type="datetimeFigureOut">
              <a:rPr lang="en-US" smtClean="0"/>
              <a:t>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595661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F035C-1CB8-694E-9236-DC1889FD005D}"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185975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lumMod val="5000"/>
                <a:lumOff val="95000"/>
              </a:schemeClr>
            </a:gs>
            <a:gs pos="100000">
              <a:srgbClr val="FC4126"/>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u="sng"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A28034-FB2F-FF4F-A91C-53902211C033}"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5EF4A-324A-E74F-814A-0E0A2BFC174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29271" y="384269"/>
            <a:ext cx="2024529" cy="1822076"/>
          </a:xfrm>
          <a:prstGeom prst="rect">
            <a:avLst/>
          </a:prstGeom>
        </p:spPr>
      </p:pic>
    </p:spTree>
    <p:extLst>
      <p:ext uri="{BB962C8B-B14F-4D97-AF65-F5344CB8AC3E}">
        <p14:creationId xmlns:p14="http://schemas.microsoft.com/office/powerpoint/2010/main" val="13363186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F035C-1CB8-694E-9236-DC1889FD005D}"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252323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F035C-1CB8-694E-9236-DC1889FD005D}"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1668395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F035C-1CB8-694E-9236-DC1889FD005D}"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0000A-F841-A24B-B8BF-EB36A0E885A6}" type="slidenum">
              <a:rPr lang="en-US" smtClean="0"/>
              <a:t>‹#›</a:t>
            </a:fld>
            <a:endParaRPr lang="en-US"/>
          </a:p>
        </p:txBody>
      </p:sp>
    </p:spTree>
    <p:extLst>
      <p:ext uri="{BB962C8B-B14F-4D97-AF65-F5344CB8AC3E}">
        <p14:creationId xmlns:p14="http://schemas.microsoft.com/office/powerpoint/2010/main" val="103327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A28034-FB2F-FF4F-A91C-53902211C033}" type="datetimeFigureOut">
              <a:rPr lang="en-US" smtClean="0"/>
              <a:t>2/22/16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112279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A28034-FB2F-FF4F-A91C-53902211C033}"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91208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A28034-FB2F-FF4F-A91C-53902211C033}" type="datetimeFigureOut">
              <a:rPr lang="en-US" smtClean="0"/>
              <a:t>2/22/16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71003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A28034-FB2F-FF4F-A91C-53902211C033}" type="datetimeFigureOut">
              <a:rPr lang="en-US" smtClean="0"/>
              <a:t>2/22/16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3513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28034-FB2F-FF4F-A91C-53902211C033}" type="datetimeFigureOut">
              <a:rPr lang="en-US" smtClean="0"/>
              <a:t>2/22/16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205206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28034-FB2F-FF4F-A91C-53902211C033}"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44437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A28034-FB2F-FF4F-A91C-53902211C033}" type="datetimeFigureOut">
              <a:rPr lang="en-US" smtClean="0"/>
              <a:t>2/22/16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5EF4A-324A-E74F-814A-0E0A2BFC1742}" type="slidenum">
              <a:rPr lang="en-US" smtClean="0"/>
              <a:t>‹#›</a:t>
            </a:fld>
            <a:endParaRPr lang="en-US"/>
          </a:p>
        </p:txBody>
      </p:sp>
    </p:spTree>
    <p:extLst>
      <p:ext uri="{BB962C8B-B14F-4D97-AF65-F5344CB8AC3E}">
        <p14:creationId xmlns:p14="http://schemas.microsoft.com/office/powerpoint/2010/main" val="18585566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28034-FB2F-FF4F-A91C-53902211C033}" type="datetimeFigureOut">
              <a:rPr lang="en-US" smtClean="0"/>
              <a:t>2/22/16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5EF4A-324A-E74F-814A-0E0A2BFC1742}" type="slidenum">
              <a:rPr lang="en-US" smtClean="0"/>
              <a:t>‹#›</a:t>
            </a:fld>
            <a:endParaRPr lang="en-US"/>
          </a:p>
        </p:txBody>
      </p:sp>
    </p:spTree>
    <p:extLst>
      <p:ext uri="{BB962C8B-B14F-4D97-AF65-F5344CB8AC3E}">
        <p14:creationId xmlns:p14="http://schemas.microsoft.com/office/powerpoint/2010/main" val="753317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F035C-1CB8-694E-9236-DC1889FD005D}" type="datetimeFigureOut">
              <a:rPr lang="en-US" smtClean="0"/>
              <a:t>2/22/16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0000A-F841-A24B-B8BF-EB36A0E885A6}" type="slidenum">
              <a:rPr lang="en-US" smtClean="0"/>
              <a:t>‹#›</a:t>
            </a:fld>
            <a:endParaRPr lang="en-US"/>
          </a:p>
        </p:txBody>
      </p:sp>
    </p:spTree>
    <p:extLst>
      <p:ext uri="{BB962C8B-B14F-4D97-AF65-F5344CB8AC3E}">
        <p14:creationId xmlns:p14="http://schemas.microsoft.com/office/powerpoint/2010/main" val="981522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Swift in an hour	</a:t>
            </a:r>
            <a:endParaRPr lang="en-US" sz="6000" b="1" dirty="0"/>
          </a:p>
        </p:txBody>
      </p:sp>
      <p:sp>
        <p:nvSpPr>
          <p:cNvPr id="3" name="Content Placeholder 2"/>
          <p:cNvSpPr>
            <a:spLocks noGrp="1"/>
          </p:cNvSpPr>
          <p:nvPr>
            <p:ph idx="1"/>
          </p:nvPr>
        </p:nvSpPr>
        <p:spPr/>
        <p:txBody>
          <a:bodyPr numCol="2"/>
          <a:lstStyle/>
          <a:p>
            <a:r>
              <a:rPr lang="en-US" dirty="0" smtClean="0"/>
              <a:t>Powerful</a:t>
            </a:r>
          </a:p>
          <a:p>
            <a:r>
              <a:rPr lang="en-US" dirty="0" smtClean="0"/>
              <a:t>Intuitive</a:t>
            </a:r>
          </a:p>
          <a:p>
            <a:r>
              <a:rPr lang="en-US" dirty="0" smtClean="0"/>
              <a:t>Concise</a:t>
            </a:r>
          </a:p>
          <a:p>
            <a:r>
              <a:rPr lang="en-US" dirty="0" smtClean="0"/>
              <a:t>Expressive</a:t>
            </a:r>
          </a:p>
          <a:p>
            <a:r>
              <a:rPr lang="en-US" dirty="0" smtClean="0"/>
              <a:t>Modern</a:t>
            </a:r>
          </a:p>
          <a:p>
            <a:r>
              <a:rPr lang="en-US" dirty="0" smtClean="0"/>
              <a:t>Safe</a:t>
            </a:r>
          </a:p>
          <a:p>
            <a:r>
              <a:rPr lang="en-US" dirty="0" smtClean="0"/>
              <a:t>Open Source</a:t>
            </a:r>
          </a:p>
          <a:p>
            <a:r>
              <a:rPr lang="en-US" dirty="0" smtClean="0"/>
              <a:t>Functional</a:t>
            </a:r>
          </a:p>
          <a:p>
            <a:r>
              <a:rPr lang="en-US" dirty="0" smtClean="0"/>
              <a:t>Closures</a:t>
            </a:r>
          </a:p>
          <a:p>
            <a:r>
              <a:rPr lang="en-US" dirty="0" smtClean="0"/>
              <a:t>Tuples</a:t>
            </a:r>
          </a:p>
          <a:p>
            <a:r>
              <a:rPr lang="en-US" dirty="0" smtClean="0"/>
              <a:t>Generics</a:t>
            </a:r>
          </a:p>
          <a:p>
            <a:r>
              <a:rPr lang="en-US" dirty="0" err="1" smtClean="0"/>
              <a:t>Structs</a:t>
            </a:r>
            <a:endParaRPr lang="en-US" dirty="0" smtClean="0"/>
          </a:p>
          <a:p>
            <a:r>
              <a:rPr lang="en-US" dirty="0" err="1" smtClean="0"/>
              <a:t>Optionals</a:t>
            </a:r>
            <a:endParaRPr lang="en-US" dirty="0" smtClean="0"/>
          </a:p>
          <a:p>
            <a:r>
              <a:rPr lang="en-US" dirty="0" err="1" smtClean="0"/>
              <a:t>Enums</a:t>
            </a:r>
            <a:endParaRPr lang="en-US" dirty="0" smtClean="0"/>
          </a:p>
          <a:p>
            <a:r>
              <a:rPr lang="en-US" dirty="0" smtClean="0"/>
              <a:t>Error Handling</a:t>
            </a:r>
          </a:p>
          <a:p>
            <a:endParaRPr lang="en-US" dirty="0"/>
          </a:p>
        </p:txBody>
      </p:sp>
    </p:spTree>
    <p:extLst>
      <p:ext uri="{BB962C8B-B14F-4D97-AF65-F5344CB8AC3E}">
        <p14:creationId xmlns:p14="http://schemas.microsoft.com/office/powerpoint/2010/main" val="167867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a:t>
            </a:r>
            <a:endParaRPr lang="en-US"/>
          </a:p>
        </p:txBody>
      </p:sp>
      <p:sp>
        <p:nvSpPr>
          <p:cNvPr id="3" name="Content Placeholder 2"/>
          <p:cNvSpPr>
            <a:spLocks noGrp="1"/>
          </p:cNvSpPr>
          <p:nvPr>
            <p:ph idx="1"/>
          </p:nvPr>
        </p:nvSpPr>
        <p:spPr/>
        <p:txBody>
          <a:bodyPr/>
          <a:lstStyle/>
          <a:p>
            <a:r>
              <a:rPr lang="en-US"/>
              <a:t>var emptySetOfStrings = Set&lt;String</a:t>
            </a:r>
            <a:r>
              <a:rPr lang="en-US" smtClean="0"/>
              <a:t>&gt;()</a:t>
            </a:r>
          </a:p>
          <a:p>
            <a:r>
              <a:rPr lang="en-US"/>
              <a:t>var setOfColors:Set = ["Red", "Green", "Blue"]</a:t>
            </a:r>
          </a:p>
        </p:txBody>
      </p:sp>
    </p:spTree>
    <p:extLst>
      <p:ext uri="{BB962C8B-B14F-4D97-AF65-F5344CB8AC3E}">
        <p14:creationId xmlns:p14="http://schemas.microsoft.com/office/powerpoint/2010/main" val="1703381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a:t>
            </a:r>
            <a:endParaRPr lang="en-US"/>
          </a:p>
        </p:txBody>
      </p:sp>
      <p:sp>
        <p:nvSpPr>
          <p:cNvPr id="3" name="Content Placeholder 2"/>
          <p:cNvSpPr>
            <a:spLocks noGrp="1"/>
          </p:cNvSpPr>
          <p:nvPr>
            <p:ph idx="1"/>
          </p:nvPr>
        </p:nvSpPr>
        <p:spPr/>
        <p:txBody>
          <a:bodyPr numCol="2"/>
          <a:lstStyle/>
          <a:p>
            <a:r>
              <a:rPr lang="en-US" smtClean="0"/>
              <a:t>isEmpty</a:t>
            </a:r>
            <a:endParaRPr lang="en-US"/>
          </a:p>
          <a:p>
            <a:r>
              <a:rPr lang="en-US" smtClean="0"/>
              <a:t>insert(someVar</a:t>
            </a:r>
            <a:r>
              <a:rPr lang="en-US"/>
              <a:t>)</a:t>
            </a:r>
          </a:p>
          <a:p>
            <a:r>
              <a:rPr lang="en-US" smtClean="0"/>
              <a:t>contains(someVar)</a:t>
            </a:r>
          </a:p>
          <a:p>
            <a:r>
              <a:rPr lang="en-US" smtClean="0"/>
              <a:t>union</a:t>
            </a:r>
            <a:r>
              <a:rPr lang="en-US"/>
              <a:t>(_:)</a:t>
            </a:r>
          </a:p>
          <a:p>
            <a:r>
              <a:rPr lang="en-US" smtClean="0"/>
              <a:t>subtract</a:t>
            </a:r>
            <a:r>
              <a:rPr lang="en-US"/>
              <a:t>(_:)</a:t>
            </a:r>
          </a:p>
          <a:p>
            <a:r>
              <a:rPr lang="en-US" smtClean="0"/>
              <a:t>intersect</a:t>
            </a:r>
            <a:r>
              <a:rPr lang="en-US"/>
              <a:t>(_:)</a:t>
            </a:r>
          </a:p>
          <a:p>
            <a:r>
              <a:rPr lang="en-US" smtClean="0"/>
              <a:t>exclusiveOr</a:t>
            </a:r>
            <a:r>
              <a:rPr lang="en-US"/>
              <a:t>(_:)</a:t>
            </a:r>
          </a:p>
          <a:p>
            <a:r>
              <a:rPr lang="en-US" smtClean="0"/>
              <a:t>“</a:t>
            </a:r>
            <a:r>
              <a:rPr lang="en-US"/>
              <a:t>is equal” operator (==)</a:t>
            </a:r>
          </a:p>
          <a:p>
            <a:r>
              <a:rPr lang="en-US" smtClean="0"/>
              <a:t>isSubsetOf</a:t>
            </a:r>
            <a:r>
              <a:rPr lang="en-US"/>
              <a:t>(_:)</a:t>
            </a:r>
          </a:p>
          <a:p>
            <a:r>
              <a:rPr lang="en-US" smtClean="0"/>
              <a:t>isSupersetOf</a:t>
            </a:r>
            <a:r>
              <a:rPr lang="en-US"/>
              <a:t>(_:)</a:t>
            </a:r>
          </a:p>
          <a:p>
            <a:r>
              <a:rPr lang="en-US" smtClean="0"/>
              <a:t>isStrictSubsetOf</a:t>
            </a:r>
            <a:r>
              <a:rPr lang="en-US"/>
              <a:t>(_:)</a:t>
            </a:r>
          </a:p>
          <a:p>
            <a:r>
              <a:rPr lang="en-US" smtClean="0"/>
              <a:t>isStrictSupersetOf</a:t>
            </a:r>
            <a:r>
              <a:rPr lang="en-US"/>
              <a:t>(_:)</a:t>
            </a:r>
          </a:p>
          <a:p>
            <a:r>
              <a:rPr lang="en-US" smtClean="0"/>
              <a:t>isDisjointWith</a:t>
            </a:r>
            <a:r>
              <a:rPr lang="en-US"/>
              <a:t>(_:)</a:t>
            </a:r>
          </a:p>
        </p:txBody>
      </p:sp>
    </p:spTree>
    <p:extLst>
      <p:ext uri="{BB962C8B-B14F-4D97-AF65-F5344CB8AC3E}">
        <p14:creationId xmlns:p14="http://schemas.microsoft.com/office/powerpoint/2010/main" val="112466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Dictionary</a:t>
            </a:r>
            <a:endParaRPr lang="en-US"/>
          </a:p>
        </p:txBody>
      </p:sp>
      <p:sp>
        <p:nvSpPr>
          <p:cNvPr id="3" name="Content Placeholder 2"/>
          <p:cNvSpPr>
            <a:spLocks noGrp="1"/>
          </p:cNvSpPr>
          <p:nvPr>
            <p:ph idx="1"/>
          </p:nvPr>
        </p:nvSpPr>
        <p:spPr/>
        <p:txBody>
          <a:bodyPr>
            <a:normAutofit lnSpcReduction="10000"/>
          </a:bodyPr>
          <a:lstStyle/>
          <a:p>
            <a:r>
              <a:rPr lang="en-US"/>
              <a:t>var aDictionary = [Int: String</a:t>
            </a:r>
            <a:r>
              <a:rPr lang="en-US" smtClean="0"/>
              <a:t>]()</a:t>
            </a:r>
          </a:p>
          <a:p>
            <a:r>
              <a:rPr lang="en-US"/>
              <a:t>var </a:t>
            </a:r>
            <a:r>
              <a:rPr lang="en-US" smtClean="0"/>
              <a:t>aDictionary</a:t>
            </a:r>
            <a:r>
              <a:rPr lang="en-US"/>
              <a:t>: [Int: String] = Dictionary()</a:t>
            </a:r>
            <a:endParaRPr lang="en-US" smtClean="0"/>
          </a:p>
          <a:p>
            <a:r>
              <a:rPr lang="en-US"/>
              <a:t>var aDictionary = </a:t>
            </a:r>
            <a:r>
              <a:rPr lang="en-US" smtClean="0"/>
              <a:t>[String: </a:t>
            </a:r>
            <a:r>
              <a:rPr lang="en-US"/>
              <a:t>String</a:t>
            </a:r>
            <a:r>
              <a:rPr lang="en-US" smtClean="0"/>
              <a:t>]()</a:t>
            </a:r>
            <a:endParaRPr lang="en-US"/>
          </a:p>
          <a:p>
            <a:r>
              <a:rPr lang="en-US" smtClean="0"/>
              <a:t>aDictionary[key] = value</a:t>
            </a:r>
          </a:p>
          <a:p>
            <a:r>
              <a:rPr lang="en-US" smtClean="0"/>
              <a:t>var value = aDictionary[key]</a:t>
            </a:r>
          </a:p>
          <a:p>
            <a:r>
              <a:rPr lang="en-US" smtClean="0"/>
              <a:t>aDictionary.updateValue(value</a:t>
            </a:r>
            <a:r>
              <a:rPr lang="en-US"/>
              <a:t>, forKey: key</a:t>
            </a:r>
            <a:r>
              <a:rPr lang="en-US" smtClean="0"/>
              <a:t>)</a:t>
            </a:r>
          </a:p>
          <a:p>
            <a:r>
              <a:rPr lang="en-US" smtClean="0"/>
              <a:t>let aDictionary = [“username”: “hSolo”, “password”: “falcon”] </a:t>
            </a:r>
          </a:p>
          <a:p>
            <a:endParaRPr lang="en-US" smtClean="0"/>
          </a:p>
          <a:p>
            <a:pPr marL="0" indent="0">
              <a:buNone/>
            </a:pPr>
            <a:r>
              <a:rPr lang="en-US" sz="2000" smtClean="0"/>
              <a:t>* same methods available as other collections (count, isEmpty etc</a:t>
            </a:r>
            <a:r>
              <a:rPr lang="is-IS" sz="2000" smtClean="0"/>
              <a:t>…)</a:t>
            </a:r>
            <a:endParaRPr lang="en-US" sz="2000"/>
          </a:p>
        </p:txBody>
      </p:sp>
    </p:spTree>
    <p:extLst>
      <p:ext uri="{BB962C8B-B14F-4D97-AF65-F5344CB8AC3E}">
        <p14:creationId xmlns:p14="http://schemas.microsoft.com/office/powerpoint/2010/main" val="1468657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a:t>
            </a:r>
            <a:endParaRPr lang="en-US"/>
          </a:p>
        </p:txBody>
      </p:sp>
      <p:sp>
        <p:nvSpPr>
          <p:cNvPr id="3" name="Content Placeholder 2"/>
          <p:cNvSpPr>
            <a:spLocks noGrp="1"/>
          </p:cNvSpPr>
          <p:nvPr>
            <p:ph idx="1"/>
          </p:nvPr>
        </p:nvSpPr>
        <p:spPr/>
        <p:txBody>
          <a:bodyPr/>
          <a:lstStyle/>
          <a:p>
            <a:r>
              <a:rPr lang="en-US"/>
              <a:t>Tuples hold multiple </a:t>
            </a:r>
            <a:r>
              <a:rPr lang="en-US" smtClean="0"/>
              <a:t>values</a:t>
            </a:r>
          </a:p>
          <a:p>
            <a:r>
              <a:rPr lang="en-US"/>
              <a:t>let someTuple = (valueName:value, </a:t>
            </a:r>
            <a:r>
              <a:rPr lang="en-US" smtClean="0"/>
              <a:t>valueName2:value)</a:t>
            </a:r>
          </a:p>
          <a:p>
            <a:r>
              <a:rPr lang="en-US" smtClean="0"/>
              <a:t>someTuple.0</a:t>
            </a:r>
          </a:p>
          <a:p>
            <a:r>
              <a:rPr lang="en-US"/>
              <a:t>someTuple.valueName</a:t>
            </a:r>
          </a:p>
        </p:txBody>
      </p:sp>
    </p:spTree>
    <p:extLst>
      <p:ext uri="{BB962C8B-B14F-4D97-AF65-F5344CB8AC3E}">
        <p14:creationId xmlns:p14="http://schemas.microsoft.com/office/powerpoint/2010/main" val="207176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a:xfrm>
            <a:off x="838200" y="2339787"/>
            <a:ext cx="10515600" cy="3837175"/>
          </a:xfrm>
        </p:spPr>
        <p:txBody>
          <a:bodyPr/>
          <a:lstStyle/>
          <a:p>
            <a:pPr marL="0" indent="0">
              <a:buNone/>
            </a:pPr>
            <a:r>
              <a:rPr lang="en-US"/>
              <a:t>You create a property much like you would a var or let, the difference is it is created within a class, struct or enum, yet outside of any function</a:t>
            </a:r>
            <a:r>
              <a:rPr lang="en-US" smtClean="0"/>
              <a:t>.</a:t>
            </a:r>
          </a:p>
          <a:p>
            <a:endParaRPr lang="en-US"/>
          </a:p>
          <a:p>
            <a:pPr marL="0" indent="0">
              <a:buNone/>
            </a:pPr>
            <a:r>
              <a:rPr lang="en-US" smtClean="0"/>
              <a:t>	struct </a:t>
            </a:r>
            <a:r>
              <a:rPr lang="en-US"/>
              <a:t>MyStruct { </a:t>
            </a:r>
            <a:endParaRPr lang="en-US" smtClean="0"/>
          </a:p>
          <a:p>
            <a:pPr marL="0" indent="0">
              <a:buNone/>
            </a:pPr>
            <a:r>
              <a:rPr lang="en-US"/>
              <a:t>	</a:t>
            </a:r>
            <a:r>
              <a:rPr lang="en-US" smtClean="0"/>
              <a:t>	let </a:t>
            </a:r>
            <a:r>
              <a:rPr lang="en-US"/>
              <a:t>myProperty = "A Property" </a:t>
            </a:r>
            <a:endParaRPr lang="en-US" smtClean="0"/>
          </a:p>
          <a:p>
            <a:pPr marL="0" indent="0">
              <a:buNone/>
            </a:pPr>
            <a:r>
              <a:rPr lang="en-US"/>
              <a:t>	</a:t>
            </a:r>
            <a:r>
              <a:rPr lang="en-US" smtClean="0"/>
              <a:t>	var </a:t>
            </a:r>
            <a:r>
              <a:rPr lang="en-US"/>
              <a:t>anotherproperty = 2 </a:t>
            </a:r>
            <a:endParaRPr lang="en-US" smtClean="0"/>
          </a:p>
          <a:p>
            <a:pPr marL="0" indent="0">
              <a:buNone/>
            </a:pPr>
            <a:r>
              <a:rPr lang="en-US"/>
              <a:t>	</a:t>
            </a:r>
            <a:r>
              <a:rPr lang="en-US" smtClean="0"/>
              <a:t>}</a:t>
            </a:r>
            <a:endParaRPr lang="en-US"/>
          </a:p>
        </p:txBody>
      </p:sp>
    </p:spTree>
    <p:extLst>
      <p:ext uri="{BB962C8B-B14F-4D97-AF65-F5344CB8AC3E}">
        <p14:creationId xmlns:p14="http://schemas.microsoft.com/office/powerpoint/2010/main" val="142722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p:txBody>
          <a:bodyPr/>
          <a:lstStyle/>
          <a:p>
            <a:pPr marL="0" indent="0">
              <a:buNone/>
            </a:pPr>
            <a:r>
              <a:rPr lang="en-US" b="1"/>
              <a:t>Stored </a:t>
            </a:r>
            <a:r>
              <a:rPr lang="en-US" b="1" smtClean="0"/>
              <a:t>Properties</a:t>
            </a:r>
          </a:p>
          <a:p>
            <a:pPr marL="0" indent="0">
              <a:buNone/>
            </a:pPr>
            <a:endParaRPr lang="en-US" b="1"/>
          </a:p>
          <a:p>
            <a:pPr marL="0" indent="0">
              <a:buNone/>
            </a:pPr>
            <a:r>
              <a:rPr lang="en-US"/>
              <a:t>A stored property is a constant or variable that is stored as part of an instance of a particular class or structure</a:t>
            </a:r>
            <a:r>
              <a:rPr lang="en-US" smtClean="0"/>
              <a:t>.</a:t>
            </a:r>
          </a:p>
          <a:p>
            <a:pPr marL="0" indent="0">
              <a:buNone/>
            </a:pPr>
            <a:endParaRPr lang="en-US"/>
          </a:p>
          <a:p>
            <a:pPr marL="0" indent="0">
              <a:buNone/>
            </a:pPr>
            <a:r>
              <a:rPr lang="en-US" smtClean="0"/>
              <a:t>	let myProperty = "A Property" </a:t>
            </a:r>
            <a:endParaRPr lang="en-US"/>
          </a:p>
        </p:txBody>
      </p:sp>
    </p:spTree>
    <p:extLst>
      <p:ext uri="{BB962C8B-B14F-4D97-AF65-F5344CB8AC3E}">
        <p14:creationId xmlns:p14="http://schemas.microsoft.com/office/powerpoint/2010/main" val="119209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p:txBody>
          <a:bodyPr/>
          <a:lstStyle/>
          <a:p>
            <a:pPr marL="0" indent="0">
              <a:buNone/>
            </a:pPr>
            <a:r>
              <a:rPr lang="en-US" b="1"/>
              <a:t>Lazy Stored </a:t>
            </a:r>
            <a:r>
              <a:rPr lang="en-US" b="1" smtClean="0"/>
              <a:t>Properties</a:t>
            </a:r>
          </a:p>
          <a:p>
            <a:pPr marL="0" indent="0">
              <a:buNone/>
            </a:pPr>
            <a:endParaRPr lang="en-US" b="1"/>
          </a:p>
          <a:p>
            <a:pPr marL="0" indent="0">
              <a:buNone/>
            </a:pPr>
            <a:r>
              <a:rPr lang="en-US"/>
              <a:t>A lazy stored property is a property whose initial value is not calculated until the first time it is used. You indicate a lazy stored property by writing the lazy modifier before its declaration</a:t>
            </a:r>
            <a:r>
              <a:rPr lang="en-US" smtClean="0"/>
              <a:t>.</a:t>
            </a:r>
          </a:p>
          <a:p>
            <a:pPr marL="0" indent="0">
              <a:buNone/>
            </a:pPr>
            <a:endParaRPr lang="en-US"/>
          </a:p>
          <a:p>
            <a:pPr marL="0" indent="0">
              <a:buNone/>
            </a:pPr>
            <a:r>
              <a:rPr lang="en-US" smtClean="0"/>
              <a:t>	lazy </a:t>
            </a:r>
            <a:r>
              <a:rPr lang="en-US"/>
              <a:t>var someVar = someValue</a:t>
            </a:r>
          </a:p>
        </p:txBody>
      </p:sp>
    </p:spTree>
    <p:extLst>
      <p:ext uri="{BB962C8B-B14F-4D97-AF65-F5344CB8AC3E}">
        <p14:creationId xmlns:p14="http://schemas.microsoft.com/office/powerpoint/2010/main" val="171504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p:txBody>
          <a:bodyPr/>
          <a:lstStyle/>
          <a:p>
            <a:pPr marL="0" indent="0">
              <a:buNone/>
            </a:pPr>
            <a:r>
              <a:rPr lang="en-US" b="1"/>
              <a:t>Computed </a:t>
            </a:r>
            <a:r>
              <a:rPr lang="en-US" b="1" smtClean="0"/>
              <a:t>Properties</a:t>
            </a:r>
          </a:p>
          <a:p>
            <a:pPr marL="0" indent="0">
              <a:buNone/>
            </a:pPr>
            <a:endParaRPr lang="en-US" b="1"/>
          </a:p>
          <a:p>
            <a:pPr marL="0" indent="0">
              <a:buNone/>
            </a:pPr>
            <a:r>
              <a:rPr lang="en-US"/>
              <a:t>Computed properties do not actually store a value. Instead, they provide a getter and an optional setter to retrieve and set other properties and values indirectly</a:t>
            </a:r>
            <a:r>
              <a:rPr lang="en-US" smtClean="0"/>
              <a:t>.</a:t>
            </a:r>
          </a:p>
          <a:p>
            <a:pPr marL="0" indent="0">
              <a:buNone/>
            </a:pPr>
            <a:endParaRPr lang="en-US"/>
          </a:p>
          <a:p>
            <a:pPr marL="0" indent="0">
              <a:buNone/>
            </a:pPr>
            <a:r>
              <a:rPr lang="en-US"/>
              <a:t>Computed properties are provided by classes, structures, and enumerations.</a:t>
            </a:r>
          </a:p>
        </p:txBody>
      </p:sp>
    </p:spTree>
    <p:extLst>
      <p:ext uri="{BB962C8B-B14F-4D97-AF65-F5344CB8AC3E}">
        <p14:creationId xmlns:p14="http://schemas.microsoft.com/office/powerpoint/2010/main" val="29526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sz="5100" b="1" smtClean="0"/>
              <a:t>Computed Properties</a:t>
            </a:r>
          </a:p>
          <a:p>
            <a:pPr marL="0" indent="0">
              <a:buNone/>
            </a:pPr>
            <a:endParaRPr lang="en-US" smtClean="0"/>
          </a:p>
          <a:p>
            <a:pPr marL="0" indent="0">
              <a:buNone/>
            </a:pPr>
            <a:r>
              <a:rPr lang="en-US"/>
              <a:t> </a:t>
            </a:r>
            <a:r>
              <a:rPr lang="en-US" smtClean="0"/>
              <a:t>var </a:t>
            </a:r>
            <a:r>
              <a:rPr lang="en-US"/>
              <a:t>center:Point {</a:t>
            </a:r>
          </a:p>
          <a:p>
            <a:pPr marL="0" indent="0">
              <a:buNone/>
            </a:pPr>
            <a:r>
              <a:rPr lang="en-US"/>
              <a:t>        </a:t>
            </a:r>
            <a:r>
              <a:rPr lang="en-US" smtClean="0"/>
              <a:t>get </a:t>
            </a:r>
            <a:r>
              <a:rPr lang="en-US"/>
              <a:t>{</a:t>
            </a:r>
          </a:p>
          <a:p>
            <a:pPr marL="0" indent="0">
              <a:buNone/>
            </a:pPr>
            <a:r>
              <a:rPr lang="en-US"/>
              <a:t>           </a:t>
            </a:r>
            <a:r>
              <a:rPr lang="en-US" smtClean="0"/>
              <a:t> </a:t>
            </a:r>
            <a:r>
              <a:rPr lang="en-US"/>
              <a:t>let screen:ScreenSize = ScreenSize()</a:t>
            </a:r>
          </a:p>
          <a:p>
            <a:pPr marL="0" indent="0">
              <a:buNone/>
            </a:pPr>
            <a:r>
              <a:rPr lang="en-US"/>
              <a:t>            </a:t>
            </a:r>
            <a:r>
              <a:rPr lang="en-US" smtClean="0"/>
              <a:t>let </a:t>
            </a:r>
            <a:r>
              <a:rPr lang="en-US"/>
              <a:t>center = Point(xCoord: screen.width - 2, yCoord: screen.height - 2)</a:t>
            </a:r>
          </a:p>
          <a:p>
            <a:pPr marL="0" indent="0">
              <a:buNone/>
            </a:pPr>
            <a:r>
              <a:rPr lang="ro-RO"/>
              <a:t>            return center</a:t>
            </a:r>
          </a:p>
          <a:p>
            <a:pPr marL="0" indent="0">
              <a:buNone/>
            </a:pPr>
            <a:r>
              <a:rPr lang="de-DE"/>
              <a:t>        }</a:t>
            </a:r>
          </a:p>
          <a:p>
            <a:pPr marL="0" indent="0">
              <a:buNone/>
            </a:pPr>
            <a:r>
              <a:rPr lang="ro-RO"/>
              <a:t>        set {</a:t>
            </a:r>
          </a:p>
          <a:p>
            <a:pPr marL="0" indent="0">
              <a:buNone/>
            </a:pPr>
            <a:r>
              <a:rPr lang="ro-RO"/>
              <a:t>            let screen:ScreenSize = ScreenSize()</a:t>
            </a:r>
          </a:p>
          <a:p>
            <a:pPr marL="0" indent="0">
              <a:buNone/>
            </a:pPr>
            <a:r>
              <a:rPr lang="ro-RO"/>
              <a:t>            newPoint.xCoord = newValue.xCoord - (screen.width / 2)</a:t>
            </a:r>
          </a:p>
          <a:p>
            <a:pPr marL="0" indent="0">
              <a:buNone/>
            </a:pPr>
            <a:r>
              <a:rPr lang="ro-RO"/>
              <a:t>            newPoint.yCoord = newValue.yCoord - (screen.height / 2)</a:t>
            </a:r>
          </a:p>
          <a:p>
            <a:pPr marL="0" indent="0">
              <a:buNone/>
            </a:pPr>
            <a:r>
              <a:rPr lang="de-DE"/>
              <a:t>        }</a:t>
            </a:r>
          </a:p>
          <a:p>
            <a:pPr marL="0" indent="0">
              <a:buNone/>
            </a:pPr>
            <a:r>
              <a:rPr lang="de-DE"/>
              <a:t>    }</a:t>
            </a:r>
            <a:endParaRPr lang="en-US"/>
          </a:p>
        </p:txBody>
      </p:sp>
    </p:spTree>
    <p:extLst>
      <p:ext uri="{BB962C8B-B14F-4D97-AF65-F5344CB8AC3E}">
        <p14:creationId xmlns:p14="http://schemas.microsoft.com/office/powerpoint/2010/main" val="125617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a:t>Property </a:t>
            </a:r>
            <a:r>
              <a:rPr lang="en-US" sz="3000" b="1" smtClean="0"/>
              <a:t>Observers</a:t>
            </a:r>
          </a:p>
          <a:p>
            <a:pPr marL="0" indent="0">
              <a:buNone/>
            </a:pPr>
            <a:endParaRPr lang="en-US" b="1"/>
          </a:p>
          <a:p>
            <a:pPr marL="0" indent="0">
              <a:buNone/>
            </a:pPr>
            <a:r>
              <a:rPr lang="en-US" sz="3000"/>
              <a:t>Property observers observe and respond to changes in a property’s value. Property observers are called every time a property’s value is </a:t>
            </a:r>
            <a:r>
              <a:rPr lang="en-US" sz="3000" smtClean="0"/>
              <a:t>set, </a:t>
            </a:r>
            <a:r>
              <a:rPr lang="en-US" sz="3000"/>
              <a:t>even if the new value is the same as the property’s current value</a:t>
            </a:r>
            <a:r>
              <a:rPr lang="en-US" sz="3000" smtClean="0"/>
              <a:t>.</a:t>
            </a:r>
          </a:p>
          <a:p>
            <a:pPr marL="0" indent="0">
              <a:buNone/>
            </a:pPr>
            <a:endParaRPr lang="en-US"/>
          </a:p>
          <a:p>
            <a:pPr marL="0" indent="0">
              <a:buNone/>
            </a:pPr>
            <a:r>
              <a:rPr lang="en-US"/>
              <a:t> var expirationDate = 2018 {</a:t>
            </a:r>
          </a:p>
          <a:p>
            <a:pPr marL="0" indent="0">
              <a:buNone/>
            </a:pPr>
            <a:r>
              <a:rPr lang="de-DE" smtClean="0"/>
              <a:t>     willSet</a:t>
            </a:r>
            <a:r>
              <a:rPr lang="de-DE"/>
              <a:t>{</a:t>
            </a:r>
          </a:p>
          <a:p>
            <a:pPr marL="0" indent="0">
              <a:buNone/>
            </a:pPr>
            <a:r>
              <a:rPr lang="de-DE"/>
              <a:t>     </a:t>
            </a:r>
            <a:r>
              <a:rPr lang="de-DE" smtClean="0"/>
              <a:t>     print</a:t>
            </a:r>
            <a:r>
              <a:rPr lang="de-DE"/>
              <a:t>("expirationDate is getting updated")</a:t>
            </a:r>
          </a:p>
          <a:p>
            <a:pPr marL="0" indent="0">
              <a:buNone/>
            </a:pPr>
            <a:r>
              <a:rPr lang="de-DE" smtClean="0"/>
              <a:t>     }</a:t>
            </a:r>
            <a:endParaRPr lang="de-DE"/>
          </a:p>
          <a:p>
            <a:pPr marL="0" indent="0">
              <a:buNone/>
            </a:pPr>
            <a:r>
              <a:rPr lang="de-DE" smtClean="0"/>
              <a:t>}</a:t>
            </a:r>
            <a:endParaRPr lang="en-US"/>
          </a:p>
        </p:txBody>
      </p:sp>
    </p:spTree>
    <p:extLst>
      <p:ext uri="{BB962C8B-B14F-4D97-AF65-F5344CB8AC3E}">
        <p14:creationId xmlns:p14="http://schemas.microsoft.com/office/powerpoint/2010/main" val="14614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Built in variable types:</a:t>
            </a:r>
          </a:p>
          <a:p>
            <a:pPr marL="0" indent="0">
              <a:buNone/>
            </a:pPr>
            <a:endParaRPr lang="en-US" dirty="0"/>
          </a:p>
          <a:p>
            <a:pPr marL="0" indent="0">
              <a:buNone/>
            </a:pPr>
            <a:r>
              <a:rPr lang="en-US" dirty="0" err="1" smtClean="0"/>
              <a:t>Int</a:t>
            </a:r>
            <a:endParaRPr lang="en-US" dirty="0" smtClean="0"/>
          </a:p>
          <a:p>
            <a:pPr marL="0" indent="0">
              <a:buNone/>
            </a:pPr>
            <a:r>
              <a:rPr lang="en-US" dirty="0" smtClean="0"/>
              <a:t>Float</a:t>
            </a:r>
          </a:p>
          <a:p>
            <a:pPr marL="0" indent="0">
              <a:buNone/>
            </a:pPr>
            <a:r>
              <a:rPr lang="en-US" dirty="0" smtClean="0"/>
              <a:t>Double</a:t>
            </a:r>
          </a:p>
          <a:p>
            <a:pPr marL="0" indent="0">
              <a:buNone/>
            </a:pPr>
            <a:r>
              <a:rPr lang="en-US" dirty="0" err="1" smtClean="0"/>
              <a:t>Bool</a:t>
            </a:r>
            <a:endParaRPr lang="en-US" dirty="0" smtClean="0"/>
          </a:p>
          <a:p>
            <a:pPr marL="0" indent="0">
              <a:buNone/>
            </a:pPr>
            <a:r>
              <a:rPr lang="en-US" dirty="0" smtClean="0"/>
              <a:t>String</a:t>
            </a:r>
          </a:p>
          <a:p>
            <a:pPr marL="0" indent="0">
              <a:buNone/>
            </a:pPr>
            <a:r>
              <a:rPr lang="en-US" dirty="0" smtClean="0"/>
              <a:t>Character</a:t>
            </a:r>
          </a:p>
          <a:p>
            <a:pPr marL="0" indent="0">
              <a:buNone/>
            </a:pPr>
            <a:r>
              <a:rPr lang="en-US" dirty="0"/>
              <a:t>	</a:t>
            </a:r>
          </a:p>
        </p:txBody>
      </p:sp>
    </p:spTree>
    <p:extLst>
      <p:ext uri="{BB962C8B-B14F-4D97-AF65-F5344CB8AC3E}">
        <p14:creationId xmlns:p14="http://schemas.microsoft.com/office/powerpoint/2010/main" val="169858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Type </a:t>
            </a:r>
            <a:r>
              <a:rPr lang="en-US" b="1" smtClean="0"/>
              <a:t>Properties</a:t>
            </a:r>
          </a:p>
          <a:p>
            <a:pPr marL="0" indent="0">
              <a:buNone/>
            </a:pPr>
            <a:endParaRPr lang="en-US" b="1"/>
          </a:p>
          <a:p>
            <a:pPr marL="0" indent="0">
              <a:buNone/>
            </a:pPr>
            <a:r>
              <a:rPr lang="en-US"/>
              <a:t>You can also define properties that belong to the type itself, not to any one instance of that type. There will only ever be one copy of these properties, no matter how many instances of that type you create. These kinds of properties are called type properties</a:t>
            </a:r>
            <a:r>
              <a:rPr lang="en-US" smtClean="0"/>
              <a:t>.</a:t>
            </a:r>
          </a:p>
          <a:p>
            <a:pPr marL="0" indent="0">
              <a:buNone/>
            </a:pPr>
            <a:endParaRPr lang="en-US"/>
          </a:p>
          <a:p>
            <a:pPr marL="0" indent="0">
              <a:buNone/>
            </a:pPr>
            <a:r>
              <a:rPr lang="en-US"/>
              <a:t>You define type properties with the static keyword</a:t>
            </a:r>
            <a:r>
              <a:rPr lang="en-US" smtClean="0"/>
              <a:t>.</a:t>
            </a:r>
          </a:p>
          <a:p>
            <a:pPr marL="0" indent="0">
              <a:buNone/>
            </a:pPr>
            <a:endParaRPr lang="en-US"/>
          </a:p>
          <a:p>
            <a:pPr marL="0" indent="0">
              <a:buNone/>
            </a:pPr>
            <a:r>
              <a:rPr lang="en-US"/>
              <a:t>static var storedTypeProperty = "Some value."</a:t>
            </a:r>
          </a:p>
        </p:txBody>
      </p:sp>
    </p:spTree>
    <p:extLst>
      <p:ext uri="{BB962C8B-B14F-4D97-AF65-F5344CB8AC3E}">
        <p14:creationId xmlns:p14="http://schemas.microsoft.com/office/powerpoint/2010/main" val="283709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Scope</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Global &amp; Local </a:t>
            </a:r>
            <a:r>
              <a:rPr lang="en-US" b="1" smtClean="0"/>
              <a:t>Variables</a:t>
            </a:r>
          </a:p>
          <a:p>
            <a:pPr marL="0" indent="0">
              <a:buNone/>
            </a:pPr>
            <a:endParaRPr lang="en-US" b="1"/>
          </a:p>
          <a:p>
            <a:pPr marL="0" indent="0">
              <a:buNone/>
            </a:pPr>
            <a:r>
              <a:rPr lang="en-US"/>
              <a:t>Global variables are variables that are defined outside of any function, method, closure, or type context. Local variables are variables that are defined within a function, method, or closure context</a:t>
            </a:r>
            <a:r>
              <a:rPr lang="en-US" smtClean="0"/>
              <a:t>.</a:t>
            </a:r>
          </a:p>
          <a:p>
            <a:pPr marL="0" indent="0">
              <a:buNone/>
            </a:pPr>
            <a:endParaRPr lang="en-US"/>
          </a:p>
          <a:p>
            <a:pPr marL="0" indent="0">
              <a:buNone/>
            </a:pPr>
            <a:r>
              <a:rPr lang="en-US"/>
              <a:t>Global constants and variables are always computed lazily, in a similar manner to Lazy Stored Properties. Unlike lazy stored properties, global constants and variables do not need to be marked with the lazy modifier.</a:t>
            </a:r>
          </a:p>
        </p:txBody>
      </p:sp>
    </p:spTree>
    <p:extLst>
      <p:ext uri="{BB962C8B-B14F-4D97-AF65-F5344CB8AC3E}">
        <p14:creationId xmlns:p14="http://schemas.microsoft.com/office/powerpoint/2010/main" val="45733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Flow</a:t>
            </a:r>
            <a:endParaRPr lang="en-US"/>
          </a:p>
        </p:txBody>
      </p:sp>
      <p:sp>
        <p:nvSpPr>
          <p:cNvPr id="3" name="Content Placeholder 2"/>
          <p:cNvSpPr>
            <a:spLocks noGrp="1"/>
          </p:cNvSpPr>
          <p:nvPr>
            <p:ph idx="1"/>
          </p:nvPr>
        </p:nvSpPr>
        <p:spPr/>
        <p:txBody>
          <a:bodyPr/>
          <a:lstStyle/>
          <a:p>
            <a:pPr marL="0" indent="0">
              <a:buNone/>
            </a:pPr>
            <a:r>
              <a:rPr lang="en-US" b="1" smtClean="0"/>
              <a:t>For</a:t>
            </a:r>
          </a:p>
          <a:p>
            <a:pPr marL="0" indent="0">
              <a:buNone/>
            </a:pPr>
            <a:endParaRPr lang="en-US"/>
          </a:p>
          <a:p>
            <a:pPr marL="0" indent="0">
              <a:buNone/>
            </a:pPr>
            <a:r>
              <a:rPr lang="nb-NO"/>
              <a:t>for var i = 1; i &lt;= 5; i++ {</a:t>
            </a:r>
          </a:p>
          <a:p>
            <a:pPr marL="0" indent="0">
              <a:buNone/>
            </a:pPr>
            <a:r>
              <a:rPr lang="ro-RO"/>
              <a:t>    print("i = \(i)")</a:t>
            </a:r>
          </a:p>
          <a:p>
            <a:pPr marL="0" indent="0">
              <a:buNone/>
            </a:pPr>
            <a:r>
              <a:rPr lang="ro-RO"/>
              <a:t>}</a:t>
            </a:r>
            <a:endParaRPr lang="en-US"/>
          </a:p>
        </p:txBody>
      </p:sp>
    </p:spTree>
    <p:extLst>
      <p:ext uri="{BB962C8B-B14F-4D97-AF65-F5344CB8AC3E}">
        <p14:creationId xmlns:p14="http://schemas.microsoft.com/office/powerpoint/2010/main" val="126826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Flow</a:t>
            </a:r>
            <a:endParaRPr lang="en-US"/>
          </a:p>
        </p:txBody>
      </p:sp>
      <p:sp>
        <p:nvSpPr>
          <p:cNvPr id="3" name="Content Placeholder 2"/>
          <p:cNvSpPr>
            <a:spLocks noGrp="1"/>
          </p:cNvSpPr>
          <p:nvPr>
            <p:ph idx="1"/>
          </p:nvPr>
        </p:nvSpPr>
        <p:spPr/>
        <p:txBody>
          <a:bodyPr/>
          <a:lstStyle/>
          <a:p>
            <a:pPr marL="0" indent="0">
              <a:buNone/>
            </a:pPr>
            <a:r>
              <a:rPr lang="en-US" b="1" smtClean="0"/>
              <a:t>for-in</a:t>
            </a:r>
          </a:p>
          <a:p>
            <a:pPr marL="0" indent="0">
              <a:buNone/>
            </a:pPr>
            <a:r>
              <a:rPr lang="en-US" smtClean="0"/>
              <a:t>Good for looping through collections</a:t>
            </a:r>
          </a:p>
          <a:p>
            <a:pPr marL="0" indent="0">
              <a:buNone/>
            </a:pPr>
            <a:endParaRPr lang="en-US" b="1"/>
          </a:p>
          <a:p>
            <a:pPr marL="0" indent="0">
              <a:buNone/>
            </a:pPr>
            <a:r>
              <a:rPr lang="en-US"/>
              <a:t>for color in colors {</a:t>
            </a:r>
          </a:p>
          <a:p>
            <a:pPr marL="0" indent="0">
              <a:buNone/>
            </a:pPr>
            <a:r>
              <a:rPr lang="en-US"/>
              <a:t>    print(color)</a:t>
            </a:r>
          </a:p>
          <a:p>
            <a:pPr marL="0" indent="0">
              <a:buNone/>
            </a:pPr>
            <a:r>
              <a:rPr lang="en-US"/>
              <a:t>}</a:t>
            </a:r>
          </a:p>
        </p:txBody>
      </p:sp>
    </p:spTree>
    <p:extLst>
      <p:ext uri="{BB962C8B-B14F-4D97-AF65-F5344CB8AC3E}">
        <p14:creationId xmlns:p14="http://schemas.microsoft.com/office/powerpoint/2010/main" val="2066259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Flow</a:t>
            </a:r>
            <a:endParaRPr lang="en-US"/>
          </a:p>
        </p:txBody>
      </p:sp>
      <p:sp>
        <p:nvSpPr>
          <p:cNvPr id="3" name="Content Placeholder 2"/>
          <p:cNvSpPr>
            <a:spLocks noGrp="1"/>
          </p:cNvSpPr>
          <p:nvPr>
            <p:ph idx="1"/>
          </p:nvPr>
        </p:nvSpPr>
        <p:spPr/>
        <p:txBody>
          <a:bodyPr/>
          <a:lstStyle/>
          <a:p>
            <a:pPr marL="0" indent="0">
              <a:buNone/>
            </a:pPr>
            <a:r>
              <a:rPr lang="en-US" b="1" smtClean="0"/>
              <a:t>while</a:t>
            </a:r>
          </a:p>
          <a:p>
            <a:pPr marL="0" indent="0">
              <a:buNone/>
            </a:pPr>
            <a:endParaRPr lang="en-US" b="1"/>
          </a:p>
          <a:p>
            <a:pPr marL="0" indent="0">
              <a:buNone/>
            </a:pPr>
            <a:r>
              <a:rPr lang="en-US"/>
              <a:t>while counter != condition {</a:t>
            </a:r>
          </a:p>
          <a:p>
            <a:pPr marL="0" indent="0">
              <a:buNone/>
            </a:pPr>
            <a:r>
              <a:rPr lang="de-DE"/>
              <a:t>    counter++</a:t>
            </a:r>
          </a:p>
          <a:p>
            <a:pPr marL="0" indent="0">
              <a:buNone/>
            </a:pPr>
            <a:r>
              <a:rPr lang="de-DE"/>
              <a:t>    print("counter = \(counter)")</a:t>
            </a:r>
          </a:p>
          <a:p>
            <a:pPr marL="0" indent="0">
              <a:buNone/>
            </a:pPr>
            <a:r>
              <a:rPr lang="de-DE"/>
              <a:t>}</a:t>
            </a:r>
            <a:endParaRPr lang="en-US"/>
          </a:p>
        </p:txBody>
      </p:sp>
    </p:spTree>
    <p:extLst>
      <p:ext uri="{BB962C8B-B14F-4D97-AF65-F5344CB8AC3E}">
        <p14:creationId xmlns:p14="http://schemas.microsoft.com/office/powerpoint/2010/main" val="1485350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Flow</a:t>
            </a:r>
            <a:endParaRPr lang="en-US"/>
          </a:p>
        </p:txBody>
      </p:sp>
      <p:sp>
        <p:nvSpPr>
          <p:cNvPr id="3" name="Content Placeholder 2"/>
          <p:cNvSpPr>
            <a:spLocks noGrp="1"/>
          </p:cNvSpPr>
          <p:nvPr>
            <p:ph idx="1"/>
          </p:nvPr>
        </p:nvSpPr>
        <p:spPr/>
        <p:txBody>
          <a:bodyPr/>
          <a:lstStyle/>
          <a:p>
            <a:pPr marL="0" indent="0">
              <a:buNone/>
            </a:pPr>
            <a:r>
              <a:rPr lang="en-US" b="1" smtClean="0"/>
              <a:t>repeat-while</a:t>
            </a:r>
          </a:p>
          <a:p>
            <a:pPr marL="0" indent="0">
              <a:buNone/>
            </a:pPr>
            <a:endParaRPr lang="en-US" b="1"/>
          </a:p>
          <a:p>
            <a:pPr marL="0" indent="0">
              <a:buNone/>
            </a:pPr>
            <a:r>
              <a:rPr lang="en-US"/>
              <a:t>repeat {</a:t>
            </a:r>
          </a:p>
          <a:p>
            <a:pPr marL="0" indent="0">
              <a:buNone/>
            </a:pPr>
            <a:r>
              <a:rPr lang="de-DE"/>
              <a:t>    counter++</a:t>
            </a:r>
          </a:p>
          <a:p>
            <a:pPr marL="0" indent="0">
              <a:buNone/>
            </a:pPr>
            <a:r>
              <a:rPr lang="de-DE"/>
              <a:t>    print("counter: \(counter)")</a:t>
            </a:r>
          </a:p>
          <a:p>
            <a:pPr marL="0" indent="0">
              <a:buNone/>
            </a:pPr>
            <a:r>
              <a:rPr lang="de-DE"/>
              <a:t>} </a:t>
            </a:r>
            <a:r>
              <a:rPr lang="de-DE" smtClean="0"/>
              <a:t> while </a:t>
            </a:r>
            <a:r>
              <a:rPr lang="de-DE"/>
              <a:t>counter != condition</a:t>
            </a:r>
            <a:endParaRPr lang="en-US"/>
          </a:p>
        </p:txBody>
      </p:sp>
    </p:spTree>
    <p:extLst>
      <p:ext uri="{BB962C8B-B14F-4D97-AF65-F5344CB8AC3E}">
        <p14:creationId xmlns:p14="http://schemas.microsoft.com/office/powerpoint/2010/main" val="89608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Flow</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smtClean="0"/>
              <a:t>if</a:t>
            </a:r>
          </a:p>
          <a:p>
            <a:pPr marL="0" indent="0">
              <a:buNone/>
            </a:pPr>
            <a:endParaRPr lang="en-US" b="1"/>
          </a:p>
          <a:p>
            <a:pPr marL="0" indent="0">
              <a:buNone/>
            </a:pPr>
            <a:r>
              <a:rPr lang="en-US"/>
              <a:t>if </a:t>
            </a:r>
            <a:r>
              <a:rPr lang="en-US" smtClean="0"/>
              <a:t>condition {</a:t>
            </a:r>
            <a:endParaRPr lang="en-US"/>
          </a:p>
          <a:p>
            <a:pPr marL="0" indent="0">
              <a:buNone/>
            </a:pPr>
            <a:r>
              <a:rPr lang="en-US"/>
              <a:t>    print("response = \(response)")</a:t>
            </a:r>
          </a:p>
          <a:p>
            <a:pPr marL="0" indent="0">
              <a:buNone/>
            </a:pPr>
            <a:r>
              <a:rPr lang="en-US" smtClean="0"/>
              <a:t>}</a:t>
            </a:r>
          </a:p>
          <a:p>
            <a:pPr marL="0" indent="0">
              <a:buNone/>
            </a:pPr>
            <a:endParaRPr lang="en-US"/>
          </a:p>
          <a:p>
            <a:pPr marL="0" indent="0">
              <a:buNone/>
            </a:pPr>
            <a:r>
              <a:rPr lang="en-US"/>
              <a:t>if </a:t>
            </a:r>
            <a:r>
              <a:rPr lang="en-US" smtClean="0"/>
              <a:t>condition {</a:t>
            </a:r>
            <a:endParaRPr lang="en-US"/>
          </a:p>
          <a:p>
            <a:pPr marL="0" indent="0">
              <a:buNone/>
            </a:pPr>
            <a:r>
              <a:rPr lang="en-US"/>
              <a:t>    print("response = true")</a:t>
            </a:r>
          </a:p>
          <a:p>
            <a:pPr marL="0" indent="0">
              <a:buNone/>
            </a:pPr>
            <a:r>
              <a:rPr lang="en-US"/>
              <a:t>} else {</a:t>
            </a:r>
          </a:p>
          <a:p>
            <a:pPr marL="0" indent="0">
              <a:buNone/>
            </a:pPr>
            <a:r>
              <a:rPr lang="en-US"/>
              <a:t>    print("response = false")</a:t>
            </a:r>
          </a:p>
          <a:p>
            <a:pPr marL="0" indent="0">
              <a:buNone/>
            </a:pPr>
            <a:r>
              <a:rPr lang="en-US"/>
              <a:t>}</a:t>
            </a:r>
          </a:p>
        </p:txBody>
      </p:sp>
    </p:spTree>
    <p:extLst>
      <p:ext uri="{BB962C8B-B14F-4D97-AF65-F5344CB8AC3E}">
        <p14:creationId xmlns:p14="http://schemas.microsoft.com/office/powerpoint/2010/main" val="2111762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Flow</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smtClean="0"/>
              <a:t>switch</a:t>
            </a:r>
          </a:p>
          <a:p>
            <a:pPr marL="0" indent="0">
              <a:buNone/>
            </a:pPr>
            <a:endParaRPr lang="en-US" b="1"/>
          </a:p>
          <a:p>
            <a:r>
              <a:rPr lang="en-US"/>
              <a:t>A switch in Swift supports any kind of data and a wide variety of comparison operations. It is not limited to integers and it tests for equality.</a:t>
            </a:r>
          </a:p>
          <a:p>
            <a:r>
              <a:rPr lang="en-US"/>
              <a:t>Switch statements do not “fall through”. This means no need for a break line in each case</a:t>
            </a:r>
            <a:r>
              <a:rPr lang="en-US" smtClean="0"/>
              <a:t>.</a:t>
            </a:r>
          </a:p>
          <a:p>
            <a:r>
              <a:rPr lang="en-US"/>
              <a:t>Every switch statement must be exhaustive. That is, every possible value of the type being considered must be matched by one of the switch cases.</a:t>
            </a:r>
          </a:p>
        </p:txBody>
      </p:sp>
    </p:spTree>
    <p:extLst>
      <p:ext uri="{BB962C8B-B14F-4D97-AF65-F5344CB8AC3E}">
        <p14:creationId xmlns:p14="http://schemas.microsoft.com/office/powerpoint/2010/main" val="586734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Flow</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smtClean="0"/>
              <a:t>switch</a:t>
            </a:r>
          </a:p>
          <a:p>
            <a:pPr marL="0" indent="0">
              <a:buNone/>
            </a:pPr>
            <a:endParaRPr lang="en-US" smtClean="0"/>
          </a:p>
          <a:p>
            <a:pPr marL="0" indent="0">
              <a:buNone/>
            </a:pPr>
            <a:r>
              <a:rPr lang="en-US"/>
              <a:t>switch count {</a:t>
            </a:r>
          </a:p>
          <a:p>
            <a:pPr marL="0" indent="0">
              <a:buNone/>
            </a:pPr>
            <a:r>
              <a:rPr lang="en-US"/>
              <a:t>case 1:</a:t>
            </a:r>
          </a:p>
          <a:p>
            <a:pPr marL="0" indent="0">
              <a:buNone/>
            </a:pPr>
            <a:r>
              <a:rPr lang="en-US"/>
              <a:t>    print("count = 1")</a:t>
            </a:r>
          </a:p>
          <a:p>
            <a:pPr marL="0" indent="0">
              <a:buNone/>
            </a:pPr>
            <a:r>
              <a:rPr lang="en-US"/>
              <a:t>case 2:</a:t>
            </a:r>
          </a:p>
          <a:p>
            <a:pPr marL="0" indent="0">
              <a:buNone/>
            </a:pPr>
            <a:r>
              <a:rPr lang="en-US"/>
              <a:t>    print("count = 2")</a:t>
            </a:r>
          </a:p>
          <a:p>
            <a:pPr marL="0" indent="0">
              <a:buNone/>
            </a:pPr>
            <a:r>
              <a:rPr lang="en-US"/>
              <a:t>case 3:</a:t>
            </a:r>
          </a:p>
          <a:p>
            <a:pPr marL="0" indent="0">
              <a:buNone/>
            </a:pPr>
            <a:r>
              <a:rPr lang="en-US"/>
              <a:t>    print("count = 3")</a:t>
            </a:r>
          </a:p>
          <a:p>
            <a:pPr marL="0" indent="0">
              <a:buNone/>
            </a:pPr>
            <a:r>
              <a:rPr lang="en-US" smtClean="0"/>
              <a:t>default</a:t>
            </a:r>
            <a:r>
              <a:rPr lang="en-US"/>
              <a:t>:</a:t>
            </a:r>
          </a:p>
          <a:p>
            <a:pPr marL="0" indent="0">
              <a:buNone/>
            </a:pPr>
            <a:r>
              <a:rPr lang="en-US"/>
              <a:t>    print("count &gt; 5")</a:t>
            </a:r>
          </a:p>
          <a:p>
            <a:pPr marL="0" indent="0">
              <a:buNone/>
            </a:pPr>
            <a:r>
              <a:rPr lang="en-US"/>
              <a:t>}</a:t>
            </a:r>
          </a:p>
        </p:txBody>
      </p:sp>
    </p:spTree>
    <p:extLst>
      <p:ext uri="{BB962C8B-B14F-4D97-AF65-F5344CB8AC3E}">
        <p14:creationId xmlns:p14="http://schemas.microsoft.com/office/powerpoint/2010/main" val="237023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 Flow</a:t>
            </a:r>
          </a:p>
        </p:txBody>
      </p:sp>
      <p:sp>
        <p:nvSpPr>
          <p:cNvPr id="3" name="Content Placeholder 2"/>
          <p:cNvSpPr>
            <a:spLocks noGrp="1"/>
          </p:cNvSpPr>
          <p:nvPr>
            <p:ph idx="1"/>
          </p:nvPr>
        </p:nvSpPr>
        <p:spPr/>
        <p:txBody>
          <a:bodyPr>
            <a:normAutofit fontScale="77500" lnSpcReduction="20000"/>
          </a:bodyPr>
          <a:lstStyle/>
          <a:p>
            <a:pPr marL="0" indent="0">
              <a:buNone/>
            </a:pPr>
            <a:r>
              <a:rPr lang="en-US" b="1"/>
              <a:t>guard</a:t>
            </a:r>
          </a:p>
          <a:p>
            <a:pPr marL="0" indent="0">
              <a:buNone/>
            </a:pPr>
            <a:endParaRPr lang="en-US" b="1"/>
          </a:p>
          <a:p>
            <a:pPr marL="0" indent="0">
              <a:buNone/>
            </a:pPr>
            <a:r>
              <a:rPr lang="en-US"/>
              <a:t>A guard statement, like an if statement, executes statements depending on the Boolean value of an expression. You use a guard statement to require that a condition must be true in order for the code after the guard statement to be executed. Unlike an if statement, a guard statement always has an else clause—the code inside the else clause is executed if the condition is not true.</a:t>
            </a:r>
          </a:p>
          <a:p>
            <a:pPr marL="0" indent="0">
              <a:buNone/>
            </a:pPr>
            <a:endParaRPr lang="en-US"/>
          </a:p>
          <a:p>
            <a:pPr marL="0" indent="0">
              <a:buNone/>
            </a:pPr>
            <a:r>
              <a:rPr lang="en-US"/>
              <a:t> guard condition else {</a:t>
            </a:r>
          </a:p>
          <a:p>
            <a:pPr marL="0" indent="0">
              <a:buNone/>
            </a:pPr>
            <a:r>
              <a:rPr lang="en-US"/>
              <a:t>        print("Page not found")</a:t>
            </a:r>
          </a:p>
          <a:p>
            <a:pPr marL="0" indent="0">
              <a:buNone/>
            </a:pPr>
            <a:r>
              <a:rPr lang="ro-RO"/>
              <a:t>        return</a:t>
            </a:r>
          </a:p>
          <a:p>
            <a:pPr marL="0" indent="0">
              <a:buNone/>
            </a:pPr>
            <a:r>
              <a:rPr lang="de-DE"/>
              <a:t>    }</a:t>
            </a:r>
          </a:p>
          <a:p>
            <a:pPr marL="0" indent="0">
              <a:buNone/>
            </a:pPr>
            <a:r>
              <a:rPr lang="de-DE"/>
              <a:t>// continue with flow</a:t>
            </a:r>
            <a:endParaRPr lang="en-US"/>
          </a:p>
        </p:txBody>
      </p:sp>
    </p:spTree>
    <p:extLst>
      <p:ext uri="{BB962C8B-B14F-4D97-AF65-F5344CB8AC3E}">
        <p14:creationId xmlns:p14="http://schemas.microsoft.com/office/powerpoint/2010/main" val="3213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smtClean="0"/>
              <a:t>Mutable(var) vs Immutable(let)</a:t>
            </a:r>
            <a:endParaRPr lang="en-US" dirty="0" smtClean="0"/>
          </a:p>
          <a:p>
            <a:pPr marL="0" indent="0">
              <a:buNone/>
            </a:pPr>
            <a:r>
              <a:rPr lang="en-US" dirty="0" smtClean="0"/>
              <a:t>In Swift there are not mutable and immutable versions of variable types such as </a:t>
            </a:r>
            <a:r>
              <a:rPr lang="en-US" dirty="0" err="1" smtClean="0"/>
              <a:t>NSMutableString</a:t>
            </a:r>
            <a:r>
              <a:rPr lang="en-US" dirty="0" smtClean="0"/>
              <a:t> and </a:t>
            </a:r>
            <a:r>
              <a:rPr lang="en-US" dirty="0" err="1" smtClean="0"/>
              <a:t>NSString</a:t>
            </a:r>
            <a:r>
              <a:rPr lang="en-US" dirty="0" smtClean="0"/>
              <a:t>. Instead you use the </a:t>
            </a:r>
            <a:r>
              <a:rPr lang="en-US" dirty="0" err="1" smtClean="0"/>
              <a:t>var</a:t>
            </a:r>
            <a:r>
              <a:rPr lang="en-US" dirty="0" smtClean="0"/>
              <a:t> and let keywords to define them as mutable or </a:t>
            </a:r>
            <a:r>
              <a:rPr lang="en-US" smtClean="0"/>
              <a:t>immutable.</a:t>
            </a:r>
          </a:p>
          <a:p>
            <a:pPr marL="0" indent="0">
              <a:buNone/>
            </a:pPr>
            <a:endParaRPr lang="en-US" sz="1800" i="1" smtClean="0"/>
          </a:p>
          <a:p>
            <a:pPr marL="0" indent="0">
              <a:buNone/>
            </a:pPr>
            <a:r>
              <a:rPr lang="en-US" sz="1800" i="1" smtClean="0"/>
              <a:t>* use let until you know you need a var</a:t>
            </a:r>
            <a:endParaRPr lang="en-US" sz="1800" i="1" dirty="0"/>
          </a:p>
        </p:txBody>
      </p:sp>
      <p:sp>
        <p:nvSpPr>
          <p:cNvPr id="6" name="TextBox 5"/>
          <p:cNvSpPr txBox="1"/>
          <p:nvPr/>
        </p:nvSpPr>
        <p:spPr>
          <a:xfrm>
            <a:off x="838200" y="4426565"/>
            <a:ext cx="10515600" cy="2431435"/>
          </a:xfrm>
          <a:prstGeom prst="rect">
            <a:avLst/>
          </a:prstGeom>
          <a:noFill/>
        </p:spPr>
        <p:txBody>
          <a:bodyPr wrap="square" numCol="2" rtlCol="0">
            <a:spAutoFit/>
          </a:bodyPr>
          <a:lstStyle/>
          <a:p>
            <a:r>
              <a:rPr lang="en-US" sz="2400" u="sng" dirty="0" err="1" smtClean="0"/>
              <a:t>ObjC</a:t>
            </a:r>
            <a:endParaRPr lang="en-US" sz="2400" u="sng" dirty="0" smtClean="0"/>
          </a:p>
          <a:p>
            <a:endParaRPr lang="en-US" sz="2400" dirty="0" smtClean="0"/>
          </a:p>
          <a:p>
            <a:r>
              <a:rPr lang="en-US" sz="2000" smtClean="0"/>
              <a:t>NSString *name = @“LukeSkywalker”;</a:t>
            </a:r>
            <a:endParaRPr lang="en-US" sz="2000" dirty="0" smtClean="0"/>
          </a:p>
          <a:p>
            <a:r>
              <a:rPr lang="en-US" sz="2000" smtClean="0"/>
              <a:t>NSMutableString *name = @“Han Solo”;</a:t>
            </a:r>
            <a:endParaRPr lang="en-US" sz="2000" dirty="0" smtClean="0"/>
          </a:p>
          <a:p>
            <a:r>
              <a:rPr lang="en-US" sz="2000"/>
              <a:t>NSArray *jedi = @[@"Yoda", @"Luke</a:t>
            </a:r>
            <a:r>
              <a:rPr lang="en-US" sz="2000" smtClean="0"/>
              <a:t>"];</a:t>
            </a:r>
          </a:p>
          <a:p>
            <a:r>
              <a:rPr lang="en-US" sz="2000" smtClean="0"/>
              <a:t>NSMutableArray *droids = @[@“C3PO”];</a:t>
            </a:r>
          </a:p>
          <a:p>
            <a:endParaRPr lang="en-US" sz="2400" dirty="0" smtClean="0"/>
          </a:p>
          <a:p>
            <a:r>
              <a:rPr lang="en-US" sz="2400" u="sng" dirty="0" smtClean="0"/>
              <a:t>Swift</a:t>
            </a:r>
          </a:p>
          <a:p>
            <a:endParaRPr lang="en-US" sz="2400" dirty="0"/>
          </a:p>
          <a:p>
            <a:r>
              <a:rPr lang="en-US" sz="2000" dirty="0" smtClean="0"/>
              <a:t>let name: String = “Luke Skywalker”</a:t>
            </a:r>
          </a:p>
          <a:p>
            <a:r>
              <a:rPr lang="en-US" sz="2000" dirty="0" err="1" smtClean="0"/>
              <a:t>var</a:t>
            </a:r>
            <a:r>
              <a:rPr lang="en-US" sz="2000" dirty="0" smtClean="0"/>
              <a:t> name = “Han Solo”</a:t>
            </a:r>
          </a:p>
          <a:p>
            <a:r>
              <a:rPr lang="en-US" sz="2000" dirty="0" smtClean="0"/>
              <a:t>let </a:t>
            </a:r>
            <a:r>
              <a:rPr lang="en-US" sz="2000" dirty="0" err="1" smtClean="0"/>
              <a:t>jedi</a:t>
            </a:r>
            <a:r>
              <a:rPr lang="en-US" sz="2000" dirty="0"/>
              <a:t> </a:t>
            </a:r>
            <a:r>
              <a:rPr lang="en-US" sz="2000" smtClean="0"/>
              <a:t>= [“Yoda”, “Luke”]</a:t>
            </a:r>
            <a:endParaRPr lang="en-US" sz="2000" dirty="0" smtClean="0"/>
          </a:p>
          <a:p>
            <a:r>
              <a:rPr lang="en-US" sz="2000" dirty="0" err="1" smtClean="0"/>
              <a:t>var</a:t>
            </a:r>
            <a:r>
              <a:rPr lang="en-US" sz="2000" dirty="0" smtClean="0"/>
              <a:t> droids = [</a:t>
            </a:r>
            <a:r>
              <a:rPr lang="en-US" sz="2000" smtClean="0"/>
              <a:t>String]()</a:t>
            </a:r>
            <a:endParaRPr lang="en-US" sz="2000" dirty="0"/>
          </a:p>
          <a:p>
            <a:endParaRPr lang="en-US" sz="2400" dirty="0"/>
          </a:p>
        </p:txBody>
      </p:sp>
    </p:spTree>
    <p:extLst>
      <p:ext uri="{BB962C8B-B14F-4D97-AF65-F5344CB8AC3E}">
        <p14:creationId xmlns:p14="http://schemas.microsoft.com/office/powerpoint/2010/main" val="110374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 Flow</a:t>
            </a:r>
          </a:p>
        </p:txBody>
      </p:sp>
      <p:sp>
        <p:nvSpPr>
          <p:cNvPr id="3" name="Content Placeholder 2"/>
          <p:cNvSpPr>
            <a:spLocks noGrp="1"/>
          </p:cNvSpPr>
          <p:nvPr>
            <p:ph idx="1"/>
          </p:nvPr>
        </p:nvSpPr>
        <p:spPr/>
        <p:txBody>
          <a:bodyPr>
            <a:normAutofit lnSpcReduction="10000"/>
          </a:bodyPr>
          <a:lstStyle/>
          <a:p>
            <a:pPr marL="0" indent="0">
              <a:buNone/>
            </a:pPr>
            <a:r>
              <a:rPr lang="en-US" b="1"/>
              <a:t>Transfer Statements</a:t>
            </a:r>
          </a:p>
          <a:p>
            <a:pPr marL="0" indent="0">
              <a:buNone/>
            </a:pPr>
            <a:endParaRPr lang="en-US" b="1"/>
          </a:p>
          <a:p>
            <a:r>
              <a:rPr lang="en-US" b="1"/>
              <a:t>continue</a:t>
            </a:r>
            <a:r>
              <a:rPr lang="en-US"/>
              <a:t> - The continue statement tells a loop to stop what it is doing and start again at the beginning of the next iteration through the loop.</a:t>
            </a:r>
          </a:p>
          <a:p>
            <a:r>
              <a:rPr lang="en-US" b="1"/>
              <a:t>break</a:t>
            </a:r>
            <a:r>
              <a:rPr lang="en-US"/>
              <a:t> - When used inside a loop statement, break ends the loop’s execution immediately, and transfers control to the first line of code after the loop’s closing brace. When used inside a switch statement, break causes the switch statement to end its execution immediately, and to transfer control to the first line of code after the switch statement’s closing brace</a:t>
            </a:r>
          </a:p>
        </p:txBody>
      </p:sp>
    </p:spTree>
    <p:extLst>
      <p:ext uri="{BB962C8B-B14F-4D97-AF65-F5344CB8AC3E}">
        <p14:creationId xmlns:p14="http://schemas.microsoft.com/office/powerpoint/2010/main" val="807430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Optionals</a:t>
            </a:r>
          </a:p>
        </p:txBody>
      </p:sp>
      <p:sp>
        <p:nvSpPr>
          <p:cNvPr id="3" name="Content Placeholder 2"/>
          <p:cNvSpPr>
            <a:spLocks noGrp="1"/>
          </p:cNvSpPr>
          <p:nvPr>
            <p:ph idx="1"/>
          </p:nvPr>
        </p:nvSpPr>
        <p:spPr/>
        <p:txBody>
          <a:bodyPr/>
          <a:lstStyle/>
          <a:p>
            <a:r>
              <a:rPr lang="en-US"/>
              <a:t>An optional is a var that may or may not hold a value.</a:t>
            </a:r>
          </a:p>
          <a:p>
            <a:r>
              <a:rPr lang="en-US"/>
              <a:t>An optional string is not the same thing as a String. A String must have a value at the time of initialization. An optional string may or may not have a value.</a:t>
            </a:r>
          </a:p>
          <a:p>
            <a:r>
              <a:rPr lang="en-US"/>
              <a:t>An optional will always have a type. It’s type cannot be inferred because it may not have a value.</a:t>
            </a:r>
          </a:p>
          <a:p>
            <a:r>
              <a:rPr lang="en-US"/>
              <a:t>Swift language makes heavy use of optionals.</a:t>
            </a:r>
          </a:p>
          <a:p>
            <a:pPr marL="0" indent="0">
              <a:buNone/>
            </a:pPr>
            <a:endParaRPr lang="en-US"/>
          </a:p>
        </p:txBody>
      </p:sp>
    </p:spTree>
    <p:extLst>
      <p:ext uri="{BB962C8B-B14F-4D97-AF65-F5344CB8AC3E}">
        <p14:creationId xmlns:p14="http://schemas.microsoft.com/office/powerpoint/2010/main" val="304570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Optionals</a:t>
            </a:r>
          </a:p>
        </p:txBody>
      </p:sp>
      <p:sp>
        <p:nvSpPr>
          <p:cNvPr id="3" name="Content Placeholder 2"/>
          <p:cNvSpPr>
            <a:spLocks noGrp="1"/>
          </p:cNvSpPr>
          <p:nvPr>
            <p:ph idx="1"/>
          </p:nvPr>
        </p:nvSpPr>
        <p:spPr/>
        <p:txBody>
          <a:bodyPr/>
          <a:lstStyle/>
          <a:p>
            <a:pPr marL="0" indent="0">
              <a:buNone/>
            </a:pPr>
            <a:r>
              <a:rPr lang="en-US" b="1"/>
              <a:t>Declaring an optional</a:t>
            </a:r>
          </a:p>
          <a:p>
            <a:r>
              <a:rPr lang="en-US"/>
              <a:t>You declare an optional by adding a question mark after the type.</a:t>
            </a:r>
          </a:p>
          <a:p>
            <a:pPr marL="457200" lvl="1" indent="0">
              <a:buNone/>
            </a:pPr>
            <a:endParaRPr lang="en-US"/>
          </a:p>
          <a:p>
            <a:pPr marL="457200" lvl="1" indent="0">
              <a:buNone/>
            </a:pPr>
            <a:r>
              <a:rPr lang="en-US"/>
              <a:t>var username: String?</a:t>
            </a:r>
          </a:p>
          <a:p>
            <a:pPr marL="457200" lvl="1" indent="0">
              <a:buNone/>
            </a:pPr>
            <a:endParaRPr lang="en-US"/>
          </a:p>
          <a:p>
            <a:pPr marL="457200" lvl="1" indent="0">
              <a:buNone/>
            </a:pPr>
            <a:r>
              <a:rPr lang="en-US"/>
              <a:t>let password: String?</a:t>
            </a:r>
          </a:p>
          <a:p>
            <a:pPr marL="457200" lvl="1" indent="0">
              <a:buNone/>
            </a:pPr>
            <a:endParaRPr lang="en-US"/>
          </a:p>
          <a:p>
            <a:pPr marL="457200" lvl="1" indent="0">
              <a:buNone/>
            </a:pPr>
            <a:r>
              <a:rPr lang="en-US"/>
              <a:t>var userId: Int?</a:t>
            </a:r>
          </a:p>
          <a:p>
            <a:pPr marL="457200" lvl="1" indent="0">
              <a:buNone/>
            </a:pPr>
            <a:endParaRPr lang="en-US"/>
          </a:p>
          <a:p>
            <a:pPr marL="457200" lvl="1" indent="0">
              <a:buNone/>
            </a:pPr>
            <a:r>
              <a:rPr lang="en-US"/>
              <a:t>let userAccounts: [String]?</a:t>
            </a:r>
          </a:p>
        </p:txBody>
      </p:sp>
    </p:spTree>
    <p:extLst>
      <p:ext uri="{BB962C8B-B14F-4D97-AF65-F5344CB8AC3E}">
        <p14:creationId xmlns:p14="http://schemas.microsoft.com/office/powerpoint/2010/main" val="2012032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Optionals</a:t>
            </a:r>
          </a:p>
        </p:txBody>
      </p:sp>
      <p:sp>
        <p:nvSpPr>
          <p:cNvPr id="3" name="Content Placeholder 2"/>
          <p:cNvSpPr>
            <a:spLocks noGrp="1"/>
          </p:cNvSpPr>
          <p:nvPr>
            <p:ph idx="1"/>
          </p:nvPr>
        </p:nvSpPr>
        <p:spPr/>
        <p:txBody>
          <a:bodyPr/>
          <a:lstStyle/>
          <a:p>
            <a:pPr marL="0" indent="0">
              <a:buNone/>
            </a:pPr>
            <a:r>
              <a:rPr lang="en-US" b="1"/>
              <a:t>Optional values</a:t>
            </a:r>
          </a:p>
          <a:p>
            <a:r>
              <a:rPr lang="en-US"/>
              <a:t>When you want to get the value of an optional you must unwrap it. You cannot use the value within an optional without unwrapping first. </a:t>
            </a:r>
          </a:p>
          <a:p>
            <a:r>
              <a:rPr lang="en-US"/>
              <a:t>When you unwrap an optional you may or may not get a value. It is perfectly legit for an optional to have no value.</a:t>
            </a:r>
          </a:p>
          <a:p>
            <a:r>
              <a:rPr lang="en-US"/>
              <a:t>In the case when an optional does not have a value it will return nil when unwrapped.</a:t>
            </a:r>
          </a:p>
          <a:p>
            <a:pPr marL="0" indent="0">
              <a:buNone/>
            </a:pPr>
            <a:endParaRPr lang="en-US"/>
          </a:p>
        </p:txBody>
      </p:sp>
    </p:spTree>
    <p:extLst>
      <p:ext uri="{BB962C8B-B14F-4D97-AF65-F5344CB8AC3E}">
        <p14:creationId xmlns:p14="http://schemas.microsoft.com/office/powerpoint/2010/main" val="96551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a:t>
            </a:r>
            <a:endParaRPr lang="en-US"/>
          </a:p>
        </p:txBody>
      </p:sp>
      <p:sp>
        <p:nvSpPr>
          <p:cNvPr id="3" name="Content Placeholder 2"/>
          <p:cNvSpPr>
            <a:spLocks noGrp="1"/>
          </p:cNvSpPr>
          <p:nvPr>
            <p:ph idx="1"/>
          </p:nvPr>
        </p:nvSpPr>
        <p:spPr/>
        <p:txBody>
          <a:bodyPr/>
          <a:lstStyle/>
          <a:p>
            <a:r>
              <a:rPr lang="en-US" smtClean="0"/>
              <a:t>Add strings together with the </a:t>
            </a:r>
            <a:r>
              <a:rPr lang="en-US" sz="2400" smtClean="0">
                <a:latin typeface="Courier New" charset="0"/>
                <a:ea typeface="Courier New" charset="0"/>
                <a:cs typeface="Courier New" charset="0"/>
              </a:rPr>
              <a:t>+</a:t>
            </a:r>
            <a:r>
              <a:rPr lang="en-US" smtClean="0"/>
              <a:t> operator</a:t>
            </a:r>
          </a:p>
          <a:p>
            <a:r>
              <a:rPr lang="en-US" smtClean="0"/>
              <a:t>Check is empty with </a:t>
            </a:r>
            <a:r>
              <a:rPr lang="en-US" sz="2400" smtClean="0">
                <a:latin typeface="Courier New" charset="0"/>
                <a:ea typeface="Courier New" charset="0"/>
                <a:cs typeface="Courier New" charset="0"/>
              </a:rPr>
              <a:t>isEmpty</a:t>
            </a:r>
          </a:p>
          <a:p>
            <a:r>
              <a:rPr lang="en-US" smtClean="0"/>
              <a:t>Get size of String with </a:t>
            </a:r>
            <a:r>
              <a:rPr lang="en-US" sz="2400" smtClean="0">
                <a:latin typeface="Courier New" charset="0"/>
                <a:ea typeface="Courier New" charset="0"/>
                <a:cs typeface="Courier New" charset="0"/>
              </a:rPr>
              <a:t>string.characters.count</a:t>
            </a:r>
          </a:p>
          <a:p>
            <a:r>
              <a:rPr lang="en-US" smtClean="0"/>
              <a:t>Compare strings with </a:t>
            </a:r>
            <a:r>
              <a:rPr lang="en-US" sz="2400" smtClean="0">
                <a:latin typeface="Courier New" charset="0"/>
                <a:ea typeface="Courier New" charset="0"/>
                <a:cs typeface="Courier New" charset="0"/>
              </a:rPr>
              <a:t>==</a:t>
            </a:r>
          </a:p>
          <a:p>
            <a:r>
              <a:rPr lang="en-US" smtClean="0"/>
              <a:t>String Interpolation </a:t>
            </a:r>
            <a:r>
              <a:rPr lang="en-US" sz="2400" smtClean="0">
                <a:latin typeface="Courier New" charset="0"/>
                <a:ea typeface="Courier New" charset="0"/>
                <a:cs typeface="Courier New" charset="0"/>
              </a:rPr>
              <a:t>\(String)</a:t>
            </a:r>
          </a:p>
          <a:p>
            <a:pPr lvl="1"/>
            <a:r>
              <a:rPr lang="en-US" sz="2000" smtClean="0">
                <a:latin typeface="Courier New" charset="0"/>
                <a:ea typeface="Courier New" charset="0"/>
                <a:cs typeface="Courier New" charset="0"/>
              </a:rPr>
              <a:t>print(“connection error: \(error.description)”)</a:t>
            </a:r>
          </a:p>
          <a:p>
            <a:pPr lvl="1"/>
            <a:r>
              <a:rPr lang="en-US" sz="2000" smtClean="0">
                <a:latin typeface="Courier New" charset="0"/>
                <a:ea typeface="Courier New" charset="0"/>
                <a:cs typeface="Courier New" charset="0"/>
              </a:rPr>
              <a:t>let someService = “\(url)?username=\(username)”</a:t>
            </a:r>
            <a:endParaRPr lang="en-US" sz="2000">
              <a:latin typeface="Courier New" charset="0"/>
              <a:ea typeface="Courier New" charset="0"/>
              <a:cs typeface="Courier New" charset="0"/>
            </a:endParaRPr>
          </a:p>
        </p:txBody>
      </p:sp>
    </p:spTree>
    <p:extLst>
      <p:ext uri="{BB962C8B-B14F-4D97-AF65-F5344CB8AC3E}">
        <p14:creationId xmlns:p14="http://schemas.microsoft.com/office/powerpoint/2010/main" val="176262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a:t>
            </a:r>
            <a:endParaRPr lang="en-US"/>
          </a:p>
        </p:txBody>
      </p:sp>
      <p:sp>
        <p:nvSpPr>
          <p:cNvPr id="3" name="Content Placeholder 2"/>
          <p:cNvSpPr>
            <a:spLocks noGrp="1"/>
          </p:cNvSpPr>
          <p:nvPr>
            <p:ph idx="1"/>
          </p:nvPr>
        </p:nvSpPr>
        <p:spPr>
          <a:xfrm>
            <a:off x="838200" y="1825624"/>
            <a:ext cx="10515600" cy="4682751"/>
          </a:xfrm>
        </p:spPr>
        <p:txBody>
          <a:bodyPr>
            <a:normAutofit/>
          </a:bodyPr>
          <a:lstStyle/>
          <a:p>
            <a:pPr marL="0" indent="0">
              <a:buNone/>
            </a:pPr>
            <a:r>
              <a:rPr lang="en-US" smtClean="0">
                <a:ea typeface="Courier New" charset="0"/>
                <a:cs typeface="Courier New" charset="0"/>
              </a:rPr>
              <a:t>Create as immutable until you know they need to change.</a:t>
            </a:r>
          </a:p>
          <a:p>
            <a:pPr marL="0" indent="0">
              <a:buNone/>
            </a:pPr>
            <a:endParaRPr lang="en-US" sz="1800">
              <a:ea typeface="Courier New" charset="0"/>
              <a:cs typeface="Courier New" charset="0"/>
            </a:endParaRPr>
          </a:p>
          <a:p>
            <a:r>
              <a:rPr lang="en-US" sz="2300" smtClean="0">
                <a:latin typeface="Courier New" charset="0"/>
                <a:ea typeface="Courier New" charset="0"/>
                <a:cs typeface="Courier New" charset="0"/>
              </a:rPr>
              <a:t>let </a:t>
            </a:r>
            <a:r>
              <a:rPr lang="en-US" sz="2300">
                <a:latin typeface="Courier New" charset="0"/>
                <a:ea typeface="Courier New" charset="0"/>
                <a:cs typeface="Courier New" charset="0"/>
              </a:rPr>
              <a:t>arrayOfStrings: [String] = Array()</a:t>
            </a:r>
            <a:endParaRPr lang="en-US" sz="2300" smtClean="0">
              <a:latin typeface="Courier New" charset="0"/>
              <a:ea typeface="Courier New" charset="0"/>
              <a:cs typeface="Courier New" charset="0"/>
            </a:endParaRPr>
          </a:p>
          <a:p>
            <a:r>
              <a:rPr lang="en-US" sz="2300" smtClean="0">
                <a:latin typeface="Courier New" charset="0"/>
                <a:ea typeface="Courier New" charset="0"/>
                <a:cs typeface="Courier New" charset="0"/>
              </a:rPr>
              <a:t>let arrayOfStrings </a:t>
            </a:r>
            <a:r>
              <a:rPr lang="en-US" sz="2300">
                <a:latin typeface="Courier New" charset="0"/>
                <a:ea typeface="Courier New" charset="0"/>
                <a:cs typeface="Courier New" charset="0"/>
              </a:rPr>
              <a:t>= [String</a:t>
            </a:r>
            <a:r>
              <a:rPr lang="en-US" sz="2300" smtClean="0">
                <a:latin typeface="Courier New" charset="0"/>
                <a:ea typeface="Courier New" charset="0"/>
                <a:cs typeface="Courier New" charset="0"/>
              </a:rPr>
              <a:t>]()</a:t>
            </a:r>
          </a:p>
          <a:p>
            <a:r>
              <a:rPr lang="en-US" sz="2300" smtClean="0">
                <a:latin typeface="Courier New" charset="0"/>
                <a:ea typeface="Courier New" charset="0"/>
                <a:cs typeface="Courier New" charset="0"/>
              </a:rPr>
              <a:t>let usernames = [“lSkywalker”, “dVader”, hSolo”]</a:t>
            </a:r>
          </a:p>
          <a:p>
            <a:endParaRPr lang="en-US" sz="2300" smtClean="0">
              <a:latin typeface="Courier New" charset="0"/>
              <a:ea typeface="Courier New" charset="0"/>
              <a:cs typeface="Courier New" charset="0"/>
            </a:endParaRPr>
          </a:p>
          <a:p>
            <a:r>
              <a:rPr lang="en-US" sz="2300" smtClean="0">
                <a:latin typeface="Courier New" charset="0"/>
                <a:ea typeface="Courier New" charset="0"/>
                <a:cs typeface="Courier New" charset="0"/>
              </a:rPr>
              <a:t>let arrayOfInts = [Int]()</a:t>
            </a:r>
          </a:p>
          <a:p>
            <a:r>
              <a:rPr lang="en-US" sz="2300" smtClean="0">
                <a:latin typeface="Courier New" charset="0"/>
                <a:ea typeface="Courier New" charset="0"/>
                <a:cs typeface="Courier New" charset="0"/>
              </a:rPr>
              <a:t>let idNumbers = [1001, 3003, 7007]</a:t>
            </a:r>
          </a:p>
          <a:p>
            <a:endParaRPr lang="en-US" sz="2300" smtClean="0">
              <a:latin typeface="Courier New" charset="0"/>
              <a:ea typeface="Courier New" charset="0"/>
              <a:cs typeface="Courier New" charset="0"/>
            </a:endParaRPr>
          </a:p>
          <a:p>
            <a:r>
              <a:rPr lang="en-US" sz="2300" smtClean="0">
                <a:latin typeface="Courier New" charset="0"/>
                <a:ea typeface="Courier New" charset="0"/>
                <a:cs typeface="Courier New" charset="0"/>
              </a:rPr>
              <a:t>let arrayOfFunctions</a:t>
            </a:r>
            <a:r>
              <a:rPr lang="en-US" sz="2300">
                <a:latin typeface="Courier New" charset="0"/>
                <a:ea typeface="Courier New" charset="0"/>
                <a:cs typeface="Courier New" charset="0"/>
              </a:rPr>
              <a:t>: [(String, Int) -&gt; String] = Array</a:t>
            </a:r>
            <a:r>
              <a:rPr lang="en-US" sz="2300" smtClean="0">
                <a:latin typeface="Courier New" charset="0"/>
                <a:ea typeface="Courier New" charset="0"/>
                <a:cs typeface="Courier New" charset="0"/>
              </a:rPr>
              <a:t>()</a:t>
            </a:r>
          </a:p>
        </p:txBody>
      </p:sp>
    </p:spTree>
    <p:extLst>
      <p:ext uri="{BB962C8B-B14F-4D97-AF65-F5344CB8AC3E}">
        <p14:creationId xmlns:p14="http://schemas.microsoft.com/office/powerpoint/2010/main" val="183571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a:t>
            </a:r>
            <a:endParaRPr lang="en-US"/>
          </a:p>
        </p:txBody>
      </p:sp>
      <p:sp>
        <p:nvSpPr>
          <p:cNvPr id="3" name="Content Placeholder 2"/>
          <p:cNvSpPr>
            <a:spLocks noGrp="1"/>
          </p:cNvSpPr>
          <p:nvPr>
            <p:ph idx="1"/>
          </p:nvPr>
        </p:nvSpPr>
        <p:spPr/>
        <p:txBody>
          <a:bodyPr/>
          <a:lstStyle/>
          <a:p>
            <a:r>
              <a:rPr lang="en-US" smtClean="0"/>
              <a:t>Append </a:t>
            </a:r>
          </a:p>
          <a:p>
            <a:pPr lvl="1"/>
            <a:r>
              <a:rPr lang="en-US" smtClean="0"/>
              <a:t>array.append(value)</a:t>
            </a:r>
          </a:p>
          <a:p>
            <a:pPr lvl="1"/>
            <a:r>
              <a:rPr lang="en-US" smtClean="0"/>
              <a:t>array += [value]</a:t>
            </a:r>
          </a:p>
          <a:p>
            <a:r>
              <a:rPr lang="en-US" smtClean="0"/>
              <a:t>Insert </a:t>
            </a:r>
          </a:p>
          <a:p>
            <a:pPr lvl="1"/>
            <a:r>
              <a:rPr lang="en-US" smtClean="0"/>
              <a:t>array.insert(value, </a:t>
            </a:r>
            <a:r>
              <a:rPr lang="en-US"/>
              <a:t>atIndex: index)</a:t>
            </a:r>
            <a:endParaRPr lang="en-US" smtClean="0"/>
          </a:p>
          <a:p>
            <a:r>
              <a:rPr lang="en-US" smtClean="0"/>
              <a:t>Access</a:t>
            </a:r>
          </a:p>
          <a:p>
            <a:pPr lvl="1"/>
            <a:r>
              <a:rPr lang="en-US" smtClean="0"/>
              <a:t>array[index]</a:t>
            </a:r>
          </a:p>
          <a:p>
            <a:r>
              <a:rPr lang="en-US" smtClean="0"/>
              <a:t>Size</a:t>
            </a:r>
          </a:p>
          <a:p>
            <a:pPr lvl="1"/>
            <a:r>
              <a:rPr lang="en-US" smtClean="0"/>
              <a:t>array.count</a:t>
            </a:r>
            <a:endParaRPr lang="en-US"/>
          </a:p>
        </p:txBody>
      </p:sp>
    </p:spTree>
    <p:extLst>
      <p:ext uri="{BB962C8B-B14F-4D97-AF65-F5344CB8AC3E}">
        <p14:creationId xmlns:p14="http://schemas.microsoft.com/office/powerpoint/2010/main" val="74064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a:t>
            </a:r>
            <a:endParaRPr lang="en-US"/>
          </a:p>
        </p:txBody>
      </p:sp>
      <p:sp>
        <p:nvSpPr>
          <p:cNvPr id="3" name="Content Placeholder 2"/>
          <p:cNvSpPr>
            <a:spLocks noGrp="1"/>
          </p:cNvSpPr>
          <p:nvPr>
            <p:ph idx="1"/>
          </p:nvPr>
        </p:nvSpPr>
        <p:spPr/>
        <p:txBody>
          <a:bodyPr/>
          <a:lstStyle/>
          <a:p>
            <a:r>
              <a:rPr lang="en-US" smtClean="0"/>
              <a:t>First or Last</a:t>
            </a:r>
          </a:p>
          <a:p>
            <a:pPr lvl="1"/>
            <a:r>
              <a:rPr lang="en-US" smtClean="0"/>
              <a:t>array.first</a:t>
            </a:r>
          </a:p>
          <a:p>
            <a:pPr lvl="1"/>
            <a:r>
              <a:rPr lang="en-US" smtClean="0"/>
              <a:t>array.last</a:t>
            </a:r>
          </a:p>
          <a:p>
            <a:r>
              <a:rPr lang="en-US" smtClean="0"/>
              <a:t>Contains</a:t>
            </a:r>
          </a:p>
          <a:p>
            <a:pPr lvl="1"/>
            <a:r>
              <a:rPr lang="en-US" smtClean="0"/>
              <a:t>array.contains(value)</a:t>
            </a:r>
          </a:p>
          <a:p>
            <a:r>
              <a:rPr lang="en-US" smtClean="0"/>
              <a:t>Empty</a:t>
            </a:r>
          </a:p>
          <a:p>
            <a:pPr lvl="1"/>
            <a:r>
              <a:rPr lang="en-US" smtClean="0"/>
              <a:t>array.isEmpty</a:t>
            </a:r>
          </a:p>
          <a:p>
            <a:pPr lvl="1"/>
            <a:endParaRPr lang="en-US"/>
          </a:p>
        </p:txBody>
      </p:sp>
    </p:spTree>
    <p:extLst>
      <p:ext uri="{BB962C8B-B14F-4D97-AF65-F5344CB8AC3E}">
        <p14:creationId xmlns:p14="http://schemas.microsoft.com/office/powerpoint/2010/main" val="68631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a:t>
            </a:r>
            <a:endParaRPr lang="en-US"/>
          </a:p>
        </p:txBody>
      </p:sp>
      <p:sp>
        <p:nvSpPr>
          <p:cNvPr id="3" name="Content Placeholder 2"/>
          <p:cNvSpPr>
            <a:spLocks noGrp="1"/>
          </p:cNvSpPr>
          <p:nvPr>
            <p:ph idx="1"/>
          </p:nvPr>
        </p:nvSpPr>
        <p:spPr/>
        <p:txBody>
          <a:bodyPr/>
          <a:lstStyle/>
          <a:p>
            <a:r>
              <a:rPr lang="en-US" smtClean="0"/>
              <a:t>Loop Through array</a:t>
            </a:r>
          </a:p>
          <a:p>
            <a:pPr marL="0" indent="0">
              <a:buNone/>
            </a:pPr>
            <a:r>
              <a:rPr lang="en-US"/>
              <a:t>	</a:t>
            </a:r>
            <a:endParaRPr lang="en-US" smtClean="0"/>
          </a:p>
          <a:p>
            <a:pPr marL="0" indent="0">
              <a:buNone/>
            </a:pPr>
            <a:r>
              <a:rPr lang="en-US"/>
              <a:t>	</a:t>
            </a:r>
            <a:r>
              <a:rPr lang="en-US" sz="2400" smtClean="0">
                <a:latin typeface="Courier New" charset="0"/>
                <a:ea typeface="Courier New" charset="0"/>
                <a:cs typeface="Courier New" charset="0"/>
              </a:rPr>
              <a:t>for element in array {</a:t>
            </a:r>
          </a:p>
          <a:p>
            <a:pPr marL="0" indent="0">
              <a:buNone/>
            </a:pPr>
            <a:r>
              <a:rPr lang="en-US" sz="2400" smtClean="0">
                <a:latin typeface="Courier New" charset="0"/>
                <a:ea typeface="Courier New" charset="0"/>
                <a:cs typeface="Courier New" charset="0"/>
              </a:rPr>
              <a:t>		</a:t>
            </a:r>
          </a:p>
          <a:p>
            <a:pPr marL="0" indent="0">
              <a:buNone/>
            </a:pPr>
            <a:r>
              <a:rPr lang="en-US" sz="2400">
                <a:latin typeface="Courier New" charset="0"/>
                <a:ea typeface="Courier New" charset="0"/>
                <a:cs typeface="Courier New" charset="0"/>
              </a:rPr>
              <a:t>	</a:t>
            </a:r>
            <a:r>
              <a:rPr lang="en-US" sz="2400" smtClean="0">
                <a:latin typeface="Courier New" charset="0"/>
                <a:ea typeface="Courier New" charset="0"/>
                <a:cs typeface="Courier New" charset="0"/>
              </a:rPr>
              <a:t>	// use the element</a:t>
            </a:r>
          </a:p>
          <a:p>
            <a:pPr marL="0" indent="0">
              <a:buNone/>
            </a:pPr>
            <a:endParaRPr lang="en-US" sz="2400" smtClean="0">
              <a:latin typeface="Courier New" charset="0"/>
              <a:ea typeface="Courier New" charset="0"/>
              <a:cs typeface="Courier New" charset="0"/>
            </a:endParaRPr>
          </a:p>
          <a:p>
            <a:pPr marL="0" indent="0">
              <a:buNone/>
            </a:pPr>
            <a:r>
              <a:rPr lang="en-US" sz="2400">
                <a:latin typeface="Courier New" charset="0"/>
                <a:ea typeface="Courier New" charset="0"/>
                <a:cs typeface="Courier New" charset="0"/>
              </a:rPr>
              <a:t>	</a:t>
            </a:r>
            <a:r>
              <a:rPr lang="en-US" sz="2400" smtClean="0">
                <a:latin typeface="Courier New" charset="0"/>
                <a:ea typeface="Courier New" charset="0"/>
                <a:cs typeface="Courier New" charset="0"/>
              </a:rPr>
              <a:t>}</a:t>
            </a:r>
            <a:endParaRPr lang="en-US" sz="2400">
              <a:latin typeface="Courier New" charset="0"/>
              <a:ea typeface="Courier New" charset="0"/>
              <a:cs typeface="Courier New" charset="0"/>
            </a:endParaRPr>
          </a:p>
        </p:txBody>
      </p:sp>
    </p:spTree>
    <p:extLst>
      <p:ext uri="{BB962C8B-B14F-4D97-AF65-F5344CB8AC3E}">
        <p14:creationId xmlns:p14="http://schemas.microsoft.com/office/powerpoint/2010/main" val="66729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a:t>
            </a:r>
            <a:endParaRPr lang="en-US"/>
          </a:p>
        </p:txBody>
      </p:sp>
      <p:sp>
        <p:nvSpPr>
          <p:cNvPr id="3" name="Content Placeholder 2"/>
          <p:cNvSpPr>
            <a:spLocks noGrp="1"/>
          </p:cNvSpPr>
          <p:nvPr>
            <p:ph idx="1"/>
          </p:nvPr>
        </p:nvSpPr>
        <p:spPr/>
        <p:txBody>
          <a:bodyPr/>
          <a:lstStyle/>
          <a:p>
            <a:r>
              <a:rPr lang="en-US" smtClean="0"/>
              <a:t>Enumerate</a:t>
            </a:r>
          </a:p>
          <a:p>
            <a:pPr marL="0" indent="0">
              <a:buNone/>
            </a:pPr>
            <a:r>
              <a:rPr lang="en-US"/>
              <a:t>	</a:t>
            </a:r>
            <a:endParaRPr lang="en-US" smtClean="0"/>
          </a:p>
          <a:p>
            <a:pPr marL="0" indent="0">
              <a:buNone/>
            </a:pPr>
            <a:r>
              <a:rPr lang="en-US"/>
              <a:t>	</a:t>
            </a:r>
            <a:r>
              <a:rPr lang="en-US" sz="2400" smtClean="0">
                <a:latin typeface="Courier New" charset="0"/>
                <a:ea typeface="Courier New" charset="0"/>
                <a:cs typeface="Courier New" charset="0"/>
              </a:rPr>
              <a:t>for (value, index) in array.enumerate {</a:t>
            </a:r>
          </a:p>
          <a:p>
            <a:pPr marL="0" indent="0">
              <a:buNone/>
            </a:pPr>
            <a:endParaRPr lang="en-US" sz="2400">
              <a:latin typeface="Courier New" charset="0"/>
              <a:ea typeface="Courier New" charset="0"/>
              <a:cs typeface="Courier New" charset="0"/>
            </a:endParaRPr>
          </a:p>
          <a:p>
            <a:pPr marL="0" indent="0">
              <a:buNone/>
            </a:pPr>
            <a:r>
              <a:rPr lang="en-US" sz="2400" smtClean="0">
                <a:latin typeface="Courier New" charset="0"/>
                <a:ea typeface="Courier New" charset="0"/>
                <a:cs typeface="Courier New" charset="0"/>
              </a:rPr>
              <a:t>		// do something with the value and index	</a:t>
            </a:r>
          </a:p>
          <a:p>
            <a:pPr marL="0" indent="0">
              <a:buNone/>
            </a:pPr>
            <a:endParaRPr lang="en-US" sz="2400" smtClean="0">
              <a:latin typeface="Courier New" charset="0"/>
              <a:ea typeface="Courier New" charset="0"/>
              <a:cs typeface="Courier New" charset="0"/>
            </a:endParaRPr>
          </a:p>
          <a:p>
            <a:pPr marL="0" indent="0">
              <a:buNone/>
            </a:pPr>
            <a:r>
              <a:rPr lang="en-US" sz="2400" smtClean="0">
                <a:latin typeface="Courier New" charset="0"/>
                <a:ea typeface="Courier New" charset="0"/>
                <a:cs typeface="Courier New" charset="0"/>
              </a:rPr>
              <a:t>	}</a:t>
            </a:r>
            <a:endParaRPr lang="en-US" sz="2400">
              <a:latin typeface="Courier New" charset="0"/>
              <a:ea typeface="Courier New" charset="0"/>
              <a:cs typeface="Courier New" charset="0"/>
            </a:endParaRPr>
          </a:p>
        </p:txBody>
      </p:sp>
    </p:spTree>
    <p:extLst>
      <p:ext uri="{BB962C8B-B14F-4D97-AF65-F5344CB8AC3E}">
        <p14:creationId xmlns:p14="http://schemas.microsoft.com/office/powerpoint/2010/main" val="1783479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TotalTime>
  <Words>1492</Words>
  <Application>Microsoft Macintosh PowerPoint</Application>
  <PresentationFormat>Widescreen</PresentationFormat>
  <Paragraphs>289</Paragraphs>
  <Slides>33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Calibri</vt:lpstr>
      <vt:lpstr>Calibri Light</vt:lpstr>
      <vt:lpstr>Courier New</vt:lpstr>
      <vt:lpstr>Arial</vt:lpstr>
      <vt:lpstr>Office Theme</vt:lpstr>
      <vt:lpstr>Custom Design</vt:lpstr>
      <vt:lpstr>Swift in an hour </vt:lpstr>
      <vt:lpstr>Variables</vt:lpstr>
      <vt:lpstr>Variables</vt:lpstr>
      <vt:lpstr>String</vt:lpstr>
      <vt:lpstr>Array</vt:lpstr>
      <vt:lpstr>Array</vt:lpstr>
      <vt:lpstr>Array</vt:lpstr>
      <vt:lpstr>Array</vt:lpstr>
      <vt:lpstr>Array</vt:lpstr>
      <vt:lpstr>Set</vt:lpstr>
      <vt:lpstr>Set</vt:lpstr>
      <vt:lpstr>Dictionary</vt:lpstr>
      <vt:lpstr>Tuple</vt:lpstr>
      <vt:lpstr>Properties</vt:lpstr>
      <vt:lpstr>Properties</vt:lpstr>
      <vt:lpstr>Properties</vt:lpstr>
      <vt:lpstr>Properties</vt:lpstr>
      <vt:lpstr>Properties</vt:lpstr>
      <vt:lpstr>Properties</vt:lpstr>
      <vt:lpstr>Properties</vt:lpstr>
      <vt:lpstr>Scope</vt:lpstr>
      <vt:lpstr>Control Flow</vt:lpstr>
      <vt:lpstr>Control Flow</vt:lpstr>
      <vt:lpstr>Control Flow</vt:lpstr>
      <vt:lpstr>Control Flow</vt:lpstr>
      <vt:lpstr>Control Flow</vt:lpstr>
      <vt:lpstr>Control Flow</vt:lpstr>
      <vt:lpstr>Control Flow</vt:lpstr>
      <vt:lpstr>Control Flow</vt:lpstr>
      <vt:lpstr>Control Flow</vt:lpstr>
      <vt:lpstr>Optionals</vt:lpstr>
      <vt:lpstr>Optionals</vt:lpstr>
      <vt:lpstr>Optionals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 in one hour</dc:title>
  <dc:subject/>
  <dc:creator>Kent Franks</dc:creator>
  <cp:keywords/>
  <dc:description/>
  <cp:lastModifiedBy>Noah Franks</cp:lastModifiedBy>
  <cp:revision>72</cp:revision>
  <dcterms:created xsi:type="dcterms:W3CDTF">2016-02-18T15:53:22Z</dcterms:created>
  <dcterms:modified xsi:type="dcterms:W3CDTF">2016-02-22T20:57:03Z</dcterms:modified>
  <cp:category/>
</cp:coreProperties>
</file>